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16" r:id="rId5"/>
    <p:sldId id="319" r:id="rId6"/>
    <p:sldId id="307" r:id="rId7"/>
    <p:sldId id="308" r:id="rId8"/>
    <p:sldId id="284" r:id="rId9"/>
    <p:sldId id="309" r:id="rId10"/>
    <p:sldId id="285" r:id="rId11"/>
    <p:sldId id="310" r:id="rId12"/>
    <p:sldId id="286" r:id="rId13"/>
    <p:sldId id="287" r:id="rId14"/>
    <p:sldId id="314" r:id="rId15"/>
    <p:sldId id="317" r:id="rId16"/>
    <p:sldId id="312" r:id="rId17"/>
    <p:sldId id="313" r:id="rId18"/>
    <p:sldId id="318" r:id="rId19"/>
    <p:sldId id="289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834D0-A84B-49F9-BFE9-16F7CAEB13F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70831-968B-46EB-A7AB-03187FA6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D19A-AC8E-4A80-A0FF-B36B8E4CEF3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855685" y="1966065"/>
            <a:ext cx="7126515" cy="20000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</a:rPr>
              <a:t>Euler Path and Circuit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</a:rPr>
              <a:t>Hamilton Path and Circuit</a:t>
            </a:r>
          </a:p>
          <a:p>
            <a:pPr marL="0" indent="0" algn="ctr">
              <a:buNone/>
            </a:pPr>
            <a:endParaRPr lang="en-US" sz="4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9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Hamilton path and circuit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2142717"/>
            <a:chOff x="1563245" y="3007523"/>
            <a:chExt cx="10200139" cy="2142717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5426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None/>
              </a:pPr>
              <a:r>
                <a:rPr lang="en-US" dirty="0"/>
                <a:t>A </a:t>
              </a:r>
              <a:r>
                <a:rPr lang="en-US" dirty="0">
                  <a:solidFill>
                    <a:srgbClr val="FF0000"/>
                  </a:solidFill>
                </a:rPr>
                <a:t>simple path </a:t>
              </a:r>
              <a:r>
                <a:rPr lang="en-US" dirty="0"/>
                <a:t>in a graph G that passes through every vertex exactly once is called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a Hamilton path</a:t>
              </a:r>
              <a:r>
                <a:rPr lang="en-US" dirty="0"/>
                <a:t>, and </a:t>
              </a:r>
              <a:r>
                <a:rPr lang="en-US" dirty="0">
                  <a:solidFill>
                    <a:srgbClr val="FF0000"/>
                  </a:solidFill>
                </a:rPr>
                <a:t>a simple circuit </a:t>
              </a:r>
              <a:r>
                <a:rPr lang="en-US" dirty="0"/>
                <a:t>in a graph G that passes through every vertex exactly once is called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a Hamilton circuit.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40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11</a:t>
            </a:fld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Problem - 4 </a:t>
            </a: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251184" y="1447505"/>
            <a:ext cx="7339788" cy="11070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Which of the simple graphs in Figure 10 have a Hamilton circuit or, if not, a Hamilton path?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71976"/>
              </p:ext>
            </p:extLst>
          </p:nvPr>
        </p:nvGraphicFramePr>
        <p:xfrm>
          <a:off x="7970335" y="3371012"/>
          <a:ext cx="3846285" cy="199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H.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H.</a:t>
                      </a:r>
                      <a:r>
                        <a:rPr lang="en-US" baseline="0" dirty="0"/>
                        <a:t> Circuit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  <a:r>
                        <a:rPr lang="en-US" sz="2800" baseline="-250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  <a:r>
                        <a:rPr lang="en-US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  <a:r>
                        <a:rPr lang="en-US" sz="2800" baseline="-25000" dirty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4" y="3119877"/>
            <a:ext cx="7140501" cy="2816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34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12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667000" y="2635820"/>
            <a:ext cx="7126515" cy="17765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Shortest Path Problem</a:t>
            </a:r>
          </a:p>
        </p:txBody>
      </p:sp>
    </p:spTree>
    <p:extLst>
      <p:ext uri="{BB962C8B-B14F-4D97-AF65-F5344CB8AC3E}">
        <p14:creationId xmlns:p14="http://schemas.microsoft.com/office/powerpoint/2010/main" val="8376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13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Weighted Graph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832775"/>
            <a:chOff x="1563245" y="3007523"/>
            <a:chExt cx="10200139" cy="1832775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2326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/>
                <a:t>Graphs that have a number assigned to each edge are called weighted graphs.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3568076" y="4073155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41204" y="5790822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41204" y="4073155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0611" y="5862262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32383" y="4219601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2"/>
          </p:cNvCxnSpPr>
          <p:nvPr/>
        </p:nvCxnSpPr>
        <p:spPr>
          <a:xfrm flipV="1">
            <a:off x="3054918" y="5937268"/>
            <a:ext cx="4586286" cy="7144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76935" y="4291041"/>
            <a:ext cx="0" cy="1571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90611" y="404815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72678" y="5912263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1081" y="3846552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18943" y="548165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06984" y="489547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3" name="Straight Connector 22"/>
          <p:cNvCxnSpPr>
            <a:stCxn id="14" idx="7"/>
            <a:endCxn id="13" idx="3"/>
          </p:cNvCxnSpPr>
          <p:nvPr/>
        </p:nvCxnSpPr>
        <p:spPr>
          <a:xfrm flipV="1">
            <a:off x="3122318" y="4323154"/>
            <a:ext cx="4558641" cy="158200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99208" y="472621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77852" y="3926704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51818" y="5840823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14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Weighted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06" y="1851647"/>
            <a:ext cx="8078465" cy="40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5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15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Weighted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86" y="1736330"/>
            <a:ext cx="8521828" cy="42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8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16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Weighted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52500"/>
            <a:ext cx="8980594" cy="38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0507" y="2093205"/>
            <a:ext cx="38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210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Euler circuit and Euler Path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804076" cy="1749471"/>
            <a:chOff x="1563245" y="3007523"/>
            <a:chExt cx="10200139" cy="1749471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prstClr val="white"/>
                  </a:solidFill>
                  <a:latin typeface="Rockwell" panose="02060603020205020403" pitchFamily="18" charset="0"/>
                </a:rPr>
                <a:t>Definition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49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dirty="0">
                  <a:solidFill>
                    <a:prstClr val="black"/>
                  </a:solidFill>
                </a:rPr>
                <a:t>An </a:t>
              </a:r>
              <a:r>
                <a:rPr lang="en-US" b="1" i="1" dirty="0">
                  <a:solidFill>
                    <a:srgbClr val="5B9BD5">
                      <a:lumMod val="50000"/>
                    </a:srgbClr>
                  </a:solidFill>
                </a:rPr>
                <a:t>Euler circuit </a:t>
              </a:r>
              <a:r>
                <a:rPr lang="en-US" dirty="0">
                  <a:solidFill>
                    <a:prstClr val="black"/>
                  </a:solidFill>
                </a:rPr>
                <a:t>in a graph G is a </a:t>
              </a:r>
              <a:r>
                <a:rPr lang="en-US" dirty="0">
                  <a:solidFill>
                    <a:srgbClr val="FF0000"/>
                  </a:solidFill>
                </a:rPr>
                <a:t>simple circuit </a:t>
              </a:r>
              <a:r>
                <a:rPr lang="en-US" dirty="0">
                  <a:solidFill>
                    <a:prstClr val="black"/>
                  </a:solidFill>
                </a:rPr>
                <a:t>containing every edge of G. An </a:t>
              </a:r>
              <a:r>
                <a:rPr lang="en-US" b="1" i="1" dirty="0">
                  <a:solidFill>
                    <a:srgbClr val="5B9BD5">
                      <a:lumMod val="50000"/>
                    </a:srgbClr>
                  </a:solidFill>
                </a:rPr>
                <a:t>Euler path </a:t>
              </a:r>
              <a:r>
                <a:rPr lang="en-US" dirty="0">
                  <a:solidFill>
                    <a:prstClr val="black"/>
                  </a:solidFill>
                </a:rPr>
                <a:t>in G is a </a:t>
              </a:r>
              <a:r>
                <a:rPr lang="en-US" dirty="0">
                  <a:solidFill>
                    <a:srgbClr val="FF0000"/>
                  </a:solidFill>
                </a:rPr>
                <a:t>simple path</a:t>
              </a:r>
              <a:r>
                <a:rPr lang="en-US" dirty="0">
                  <a:solidFill>
                    <a:prstClr val="black"/>
                  </a:solidFill>
                </a:rPr>
                <a:t> containing every edge of G.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026001" y="3997744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B9BD5"/>
                </a:solidFill>
              </a:rPr>
              <a:t>V</a:t>
            </a:r>
            <a:r>
              <a:rPr lang="en-US" sz="2400" baseline="-25000" dirty="0">
                <a:solidFill>
                  <a:srgbClr val="5B9BD5"/>
                </a:solidFill>
              </a:rPr>
              <a:t>1</a:t>
            </a:r>
            <a:endParaRPr lang="en-US" sz="2400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8864" y="566779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B9BD5"/>
                </a:solidFill>
              </a:rPr>
              <a:t>V</a:t>
            </a:r>
            <a:r>
              <a:rPr lang="en-US" sz="2400" baseline="-25000" dirty="0">
                <a:solidFill>
                  <a:srgbClr val="5B9BD5"/>
                </a:solidFill>
              </a:rPr>
              <a:t>2</a:t>
            </a:r>
            <a:endParaRPr lang="en-US" sz="2400" dirty="0">
              <a:solidFill>
                <a:srgbClr val="5B9BD5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905125" y="3721140"/>
            <a:ext cx="5458109" cy="2237162"/>
            <a:chOff x="2840832" y="3386345"/>
            <a:chExt cx="5458109" cy="2237162"/>
          </a:xfrm>
        </p:grpSpPr>
        <p:sp>
          <p:nvSpPr>
            <p:cNvPr id="15" name="Oval 14"/>
            <p:cNvSpPr/>
            <p:nvPr/>
          </p:nvSpPr>
          <p:spPr>
            <a:xfrm>
              <a:off x="3518297" y="3612948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91425" y="5330615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591425" y="3612948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518297" y="5330615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682604" y="3759394"/>
              <a:ext cx="393739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604" y="5477061"/>
              <a:ext cx="4001688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27156" y="3830834"/>
              <a:ext cx="0" cy="15712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840832" y="3587943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5B9BD5"/>
                  </a:solidFill>
                </a:rPr>
                <a:t>V</a:t>
              </a:r>
              <a:r>
                <a:rPr lang="en-US" sz="2400" baseline="-25000" dirty="0">
                  <a:solidFill>
                    <a:srgbClr val="5B9BD5"/>
                  </a:solidFill>
                </a:rPr>
                <a:t>0</a:t>
              </a:r>
              <a:endParaRPr lang="en-US" sz="2400" dirty="0">
                <a:solidFill>
                  <a:srgbClr val="5B9BD5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00364" y="5380616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5B9BD5"/>
                  </a:solidFill>
                </a:rPr>
                <a:t>V</a:t>
              </a:r>
              <a:r>
                <a:rPr lang="en-US" sz="2400" baseline="-25000" dirty="0">
                  <a:solidFill>
                    <a:srgbClr val="5B9BD5"/>
                  </a:solidFill>
                </a:rPr>
                <a:t>3</a:t>
              </a:r>
              <a:endParaRPr lang="en-US" sz="2400" dirty="0">
                <a:solidFill>
                  <a:srgbClr val="5B9BD5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51302" y="3386345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5B9BD5"/>
                  </a:solidFill>
                </a:rPr>
                <a:t>e</a:t>
              </a:r>
              <a:r>
                <a:rPr lang="en-US" sz="2400" baseline="-25000" dirty="0">
                  <a:solidFill>
                    <a:srgbClr val="5B9BD5"/>
                  </a:solidFill>
                </a:rPr>
                <a:t>1</a:t>
              </a:r>
              <a:endParaRPr lang="en-US" sz="2400" dirty="0">
                <a:solidFill>
                  <a:srgbClr val="5B9BD5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69164" y="5021443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5B9BD5"/>
                  </a:solidFill>
                </a:rPr>
                <a:t>e</a:t>
              </a:r>
              <a:r>
                <a:rPr lang="en-US" sz="2400" baseline="-25000" dirty="0">
                  <a:solidFill>
                    <a:srgbClr val="5B9BD5"/>
                  </a:solidFill>
                </a:rPr>
                <a:t>3</a:t>
              </a:r>
              <a:endParaRPr lang="en-US" sz="2400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57205" y="4435270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5B9BD5"/>
                  </a:solidFill>
                </a:rPr>
                <a:t>e</a:t>
              </a:r>
              <a:r>
                <a:rPr lang="en-US" sz="2400" baseline="-25000" dirty="0">
                  <a:solidFill>
                    <a:srgbClr val="5B9BD5"/>
                  </a:solidFill>
                </a:rPr>
                <a:t>2</a:t>
              </a:r>
              <a:endParaRPr lang="en-US" sz="2400" dirty="0">
                <a:solidFill>
                  <a:srgbClr val="5B9BD5"/>
                </a:solidFill>
              </a:endParaRPr>
            </a:p>
          </p:txBody>
        </p:sp>
        <p:cxnSp>
          <p:nvCxnSpPr>
            <p:cNvPr id="27" name="Straight Connector 26"/>
            <p:cNvCxnSpPr>
              <a:stCxn id="18" idx="7"/>
              <a:endCxn id="17" idx="3"/>
            </p:cNvCxnSpPr>
            <p:nvPr/>
          </p:nvCxnSpPr>
          <p:spPr>
            <a:xfrm flipV="1">
              <a:off x="3750004" y="3862947"/>
              <a:ext cx="3881176" cy="1510561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949429" y="4266010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5B9BD5"/>
                  </a:solidFill>
                </a:rPr>
                <a:t>e</a:t>
              </a:r>
              <a:r>
                <a:rPr lang="en-US" sz="2400" baseline="-25000" dirty="0">
                  <a:solidFill>
                    <a:srgbClr val="5B9BD5"/>
                  </a:solidFill>
                </a:rPr>
                <a:t>4</a:t>
              </a:r>
              <a:endParaRPr lang="en-US" sz="2400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3</a:t>
            </a:fld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Euler circuit and Euler Path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804076" cy="1749471"/>
            <a:chOff x="1563245" y="3007523"/>
            <a:chExt cx="10200139" cy="1749471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49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/>
                <a:t>An Euler circuit in a graph G is a simple circuit containing every edge of G. An Euler path in G is a simple path containing every edge of G.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026001" y="3997744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8864" y="566779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2590" y="3947743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55718" y="566541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55718" y="3947743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82590" y="566541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46897" y="4094189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46897" y="5811856"/>
            <a:ext cx="4001688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91449" y="4165629"/>
            <a:ext cx="0" cy="1571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05125" y="3922738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4657" y="5715411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595" y="372114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33457" y="5356238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21498" y="477006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>
            <a:stCxn id="18" idx="7"/>
            <a:endCxn id="17" idx="3"/>
          </p:cNvCxnSpPr>
          <p:nvPr/>
        </p:nvCxnSpPr>
        <p:spPr>
          <a:xfrm flipV="1">
            <a:off x="3814297" y="4197742"/>
            <a:ext cx="3881176" cy="151056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13722" y="460080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4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55724" y="4468534"/>
            <a:ext cx="1828800" cy="60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Euler Path</a:t>
            </a:r>
          </a:p>
        </p:txBody>
      </p:sp>
    </p:spTree>
    <p:extLst>
      <p:ext uri="{BB962C8B-B14F-4D97-AF65-F5344CB8AC3E}">
        <p14:creationId xmlns:p14="http://schemas.microsoft.com/office/powerpoint/2010/main" val="29113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4</a:t>
            </a:fld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Euler circuit and Euler Path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804076" cy="1749471"/>
            <a:chOff x="1563245" y="3007523"/>
            <a:chExt cx="10200139" cy="1749471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49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/>
                <a:t>An Euler circuit in a graph G is a simple circuit containing every edge of G. An Euler path in G is a simple path containing every edge of G.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026001" y="3997744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8864" y="566779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2590" y="3947743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55718" y="566541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55718" y="3947743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82590" y="566541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46897" y="4094189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46897" y="5811856"/>
            <a:ext cx="4001688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91449" y="4165629"/>
            <a:ext cx="0" cy="1571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05125" y="3922738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4657" y="5715411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595" y="372114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06238" y="5952192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21498" y="477006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>
            <a:stCxn id="18" idx="0"/>
            <a:endCxn id="15" idx="4"/>
          </p:cNvCxnSpPr>
          <p:nvPr/>
        </p:nvCxnSpPr>
        <p:spPr>
          <a:xfrm flipV="1">
            <a:off x="3718321" y="4240635"/>
            <a:ext cx="0" cy="142477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08720" y="471827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4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67447" y="4468534"/>
            <a:ext cx="1828800" cy="60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Euler Path and circuit</a:t>
            </a:r>
          </a:p>
        </p:txBody>
      </p:sp>
    </p:spTree>
    <p:extLst>
      <p:ext uri="{BB962C8B-B14F-4D97-AF65-F5344CB8AC3E}">
        <p14:creationId xmlns:p14="http://schemas.microsoft.com/office/powerpoint/2010/main" val="11112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5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Problem - 1 </a:t>
            </a: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251184" y="1447505"/>
            <a:ext cx="7339788" cy="1562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Which of the undirected graphs in Figure 3 have an Euler circuit? Of those that do not, which have an Euler path?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4" y="3237127"/>
            <a:ext cx="7149468" cy="286311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87983"/>
              </p:ext>
            </p:extLst>
          </p:nvPr>
        </p:nvGraphicFramePr>
        <p:xfrm>
          <a:off x="7970335" y="3371012"/>
          <a:ext cx="3846285" cy="199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Euler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E.</a:t>
                      </a:r>
                      <a:r>
                        <a:rPr lang="en-US" baseline="0" dirty="0"/>
                        <a:t> Circuit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  <a:r>
                        <a:rPr lang="en-US" sz="2800" baseline="-250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  <a:r>
                        <a:rPr lang="en-US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  <a:r>
                        <a:rPr lang="en-US" sz="2800" baseline="-25000" dirty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0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Problem - 2 </a:t>
            </a: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251184" y="1447505"/>
            <a:ext cx="7339788" cy="1562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Which of the undirected graphs in Figure 3 have an Euler circuit? Of those that do not, which have an Euler path?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90946"/>
              </p:ext>
            </p:extLst>
          </p:nvPr>
        </p:nvGraphicFramePr>
        <p:xfrm>
          <a:off x="7970335" y="3371012"/>
          <a:ext cx="3846285" cy="199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Euler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E.</a:t>
                      </a:r>
                      <a:r>
                        <a:rPr lang="en-US" baseline="0" dirty="0"/>
                        <a:t> Circuit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  <a:r>
                        <a:rPr lang="en-US" sz="2800" baseline="-25000" dirty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2" y="3141587"/>
            <a:ext cx="6410551" cy="31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7</a:t>
            </a:fld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Euler path and circuit 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822043"/>
            <a:chOff x="1563245" y="3007523"/>
            <a:chExt cx="10200139" cy="1822043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Theorem 1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600"/>
              <a:ext cx="10190617" cy="122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/>
                <a:t>A connected </a:t>
              </a:r>
              <a:r>
                <a:rPr lang="en-US" dirty="0" err="1"/>
                <a:t>multigraph</a:t>
              </a:r>
              <a:r>
                <a:rPr lang="en-US" dirty="0"/>
                <a:t> with at least two vertices has an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Euler circuit </a:t>
              </a:r>
              <a:r>
                <a:rPr lang="en-US" dirty="0"/>
                <a:t>if and only if each of its vertices has even degree.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65593" y="3528348"/>
            <a:ext cx="3367316" cy="2828002"/>
            <a:chOff x="4165593" y="3528348"/>
            <a:chExt cx="3367316" cy="2828002"/>
          </a:xfrm>
        </p:grpSpPr>
        <p:sp>
          <p:nvSpPr>
            <p:cNvPr id="11" name="Oval 10"/>
            <p:cNvSpPr/>
            <p:nvPr/>
          </p:nvSpPr>
          <p:spPr>
            <a:xfrm>
              <a:off x="4165594" y="3528348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65593" y="4676794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082966" y="4623261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180107" y="5882364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0800000" flipV="1">
              <a:off x="4180108" y="3791835"/>
              <a:ext cx="1" cy="1005840"/>
            </a:xfrm>
            <a:prstGeom prst="curvedConnector3">
              <a:avLst>
                <a:gd name="adj1" fmla="val 228601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0800000" flipV="1">
              <a:off x="4180106" y="5038719"/>
              <a:ext cx="1" cy="1005840"/>
            </a:xfrm>
            <a:prstGeom prst="curvedConnector3">
              <a:avLst>
                <a:gd name="adj1" fmla="val 228601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H="1">
              <a:off x="4601022" y="3808883"/>
              <a:ext cx="1" cy="1005840"/>
            </a:xfrm>
            <a:prstGeom prst="curvedConnector3">
              <a:avLst>
                <a:gd name="adj1" fmla="val -228600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flipH="1">
              <a:off x="4630048" y="5038720"/>
              <a:ext cx="1" cy="1005840"/>
            </a:xfrm>
            <a:prstGeom prst="curvedConnector3">
              <a:avLst>
                <a:gd name="adj1" fmla="val -228600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6"/>
              <a:endCxn id="13" idx="2"/>
            </p:cNvCxnSpPr>
            <p:nvPr/>
          </p:nvCxnSpPr>
          <p:spPr>
            <a:xfrm flipV="1">
              <a:off x="4615536" y="4860254"/>
              <a:ext cx="2467430" cy="53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6"/>
              <a:endCxn id="13" idx="1"/>
            </p:cNvCxnSpPr>
            <p:nvPr/>
          </p:nvCxnSpPr>
          <p:spPr>
            <a:xfrm>
              <a:off x="4615537" y="3765341"/>
              <a:ext cx="2533322" cy="9273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3" idx="3"/>
            </p:cNvCxnSpPr>
            <p:nvPr/>
          </p:nvCxnSpPr>
          <p:spPr>
            <a:xfrm flipV="1">
              <a:off x="4582590" y="5027833"/>
              <a:ext cx="2566269" cy="10808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1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8</a:t>
            </a:fld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Euler path and circuit 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822043"/>
            <a:chOff x="1563245" y="3007523"/>
            <a:chExt cx="10200139" cy="1822043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Theorem 2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600"/>
              <a:ext cx="10190617" cy="122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/>
                <a:t>A connected </a:t>
              </a:r>
              <a:r>
                <a:rPr lang="en-US" dirty="0" err="1"/>
                <a:t>multigraph</a:t>
              </a:r>
              <a:r>
                <a:rPr lang="en-US" dirty="0"/>
                <a:t> has an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Euler path </a:t>
              </a:r>
              <a:r>
                <a:rPr lang="en-US" dirty="0"/>
                <a:t>but </a:t>
              </a:r>
              <a:r>
                <a:rPr lang="en-US" b="1" i="1" dirty="0">
                  <a:solidFill>
                    <a:schemeClr val="accent1">
                      <a:lumMod val="50000"/>
                    </a:schemeClr>
                  </a:solidFill>
                </a:rPr>
                <a:t>not an Euler circuit</a:t>
              </a:r>
              <a:r>
                <a:rPr lang="en-US" dirty="0"/>
                <a:t> if and only if it has exactly two vertices of odd degree.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65593" y="3528348"/>
            <a:ext cx="3367316" cy="2828002"/>
            <a:chOff x="4165593" y="3528348"/>
            <a:chExt cx="3367316" cy="2828002"/>
          </a:xfrm>
        </p:grpSpPr>
        <p:sp>
          <p:nvSpPr>
            <p:cNvPr id="11" name="Oval 10"/>
            <p:cNvSpPr/>
            <p:nvPr/>
          </p:nvSpPr>
          <p:spPr>
            <a:xfrm>
              <a:off x="4165594" y="3528348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65593" y="4676794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082966" y="4623261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180107" y="5882364"/>
              <a:ext cx="449943" cy="47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0800000" flipV="1">
              <a:off x="4180108" y="3791835"/>
              <a:ext cx="1" cy="1005840"/>
            </a:xfrm>
            <a:prstGeom prst="curvedConnector3">
              <a:avLst>
                <a:gd name="adj1" fmla="val 228601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0800000" flipV="1">
              <a:off x="4180106" y="5038719"/>
              <a:ext cx="1" cy="1005840"/>
            </a:xfrm>
            <a:prstGeom prst="curvedConnector3">
              <a:avLst>
                <a:gd name="adj1" fmla="val 228601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H="1">
              <a:off x="4601022" y="3808883"/>
              <a:ext cx="1" cy="1005840"/>
            </a:xfrm>
            <a:prstGeom prst="curvedConnector3">
              <a:avLst>
                <a:gd name="adj1" fmla="val -228600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flipH="1">
              <a:off x="4615534" y="4980664"/>
              <a:ext cx="1" cy="1097280"/>
            </a:xfrm>
            <a:prstGeom prst="curvedConnector3">
              <a:avLst>
                <a:gd name="adj1" fmla="val -2286000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6"/>
              <a:endCxn id="13" idx="2"/>
            </p:cNvCxnSpPr>
            <p:nvPr/>
          </p:nvCxnSpPr>
          <p:spPr>
            <a:xfrm flipV="1">
              <a:off x="4615536" y="4860254"/>
              <a:ext cx="2467430" cy="53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6"/>
              <a:endCxn id="13" idx="1"/>
            </p:cNvCxnSpPr>
            <p:nvPr/>
          </p:nvCxnSpPr>
          <p:spPr>
            <a:xfrm>
              <a:off x="4615537" y="3765341"/>
              <a:ext cx="2533322" cy="9273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6"/>
              <a:endCxn id="13" idx="3"/>
            </p:cNvCxnSpPr>
            <p:nvPr/>
          </p:nvCxnSpPr>
          <p:spPr>
            <a:xfrm flipV="1">
              <a:off x="4630050" y="5027833"/>
              <a:ext cx="2518809" cy="10915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9</a:t>
            </a:fld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Problem - 3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7057" y="1402558"/>
            <a:ext cx="7765143" cy="484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/>
              <a:t>Which graphs shown in Figure 7 have an Euler path?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2524457"/>
            <a:ext cx="9826398" cy="33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A074EE-32B9-4ED4-BAF6-E2B5622532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C470FE-0137-4676-89F7-69A307CFAB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A993C4-21EA-4165-8D5E-70607C7B92DF}"/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471</Words>
  <Application>Microsoft Office PowerPoint</Application>
  <PresentationFormat>Widescreen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Wingdings</vt:lpstr>
      <vt:lpstr>Office Theme</vt:lpstr>
      <vt:lpstr>PowerPoint Presentation</vt:lpstr>
      <vt:lpstr>Euler circuit and Euler Path</vt:lpstr>
      <vt:lpstr>Euler circuit and Euler Path</vt:lpstr>
      <vt:lpstr>Euler circuit and Euler Path</vt:lpstr>
      <vt:lpstr>Problem - 1 </vt:lpstr>
      <vt:lpstr>Problem - 2 </vt:lpstr>
      <vt:lpstr>Euler path and circuit </vt:lpstr>
      <vt:lpstr>Euler path and circuit </vt:lpstr>
      <vt:lpstr>Problem - 3</vt:lpstr>
      <vt:lpstr>Hamilton path and circuit</vt:lpstr>
      <vt:lpstr>Problem - 4 </vt:lpstr>
      <vt:lpstr>PowerPoint Presentation</vt:lpstr>
      <vt:lpstr>Weighted Graph</vt:lpstr>
      <vt:lpstr>Weighted Graph</vt:lpstr>
      <vt:lpstr>Weighted Graph</vt:lpstr>
      <vt:lpstr>Weighted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T-T</dc:creator>
  <cp:lastModifiedBy>Umme Rumman</cp:lastModifiedBy>
  <cp:revision>127</cp:revision>
  <dcterms:created xsi:type="dcterms:W3CDTF">2014-08-03T05:56:42Z</dcterms:created>
  <dcterms:modified xsi:type="dcterms:W3CDTF">2023-05-19T02:54:55Z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0x0101004F20D4D22CB166478289643FDD561339</vt:lpwstr>
  </property>
</Properties>
</file>