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6" r:id="rId2"/>
    <p:sldMasterId id="2147483718" r:id="rId3"/>
  </p:sldMasterIdLst>
  <p:notesMasterIdLst>
    <p:notesMasterId r:id="rId29"/>
  </p:notesMasterIdLst>
  <p:sldIdLst>
    <p:sldId id="297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18" r:id="rId15"/>
    <p:sldId id="320" r:id="rId16"/>
    <p:sldId id="319" r:id="rId17"/>
    <p:sldId id="321" r:id="rId18"/>
    <p:sldId id="324" r:id="rId19"/>
    <p:sldId id="325" r:id="rId20"/>
    <p:sldId id="326" r:id="rId21"/>
    <p:sldId id="327" r:id="rId22"/>
    <p:sldId id="328" r:id="rId23"/>
    <p:sldId id="329" r:id="rId24"/>
    <p:sldId id="331" r:id="rId25"/>
    <p:sldId id="332" r:id="rId26"/>
    <p:sldId id="330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5314-B35A-4E89-94E1-92B04622572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96522-655E-4DCB-BE2F-E4455AC0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683D36-D179-4442-8C77-26F8BB700AA3}" type="slidenum">
              <a:rPr lang="en-US" sz="1200">
                <a:solidFill>
                  <a:prstClr val="black"/>
                </a:solidFill>
              </a:rPr>
              <a:pPr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6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E6D6F3-5FB8-40EF-BC78-90C3A7A90306}" type="slidenum">
              <a:rPr lang="en-US" sz="1200">
                <a:solidFill>
                  <a:prstClr val="black"/>
                </a:solidFill>
              </a:rPr>
              <a:pPr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400464-CC3D-42C4-A336-B1BB50593878}" type="slidenum">
              <a:rPr lang="en-US" sz="1200">
                <a:solidFill>
                  <a:prstClr val="black"/>
                </a:solidFill>
              </a:rPr>
              <a:pPr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683D36-D179-4442-8C77-26F8BB700AA3}" type="slidenum">
              <a:rPr lang="en-US" sz="1200">
                <a:solidFill>
                  <a:prstClr val="black"/>
                </a:solidFill>
              </a:rPr>
              <a:pPr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6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3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9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295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216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19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26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26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06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74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12/14/2020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15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34B-182C-4F2B-9196-8988FE4521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16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B3F4-1450-4421-A644-421620BFFD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98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F77-40BB-4A03-9D77-B0409EE0CC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0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8E3B-8AFB-4D6A-846A-86D42A0F93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89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4F4A-1142-486D-A3AE-8C286B6A1E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50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D79-7750-4D69-A37E-33F0D2D5BB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81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9D7-84B6-4260-9B95-3B59037581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2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48D-729E-44C2-A3E7-5297C7DDB8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4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5762-7E01-4082-A5B5-6B3E4F9F33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199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F10-6E89-4776-BD02-C7BC5DBF6E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13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7AC9-1ECD-47A7-B816-F2871EA65D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97C4-EB8D-483F-9018-974CE742EF2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18CC-8373-4047-BA56-FE9596F2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FA4070-1585-46AC-B874-0758B221D775}" type="datetime1">
              <a:rPr lang="en-US" smtClean="0">
                <a:solidFill>
                  <a:srgbClr val="04617B"/>
                </a:solidFill>
              </a:rPr>
              <a:pPr/>
              <a:t>12/14/2020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5B6665-778D-4C0D-A9F6-9DA9A96D4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7DAC-72DB-447D-B75C-77411BBF72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20" y="1630496"/>
            <a:ext cx="10915651" cy="1641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4400" dirty="0" smtClean="0"/>
              <a:t>Permutation &amp; Combination</a:t>
            </a:r>
            <a:endParaRPr lang="en-US" sz="4400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7715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 (n, r</a:t>
            </a:r>
            <a:r>
              <a:rPr lang="pt-BR" sz="4800" b="1" dirty="0" smtClean="0">
                <a:solidFill>
                  <a:schemeClr val="bg1"/>
                </a:solidFill>
              </a:rPr>
              <a:t>) = n(n</a:t>
            </a:r>
            <a:r>
              <a:rPr lang="pt-BR" sz="4800" b="1" dirty="0">
                <a:solidFill>
                  <a:schemeClr val="bg1"/>
                </a:solidFill>
              </a:rPr>
              <a:t>−1)(n−2)···(n−r+1)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8652" y="1141150"/>
            <a:ext cx="11158538" cy="4145225"/>
            <a:chOff x="1563245" y="3007523"/>
            <a:chExt cx="10200139" cy="4145225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Proof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35451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We will use the </a:t>
              </a:r>
              <a:r>
                <a:rPr lang="en-US" sz="2400" dirty="0">
                  <a:solidFill>
                    <a:srgbClr val="ED7D31">
                      <a:lumMod val="75000"/>
                    </a:srgbClr>
                  </a:solidFill>
                </a:rPr>
                <a:t>product rule</a:t>
              </a:r>
              <a:r>
                <a:rPr lang="en-US" sz="2400" dirty="0">
                  <a:solidFill>
                    <a:prstClr val="black"/>
                  </a:solidFill>
                </a:rPr>
                <a:t> to prove that this formula is correct. The </a:t>
              </a:r>
              <a:r>
                <a:rPr lang="en-US" sz="2400" dirty="0">
                  <a:solidFill>
                    <a:srgbClr val="ED7D31">
                      <a:lumMod val="75000"/>
                    </a:srgbClr>
                  </a:solidFill>
                </a:rPr>
                <a:t>first element of </a:t>
              </a:r>
              <a:r>
                <a:rPr lang="en-US" sz="2400" dirty="0" smtClean="0">
                  <a:solidFill>
                    <a:srgbClr val="ED7D31">
                      <a:lumMod val="75000"/>
                    </a:srgbClr>
                  </a:solidFill>
                </a:rPr>
                <a:t>the permutation </a:t>
              </a:r>
              <a:r>
                <a:rPr lang="en-US" sz="2400" dirty="0">
                  <a:solidFill>
                    <a:srgbClr val="ED7D31">
                      <a:lumMod val="75000"/>
                    </a:srgbClr>
                  </a:solidFill>
                </a:rPr>
                <a:t>can be chosen </a:t>
              </a:r>
              <a:r>
                <a:rPr lang="en-US" sz="2400" dirty="0" smtClean="0">
                  <a:solidFill>
                    <a:srgbClr val="ED7D31">
                      <a:lumMod val="75000"/>
                    </a:srgbClr>
                  </a:solidFill>
                </a:rPr>
                <a:t>in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n</a:t>
              </a:r>
              <a:r>
                <a:rPr lang="en-US" sz="2400" dirty="0" smtClean="0">
                  <a:solidFill>
                    <a:srgbClr val="ED7D31">
                      <a:lumMod val="75000"/>
                    </a:srgbClr>
                  </a:solidFill>
                </a:rPr>
                <a:t> ways </a:t>
              </a:r>
              <a:r>
                <a:rPr lang="en-US" sz="2400" dirty="0">
                  <a:solidFill>
                    <a:prstClr val="black"/>
                  </a:solidFill>
                </a:rPr>
                <a:t>because there </a:t>
              </a:r>
              <a:r>
                <a:rPr lang="en-US" sz="2400" dirty="0" smtClean="0">
                  <a:solidFill>
                    <a:prstClr val="black"/>
                  </a:solidFill>
                </a:rPr>
                <a:t>are n elements </a:t>
              </a:r>
              <a:r>
                <a:rPr lang="en-US" sz="2400" dirty="0">
                  <a:solidFill>
                    <a:prstClr val="black"/>
                  </a:solidFill>
                </a:rPr>
                <a:t>in the set. There </a:t>
              </a:r>
              <a:r>
                <a:rPr lang="en-US" sz="2400" dirty="0" smtClean="0">
                  <a:solidFill>
                    <a:prstClr val="black"/>
                  </a:solidFill>
                </a:rPr>
                <a:t>are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n</a:t>
              </a:r>
              <a:r>
                <a:rPr lang="en-US" sz="2400" b="1" dirty="0">
                  <a:solidFill>
                    <a:srgbClr val="FF0000"/>
                  </a:solidFill>
                </a:rPr>
                <a:t>−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1</a:t>
              </a:r>
              <a:r>
                <a:rPr lang="en-US" sz="2400" dirty="0" smtClean="0">
                  <a:solidFill>
                    <a:prstClr val="black"/>
                  </a:solidFill>
                </a:rPr>
                <a:t> ways </a:t>
              </a:r>
              <a:r>
                <a:rPr lang="en-US" sz="2400" dirty="0">
                  <a:solidFill>
                    <a:prstClr val="black"/>
                  </a:solidFill>
                </a:rPr>
                <a:t>to choose the second element of the permutation, because there </a:t>
              </a:r>
              <a:r>
                <a:rPr lang="en-US" sz="2400" dirty="0" smtClean="0">
                  <a:solidFill>
                    <a:prstClr val="black"/>
                  </a:solidFill>
                </a:rPr>
                <a:t>are n</a:t>
              </a:r>
              <a:r>
                <a:rPr lang="en-US" sz="2400" dirty="0">
                  <a:solidFill>
                    <a:prstClr val="black"/>
                  </a:solidFill>
                </a:rPr>
                <a:t>−1 elements </a:t>
              </a:r>
              <a:r>
                <a:rPr lang="en-US" sz="2400" dirty="0" smtClean="0">
                  <a:solidFill>
                    <a:prstClr val="black"/>
                  </a:solidFill>
                </a:rPr>
                <a:t>left in </a:t>
              </a:r>
              <a:r>
                <a:rPr lang="en-US" sz="2400" dirty="0">
                  <a:solidFill>
                    <a:prstClr val="black"/>
                  </a:solidFill>
                </a:rPr>
                <a:t>the set after using the element picked for the first position. Similarly, there are </a:t>
              </a:r>
              <a:r>
                <a:rPr lang="en-US" sz="2400" b="1" dirty="0">
                  <a:solidFill>
                    <a:srgbClr val="FF0000"/>
                  </a:solidFill>
                </a:rPr>
                <a:t>n−2</a:t>
              </a:r>
              <a:r>
                <a:rPr lang="en-US" sz="2400" dirty="0">
                  <a:solidFill>
                    <a:prstClr val="black"/>
                  </a:solidFill>
                </a:rPr>
                <a:t> </a:t>
              </a:r>
              <a:r>
                <a:rPr lang="en-US" sz="2400" dirty="0" smtClean="0">
                  <a:solidFill>
                    <a:prstClr val="black"/>
                  </a:solidFill>
                </a:rPr>
                <a:t>ways to </a:t>
              </a:r>
              <a:r>
                <a:rPr lang="en-US" sz="2400" dirty="0">
                  <a:solidFill>
                    <a:prstClr val="black"/>
                  </a:solidFill>
                </a:rPr>
                <a:t>choose the third element, </a:t>
              </a:r>
              <a:r>
                <a:rPr lang="en-US" sz="2400" dirty="0">
                  <a:solidFill>
                    <a:srgbClr val="ED7D31">
                      <a:lumMod val="75000"/>
                    </a:srgbClr>
                  </a:solidFill>
                </a:rPr>
                <a:t>and so on</a:t>
              </a:r>
              <a:r>
                <a:rPr lang="en-US" sz="2400" dirty="0">
                  <a:solidFill>
                    <a:prstClr val="black"/>
                  </a:solidFill>
                </a:rPr>
                <a:t>, until there are </a:t>
              </a:r>
              <a:r>
                <a:rPr lang="en-US" sz="2400" dirty="0" smtClean="0">
                  <a:solidFill>
                    <a:prstClr val="black"/>
                  </a:solidFill>
                </a:rPr>
                <a:t>exactly n</a:t>
              </a:r>
              <a:r>
                <a:rPr lang="en-US" sz="2400" dirty="0">
                  <a:solidFill>
                    <a:prstClr val="black"/>
                  </a:solidFill>
                </a:rPr>
                <a:t>−(r−1)=n−r+1 ways </a:t>
              </a:r>
              <a:r>
                <a:rPr lang="en-US" sz="2400" dirty="0" smtClean="0">
                  <a:solidFill>
                    <a:prstClr val="black"/>
                  </a:solidFill>
                </a:rPr>
                <a:t>to choose the 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r</a:t>
              </a:r>
              <a:r>
                <a:rPr lang="en-US" sz="2400" baseline="30000" dirty="0" err="1" smtClean="0">
                  <a:solidFill>
                    <a:prstClr val="black"/>
                  </a:solidFill>
                </a:rPr>
                <a:t>th</a:t>
              </a:r>
              <a:r>
                <a:rPr lang="en-US" sz="2400" baseline="30000" dirty="0" smtClean="0">
                  <a:solidFill>
                    <a:prstClr val="black"/>
                  </a:solidFill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</a:rPr>
                <a:t>element. Consequently, by the product rule, there </a:t>
              </a:r>
              <a:r>
                <a:rPr lang="en-US" sz="2400" dirty="0" smtClean="0">
                  <a:solidFill>
                    <a:prstClr val="black"/>
                  </a:solidFill>
                </a:rPr>
                <a:t>are n(n</a:t>
              </a:r>
              <a:r>
                <a:rPr lang="en-US" sz="2400" dirty="0">
                  <a:solidFill>
                    <a:prstClr val="black"/>
                  </a:solidFill>
                </a:rPr>
                <a:t>−1)(n−2)···(n−</a:t>
              </a:r>
              <a:r>
                <a:rPr lang="en-US" sz="2400" dirty="0" smtClean="0">
                  <a:solidFill>
                    <a:prstClr val="black"/>
                  </a:solidFill>
                </a:rPr>
                <a:t>r+1) r-permutations </a:t>
              </a:r>
              <a:r>
                <a:rPr lang="en-US" sz="2400" dirty="0">
                  <a:solidFill>
                    <a:prstClr val="black"/>
                  </a:solidFill>
                </a:rPr>
                <a:t>of the set.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2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r-permutation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2" y="1614491"/>
            <a:ext cx="11148121" cy="13573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prstClr val="white"/>
                </a:solidFill>
              </a:rPr>
              <a:t>Problem: How many ways are there to select a first-prize winner, a second-prize winner, and a </a:t>
            </a:r>
            <a:r>
              <a:rPr lang="en-US" dirty="0" smtClean="0">
                <a:solidFill>
                  <a:prstClr val="white"/>
                </a:solidFill>
              </a:rPr>
              <a:t>third-prize winner </a:t>
            </a:r>
            <a:r>
              <a:rPr lang="en-US" dirty="0">
                <a:solidFill>
                  <a:prstClr val="white"/>
                </a:solidFill>
              </a:rPr>
              <a:t>from 100 different people who have entered a contest?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9069" y="3014664"/>
            <a:ext cx="11148121" cy="2871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Solve: Because it matters which person wins which prize, the number of ways to pick </a:t>
            </a:r>
            <a:r>
              <a:rPr lang="en-US" sz="2400" dirty="0" smtClean="0">
                <a:solidFill>
                  <a:prstClr val="black"/>
                </a:solidFill>
              </a:rPr>
              <a:t>the three </a:t>
            </a:r>
            <a:r>
              <a:rPr lang="en-US" sz="2400" dirty="0">
                <a:solidFill>
                  <a:prstClr val="black"/>
                </a:solidFill>
              </a:rPr>
              <a:t>prize winners is the number of ordered selections of three elements from a set of </a:t>
            </a:r>
            <a:r>
              <a:rPr lang="en-US" sz="2400" dirty="0" smtClean="0">
                <a:solidFill>
                  <a:prstClr val="black"/>
                </a:solidFill>
              </a:rPr>
              <a:t>100 elements</a:t>
            </a:r>
            <a:r>
              <a:rPr lang="en-US" sz="2400" dirty="0">
                <a:solidFill>
                  <a:prstClr val="black"/>
                </a:solidFill>
              </a:rPr>
              <a:t>, that is, the number of 3-permutations of a set of 100 elements. Consequently, </a:t>
            </a:r>
            <a:r>
              <a:rPr lang="en-US" sz="2400" dirty="0" smtClean="0">
                <a:solidFill>
                  <a:prstClr val="black"/>
                </a:solidFill>
              </a:rPr>
              <a:t>the answer </a:t>
            </a:r>
            <a:r>
              <a:rPr lang="en-US" sz="2400" dirty="0">
                <a:solidFill>
                  <a:prstClr val="black"/>
                </a:solidFill>
              </a:rPr>
              <a:t>is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			P(100,3) = 100·99·98 = 970,200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r-permutation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2" y="1614490"/>
            <a:ext cx="11148121" cy="16144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prstClr val="white"/>
                </a:solidFill>
              </a:rPr>
              <a:t>Problem: </a:t>
            </a:r>
            <a:r>
              <a:rPr lang="en-US" sz="2600" dirty="0">
                <a:solidFill>
                  <a:prstClr val="white"/>
                </a:solidFill>
              </a:rPr>
              <a:t>Suppose that there are eight runners in a race. The winner receives a gold medal, the </a:t>
            </a:r>
            <a:r>
              <a:rPr lang="en-US" sz="2600" dirty="0" smtClean="0">
                <a:solidFill>
                  <a:prstClr val="white"/>
                </a:solidFill>
              </a:rPr>
              <a:t>second place </a:t>
            </a:r>
            <a:r>
              <a:rPr lang="en-US" sz="2600" dirty="0">
                <a:solidFill>
                  <a:prstClr val="white"/>
                </a:solidFill>
              </a:rPr>
              <a:t>finisher receives a silver medal, and the third-place finisher receives a bronze medal. </a:t>
            </a:r>
            <a:r>
              <a:rPr lang="en-US" sz="2600" dirty="0" smtClean="0">
                <a:solidFill>
                  <a:prstClr val="white"/>
                </a:solidFill>
              </a:rPr>
              <a:t>How many </a:t>
            </a:r>
            <a:r>
              <a:rPr lang="en-US" sz="2600" dirty="0">
                <a:solidFill>
                  <a:prstClr val="white"/>
                </a:solidFill>
              </a:rPr>
              <a:t>different ways are there to award these medals, if all possible outcomes of the race </a:t>
            </a:r>
            <a:r>
              <a:rPr lang="en-US" sz="2600" dirty="0" smtClean="0">
                <a:solidFill>
                  <a:prstClr val="white"/>
                </a:solidFill>
              </a:rPr>
              <a:t>can occur </a:t>
            </a:r>
            <a:r>
              <a:rPr lang="en-US" sz="2600" dirty="0">
                <a:solidFill>
                  <a:prstClr val="white"/>
                </a:solidFill>
              </a:rPr>
              <a:t>and there are no ties?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9069" y="3314704"/>
            <a:ext cx="11148121" cy="2928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Solve: The number of different ways to award the medals is the number of </a:t>
            </a:r>
            <a:r>
              <a:rPr lang="en-US" sz="2400" dirty="0" smtClean="0">
                <a:solidFill>
                  <a:prstClr val="black"/>
                </a:solidFill>
              </a:rPr>
              <a:t>3-permutations of </a:t>
            </a:r>
            <a:r>
              <a:rPr lang="en-US" sz="2400" dirty="0">
                <a:solidFill>
                  <a:prstClr val="black"/>
                </a:solidFill>
              </a:rPr>
              <a:t>a set with eight elements. Hence, there </a:t>
            </a:r>
            <a:r>
              <a:rPr lang="en-US" sz="2400" dirty="0" smtClean="0">
                <a:solidFill>
                  <a:prstClr val="black"/>
                </a:solidFill>
              </a:rPr>
              <a:t>are 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		P(8,3) = 8·7·6 = 336 </a:t>
            </a:r>
            <a:r>
              <a:rPr lang="en-US" sz="2400" dirty="0">
                <a:solidFill>
                  <a:prstClr val="black"/>
                </a:solidFill>
              </a:rPr>
              <a:t>possible ways to </a:t>
            </a:r>
            <a:r>
              <a:rPr lang="en-US" sz="2400" dirty="0" smtClean="0">
                <a:solidFill>
                  <a:prstClr val="black"/>
                </a:solidFill>
              </a:rPr>
              <a:t>award the </a:t>
            </a:r>
            <a:r>
              <a:rPr lang="en-US" sz="2400" dirty="0">
                <a:solidFill>
                  <a:prstClr val="black"/>
                </a:solidFill>
              </a:rPr>
              <a:t>medals.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r-permutation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2" y="1614490"/>
            <a:ext cx="11148121" cy="16144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>
                <a:solidFill>
                  <a:prstClr val="white"/>
                </a:solidFill>
              </a:rPr>
              <a:t>Problem: Suppose </a:t>
            </a:r>
            <a:r>
              <a:rPr lang="en-US" dirty="0">
                <a:solidFill>
                  <a:prstClr val="white"/>
                </a:solidFill>
              </a:rPr>
              <a:t>that a saleswoman has to visit eight different cities. She must begin her trip in a </a:t>
            </a:r>
            <a:r>
              <a:rPr lang="en-US" dirty="0" smtClean="0">
                <a:solidFill>
                  <a:prstClr val="white"/>
                </a:solidFill>
              </a:rPr>
              <a:t>specified city</a:t>
            </a:r>
            <a:r>
              <a:rPr lang="en-US" dirty="0">
                <a:solidFill>
                  <a:prstClr val="white"/>
                </a:solidFill>
              </a:rPr>
              <a:t>, but she can visit the other seven cities in any order she wishes. How many possible </a:t>
            </a:r>
            <a:r>
              <a:rPr lang="en-US" dirty="0" smtClean="0">
                <a:solidFill>
                  <a:prstClr val="white"/>
                </a:solidFill>
              </a:rPr>
              <a:t>orders can </a:t>
            </a:r>
            <a:r>
              <a:rPr lang="en-US" dirty="0">
                <a:solidFill>
                  <a:prstClr val="white"/>
                </a:solidFill>
              </a:rPr>
              <a:t>the saleswoman use when visiting these cities? 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9069" y="3314704"/>
            <a:ext cx="11148121" cy="2928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</a:pPr>
            <a:r>
              <a:rPr lang="en-US" sz="2400" dirty="0">
                <a:solidFill>
                  <a:prstClr val="black"/>
                </a:solidFill>
              </a:rPr>
              <a:t>Solve: The number of possible paths between the cities is the number of permutations </a:t>
            </a:r>
            <a:r>
              <a:rPr lang="en-US" sz="2400" dirty="0" smtClean="0">
                <a:solidFill>
                  <a:prstClr val="black"/>
                </a:solidFill>
              </a:rPr>
              <a:t>of seven </a:t>
            </a:r>
            <a:r>
              <a:rPr lang="en-US" sz="2400" dirty="0">
                <a:solidFill>
                  <a:prstClr val="black"/>
                </a:solidFill>
              </a:rPr>
              <a:t>elements, because the first city is determined, but the remaining seven can be </a:t>
            </a:r>
            <a:r>
              <a:rPr lang="en-US" sz="2400" dirty="0" smtClean="0">
                <a:solidFill>
                  <a:prstClr val="black"/>
                </a:solidFill>
              </a:rPr>
              <a:t>ordered arbitrarily.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Consequently</a:t>
            </a:r>
            <a:r>
              <a:rPr lang="en-US" sz="2400" dirty="0">
                <a:solidFill>
                  <a:prstClr val="black"/>
                </a:solidFill>
              </a:rPr>
              <a:t>, there are 7! = 7·6·5 · 4·3·2· 1 = 5040 </a:t>
            </a:r>
            <a:r>
              <a:rPr lang="en-US" sz="2400" dirty="0" smtClean="0">
                <a:solidFill>
                  <a:prstClr val="black"/>
                </a:solidFill>
              </a:rPr>
              <a:t>ways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for </a:t>
            </a:r>
            <a:r>
              <a:rPr lang="en-US" sz="2400" dirty="0">
                <a:solidFill>
                  <a:prstClr val="black"/>
                </a:solidFill>
              </a:rPr>
              <a:t>the </a:t>
            </a:r>
            <a:r>
              <a:rPr lang="en-US" sz="2400" dirty="0" smtClean="0">
                <a:solidFill>
                  <a:prstClr val="black"/>
                </a:solidFill>
              </a:rPr>
              <a:t>saleswoman to </a:t>
            </a:r>
            <a:r>
              <a:rPr lang="en-US" sz="2400" dirty="0">
                <a:solidFill>
                  <a:prstClr val="black"/>
                </a:solidFill>
              </a:rPr>
              <a:t>choose her tour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r-permutation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2" y="1614491"/>
            <a:ext cx="11148121" cy="13573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prstClr val="white"/>
                </a:solidFill>
              </a:rPr>
              <a:t>Problem: </a:t>
            </a:r>
            <a:r>
              <a:rPr lang="en-US" sz="2600" dirty="0">
                <a:solidFill>
                  <a:prstClr val="white"/>
                </a:solidFill>
              </a:rPr>
              <a:t>How many permutations of the </a:t>
            </a:r>
            <a:r>
              <a:rPr lang="en-US" sz="2600" dirty="0" smtClean="0">
                <a:solidFill>
                  <a:prstClr val="white"/>
                </a:solidFill>
              </a:rPr>
              <a:t>letters ABCDEFGH contain </a:t>
            </a:r>
            <a:r>
              <a:rPr lang="en-US" sz="2600" dirty="0">
                <a:solidFill>
                  <a:prstClr val="white"/>
                </a:solidFill>
              </a:rPr>
              <a:t>the </a:t>
            </a:r>
            <a:r>
              <a:rPr lang="en-US" sz="2600" dirty="0" smtClean="0">
                <a:solidFill>
                  <a:prstClr val="white"/>
                </a:solidFill>
              </a:rPr>
              <a:t>string ABC</a:t>
            </a:r>
            <a:r>
              <a:rPr lang="en-US" sz="2600" dirty="0">
                <a:solidFill>
                  <a:prstClr val="white"/>
                </a:solidFill>
              </a:rPr>
              <a:t>?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9069" y="3014664"/>
            <a:ext cx="11148121" cy="2871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Solve: Because the </a:t>
            </a:r>
            <a:r>
              <a:rPr lang="en-US" sz="2400" dirty="0" smtClean="0">
                <a:solidFill>
                  <a:prstClr val="black"/>
                </a:solidFill>
              </a:rPr>
              <a:t>letters ABC must </a:t>
            </a:r>
            <a:r>
              <a:rPr lang="en-US" sz="2400" dirty="0">
                <a:solidFill>
                  <a:prstClr val="black"/>
                </a:solidFill>
              </a:rPr>
              <a:t>occur as a block, we can find the answer by finding </a:t>
            </a:r>
            <a:r>
              <a:rPr lang="en-US" sz="2400" dirty="0" smtClean="0">
                <a:solidFill>
                  <a:prstClr val="black"/>
                </a:solidFill>
              </a:rPr>
              <a:t>the number </a:t>
            </a:r>
            <a:r>
              <a:rPr lang="en-US" sz="2400" dirty="0">
                <a:solidFill>
                  <a:prstClr val="black"/>
                </a:solidFill>
              </a:rPr>
              <a:t>of permutations of six objects, namely, the </a:t>
            </a:r>
            <a:r>
              <a:rPr lang="en-US" sz="2400" dirty="0" smtClean="0">
                <a:solidFill>
                  <a:prstClr val="black"/>
                </a:solidFill>
              </a:rPr>
              <a:t>block ABC and </a:t>
            </a:r>
            <a:r>
              <a:rPr lang="en-US" sz="2400" dirty="0">
                <a:solidFill>
                  <a:prstClr val="black"/>
                </a:solidFill>
              </a:rPr>
              <a:t>the individual </a:t>
            </a:r>
            <a:r>
              <a:rPr lang="en-US" sz="2400" dirty="0" smtClean="0">
                <a:solidFill>
                  <a:prstClr val="black"/>
                </a:solidFill>
              </a:rPr>
              <a:t>letters D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E, </a:t>
            </a:r>
            <a:r>
              <a:rPr lang="en-US" sz="2400" smtClean="0">
                <a:solidFill>
                  <a:prstClr val="black"/>
                </a:solidFill>
              </a:rPr>
              <a:t>F, G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and H</a:t>
            </a:r>
            <a:r>
              <a:rPr lang="en-US" sz="2400" dirty="0">
                <a:solidFill>
                  <a:prstClr val="black"/>
                </a:solidFill>
              </a:rPr>
              <a:t>. Because these six objects can occur in any order, there are 6!=720 </a:t>
            </a:r>
            <a:r>
              <a:rPr lang="en-US" sz="2400" dirty="0" smtClean="0">
                <a:solidFill>
                  <a:prstClr val="black"/>
                </a:solidFill>
              </a:rPr>
              <a:t>permutations of </a:t>
            </a:r>
            <a:r>
              <a:rPr lang="en-US" sz="2400" dirty="0">
                <a:solidFill>
                  <a:prstClr val="black"/>
                </a:solidFill>
              </a:rPr>
              <a:t>the </a:t>
            </a:r>
            <a:r>
              <a:rPr lang="en-US" sz="2400" dirty="0" smtClean="0">
                <a:solidFill>
                  <a:prstClr val="black"/>
                </a:solidFill>
              </a:rPr>
              <a:t>letters ABCDEFGH in which ABC occurs </a:t>
            </a:r>
            <a:r>
              <a:rPr lang="en-US" sz="2400" dirty="0">
                <a:solidFill>
                  <a:prstClr val="black"/>
                </a:solidFill>
              </a:rPr>
              <a:t>as a block.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r-permutation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2" y="1614491"/>
            <a:ext cx="11148121" cy="13573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>
                <a:solidFill>
                  <a:prstClr val="white"/>
                </a:solidFill>
              </a:rPr>
              <a:t>Problem: </a:t>
            </a:r>
            <a:r>
              <a:rPr lang="en-US" sz="2400" dirty="0">
                <a:solidFill>
                  <a:schemeClr val="bg1"/>
                </a:solidFill>
              </a:rPr>
              <a:t>How many ways are there for eight men and five women to stand in a line so that no two women stand next to each other? [Hint: First position the men and then consider possible positions for the women</a:t>
            </a:r>
            <a:r>
              <a:rPr lang="en-US" sz="2400" dirty="0" smtClean="0">
                <a:solidFill>
                  <a:schemeClr val="bg1"/>
                </a:solidFill>
              </a:rPr>
              <a:t>.]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9069" y="3014664"/>
            <a:ext cx="11148121" cy="2871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Solve</a:t>
            </a:r>
            <a:r>
              <a:rPr lang="en-US" sz="2400" dirty="0" smtClean="0">
                <a:solidFill>
                  <a:prstClr val="black"/>
                </a:solidFill>
              </a:rPr>
              <a:t>:  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r-combination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 r-combination of elements of a set is an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unordered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selection of r elements from the set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 r-combination is simply a subset of the set with r elements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Denote by C(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n,r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). Note that C(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n,r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is also denoted by        and is called a binomial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BE925E-5CD6-47F4-8985-279BBD34C59E}" type="slidenum">
              <a:rPr lang="en-US" sz="1200">
                <a:solidFill>
                  <a:srgbClr val="898989"/>
                </a:solidFill>
              </a:rPr>
              <a:pPr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/>
          </p:nvPr>
        </p:nvGraphicFramePr>
        <p:xfrm>
          <a:off x="8423031" y="3652044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266584" imgH="457002" progId="Equation.3">
                  <p:embed/>
                </p:oleObj>
              </mc:Choice>
              <mc:Fallback>
                <p:oleObj name="Equation" r:id="rId4" imgW="26658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3031" y="3652044"/>
                        <a:ext cx="381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2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S be the set {1, 2, 3, 4}. Then {1, 3, 4} is a 3-combination from 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see that C(4,2)=6, as the 2-combination of {a, b, c, d} are 6 subsets {a, b}, {a, c}, {a, d}, {b, c}, {b, d}, and {c, d}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3AFF65-E58B-4777-B37F-73EDB4A4004C}" type="slidenum">
              <a:rPr lang="en-US" sz="1200">
                <a:solidFill>
                  <a:srgbClr val="898989"/>
                </a:solidFill>
              </a:rPr>
              <a:pPr/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prstClr val="white"/>
                </a:solidFill>
              </a:rPr>
              <a:t>Example</a:t>
            </a:r>
            <a:endParaRPr lang="en-US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number of r-combinations of a set with n elements, where n is a nonnegative integer and r is an integer with 0</a:t>
            </a:r>
            <a:r>
              <a:rPr lang="en-US" dirty="0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≤r≤n equals</a:t>
            </a:r>
          </a:p>
          <a:p>
            <a:endParaRPr lang="en-US" dirty="0">
              <a:latin typeface="Calibri" pitchFamily="34" charset="0"/>
              <a:ea typeface="Cambria Math" panose="02040503050406030204" pitchFamily="18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ea typeface="Cambria Math" panose="02040503050406030204" pitchFamily="18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Proof: The r-permutations of the set can be obtained by forming the C(</a:t>
            </a:r>
            <a:r>
              <a:rPr lang="en-US" dirty="0" err="1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n,r</a:t>
            </a:r>
            <a:r>
              <a:rPr lang="en-US" dirty="0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) r-combinations and then ordering the elements in each r-permutation which can be done in P(</a:t>
            </a:r>
            <a:r>
              <a:rPr lang="en-US" dirty="0" err="1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r,r</a:t>
            </a:r>
            <a:r>
              <a:rPr lang="en-US" dirty="0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) ways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    </a:t>
            </a:r>
            <a:endParaRPr lang="en-US" sz="2800" dirty="0">
              <a:latin typeface="Calibri" pitchFamily="34" charset="0"/>
              <a:ea typeface="Cambria Math" panose="02040503050406030204" pitchFamily="18" charset="0"/>
              <a:cs typeface="Calibri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dirty="0" smtClean="0">
                <a:latin typeface="Calibri" pitchFamily="34" charset="0"/>
                <a:ea typeface="Cambria Math" panose="02040503050406030204" pitchFamily="18" charset="0"/>
                <a:cs typeface="Calibri" pitchFamily="34" charset="0"/>
              </a:rPr>
              <a:t>   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111EA4-CAA3-45AB-B582-CA11E9E421BD}" type="slidenum">
              <a:rPr lang="en-US" sz="1200">
                <a:solidFill>
                  <a:srgbClr val="898989"/>
                </a:solidFill>
              </a:rPr>
              <a:pPr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>
            <p:extLst/>
          </p:nvPr>
        </p:nvGraphicFramePr>
        <p:xfrm>
          <a:off x="3634154" y="2461847"/>
          <a:ext cx="2209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1168400" imgH="419100" progId="Equation.3">
                  <p:embed/>
                </p:oleObj>
              </mc:Choice>
              <mc:Fallback>
                <p:oleObj name="Equation" r:id="rId4" imgW="1168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154" y="2461847"/>
                        <a:ext cx="22098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>
            <p:extLst/>
          </p:nvPr>
        </p:nvGraphicFramePr>
        <p:xfrm>
          <a:off x="2766647" y="4889989"/>
          <a:ext cx="47799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6" imgW="2527300" imgH="635000" progId="Equation.3">
                  <p:embed/>
                </p:oleObj>
              </mc:Choice>
              <mc:Fallback>
                <p:oleObj name="Equation" r:id="rId6" imgW="2527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647" y="4889989"/>
                        <a:ext cx="47799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prstClr val="white"/>
                </a:solidFill>
              </a:rPr>
              <a:t>r-combination</a:t>
            </a:r>
            <a:endParaRPr lang="en-US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84137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r-combination</a:t>
            </a:r>
            <a:r>
              <a:rPr lang="en-US" sz="4800" b="1" dirty="0" smtClean="0">
                <a:solidFill>
                  <a:schemeClr val="bg1"/>
                </a:solidFill>
              </a:rPr>
              <a:t>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493045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8652" y="985835"/>
            <a:ext cx="11158538" cy="5395119"/>
            <a:chOff x="1563245" y="3007523"/>
            <a:chExt cx="10200139" cy="539511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13573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Problem</a:t>
              </a:r>
              <a:r>
                <a:rPr lang="en-US" dirty="0">
                  <a:solidFill>
                    <a:prstClr val="white"/>
                  </a:solidFill>
                </a:rPr>
                <a:t>: Find the number of combinations of 4 </a:t>
              </a:r>
              <a:r>
                <a:rPr lang="en-US" dirty="0" smtClean="0">
                  <a:solidFill>
                    <a:prstClr val="white"/>
                  </a:solidFill>
                </a:rPr>
                <a:t>objects A,B,C,D</a:t>
              </a:r>
              <a:r>
                <a:rPr lang="en-US" dirty="0">
                  <a:solidFill>
                    <a:prstClr val="white"/>
                  </a:solidFill>
                </a:rPr>
                <a:t>, taken 3 at a time.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4407695"/>
              <a:ext cx="10190617" cy="39949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prstClr val="black"/>
                  </a:solidFill>
                </a:rPr>
                <a:t>Solve: 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69106B5-6058-41AF-9CC7-A36880636D5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460629"/>
            <a:ext cx="9715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8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Problem!!!</a:t>
            </a:r>
            <a:endParaRPr lang="en-US" sz="36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</a:t>
            </a:r>
            <a:r>
              <a:rPr lang="en-US" dirty="0"/>
              <a:t>how many ways can we </a:t>
            </a:r>
            <a:r>
              <a:rPr lang="en-US" dirty="0" smtClean="0"/>
              <a:t>arrange five </a:t>
            </a:r>
            <a:r>
              <a:rPr lang="en-US" dirty="0"/>
              <a:t>students in a line for a picture</a:t>
            </a:r>
            <a:r>
              <a:rPr lang="en-US" dirty="0" smtClean="0"/>
              <a:t>?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how many ways can we select three students from a group of five students to stand in line </a:t>
            </a:r>
            <a:r>
              <a:rPr lang="en-US" dirty="0" smtClean="0"/>
              <a:t>for a </a:t>
            </a:r>
            <a:r>
              <a:rPr lang="en-US" dirty="0"/>
              <a:t>picture?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8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B512B2BA-6F68-4776-AB69-EC56D1619536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877" y="1598486"/>
            <a:ext cx="9956800" cy="4873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How many different poker hands are there (5 cards)?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How many ways are there to select five players from a 10-member tennis team to make a trip to a match at another school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A group of 30 people have been trained as astronauts to go on the first mission to Mars. How many ways are there to select a crew of six people to go on this mission (assuming that all crew members have the same job)?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/>
          </p:nvPr>
        </p:nvGraphicFramePr>
        <p:xfrm>
          <a:off x="1617663" y="2171701"/>
          <a:ext cx="82994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4127400" imgH="419040" progId="Equation.3">
                  <p:embed/>
                </p:oleObj>
              </mc:Choice>
              <mc:Fallback>
                <p:oleObj name="Equation" r:id="rId3" imgW="4127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171701"/>
                        <a:ext cx="82994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prstClr val="white"/>
                </a:solidFill>
              </a:rPr>
              <a:t>Combinations example</a:t>
            </a:r>
            <a:endParaRPr lang="en-US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Combinations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Problem: Suppose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that there are 9 faculty members in the mathematics department and 11 in the computer science department. How many ways are there to select a committee to develop a discrete mathematics course at a school if the committee is to consist of three faculty members from the mathematics department and four from the computer science department?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Solution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By the product rule, the answer is the product of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number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3-combinations of a set with nine elements and the number of 4-combinations of a set with 11 elements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Theorem of r combination,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number of ways to select the committee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C(9,3) * C(11,4) = 84 * 330= 27,720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BE925E-5CD6-47F4-8985-279BBD34C59E}" type="slidenum">
              <a:rPr lang="en-US" sz="1200">
                <a:solidFill>
                  <a:srgbClr val="898989"/>
                </a:solidFill>
              </a:rPr>
              <a:pPr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Combinations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2" y="1614491"/>
            <a:ext cx="11148121" cy="13573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dirty="0" smtClean="0"/>
              <a:t>Problem: In </a:t>
            </a:r>
            <a:r>
              <a:rPr lang="en-US" dirty="0"/>
              <a:t>how many ways can a set of five letters be selected from the English alphabet? </a:t>
            </a:r>
            <a:endParaRPr lang="en-US" sz="2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9069" y="3014664"/>
            <a:ext cx="11148121" cy="28717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Solve</a:t>
            </a:r>
            <a:r>
              <a:rPr lang="en-US" sz="2400" dirty="0" smtClean="0">
                <a:solidFill>
                  <a:prstClr val="black"/>
                </a:solidFill>
              </a:rPr>
              <a:t>:          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Both are ways to count the possibilities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difference between them is whether order matters or not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Consider a poker hand: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♦, 5♥, 7♣, 10♠, K♠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Is that the same hand as: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♠, 10♠, 7♣, 5♥, A♦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Does the order the cards are handed out matter?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If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yes, then we are dealing with permutations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If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no, then we are dealing with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B7A431BC-2572-433F-8271-29342A505BEB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prstClr val="white"/>
                </a:solidFill>
                <a:latin typeface="Rockwell" panose="02060603020205020403" pitchFamily="18" charset="0"/>
              </a:rPr>
              <a:t>Permutations vs. Combinations</a:t>
            </a:r>
          </a:p>
        </p:txBody>
      </p:sp>
    </p:spTree>
    <p:extLst>
      <p:ext uri="{BB962C8B-B14F-4D97-AF65-F5344CB8AC3E}">
        <p14:creationId xmlns:p14="http://schemas.microsoft.com/office/powerpoint/2010/main" val="12288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B512B2BA-6F68-4776-AB69-EC56D1619536}" type="slidenum">
              <a:rPr lang="en-US"/>
              <a:pPr/>
              <a:t>24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877" y="1598486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Problem: A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club has 25 members.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a) How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many ways are there to choose four members of the club to serve on an executive committee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b) How many ways are there to choose a president, vice president, secretary, and treasurer of the club, where no person can hold more than one office?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Solution:    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prstClr val="white"/>
                </a:solidFill>
                <a:latin typeface="Rockwell" panose="02060603020205020403" pitchFamily="18" charset="0"/>
              </a:rPr>
              <a:t>Permutations vs. </a:t>
            </a:r>
            <a:r>
              <a:rPr lang="en-US" sz="3200" b="1" smtClean="0">
                <a:solidFill>
                  <a:prstClr val="white"/>
                </a:solidFill>
                <a:latin typeface="Rockwell" panose="02060603020205020403" pitchFamily="18" charset="0"/>
              </a:rPr>
              <a:t>Combinations Example</a:t>
            </a:r>
            <a:endParaRPr lang="en-US" sz="3200" b="1" dirty="0">
              <a:solidFill>
                <a:prstClr val="white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6E9A4701-0B46-40E3-A202-B45C56D11B26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25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Any Questions?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514600"/>
            <a:ext cx="7772400" cy="358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9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0"/>
              </a:rPr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8652" y="1671652"/>
            <a:ext cx="11158538" cy="1735931"/>
            <a:chOff x="1563245" y="3007523"/>
            <a:chExt cx="10200139" cy="173593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Theorem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358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Any arrangement of a set </a:t>
              </a:r>
              <a:r>
                <a:rPr lang="en-US" sz="2400" dirty="0" smtClean="0">
                  <a:solidFill>
                    <a:prstClr val="black"/>
                  </a:solidFill>
                </a:rPr>
                <a:t>of n objects </a:t>
              </a:r>
              <a:r>
                <a:rPr lang="en-US" sz="2400" dirty="0">
                  <a:solidFill>
                    <a:srgbClr val="FF0000"/>
                  </a:solidFill>
                </a:rPr>
                <a:t>in a given order</a:t>
              </a:r>
              <a:r>
                <a:rPr lang="en-US" sz="2400" dirty="0">
                  <a:solidFill>
                    <a:prstClr val="black"/>
                  </a:solidFill>
                </a:rPr>
                <a:t> is called </a:t>
              </a:r>
              <a:r>
                <a:rPr lang="en-US" sz="2400" dirty="0" smtClean="0">
                  <a:solidFill>
                    <a:prstClr val="black"/>
                  </a:solidFill>
                </a:rPr>
                <a:t>a permutation of </a:t>
              </a:r>
              <a:r>
                <a:rPr lang="en-US" sz="2400" dirty="0">
                  <a:solidFill>
                    <a:prstClr val="black"/>
                  </a:solidFill>
                </a:rPr>
                <a:t>the object (</a:t>
              </a:r>
              <a:r>
                <a:rPr lang="en-US" sz="2400" dirty="0">
                  <a:solidFill>
                    <a:srgbClr val="00B0F0"/>
                  </a:solidFill>
                </a:rPr>
                <a:t>taken all at a time</a:t>
              </a:r>
              <a:r>
                <a:rPr lang="en-US" sz="2400" dirty="0">
                  <a:solidFill>
                    <a:prstClr val="black"/>
                  </a:solidFill>
                </a:rPr>
                <a:t>).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0"/>
              </a:rPr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8652" y="1671652"/>
            <a:ext cx="11158538" cy="1735931"/>
            <a:chOff x="1563245" y="3007523"/>
            <a:chExt cx="10200139" cy="173593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Theorem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358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Any arrangement of a set </a:t>
              </a:r>
              <a:r>
                <a:rPr lang="en-US" sz="2400" dirty="0" smtClean="0">
                  <a:solidFill>
                    <a:prstClr val="black"/>
                  </a:solidFill>
                </a:rPr>
                <a:t>of n objects </a:t>
              </a:r>
              <a:r>
                <a:rPr lang="en-US" sz="2400" dirty="0">
                  <a:solidFill>
                    <a:srgbClr val="FF0000"/>
                  </a:solidFill>
                </a:rPr>
                <a:t>in a given order</a:t>
              </a:r>
              <a:r>
                <a:rPr lang="en-US" sz="2400" dirty="0">
                  <a:solidFill>
                    <a:prstClr val="black"/>
                  </a:solidFill>
                </a:rPr>
                <a:t> is called </a:t>
              </a:r>
              <a:r>
                <a:rPr lang="en-US" sz="2400" dirty="0" smtClean="0">
                  <a:solidFill>
                    <a:prstClr val="black"/>
                  </a:solidFill>
                </a:rPr>
                <a:t>a permutation of </a:t>
              </a:r>
              <a:r>
                <a:rPr lang="en-US" sz="2400" dirty="0">
                  <a:solidFill>
                    <a:prstClr val="black"/>
                  </a:solidFill>
                </a:rPr>
                <a:t>the object (</a:t>
              </a:r>
              <a:r>
                <a:rPr lang="en-US" sz="2400" dirty="0">
                  <a:solidFill>
                    <a:srgbClr val="00B0F0"/>
                  </a:solidFill>
                </a:rPr>
                <a:t>taken all at a time</a:t>
              </a:r>
              <a:r>
                <a:rPr lang="en-US" sz="2400" dirty="0">
                  <a:solidFill>
                    <a:prstClr val="black"/>
                  </a:solidFill>
                </a:rPr>
                <a:t>).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2" y="3713167"/>
            <a:ext cx="11137704" cy="5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In how many ways can we arrange </a:t>
            </a:r>
            <a:r>
              <a:rPr lang="en-US" sz="2400" dirty="0" smtClean="0">
                <a:solidFill>
                  <a:prstClr val="black"/>
                </a:solidFill>
              </a:rPr>
              <a:t>three letter A, B, C without repetition?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0"/>
              </a:rPr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8652" y="1671652"/>
            <a:ext cx="11158538" cy="1735931"/>
            <a:chOff x="1563245" y="3007523"/>
            <a:chExt cx="10200139" cy="173593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Theorem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358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Any arrangement of a set </a:t>
              </a:r>
              <a:r>
                <a:rPr lang="en-US" sz="2400" dirty="0" smtClean="0">
                  <a:solidFill>
                    <a:prstClr val="black"/>
                  </a:solidFill>
                </a:rPr>
                <a:t>of n objects </a:t>
              </a:r>
              <a:r>
                <a:rPr lang="en-US" sz="2400" dirty="0">
                  <a:solidFill>
                    <a:srgbClr val="FF0000"/>
                  </a:solidFill>
                </a:rPr>
                <a:t>in a given order</a:t>
              </a:r>
              <a:r>
                <a:rPr lang="en-US" sz="2400" dirty="0">
                  <a:solidFill>
                    <a:prstClr val="black"/>
                  </a:solidFill>
                </a:rPr>
                <a:t> is called </a:t>
              </a:r>
              <a:r>
                <a:rPr lang="en-US" sz="2400" dirty="0" smtClean="0">
                  <a:solidFill>
                    <a:prstClr val="black"/>
                  </a:solidFill>
                </a:rPr>
                <a:t>a permutation of </a:t>
              </a:r>
              <a:r>
                <a:rPr lang="en-US" sz="2400" dirty="0">
                  <a:solidFill>
                    <a:prstClr val="black"/>
                  </a:solidFill>
                </a:rPr>
                <a:t>the object (</a:t>
              </a:r>
              <a:r>
                <a:rPr lang="en-US" sz="2400" dirty="0">
                  <a:solidFill>
                    <a:srgbClr val="00B0F0"/>
                  </a:solidFill>
                </a:rPr>
                <a:t>taken all at a time</a:t>
              </a:r>
              <a:r>
                <a:rPr lang="en-US" sz="2400" dirty="0">
                  <a:solidFill>
                    <a:prstClr val="black"/>
                  </a:solidFill>
                </a:rPr>
                <a:t>).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2" y="3713167"/>
            <a:ext cx="11137704" cy="52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In how many ways can we arrange </a:t>
            </a:r>
            <a:r>
              <a:rPr lang="en-US" sz="2400" dirty="0" smtClean="0">
                <a:solidFill>
                  <a:prstClr val="black"/>
                </a:solidFill>
              </a:rPr>
              <a:t>three letter A, B, C without repetition?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9069" y="4548987"/>
            <a:ext cx="11158537" cy="1308889"/>
            <a:chOff x="1563245" y="3007523"/>
            <a:chExt cx="10200138" cy="130888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>
                  <a:solidFill>
                    <a:prstClr val="white"/>
                  </a:solidFill>
                </a:rPr>
                <a:t>Corollary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572767" y="3607600"/>
              <a:ext cx="10190616" cy="7088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There </a:t>
              </a:r>
              <a:r>
                <a:rPr lang="en-US" sz="2400" dirty="0" smtClean="0">
                  <a:solidFill>
                    <a:prstClr val="black"/>
                  </a:solidFill>
                </a:rPr>
                <a:t>are n</a:t>
              </a:r>
              <a:r>
                <a:rPr lang="en-US" sz="2400" dirty="0">
                  <a:solidFill>
                    <a:prstClr val="black"/>
                  </a:solidFill>
                </a:rPr>
                <a:t>! permutations </a:t>
              </a:r>
              <a:r>
                <a:rPr lang="en-US" sz="2400" dirty="0" smtClean="0">
                  <a:solidFill>
                    <a:prstClr val="black"/>
                  </a:solidFill>
                </a:rPr>
                <a:t>of n objects </a:t>
              </a:r>
              <a:r>
                <a:rPr lang="en-US" sz="2400" dirty="0">
                  <a:solidFill>
                    <a:prstClr val="black"/>
                  </a:solidFill>
                </a:rPr>
                <a:t>(taken all at a time).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4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r-permutation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5783" y="2100270"/>
            <a:ext cx="11158538" cy="1735931"/>
            <a:chOff x="1563245" y="3007523"/>
            <a:chExt cx="10200139" cy="173593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Theorem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358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Any arrangement of </a:t>
              </a:r>
              <a:r>
                <a:rPr lang="en-US" sz="2400" dirty="0" smtClean="0">
                  <a:solidFill>
                    <a:prstClr val="black"/>
                  </a:solidFill>
                </a:rPr>
                <a:t>any 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r ≤ n</a:t>
              </a:r>
              <a:r>
                <a:rPr lang="en-US" sz="2400" dirty="0" smtClean="0">
                  <a:solidFill>
                    <a:prstClr val="black"/>
                  </a:solidFill>
                </a:rPr>
                <a:t> of </a:t>
              </a:r>
              <a:r>
                <a:rPr lang="en-US" sz="2400" i="1" dirty="0" smtClean="0">
                  <a:solidFill>
                    <a:srgbClr val="5B9BD5">
                      <a:lumMod val="75000"/>
                    </a:srgbClr>
                  </a:solidFill>
                </a:rPr>
                <a:t>n</a:t>
              </a:r>
              <a:r>
                <a:rPr lang="en-US" sz="2400" dirty="0" smtClean="0">
                  <a:solidFill>
                    <a:prstClr val="black"/>
                  </a:solidFill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</a:rPr>
                <a:t>objects in a given order is called an </a:t>
              </a:r>
              <a:r>
                <a:rPr lang="en-US" sz="2400" dirty="0" smtClean="0">
                  <a:solidFill>
                    <a:prstClr val="black"/>
                  </a:solidFill>
                </a:rPr>
                <a:t>“r-permutation” </a:t>
              </a:r>
              <a:r>
                <a:rPr lang="en-US" sz="2400" dirty="0">
                  <a:solidFill>
                    <a:prstClr val="black"/>
                  </a:solidFill>
                </a:rPr>
                <a:t>or “a permutation </a:t>
              </a:r>
              <a:r>
                <a:rPr lang="en-US" sz="2400" dirty="0" smtClean="0">
                  <a:solidFill>
                    <a:prstClr val="black"/>
                  </a:solidFill>
                </a:rPr>
                <a:t>of the r objects taken at </a:t>
              </a:r>
              <a:r>
                <a:rPr lang="en-US" sz="2400" dirty="0">
                  <a:solidFill>
                    <a:prstClr val="black"/>
                  </a:solidFill>
                </a:rPr>
                <a:t>a time.”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r-permutation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5783" y="2100270"/>
            <a:ext cx="11158538" cy="1735931"/>
            <a:chOff x="1563245" y="3007523"/>
            <a:chExt cx="10200139" cy="173593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Theorem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358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Any arrangement of </a:t>
              </a:r>
              <a:r>
                <a:rPr lang="en-US" sz="2400" dirty="0" smtClean="0">
                  <a:solidFill>
                    <a:prstClr val="black"/>
                  </a:solidFill>
                </a:rPr>
                <a:t>any 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r ≤ n</a:t>
              </a:r>
              <a:r>
                <a:rPr lang="en-US" sz="2400" dirty="0" smtClean="0">
                  <a:solidFill>
                    <a:prstClr val="black"/>
                  </a:solidFill>
                </a:rPr>
                <a:t> of </a:t>
              </a:r>
              <a:r>
                <a:rPr lang="en-US" sz="2400" i="1" dirty="0" smtClean="0">
                  <a:solidFill>
                    <a:srgbClr val="5B9BD5">
                      <a:lumMod val="75000"/>
                    </a:srgbClr>
                  </a:solidFill>
                </a:rPr>
                <a:t>n</a:t>
              </a:r>
              <a:r>
                <a:rPr lang="en-US" sz="2400" dirty="0" smtClean="0">
                  <a:solidFill>
                    <a:prstClr val="black"/>
                  </a:solidFill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</a:rPr>
                <a:t>objects in a given order is called an </a:t>
              </a:r>
              <a:r>
                <a:rPr lang="en-US" sz="2400" dirty="0" smtClean="0">
                  <a:solidFill>
                    <a:prstClr val="black"/>
                  </a:solidFill>
                </a:rPr>
                <a:t>“r-permutation” </a:t>
              </a:r>
              <a:r>
                <a:rPr lang="en-US" sz="2400" dirty="0">
                  <a:solidFill>
                    <a:prstClr val="black"/>
                  </a:solidFill>
                </a:rPr>
                <a:t>or “a permutation </a:t>
              </a:r>
              <a:r>
                <a:rPr lang="en-US" sz="2400" dirty="0" smtClean="0">
                  <a:solidFill>
                    <a:prstClr val="black"/>
                  </a:solidFill>
                </a:rPr>
                <a:t>of then objects taken r at </a:t>
              </a:r>
              <a:r>
                <a:rPr lang="en-US" sz="2400" dirty="0">
                  <a:solidFill>
                    <a:prstClr val="black"/>
                  </a:solidFill>
                </a:rPr>
                <a:t>a time.”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6200" y="4400556"/>
            <a:ext cx="11137704" cy="104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The number of permutations </a:t>
            </a:r>
            <a:r>
              <a:rPr lang="en-US" sz="2400" dirty="0" smtClean="0">
                <a:solidFill>
                  <a:prstClr val="black"/>
                </a:solidFill>
              </a:rPr>
              <a:t>of n objects taken r at </a:t>
            </a:r>
            <a:r>
              <a:rPr lang="en-US" sz="2400" dirty="0">
                <a:solidFill>
                  <a:prstClr val="black"/>
                </a:solidFill>
              </a:rPr>
              <a:t>a time will be denoted </a:t>
            </a:r>
            <a:r>
              <a:rPr lang="en-US" sz="2400" dirty="0" smtClean="0">
                <a:solidFill>
                  <a:prstClr val="black"/>
                </a:solidFill>
              </a:rPr>
              <a:t>by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23779" b="11314"/>
          <a:stretch/>
        </p:blipFill>
        <p:spPr>
          <a:xfrm>
            <a:off x="1290638" y="4872038"/>
            <a:ext cx="8273098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r-permutation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9486" y="1692287"/>
            <a:ext cx="11137704" cy="152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prstClr val="black"/>
                </a:solidFill>
              </a:rPr>
              <a:t>In how many ways can we select three students from a group of five students to stand in line </a:t>
            </a:r>
            <a:r>
              <a:rPr lang="en-US" sz="2400" dirty="0" smtClean="0">
                <a:solidFill>
                  <a:prstClr val="black"/>
                </a:solidFill>
              </a:rPr>
              <a:t>for a </a:t>
            </a:r>
            <a:r>
              <a:rPr lang="en-US" sz="2400" dirty="0">
                <a:solidFill>
                  <a:prstClr val="black"/>
                </a:solidFill>
              </a:rPr>
              <a:t>picture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prstClr val="black"/>
                </a:solidFill>
              </a:rPr>
              <a:t>In how many ways can we select </a:t>
            </a:r>
            <a:r>
              <a:rPr lang="en-US" sz="2400" dirty="0" smtClean="0">
                <a:solidFill>
                  <a:prstClr val="black"/>
                </a:solidFill>
              </a:rPr>
              <a:t>four </a:t>
            </a:r>
            <a:r>
              <a:rPr lang="en-US" sz="2400" dirty="0">
                <a:solidFill>
                  <a:prstClr val="black"/>
                </a:solidFill>
              </a:rPr>
              <a:t>students from a group of five students to stand in line </a:t>
            </a:r>
            <a:r>
              <a:rPr lang="en-US" sz="2400" dirty="0" smtClean="0">
                <a:solidFill>
                  <a:prstClr val="black"/>
                </a:solidFill>
              </a:rPr>
              <a:t>for a picture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7715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r-permutation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71539" y="1614491"/>
            <a:ext cx="11158538" cy="2886086"/>
            <a:chOff x="1563245" y="3007523"/>
            <a:chExt cx="10200139" cy="2886086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prstClr val="white"/>
                  </a:solidFill>
                </a:rPr>
                <a:t>Theorem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228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Font typeface="Arial" panose="020B0604020202020204" pitchFamily="34" charset="0"/>
                <a:buNone/>
              </a:pP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82"/>
          <a:stretch/>
        </p:blipFill>
        <p:spPr>
          <a:xfrm>
            <a:off x="870942" y="2200278"/>
            <a:ext cx="11155264" cy="22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>
        <a:blipFill rotWithShape="0">
          <a:blip xmlns:r="http://schemas.openxmlformats.org/officeDocument/2006/relationships" r:embed="rId2"/>
          <a:stretch>
            <a:fillRect l="-1030" t="-939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54A9ED-F580-471E-A4D7-D899FDE12478}"/>
</file>

<file path=customXml/itemProps2.xml><?xml version="1.0" encoding="utf-8"?>
<ds:datastoreItem xmlns:ds="http://schemas.openxmlformats.org/officeDocument/2006/customXml" ds:itemID="{78812499-413B-4183-B783-C9FEB7ADDA49}"/>
</file>

<file path=customXml/itemProps3.xml><?xml version="1.0" encoding="utf-8"?>
<ds:datastoreItem xmlns:ds="http://schemas.openxmlformats.org/officeDocument/2006/customXml" ds:itemID="{82BC2AAD-A77B-4CB1-B024-6502019E198E}"/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1484</Words>
  <Application>Microsoft Office PowerPoint</Application>
  <PresentationFormat>Custom</PresentationFormat>
  <Paragraphs>167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Office Theme</vt:lpstr>
      <vt:lpstr>Oriel</vt:lpstr>
      <vt:lpstr>1_Office Theme</vt:lpstr>
      <vt:lpstr>Equation</vt:lpstr>
      <vt:lpstr>PowerPoint Presentation</vt:lpstr>
      <vt:lpstr>Problem!!!</vt:lpstr>
      <vt:lpstr>Permutations</vt:lpstr>
      <vt:lpstr>Permutations</vt:lpstr>
      <vt:lpstr>Permutations</vt:lpstr>
      <vt:lpstr>r-permutation</vt:lpstr>
      <vt:lpstr>r-permutation</vt:lpstr>
      <vt:lpstr>r-permutation</vt:lpstr>
      <vt:lpstr>r-permutation</vt:lpstr>
      <vt:lpstr>P (n, r) = n(n−1)(n−2)···(n−r+1)</vt:lpstr>
      <vt:lpstr>r-permutation : Example</vt:lpstr>
      <vt:lpstr>r-permutation : Example</vt:lpstr>
      <vt:lpstr>r-permutation : Example</vt:lpstr>
      <vt:lpstr>r-permutation : Example</vt:lpstr>
      <vt:lpstr>r-permutation : Example</vt:lpstr>
      <vt:lpstr>r-combination</vt:lpstr>
      <vt:lpstr>PowerPoint Presentation</vt:lpstr>
      <vt:lpstr>PowerPoint Presentation</vt:lpstr>
      <vt:lpstr>r-combination : Example</vt:lpstr>
      <vt:lpstr>PowerPoint Presentation</vt:lpstr>
      <vt:lpstr>Combinations example</vt:lpstr>
      <vt:lpstr>Combinations example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 #1</dc:title>
  <dc:creator>sania</dc:creator>
  <cp:lastModifiedBy>*</cp:lastModifiedBy>
  <cp:revision>100</cp:revision>
  <dcterms:created xsi:type="dcterms:W3CDTF">2016-09-25T06:11:29Z</dcterms:created>
  <dcterms:modified xsi:type="dcterms:W3CDTF">2020-12-14T09:26:48Z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0x0101004F20D4D22CB166478289643FDD561339</vt:lpwstr>
  </property>
</Properties>
</file>