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35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10" r:id="rId4"/>
  </p:sldMasterIdLst>
  <p:notesMasterIdLst>
    <p:notesMasterId r:id="rId22"/>
  </p:notesMasterIdLst>
  <p:sldIdLst>
    <p:sldId id="269" r:id="rId5"/>
    <p:sldId id="365" r:id="rId6"/>
    <p:sldId id="366" r:id="rId7"/>
    <p:sldId id="367" r:id="rId8"/>
    <p:sldId id="368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pshita Tasnim Raha" userId="0cc90739-c370-4a45-8bc6-290ae60db018" providerId="ADAL" clId="{161842A2-444D-4237-B15D-10ADDCE2BF0E}"/>
    <pc:docChg chg="modSld">
      <pc:chgData name="Ipshita Tasnim Raha" userId="0cc90739-c370-4a45-8bc6-290ae60db018" providerId="ADAL" clId="{161842A2-444D-4237-B15D-10ADDCE2BF0E}" dt="2023-05-08T16:49:45.949" v="1" actId="20577"/>
      <pc:docMkLst>
        <pc:docMk/>
      </pc:docMkLst>
      <pc:sldChg chg="modSp mod">
        <pc:chgData name="Ipshita Tasnim Raha" userId="0cc90739-c370-4a45-8bc6-290ae60db018" providerId="ADAL" clId="{161842A2-444D-4237-B15D-10ADDCE2BF0E}" dt="2023-05-08T16:49:45.949" v="1" actId="20577"/>
        <pc:sldMkLst>
          <pc:docMk/>
          <pc:sldMk cId="4025568588" sldId="269"/>
        </pc:sldMkLst>
        <pc:spChg chg="mod">
          <ac:chgData name="Ipshita Tasnim Raha" userId="0cc90739-c370-4a45-8bc6-290ae60db018" providerId="ADAL" clId="{161842A2-444D-4237-B15D-10ADDCE2BF0E}" dt="2023-05-08T16:49:45.949" v="1" actId="20577"/>
          <ac:spMkLst>
            <pc:docMk/>
            <pc:sldMk cId="4025568588" sldId="269"/>
            <ac:spMk id="4" creationId="{00000000-0000-0000-0000-000000000000}"/>
          </ac:spMkLst>
        </pc:spChg>
      </pc:sldChg>
    </pc:docChg>
  </pc:docChgLst>
  <pc:docChgLst>
    <pc:chgData name="Ipshita Tasnim Raha" userId="0cc90739-c370-4a45-8bc6-290ae60db018" providerId="ADAL" clId="{B3A6FAF7-82FD-47D0-B6EA-2CA432617E9A}"/>
    <pc:docChg chg="custSel addSld delSld modSld delMainMaster">
      <pc:chgData name="Ipshita Tasnim Raha" userId="0cc90739-c370-4a45-8bc6-290ae60db018" providerId="ADAL" clId="{B3A6FAF7-82FD-47D0-B6EA-2CA432617E9A}" dt="2022-11-29T09:59:44.143" v="37" actId="20577"/>
      <pc:docMkLst>
        <pc:docMk/>
      </pc:docMkLst>
      <pc:sldChg chg="modSp add mod">
        <pc:chgData name="Ipshita Tasnim Raha" userId="0cc90739-c370-4a45-8bc6-290ae60db018" providerId="ADAL" clId="{B3A6FAF7-82FD-47D0-B6EA-2CA432617E9A}" dt="2022-11-29T09:59:44.143" v="37" actId="20577"/>
        <pc:sldMkLst>
          <pc:docMk/>
          <pc:sldMk cId="4025568588" sldId="269"/>
        </pc:sldMkLst>
        <pc:spChg chg="mod">
          <ac:chgData name="Ipshita Tasnim Raha" userId="0cc90739-c370-4a45-8bc6-290ae60db018" providerId="ADAL" clId="{B3A6FAF7-82FD-47D0-B6EA-2CA432617E9A}" dt="2022-11-29T09:59:44.143" v="37" actId="20577"/>
          <ac:spMkLst>
            <pc:docMk/>
            <pc:sldMk cId="4025568588" sldId="269"/>
            <ac:spMk id="4" creationId="{00000000-0000-0000-0000-000000000000}"/>
          </ac:spMkLst>
        </pc:spChg>
      </pc:sldChg>
      <pc:sldChg chg="del">
        <pc:chgData name="Ipshita Tasnim Raha" userId="0cc90739-c370-4a45-8bc6-290ae60db018" providerId="ADAL" clId="{B3A6FAF7-82FD-47D0-B6EA-2CA432617E9A}" dt="2022-07-18T09:20:03.501" v="3" actId="47"/>
        <pc:sldMkLst>
          <pc:docMk/>
          <pc:sldMk cId="1416739884" sldId="357"/>
        </pc:sldMkLst>
      </pc:sldChg>
      <pc:sldChg chg="del">
        <pc:chgData name="Ipshita Tasnim Raha" userId="0cc90739-c370-4a45-8bc6-290ae60db018" providerId="ADAL" clId="{B3A6FAF7-82FD-47D0-B6EA-2CA432617E9A}" dt="2022-07-18T09:20:08.548" v="4" actId="47"/>
        <pc:sldMkLst>
          <pc:docMk/>
          <pc:sldMk cId="2333466352" sldId="358"/>
        </pc:sldMkLst>
      </pc:sldChg>
      <pc:sldChg chg="del">
        <pc:chgData name="Ipshita Tasnim Raha" userId="0cc90739-c370-4a45-8bc6-290ae60db018" providerId="ADAL" clId="{B3A6FAF7-82FD-47D0-B6EA-2CA432617E9A}" dt="2022-07-18T09:20:08.548" v="4" actId="47"/>
        <pc:sldMkLst>
          <pc:docMk/>
          <pc:sldMk cId="1340941511" sldId="359"/>
        </pc:sldMkLst>
      </pc:sldChg>
      <pc:sldChg chg="del">
        <pc:chgData name="Ipshita Tasnim Raha" userId="0cc90739-c370-4a45-8bc6-290ae60db018" providerId="ADAL" clId="{B3A6FAF7-82FD-47D0-B6EA-2CA432617E9A}" dt="2022-07-18T09:20:08.548" v="4" actId="47"/>
        <pc:sldMkLst>
          <pc:docMk/>
          <pc:sldMk cId="3624615340" sldId="360"/>
        </pc:sldMkLst>
      </pc:sldChg>
      <pc:sldChg chg="del">
        <pc:chgData name="Ipshita Tasnim Raha" userId="0cc90739-c370-4a45-8bc6-290ae60db018" providerId="ADAL" clId="{B3A6FAF7-82FD-47D0-B6EA-2CA432617E9A}" dt="2022-07-18T09:20:08.548" v="4" actId="47"/>
        <pc:sldMkLst>
          <pc:docMk/>
          <pc:sldMk cId="787539256" sldId="361"/>
        </pc:sldMkLst>
      </pc:sldChg>
      <pc:sldChg chg="del">
        <pc:chgData name="Ipshita Tasnim Raha" userId="0cc90739-c370-4a45-8bc6-290ae60db018" providerId="ADAL" clId="{B3A6FAF7-82FD-47D0-B6EA-2CA432617E9A}" dt="2022-07-18T09:20:08.548" v="4" actId="47"/>
        <pc:sldMkLst>
          <pc:docMk/>
          <pc:sldMk cId="3239773483" sldId="362"/>
        </pc:sldMkLst>
      </pc:sldChg>
      <pc:sldChg chg="del">
        <pc:chgData name="Ipshita Tasnim Raha" userId="0cc90739-c370-4a45-8bc6-290ae60db018" providerId="ADAL" clId="{B3A6FAF7-82FD-47D0-B6EA-2CA432617E9A}" dt="2022-07-18T09:20:08.548" v="4" actId="47"/>
        <pc:sldMkLst>
          <pc:docMk/>
          <pc:sldMk cId="2878440411" sldId="363"/>
        </pc:sldMkLst>
      </pc:sldChg>
      <pc:sldChg chg="delSp del mod">
        <pc:chgData name="Ipshita Tasnim Raha" userId="0cc90739-c370-4a45-8bc6-290ae60db018" providerId="ADAL" clId="{B3A6FAF7-82FD-47D0-B6EA-2CA432617E9A}" dt="2022-07-18T09:20:20.385" v="6" actId="47"/>
        <pc:sldMkLst>
          <pc:docMk/>
          <pc:sldMk cId="1711793898" sldId="364"/>
        </pc:sldMkLst>
        <pc:spChg chg="del">
          <ac:chgData name="Ipshita Tasnim Raha" userId="0cc90739-c370-4a45-8bc6-290ae60db018" providerId="ADAL" clId="{B3A6FAF7-82FD-47D0-B6EA-2CA432617E9A}" dt="2022-07-18T09:20:15.739" v="5" actId="478"/>
          <ac:spMkLst>
            <pc:docMk/>
            <pc:sldMk cId="1711793898" sldId="364"/>
            <ac:spMk id="4" creationId="{00000000-0000-0000-0000-000000000000}"/>
          </ac:spMkLst>
        </pc:spChg>
      </pc:sldChg>
      <pc:sldChg chg="modSp mod">
        <pc:chgData name="Ipshita Tasnim Raha" userId="0cc90739-c370-4a45-8bc6-290ae60db018" providerId="ADAL" clId="{B3A6FAF7-82FD-47D0-B6EA-2CA432617E9A}" dt="2022-07-18T15:50:15.552" v="35" actId="20577"/>
        <pc:sldMkLst>
          <pc:docMk/>
          <pc:sldMk cId="1609686681" sldId="378"/>
        </pc:sldMkLst>
        <pc:spChg chg="mod">
          <ac:chgData name="Ipshita Tasnim Raha" userId="0cc90739-c370-4a45-8bc6-290ae60db018" providerId="ADAL" clId="{B3A6FAF7-82FD-47D0-B6EA-2CA432617E9A}" dt="2022-07-18T15:50:15.552" v="35" actId="20577"/>
          <ac:spMkLst>
            <pc:docMk/>
            <pc:sldMk cId="1609686681" sldId="378"/>
            <ac:spMk id="140291" creationId="{00000000-0000-0000-0000-000000000000}"/>
          </ac:spMkLst>
        </pc:spChg>
      </pc:sldChg>
      <pc:sldMasterChg chg="del delSldLayout">
        <pc:chgData name="Ipshita Tasnim Raha" userId="0cc90739-c370-4a45-8bc6-290ae60db018" providerId="ADAL" clId="{B3A6FAF7-82FD-47D0-B6EA-2CA432617E9A}" dt="2022-07-18T09:20:08.548" v="4" actId="47"/>
        <pc:sldMasterMkLst>
          <pc:docMk/>
          <pc:sldMasterMk cId="2463754319" sldId="2147483696"/>
        </pc:sldMasterMkLst>
        <pc:sldLayoutChg chg="del">
          <pc:chgData name="Ipshita Tasnim Raha" userId="0cc90739-c370-4a45-8bc6-290ae60db018" providerId="ADAL" clId="{B3A6FAF7-82FD-47D0-B6EA-2CA432617E9A}" dt="2022-07-18T09:20:08.548" v="4" actId="47"/>
          <pc:sldLayoutMkLst>
            <pc:docMk/>
            <pc:sldMasterMk cId="2463754319" sldId="2147483696"/>
            <pc:sldLayoutMk cId="958017224" sldId="2147483697"/>
          </pc:sldLayoutMkLst>
        </pc:sldLayoutChg>
        <pc:sldLayoutChg chg="del">
          <pc:chgData name="Ipshita Tasnim Raha" userId="0cc90739-c370-4a45-8bc6-290ae60db018" providerId="ADAL" clId="{B3A6FAF7-82FD-47D0-B6EA-2CA432617E9A}" dt="2022-07-18T09:20:08.548" v="4" actId="47"/>
          <pc:sldLayoutMkLst>
            <pc:docMk/>
            <pc:sldMasterMk cId="2463754319" sldId="2147483696"/>
            <pc:sldLayoutMk cId="3198489269" sldId="2147483698"/>
          </pc:sldLayoutMkLst>
        </pc:sldLayoutChg>
        <pc:sldLayoutChg chg="del">
          <pc:chgData name="Ipshita Tasnim Raha" userId="0cc90739-c370-4a45-8bc6-290ae60db018" providerId="ADAL" clId="{B3A6FAF7-82FD-47D0-B6EA-2CA432617E9A}" dt="2022-07-18T09:20:08.548" v="4" actId="47"/>
          <pc:sldLayoutMkLst>
            <pc:docMk/>
            <pc:sldMasterMk cId="2463754319" sldId="2147483696"/>
            <pc:sldLayoutMk cId="510808123" sldId="2147483699"/>
          </pc:sldLayoutMkLst>
        </pc:sldLayoutChg>
        <pc:sldLayoutChg chg="del">
          <pc:chgData name="Ipshita Tasnim Raha" userId="0cc90739-c370-4a45-8bc6-290ae60db018" providerId="ADAL" clId="{B3A6FAF7-82FD-47D0-B6EA-2CA432617E9A}" dt="2022-07-18T09:20:08.548" v="4" actId="47"/>
          <pc:sldLayoutMkLst>
            <pc:docMk/>
            <pc:sldMasterMk cId="2463754319" sldId="2147483696"/>
            <pc:sldLayoutMk cId="2596047184" sldId="2147483700"/>
          </pc:sldLayoutMkLst>
        </pc:sldLayoutChg>
        <pc:sldLayoutChg chg="del">
          <pc:chgData name="Ipshita Tasnim Raha" userId="0cc90739-c370-4a45-8bc6-290ae60db018" providerId="ADAL" clId="{B3A6FAF7-82FD-47D0-B6EA-2CA432617E9A}" dt="2022-07-18T09:20:08.548" v="4" actId="47"/>
          <pc:sldLayoutMkLst>
            <pc:docMk/>
            <pc:sldMasterMk cId="2463754319" sldId="2147483696"/>
            <pc:sldLayoutMk cId="3148524425" sldId="2147483701"/>
          </pc:sldLayoutMkLst>
        </pc:sldLayoutChg>
        <pc:sldLayoutChg chg="del">
          <pc:chgData name="Ipshita Tasnim Raha" userId="0cc90739-c370-4a45-8bc6-290ae60db018" providerId="ADAL" clId="{B3A6FAF7-82FD-47D0-B6EA-2CA432617E9A}" dt="2022-07-18T09:20:08.548" v="4" actId="47"/>
          <pc:sldLayoutMkLst>
            <pc:docMk/>
            <pc:sldMasterMk cId="2463754319" sldId="2147483696"/>
            <pc:sldLayoutMk cId="3993088008" sldId="2147483702"/>
          </pc:sldLayoutMkLst>
        </pc:sldLayoutChg>
        <pc:sldLayoutChg chg="del">
          <pc:chgData name="Ipshita Tasnim Raha" userId="0cc90739-c370-4a45-8bc6-290ae60db018" providerId="ADAL" clId="{B3A6FAF7-82FD-47D0-B6EA-2CA432617E9A}" dt="2022-07-18T09:20:08.548" v="4" actId="47"/>
          <pc:sldLayoutMkLst>
            <pc:docMk/>
            <pc:sldMasterMk cId="2463754319" sldId="2147483696"/>
            <pc:sldLayoutMk cId="3380675901" sldId="2147483703"/>
          </pc:sldLayoutMkLst>
        </pc:sldLayoutChg>
        <pc:sldLayoutChg chg="del">
          <pc:chgData name="Ipshita Tasnim Raha" userId="0cc90739-c370-4a45-8bc6-290ae60db018" providerId="ADAL" clId="{B3A6FAF7-82FD-47D0-B6EA-2CA432617E9A}" dt="2022-07-18T09:20:08.548" v="4" actId="47"/>
          <pc:sldLayoutMkLst>
            <pc:docMk/>
            <pc:sldMasterMk cId="2463754319" sldId="2147483696"/>
            <pc:sldLayoutMk cId="3826001452" sldId="2147483704"/>
          </pc:sldLayoutMkLst>
        </pc:sldLayoutChg>
        <pc:sldLayoutChg chg="del">
          <pc:chgData name="Ipshita Tasnim Raha" userId="0cc90739-c370-4a45-8bc6-290ae60db018" providerId="ADAL" clId="{B3A6FAF7-82FD-47D0-B6EA-2CA432617E9A}" dt="2022-07-18T09:20:08.548" v="4" actId="47"/>
          <pc:sldLayoutMkLst>
            <pc:docMk/>
            <pc:sldMasterMk cId="2463754319" sldId="2147483696"/>
            <pc:sldLayoutMk cId="1036357391" sldId="2147483705"/>
          </pc:sldLayoutMkLst>
        </pc:sldLayoutChg>
        <pc:sldLayoutChg chg="del">
          <pc:chgData name="Ipshita Tasnim Raha" userId="0cc90739-c370-4a45-8bc6-290ae60db018" providerId="ADAL" clId="{B3A6FAF7-82FD-47D0-B6EA-2CA432617E9A}" dt="2022-07-18T09:20:08.548" v="4" actId="47"/>
          <pc:sldLayoutMkLst>
            <pc:docMk/>
            <pc:sldMasterMk cId="2463754319" sldId="2147483696"/>
            <pc:sldLayoutMk cId="1692371083" sldId="2147483706"/>
          </pc:sldLayoutMkLst>
        </pc:sldLayoutChg>
        <pc:sldLayoutChg chg="del">
          <pc:chgData name="Ipshita Tasnim Raha" userId="0cc90739-c370-4a45-8bc6-290ae60db018" providerId="ADAL" clId="{B3A6FAF7-82FD-47D0-B6EA-2CA432617E9A}" dt="2022-07-18T09:20:08.548" v="4" actId="47"/>
          <pc:sldLayoutMkLst>
            <pc:docMk/>
            <pc:sldMasterMk cId="2463754319" sldId="2147483696"/>
            <pc:sldLayoutMk cId="539126177" sldId="2147483707"/>
          </pc:sldLayoutMkLst>
        </pc:sldLayoutChg>
        <pc:sldLayoutChg chg="del">
          <pc:chgData name="Ipshita Tasnim Raha" userId="0cc90739-c370-4a45-8bc6-290ae60db018" providerId="ADAL" clId="{B3A6FAF7-82FD-47D0-B6EA-2CA432617E9A}" dt="2022-07-18T09:20:08.548" v="4" actId="47"/>
          <pc:sldLayoutMkLst>
            <pc:docMk/>
            <pc:sldMasterMk cId="2463754319" sldId="2147483696"/>
            <pc:sldLayoutMk cId="2860887064" sldId="2147483708"/>
          </pc:sldLayoutMkLst>
        </pc:sldLayoutChg>
        <pc:sldLayoutChg chg="del">
          <pc:chgData name="Ipshita Tasnim Raha" userId="0cc90739-c370-4a45-8bc6-290ae60db018" providerId="ADAL" clId="{B3A6FAF7-82FD-47D0-B6EA-2CA432617E9A}" dt="2022-07-18T09:20:08.548" v="4" actId="47"/>
          <pc:sldLayoutMkLst>
            <pc:docMk/>
            <pc:sldMasterMk cId="2463754319" sldId="2147483696"/>
            <pc:sldLayoutMk cId="3795010431" sldId="214748370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A480E-3B10-4B04-A3A8-7DD865B8637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FB08C-1CF4-41FF-9832-9CDC954A1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7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2B882D-BA14-4821-8D56-39576E39918D}" type="slidenum">
              <a:rPr 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061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9FEDB5-C226-4838-B985-B0C516ECC95F}" type="slidenum">
              <a:rPr 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1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67BD00-3677-4631-9CC1-D6B7FCE40512}" type="slidenum">
              <a:rPr 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11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89C5E0-1B8E-497F-B934-A465909B718B}" type="slidenum">
              <a:rPr 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675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9E50A8-0004-49AF-AA06-51BBF6E6E3D3}" type="slidenum">
              <a:rPr 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2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9E50A8-0004-49AF-AA06-51BBF6E6E3D3}" type="slidenum">
              <a:rPr 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95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3663DD-EE8D-4C56-AB72-C8073F22FD56}" type="slidenum">
              <a:rPr 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30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8763EF-136B-436A-A790-5DFC68B8E555}" type="slidenum">
              <a:rPr 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419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208B50-C911-49B6-B815-1E8A55C83CBD}" type="slidenum">
              <a:rPr 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347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821974-2F3F-4509-9A25-62C84840EE75}" type="slidenum">
              <a:rPr 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pPr>
              <a:defRPr/>
            </a:pPr>
            <a:fld id="{11F2A29F-7983-4317-A6D1-7211E1E64D4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pPr>
              <a:defRPr/>
            </a:pPr>
            <a:fld id="{40730FE7-DE21-4C34-8359-382B8E4823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59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657DE-DBF9-4588-BC62-20635E8853C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4792A-71BC-4BCC-85F5-1E3A71DE227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0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089069-177B-4D1D-86DC-7E8664B49F4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055E1-EC79-4A87-9FDC-10D37A46324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42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3601"/>
            <a:ext cx="10363200" cy="10128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zh-CN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200400"/>
            <a:ext cx="85344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71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00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54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64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085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72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887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64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172BF5E8-DF8F-4899-AA97-932C9E32C5C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35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635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97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306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3601"/>
            <a:ext cx="10363200" cy="10128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zh-CN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200400"/>
            <a:ext cx="85344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3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89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4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9200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7917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510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8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pPr>
              <a:defRPr/>
            </a:pPr>
            <a:fld id="{246E40B8-E7AF-4D32-9552-ADC4F6E5B06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pPr>
              <a:defRPr/>
            </a:pPr>
            <a:fld id="{6199D1FD-F206-489C-B856-6AC5DB63BD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45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879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443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374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221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DDA1-7ED1-4B67-9788-5FD14478BB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6982-8944-42D0-8414-D1175F8A59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586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DDA1-7ED1-4B67-9788-5FD14478BB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6982-8944-42D0-8414-D1175F8A59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94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DDA1-7ED1-4B67-9788-5FD14478BB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6982-8944-42D0-8414-D1175F8A59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2392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DDA1-7ED1-4B67-9788-5FD14478BB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6982-8944-42D0-8414-D1175F8A59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820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DDA1-7ED1-4B67-9788-5FD14478BB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6982-8944-42D0-8414-D1175F8A59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760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DDA1-7ED1-4B67-9788-5FD14478BB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6982-8944-42D0-8414-D1175F8A59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7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9ED4A-9A94-465B-B25B-3B5D64706D9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0FAA2-5335-4425-A9C8-5E6EF88688A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511817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DDA1-7ED1-4B67-9788-5FD14478BB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6982-8944-42D0-8414-D1175F8A59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7983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DDA1-7ED1-4B67-9788-5FD14478BB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6982-8944-42D0-8414-D1175F8A59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099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DDA1-7ED1-4B67-9788-5FD14478BB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6982-8944-42D0-8414-D1175F8A59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7895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DDA1-7ED1-4B67-9788-5FD14478BB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6982-8944-42D0-8414-D1175F8A59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183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DDA1-7ED1-4B67-9788-5FD14478BB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6982-8944-42D0-8414-D1175F8A59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1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79127F-09DB-46FE-8520-F7E8F9B407C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65969-8381-48D5-AA22-F7433782325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76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C2BDA3EF-1391-4E47-BE3F-19832F23BBE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89235C6F-9E0E-4D7B-ADC2-B70D85E248F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0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891175-7146-41E0-A892-BE9BEA3824E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BA831-9DFF-4CF1-B441-627A4166C8B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2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D646A4E7-47FD-4D73-8CA1-400E43D8BFA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18939C2F-3F1F-4EC5-8D7F-112ABB78AC6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21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5B00DF17-2945-4519-B7D0-D6F7409C40C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E093195A-8FE1-4BC7-87AE-966FE393186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3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3FA4070-1585-46AC-B874-0758B221D775}" type="datetime1">
              <a:rPr lang="en-US" smtClean="0">
                <a:solidFill>
                  <a:srgbClr val="04617B"/>
                </a:solidFill>
              </a:rPr>
              <a:pPr/>
              <a:t>11/30/2023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5B6665-778D-4C0D-A9F6-9DA9A96D4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7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8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7DDA1-7ED1-4B67-9788-5FD14478BB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6982-8944-42D0-8414-D1175F8A59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1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30FE7-DE21-4C34-8359-382B8E4823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808571" y="2657550"/>
            <a:ext cx="88011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3200" b="1" cap="small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  <a:t>Discrete Mathematics</a:t>
            </a:r>
            <a:br>
              <a:rPr lang="en-US" sz="3200" b="1" cap="small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</a:br>
            <a:r>
              <a:rPr lang="en-US" sz="3600" b="1" cap="small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  <a:t>Lecture #7</a:t>
            </a:r>
            <a:endParaRPr lang="en-US" sz="6000" b="1" kern="0" dirty="0"/>
          </a:p>
        </p:txBody>
      </p:sp>
      <p:sp>
        <p:nvSpPr>
          <p:cNvPr id="3" name="Rectangle 2"/>
          <p:cNvSpPr/>
          <p:nvPr/>
        </p:nvSpPr>
        <p:spPr>
          <a:xfrm>
            <a:off x="2419644" y="1744395"/>
            <a:ext cx="9065774" cy="292327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6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8327" y="1066799"/>
            <a:ext cx="9020175" cy="5091113"/>
          </a:xfrm>
        </p:spPr>
        <p:txBody>
          <a:bodyPr/>
          <a:lstStyle/>
          <a:p>
            <a:pPr eaLnBrk="1" hangingPunct="1"/>
            <a:endParaRPr lang="en-US" sz="1800" dirty="0"/>
          </a:p>
          <a:p>
            <a:r>
              <a:rPr lang="en-US" sz="1800" dirty="0"/>
              <a:t>Consider some relations on the set </a:t>
            </a:r>
            <a:r>
              <a:rPr lang="en-US" sz="1800" b="1" dirty="0"/>
              <a:t>Z</a:t>
            </a:r>
            <a:endParaRPr lang="en-US" sz="1800" dirty="0"/>
          </a:p>
          <a:p>
            <a:r>
              <a:rPr lang="en-US" sz="1800" dirty="0"/>
              <a:t>Are the following ordered pairs in the relation?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sz="1800" dirty="0"/>
              <a:t>					</a:t>
            </a:r>
            <a:r>
              <a:rPr lang="en-US" sz="1700" dirty="0"/>
              <a:t>(1,1)   (1,2)   (2,1)   (1,-1)   (2,2)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i="1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 = { (</a:t>
            </a:r>
            <a:r>
              <a:rPr lang="en-US" sz="1800" i="1" dirty="0" err="1"/>
              <a:t>a</a:t>
            </a:r>
            <a:r>
              <a:rPr lang="en-US" sz="1800" dirty="0" err="1"/>
              <a:t>,</a:t>
            </a:r>
            <a:r>
              <a:rPr lang="en-US" sz="1800" i="1" dirty="0" err="1"/>
              <a:t>b</a:t>
            </a:r>
            <a:r>
              <a:rPr lang="en-US" sz="1800" dirty="0"/>
              <a:t>) | </a:t>
            </a:r>
            <a:r>
              <a:rPr lang="en-US" sz="1800" i="1" dirty="0" err="1"/>
              <a:t>a</a:t>
            </a:r>
            <a:r>
              <a:rPr lang="en-US" sz="1800" dirty="0" err="1"/>
              <a:t>≤</a:t>
            </a:r>
            <a:r>
              <a:rPr lang="en-US" sz="1800" i="1" dirty="0" err="1"/>
              <a:t>b</a:t>
            </a:r>
            <a:r>
              <a:rPr lang="en-US" sz="1800" dirty="0"/>
              <a:t> }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i="1" dirty="0"/>
              <a:t>R</a:t>
            </a:r>
            <a:r>
              <a:rPr lang="en-US" sz="1800" baseline="-25000" dirty="0"/>
              <a:t>2</a:t>
            </a:r>
            <a:r>
              <a:rPr lang="en-US" sz="1800" dirty="0"/>
              <a:t> = { (</a:t>
            </a:r>
            <a:r>
              <a:rPr lang="en-US" sz="1800" i="1" dirty="0" err="1"/>
              <a:t>a</a:t>
            </a:r>
            <a:r>
              <a:rPr lang="en-US" sz="1800" dirty="0" err="1"/>
              <a:t>,</a:t>
            </a:r>
            <a:r>
              <a:rPr lang="en-US" sz="1800" i="1" dirty="0" err="1"/>
              <a:t>b</a:t>
            </a:r>
            <a:r>
              <a:rPr lang="en-US" sz="1800" dirty="0"/>
              <a:t>) | </a:t>
            </a:r>
            <a:r>
              <a:rPr lang="en-US" sz="1800" i="1" dirty="0"/>
              <a:t>a</a:t>
            </a:r>
            <a:r>
              <a:rPr lang="en-US" sz="1800" dirty="0"/>
              <a:t>&gt;</a:t>
            </a:r>
            <a:r>
              <a:rPr lang="en-US" sz="1800" i="1" dirty="0"/>
              <a:t>b</a:t>
            </a:r>
            <a:r>
              <a:rPr lang="en-US" sz="1800" dirty="0"/>
              <a:t> }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i="1" dirty="0"/>
              <a:t>R</a:t>
            </a:r>
            <a:r>
              <a:rPr lang="en-US" sz="1800" baseline="-25000" dirty="0"/>
              <a:t>3</a:t>
            </a:r>
            <a:r>
              <a:rPr lang="en-US" sz="1800" dirty="0"/>
              <a:t> = { (</a:t>
            </a:r>
            <a:r>
              <a:rPr lang="en-US" sz="1800" i="1" dirty="0" err="1"/>
              <a:t>a</a:t>
            </a:r>
            <a:r>
              <a:rPr lang="en-US" sz="1800" dirty="0" err="1"/>
              <a:t>,</a:t>
            </a:r>
            <a:r>
              <a:rPr lang="en-US" sz="1800" i="1" dirty="0" err="1"/>
              <a:t>b</a:t>
            </a:r>
            <a:r>
              <a:rPr lang="en-US" sz="1800" dirty="0"/>
              <a:t>) | </a:t>
            </a:r>
            <a:r>
              <a:rPr lang="en-US" sz="1800" i="1" dirty="0"/>
              <a:t>a</a:t>
            </a:r>
            <a:r>
              <a:rPr lang="en-US" sz="1800" dirty="0"/>
              <a:t>=|</a:t>
            </a:r>
            <a:r>
              <a:rPr lang="en-US" sz="1800" i="1" dirty="0"/>
              <a:t>b</a:t>
            </a:r>
            <a:r>
              <a:rPr lang="en-US" sz="1800" dirty="0"/>
              <a:t>| }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i="1" dirty="0"/>
              <a:t>R</a:t>
            </a:r>
            <a:r>
              <a:rPr lang="en-US" sz="1800" baseline="-25000" dirty="0"/>
              <a:t>4</a:t>
            </a:r>
            <a:r>
              <a:rPr lang="en-US" sz="1800" dirty="0"/>
              <a:t> = { (</a:t>
            </a:r>
            <a:r>
              <a:rPr lang="en-US" sz="1800" i="1" dirty="0" err="1"/>
              <a:t>a</a:t>
            </a:r>
            <a:r>
              <a:rPr lang="en-US" sz="1800" dirty="0" err="1"/>
              <a:t>,</a:t>
            </a:r>
            <a:r>
              <a:rPr lang="en-US" sz="1800" i="1" dirty="0" err="1"/>
              <a:t>b</a:t>
            </a:r>
            <a:r>
              <a:rPr lang="en-US" sz="1800" dirty="0"/>
              <a:t>) | </a:t>
            </a:r>
            <a:r>
              <a:rPr lang="en-US" sz="1800" i="1" dirty="0"/>
              <a:t>a</a:t>
            </a:r>
            <a:r>
              <a:rPr lang="en-US" sz="1800" dirty="0"/>
              <a:t>=</a:t>
            </a:r>
            <a:r>
              <a:rPr lang="en-US" sz="1800" i="1" dirty="0"/>
              <a:t>b</a:t>
            </a:r>
            <a:r>
              <a:rPr lang="en-US" sz="1800" dirty="0"/>
              <a:t> }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i="1" dirty="0"/>
              <a:t>R</a:t>
            </a:r>
            <a:r>
              <a:rPr lang="en-US" sz="1800" baseline="-25000" dirty="0"/>
              <a:t>5</a:t>
            </a:r>
            <a:r>
              <a:rPr lang="en-US" sz="1800" dirty="0"/>
              <a:t> = { (</a:t>
            </a:r>
            <a:r>
              <a:rPr lang="en-US" sz="1800" i="1" dirty="0" err="1"/>
              <a:t>a</a:t>
            </a:r>
            <a:r>
              <a:rPr lang="en-US" sz="1800" dirty="0" err="1"/>
              <a:t>,</a:t>
            </a:r>
            <a:r>
              <a:rPr lang="en-US" sz="1800" i="1" dirty="0" err="1"/>
              <a:t>b</a:t>
            </a:r>
            <a:r>
              <a:rPr lang="en-US" sz="1800" dirty="0"/>
              <a:t>) | </a:t>
            </a:r>
            <a:r>
              <a:rPr lang="en-US" sz="1800" i="1" dirty="0"/>
              <a:t>a</a:t>
            </a:r>
            <a:r>
              <a:rPr lang="en-US" sz="1800" dirty="0"/>
              <a:t>=</a:t>
            </a:r>
            <a:r>
              <a:rPr lang="en-US" sz="1800" i="1" dirty="0"/>
              <a:t>b</a:t>
            </a:r>
            <a:r>
              <a:rPr lang="en-US" sz="1800" dirty="0"/>
              <a:t>+1 }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i="1" dirty="0"/>
              <a:t>R</a:t>
            </a:r>
            <a:r>
              <a:rPr lang="en-US" sz="1800" baseline="-25000" dirty="0"/>
              <a:t>6</a:t>
            </a:r>
            <a:r>
              <a:rPr lang="en-US" sz="1800" dirty="0"/>
              <a:t> = { (</a:t>
            </a:r>
            <a:r>
              <a:rPr lang="en-US" sz="1800" i="1" dirty="0" err="1"/>
              <a:t>a</a:t>
            </a:r>
            <a:r>
              <a:rPr lang="en-US" sz="1800" dirty="0" err="1"/>
              <a:t>,</a:t>
            </a:r>
            <a:r>
              <a:rPr lang="en-US" sz="1800" i="1" dirty="0" err="1"/>
              <a:t>b</a:t>
            </a:r>
            <a:r>
              <a:rPr lang="en-US" sz="1800" dirty="0"/>
              <a:t>) | </a:t>
            </a:r>
            <a:r>
              <a:rPr lang="en-US" sz="1800" i="1" dirty="0"/>
              <a:t>a</a:t>
            </a:r>
            <a:r>
              <a:rPr lang="en-US" sz="1800" dirty="0"/>
              <a:t>+</a:t>
            </a:r>
            <a:r>
              <a:rPr lang="en-US" sz="1800" i="1" dirty="0"/>
              <a:t>b</a:t>
            </a:r>
            <a:r>
              <a:rPr lang="en-US" sz="1800" dirty="0"/>
              <a:t>≤3 }</a:t>
            </a:r>
          </a:p>
          <a:p>
            <a:pPr eaLnBrk="1" hangingPunct="1"/>
            <a:endParaRPr lang="en-US" sz="1400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739775" y="213519"/>
            <a:ext cx="10515600" cy="6111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dirty="0"/>
              <a:t>More examples</a:t>
            </a:r>
          </a:p>
        </p:txBody>
      </p:sp>
      <p:sp>
        <p:nvSpPr>
          <p:cNvPr id="1843204" name="Text Box 4"/>
          <p:cNvSpPr txBox="1">
            <a:spLocks noChangeArrowheads="1"/>
          </p:cNvSpPr>
          <p:nvPr/>
        </p:nvSpPr>
        <p:spPr bwMode="auto">
          <a:xfrm>
            <a:off x="5661025" y="26479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05" name="Text Box 5"/>
          <p:cNvSpPr txBox="1">
            <a:spLocks noChangeArrowheads="1"/>
          </p:cNvSpPr>
          <p:nvPr/>
        </p:nvSpPr>
        <p:spPr bwMode="auto">
          <a:xfrm>
            <a:off x="5661025" y="34861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prstClr val="black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06" name="Text Box 6"/>
          <p:cNvSpPr txBox="1">
            <a:spLocks noChangeArrowheads="1"/>
          </p:cNvSpPr>
          <p:nvPr/>
        </p:nvSpPr>
        <p:spPr bwMode="auto">
          <a:xfrm>
            <a:off x="5661025" y="39433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prstClr val="black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07" name="Text Box 7"/>
          <p:cNvSpPr txBox="1">
            <a:spLocks noChangeArrowheads="1"/>
          </p:cNvSpPr>
          <p:nvPr/>
        </p:nvSpPr>
        <p:spPr bwMode="auto">
          <a:xfrm>
            <a:off x="5661025" y="48577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prstClr val="black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08" name="Text Box 8"/>
          <p:cNvSpPr txBox="1">
            <a:spLocks noChangeArrowheads="1"/>
          </p:cNvSpPr>
          <p:nvPr/>
        </p:nvSpPr>
        <p:spPr bwMode="auto">
          <a:xfrm>
            <a:off x="6175369" y="2619377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09" name="Text Box 9"/>
          <p:cNvSpPr txBox="1">
            <a:spLocks noChangeArrowheads="1"/>
          </p:cNvSpPr>
          <p:nvPr/>
        </p:nvSpPr>
        <p:spPr bwMode="auto">
          <a:xfrm>
            <a:off x="6261096" y="4829177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10" name="Text Box 10"/>
          <p:cNvSpPr txBox="1">
            <a:spLocks noChangeArrowheads="1"/>
          </p:cNvSpPr>
          <p:nvPr/>
        </p:nvSpPr>
        <p:spPr bwMode="auto">
          <a:xfrm>
            <a:off x="6756391" y="30289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11" name="Text Box 11"/>
          <p:cNvSpPr txBox="1">
            <a:spLocks noChangeArrowheads="1"/>
          </p:cNvSpPr>
          <p:nvPr/>
        </p:nvSpPr>
        <p:spPr bwMode="auto">
          <a:xfrm>
            <a:off x="6756391" y="44005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prstClr val="black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12" name="Text Box 12"/>
          <p:cNvSpPr txBox="1">
            <a:spLocks noChangeArrowheads="1"/>
          </p:cNvSpPr>
          <p:nvPr/>
        </p:nvSpPr>
        <p:spPr bwMode="auto">
          <a:xfrm>
            <a:off x="6756391" y="48577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prstClr val="black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13" name="Text Box 13"/>
          <p:cNvSpPr txBox="1">
            <a:spLocks noChangeArrowheads="1"/>
          </p:cNvSpPr>
          <p:nvPr/>
        </p:nvSpPr>
        <p:spPr bwMode="auto">
          <a:xfrm>
            <a:off x="7327888" y="30289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14" name="Text Box 14"/>
          <p:cNvSpPr txBox="1">
            <a:spLocks noChangeArrowheads="1"/>
          </p:cNvSpPr>
          <p:nvPr/>
        </p:nvSpPr>
        <p:spPr bwMode="auto">
          <a:xfrm>
            <a:off x="7327888" y="34861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15" name="Text Box 15"/>
          <p:cNvSpPr txBox="1">
            <a:spLocks noChangeArrowheads="1"/>
          </p:cNvSpPr>
          <p:nvPr/>
        </p:nvSpPr>
        <p:spPr bwMode="auto">
          <a:xfrm>
            <a:off x="7327888" y="48577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prstClr val="black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16" name="Text Box 16"/>
          <p:cNvSpPr txBox="1">
            <a:spLocks noChangeArrowheads="1"/>
          </p:cNvSpPr>
          <p:nvPr/>
        </p:nvSpPr>
        <p:spPr bwMode="auto">
          <a:xfrm>
            <a:off x="7885095" y="26479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prstClr val="black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17" name="Text Box 17"/>
          <p:cNvSpPr txBox="1">
            <a:spLocks noChangeArrowheads="1"/>
          </p:cNvSpPr>
          <p:nvPr/>
        </p:nvSpPr>
        <p:spPr bwMode="auto">
          <a:xfrm>
            <a:off x="7885095" y="34861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prstClr val="black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18" name="Text Box 18"/>
          <p:cNvSpPr txBox="1">
            <a:spLocks noChangeArrowheads="1"/>
          </p:cNvSpPr>
          <p:nvPr/>
        </p:nvSpPr>
        <p:spPr bwMode="auto">
          <a:xfrm>
            <a:off x="7885095" y="39433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prstClr val="black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prstClr val="white"/>
                </a:solidFill>
                <a:latin typeface="Rockwell" panose="02060603020205020403" pitchFamily="18" charset="0"/>
              </a:rPr>
              <a:t>Relations on a Set : Example</a:t>
            </a:r>
            <a:endParaRPr lang="en-US" sz="4800" b="1" dirty="0">
              <a:solidFill>
                <a:prstClr val="white"/>
              </a:solidFill>
              <a:latin typeface="Rockwell" panose="02060603020205020403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81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04" grpId="0"/>
      <p:bldP spid="1843205" grpId="0"/>
      <p:bldP spid="1843206" grpId="0"/>
      <p:bldP spid="1843207" grpId="0"/>
      <p:bldP spid="1843208" grpId="0"/>
      <p:bldP spid="1843209" grpId="0"/>
      <p:bldP spid="1843210" grpId="0"/>
      <p:bldP spid="1843211" grpId="0"/>
      <p:bldP spid="1843212" grpId="0"/>
      <p:bldP spid="1843213" grpId="0"/>
      <p:bldP spid="1843214" grpId="0"/>
      <p:bldP spid="1843215" grpId="0"/>
      <p:bldP spid="1843216" grpId="0"/>
      <p:bldP spid="1843217" grpId="0"/>
      <p:bldP spid="18432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207964"/>
            <a:ext cx="10515600" cy="6921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dirty="0">
                <a:solidFill>
                  <a:srgbClr val="0000FF"/>
                </a:solidFill>
              </a:rPr>
              <a:t>Relation properties</a:t>
            </a:r>
            <a:endParaRPr lang="en-US" b="1" dirty="0"/>
          </a:p>
        </p:txBody>
      </p:sp>
      <p:sp>
        <p:nvSpPr>
          <p:cNvPr id="184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7362" y="1468438"/>
            <a:ext cx="9596437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Properties of relations we will study:</a:t>
            </a:r>
          </a:p>
          <a:p>
            <a:pPr lvl="1" eaLnBrk="1" hangingPunct="1">
              <a:lnSpc>
                <a:spcPct val="200000"/>
              </a:lnSpc>
            </a:pPr>
            <a:r>
              <a:rPr lang="en-US" dirty="0"/>
              <a:t>Reflexive</a:t>
            </a:r>
          </a:p>
          <a:p>
            <a:pPr lvl="1" eaLnBrk="1" hangingPunct="1">
              <a:lnSpc>
                <a:spcPct val="200000"/>
              </a:lnSpc>
            </a:pPr>
            <a:r>
              <a:rPr lang="en-US" dirty="0"/>
              <a:t>Symmetric</a:t>
            </a:r>
          </a:p>
          <a:p>
            <a:pPr lvl="1" eaLnBrk="1" hangingPunct="1">
              <a:lnSpc>
                <a:spcPct val="200000"/>
              </a:lnSpc>
            </a:pPr>
            <a:r>
              <a:rPr lang="en-US" dirty="0" err="1"/>
              <a:t>Antisymmetric</a:t>
            </a:r>
            <a:endParaRPr lang="en-US" dirty="0"/>
          </a:p>
          <a:p>
            <a:pPr lvl="1" eaLnBrk="1" hangingPunct="1">
              <a:lnSpc>
                <a:spcPct val="200000"/>
              </a:lnSpc>
            </a:pPr>
            <a:r>
              <a:rPr lang="en-US" dirty="0"/>
              <a:t>Transitive</a:t>
            </a:r>
          </a:p>
          <a:p>
            <a:pPr eaLnBrk="1" hangingPunct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prstClr val="white"/>
                </a:solidFill>
                <a:latin typeface="Rockwell" panose="02060603020205020403" pitchFamily="18" charset="0"/>
              </a:rPr>
              <a:t>Properties of Relations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74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471613"/>
            <a:ext cx="10515600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600" dirty="0">
                <a:solidFill>
                  <a:srgbClr val="FF0000"/>
                </a:solidFill>
              </a:rPr>
              <a:t>Reflexivity</a:t>
            </a:r>
          </a:p>
          <a:p>
            <a:pPr lvl="1" eaLnBrk="1" hangingPunct="1"/>
            <a:r>
              <a:rPr lang="en-US" sz="2800" dirty="0"/>
              <a:t>Definition: A relation is reflexive if</a:t>
            </a:r>
          </a:p>
          <a:p>
            <a:pPr lvl="2" eaLnBrk="1" hangingPunct="1"/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a</a:t>
            </a:r>
            <a:r>
              <a:rPr lang="en-US" sz="2800" dirty="0"/>
              <a:t>) </a:t>
            </a:r>
            <a:r>
              <a:rPr lang="en-US" sz="2800" dirty="0">
                <a:sym typeface="Symbol" panose="05050102010706020507" pitchFamily="18" charset="2"/>
              </a:rPr>
              <a:t> </a:t>
            </a:r>
            <a:r>
              <a:rPr lang="en-US" sz="2800" i="1" dirty="0">
                <a:sym typeface="Symbol" panose="05050102010706020507" pitchFamily="18" charset="2"/>
              </a:rPr>
              <a:t>R for all a </a:t>
            </a:r>
            <a:r>
              <a:rPr lang="en-US" sz="2800" i="1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sz="2800" i="1" dirty="0">
                <a:sym typeface="Symbol" panose="05050102010706020507" pitchFamily="18" charset="2"/>
              </a:rPr>
              <a:t> A</a:t>
            </a:r>
            <a:endParaRPr lang="en-US" sz="2800" dirty="0">
              <a:sym typeface="Symbol" panose="05050102010706020507" pitchFamily="18" charset="2"/>
            </a:endParaRPr>
          </a:p>
          <a:p>
            <a:pPr eaLnBrk="1" hangingPunct="1"/>
            <a:endParaRPr lang="en-US" sz="2000" dirty="0">
              <a:sym typeface="Symbol" panose="05050102010706020507" pitchFamily="18" charset="2"/>
            </a:endParaRPr>
          </a:p>
          <a:p>
            <a:pPr eaLnBrk="1" hangingPunct="1"/>
            <a:endParaRPr lang="en-US" sz="2000" dirty="0">
              <a:sym typeface="Symbol" panose="05050102010706020507" pitchFamily="18" charset="2"/>
            </a:endParaRPr>
          </a:p>
          <a:p>
            <a:pPr eaLnBrk="1" hangingPunct="1"/>
            <a:endParaRPr lang="en-US" sz="2000" dirty="0">
              <a:sym typeface="Symbol" panose="05050102010706020507" pitchFamily="18" charset="2"/>
            </a:endParaRPr>
          </a:p>
          <a:p>
            <a:pPr eaLnBrk="1" hangingPunct="1"/>
            <a:endParaRPr lang="en-US" sz="2000" dirty="0">
              <a:sym typeface="Symbol" panose="05050102010706020507" pitchFamily="18" charset="2"/>
            </a:endParaRPr>
          </a:p>
          <a:p>
            <a:pPr eaLnBrk="1" hangingPunct="1"/>
            <a:endParaRPr lang="en-US" sz="2000" dirty="0">
              <a:sym typeface="Symbol" panose="05050102010706020507" pitchFamily="18" charset="2"/>
            </a:endParaRPr>
          </a:p>
          <a:p>
            <a:pPr eaLnBrk="1" hangingPunct="1"/>
            <a:endParaRPr lang="en-US" sz="2000" dirty="0"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34" y="3359945"/>
            <a:ext cx="10159558" cy="3067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500" y="4348959"/>
            <a:ext cx="387335" cy="375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137" y="5515770"/>
            <a:ext cx="387335" cy="37544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Reflexivity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81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Symmetric and </a:t>
            </a:r>
            <a:r>
              <a:rPr lang="en-US" sz="4800" b="1" dirty="0" err="1">
                <a:solidFill>
                  <a:schemeClr val="bg1"/>
                </a:solidFill>
                <a:latin typeface="Rockwell" panose="02060603020205020403" pitchFamily="18" charset="0"/>
              </a:rPr>
              <a:t>Antisymmetric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 Relations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1475" y="1479945"/>
            <a:ext cx="11449050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n-US" b="1" dirty="0">
                <a:solidFill>
                  <a:prstClr val="black"/>
                </a:solidFill>
                <a:latin typeface="Calibri Light"/>
              </a:rPr>
              <a:t>Definition		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6728" y="2143942"/>
            <a:ext cx="10653296" cy="1271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150256"/>
            <a:ext cx="114490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3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50825"/>
            <a:ext cx="10515600" cy="720725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1" y="1295399"/>
            <a:ext cx="11315700" cy="4881563"/>
          </a:xfrm>
        </p:spPr>
        <p:txBody>
          <a:bodyPr/>
          <a:lstStyle/>
          <a:p>
            <a:pPr eaLnBrk="1" hangingPunct="1"/>
            <a:r>
              <a:rPr lang="en-US" sz="2400" dirty="0"/>
              <a:t>A relation is </a:t>
            </a:r>
            <a:r>
              <a:rPr lang="en-US" sz="2400" dirty="0">
                <a:solidFill>
                  <a:srgbClr val="FF0000"/>
                </a:solidFill>
              </a:rPr>
              <a:t>symmetric</a:t>
            </a:r>
            <a:r>
              <a:rPr lang="en-US" sz="2400" dirty="0"/>
              <a:t> if </a:t>
            </a:r>
          </a:p>
          <a:p>
            <a:pPr lvl="1" eaLnBrk="1" hangingPunct="1"/>
            <a:r>
              <a:rPr lang="en-US" dirty="0"/>
              <a:t>for all a, b </a:t>
            </a:r>
            <a:r>
              <a:rPr lang="en-US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dirty="0"/>
              <a:t> A, 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  </a:t>
            </a:r>
            <a:r>
              <a:rPr lang="en-US" i="1" dirty="0">
                <a:sym typeface="Symbol" panose="05050102010706020507" pitchFamily="18" charset="2"/>
              </a:rPr>
              <a:t>R</a:t>
            </a:r>
            <a:r>
              <a:rPr lang="en-US" dirty="0">
                <a:latin typeface="Symbol" panose="05050102010706020507" pitchFamily="18" charset="2"/>
                <a:sym typeface="Symbol" panose="05050102010706020507" pitchFamily="18" charset="2"/>
              </a:rPr>
              <a:t>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i="1" dirty="0" err="1">
                <a:sym typeface="Symbol" panose="05050102010706020507" pitchFamily="18" charset="2"/>
              </a:rPr>
              <a:t>b</a:t>
            </a:r>
            <a:r>
              <a:rPr lang="en-US" dirty="0" err="1">
                <a:sym typeface="Symbol" panose="05050102010706020507" pitchFamily="18" charset="2"/>
              </a:rPr>
              <a:t>,</a:t>
            </a:r>
            <a:r>
              <a:rPr lang="en-US" i="1" dirty="0" err="1">
                <a:sym typeface="Symbol" panose="05050102010706020507" pitchFamily="18" charset="2"/>
              </a:rPr>
              <a:t>a</a:t>
            </a:r>
            <a:r>
              <a:rPr lang="en-US" dirty="0">
                <a:sym typeface="Symbol" panose="05050102010706020507" pitchFamily="18" charset="2"/>
              </a:rPr>
              <a:t>)  </a:t>
            </a:r>
            <a:r>
              <a:rPr lang="en-US" i="1" dirty="0">
                <a:sym typeface="Symbol" panose="05050102010706020507" pitchFamily="18" charset="2"/>
              </a:rPr>
              <a:t>R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eaLnBrk="1" hangingPunct="1"/>
            <a:r>
              <a:rPr lang="en-US" sz="2400" dirty="0"/>
              <a:t>A relation is </a:t>
            </a:r>
            <a:r>
              <a:rPr lang="en-US" sz="2400" dirty="0" err="1">
                <a:solidFill>
                  <a:srgbClr val="FF0000"/>
                </a:solidFill>
              </a:rPr>
              <a:t>antisymmetric</a:t>
            </a:r>
            <a:r>
              <a:rPr lang="en-US" sz="2400" dirty="0"/>
              <a:t> if</a:t>
            </a:r>
          </a:p>
          <a:p>
            <a:pPr lvl="1" eaLnBrk="1" hangingPunct="1"/>
            <a:r>
              <a:rPr lang="en-US" dirty="0"/>
              <a:t>for all a, b </a:t>
            </a:r>
            <a:r>
              <a:rPr lang="en-US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dirty="0"/>
              <a:t> A, 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R </a:t>
            </a:r>
            <a:r>
              <a:rPr lang="en-US" i="1" dirty="0">
                <a:latin typeface="Symbol" panose="05050102010706020507" pitchFamily="18" charset="2"/>
                <a:sym typeface="Symbol" panose="05050102010706020507" pitchFamily="18" charset="2"/>
              </a:rPr>
              <a:t>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i="1" dirty="0" err="1">
                <a:sym typeface="Symbol" panose="05050102010706020507" pitchFamily="18" charset="2"/>
              </a:rPr>
              <a:t>b,a</a:t>
            </a:r>
            <a:r>
              <a:rPr lang="en-US" dirty="0">
                <a:sym typeface="Symbol" panose="05050102010706020507" pitchFamily="18" charset="2"/>
              </a:rPr>
              <a:t>)  </a:t>
            </a:r>
            <a:r>
              <a:rPr lang="en-US" i="1" dirty="0">
                <a:sym typeface="Symbol" panose="05050102010706020507" pitchFamily="18" charset="2"/>
              </a:rPr>
              <a:t>R</a:t>
            </a:r>
          </a:p>
          <a:p>
            <a:pPr lvl="1" eaLnBrk="1" hangingPunct="1"/>
            <a:r>
              <a:rPr lang="en-US" i="1" dirty="0">
                <a:sym typeface="Symbol" panose="05050102010706020507" pitchFamily="18" charset="2"/>
              </a:rPr>
              <a:t>If </a:t>
            </a:r>
            <a:r>
              <a:rPr lang="en-US" i="1" dirty="0" err="1">
                <a:sym typeface="Symbol" panose="05050102010706020507" pitchFamily="18" charset="2"/>
              </a:rPr>
              <a:t>aRb</a:t>
            </a:r>
            <a:r>
              <a:rPr lang="en-US" i="1" dirty="0">
                <a:sym typeface="Symbol" panose="05050102010706020507" pitchFamily="18" charset="2"/>
              </a:rPr>
              <a:t> and </a:t>
            </a:r>
            <a:r>
              <a:rPr lang="en-US" i="1" dirty="0" err="1">
                <a:sym typeface="Symbol" panose="05050102010706020507" pitchFamily="18" charset="2"/>
              </a:rPr>
              <a:t>bRa</a:t>
            </a:r>
            <a:r>
              <a:rPr lang="en-US" i="1" dirty="0">
                <a:sym typeface="Symbol" panose="05050102010706020507" pitchFamily="18" charset="2"/>
              </a:rPr>
              <a:t> then a=b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7699" b="12101"/>
          <a:stretch/>
        </p:blipFill>
        <p:spPr>
          <a:xfrm>
            <a:off x="5547678" y="3500437"/>
            <a:ext cx="6282373" cy="26765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595" y="5308230"/>
            <a:ext cx="326303" cy="3162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748" y="4582370"/>
            <a:ext cx="326303" cy="3162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07" y="5624515"/>
            <a:ext cx="326303" cy="31628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prstClr val="white"/>
                </a:solidFill>
                <a:latin typeface="Rockwell" panose="02060603020205020403" pitchFamily="18" charset="0"/>
              </a:rPr>
              <a:t>Symmetric and Antisymmetric Relations</a:t>
            </a:r>
            <a:endParaRPr lang="en-US" sz="4800" b="1" dirty="0">
              <a:solidFill>
                <a:prstClr val="white"/>
              </a:solidFill>
              <a:latin typeface="Rockwell" panose="020606030202050204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8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Transitivity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5271" y="1508520"/>
            <a:ext cx="11653358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n-US" b="1" dirty="0">
                <a:solidFill>
                  <a:prstClr val="black"/>
                </a:solidFill>
                <a:latin typeface="Calibri Light"/>
              </a:rPr>
              <a:t>Definition	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5350" y="4261687"/>
            <a:ext cx="1062472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1" y="2233461"/>
            <a:ext cx="11653358" cy="9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9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66775" y="128587"/>
            <a:ext cx="10515600" cy="64153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dirty="0"/>
              <a:t>Transitivity</a:t>
            </a:r>
          </a:p>
        </p:txBody>
      </p:sp>
      <p:sp>
        <p:nvSpPr>
          <p:cNvPr id="185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985838"/>
            <a:ext cx="11430000" cy="5191125"/>
          </a:xfrm>
        </p:spPr>
        <p:txBody>
          <a:bodyPr>
            <a:normAutofit/>
          </a:bodyPr>
          <a:lstStyle/>
          <a:p>
            <a:endParaRPr lang="en-US" dirty="0"/>
          </a:p>
          <a:p>
            <a:pPr eaLnBrk="1" hangingPunct="1"/>
            <a:r>
              <a:rPr lang="en-US" dirty="0"/>
              <a:t>A relation is </a:t>
            </a:r>
            <a:r>
              <a:rPr lang="en-US" dirty="0">
                <a:solidFill>
                  <a:srgbClr val="FF0000"/>
                </a:solidFill>
              </a:rPr>
              <a:t>transitive</a:t>
            </a:r>
            <a:r>
              <a:rPr lang="en-US" dirty="0"/>
              <a:t> if</a:t>
            </a:r>
          </a:p>
          <a:p>
            <a:pPr lvl="1" eaLnBrk="1" hangingPunct="1"/>
            <a:r>
              <a:rPr lang="en-US" dirty="0"/>
              <a:t>for all a, b, c </a:t>
            </a:r>
            <a:r>
              <a:rPr lang="en-US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dirty="0"/>
              <a:t> A, ((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i="1" dirty="0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>
                <a:latin typeface="Symbol" panose="05050102010706020507" pitchFamily="18" charset="2"/>
                <a:sym typeface="Symbol" panose="05050102010706020507" pitchFamily="18" charset="2"/>
              </a:rPr>
              <a:t>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(</a:t>
            </a:r>
            <a:r>
              <a:rPr lang="en-US" i="1" dirty="0" err="1"/>
              <a:t>b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i="1" dirty="0">
                <a:sym typeface="Symbol" panose="05050102010706020507" pitchFamily="18" charset="2"/>
              </a:rPr>
              <a:t>R) </a:t>
            </a:r>
            <a:r>
              <a:rPr lang="en-US" i="1" dirty="0">
                <a:latin typeface="Symbol" panose="05050102010706020507" pitchFamily="18" charset="2"/>
                <a:sym typeface="Symbol" panose="05050102010706020507" pitchFamily="18" charset="2"/>
              </a:rPr>
              <a:t>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i="1" dirty="0">
                <a:sym typeface="Symbol" panose="05050102010706020507" pitchFamily="18" charset="2"/>
              </a:rPr>
              <a:t>R</a:t>
            </a:r>
            <a:endParaRPr lang="en-US" dirty="0">
              <a:sym typeface="Symbol" panose="05050102010706020507" pitchFamily="18" charset="2"/>
            </a:endParaRPr>
          </a:p>
          <a:p>
            <a:pPr eaLnBrk="1" hangingPunct="1"/>
            <a:endParaRPr 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en-US" dirty="0">
                <a:sym typeface="Symbol" panose="05050102010706020507" pitchFamily="18" charset="2"/>
              </a:rPr>
              <a:t>If </a:t>
            </a:r>
            <a:r>
              <a:rPr lang="en-US" i="1" dirty="0">
                <a:sym typeface="Symbol" panose="05050102010706020507" pitchFamily="18" charset="2"/>
              </a:rPr>
              <a:t>a</a:t>
            </a:r>
            <a:r>
              <a:rPr lang="en-US" dirty="0">
                <a:sym typeface="Symbol" panose="05050102010706020507" pitchFamily="18" charset="2"/>
              </a:rPr>
              <a:t> &lt; </a:t>
            </a:r>
            <a:r>
              <a:rPr lang="en-US" i="1" dirty="0">
                <a:sym typeface="Symbol" panose="05050102010706020507" pitchFamily="18" charset="2"/>
              </a:rPr>
              <a:t>b</a:t>
            </a:r>
            <a:r>
              <a:rPr lang="en-US" dirty="0">
                <a:sym typeface="Symbol" panose="05050102010706020507" pitchFamily="18" charset="2"/>
              </a:rPr>
              <a:t> and </a:t>
            </a:r>
            <a:r>
              <a:rPr lang="en-US" i="1" dirty="0">
                <a:sym typeface="Symbol" panose="05050102010706020507" pitchFamily="18" charset="2"/>
              </a:rPr>
              <a:t>b</a:t>
            </a:r>
            <a:r>
              <a:rPr lang="en-US" dirty="0">
                <a:sym typeface="Symbol" panose="05050102010706020507" pitchFamily="18" charset="2"/>
              </a:rPr>
              <a:t> &lt; </a:t>
            </a:r>
            <a:r>
              <a:rPr lang="en-US" i="1" dirty="0">
                <a:sym typeface="Symbol" panose="05050102010706020507" pitchFamily="18" charset="2"/>
              </a:rPr>
              <a:t>c</a:t>
            </a:r>
            <a:r>
              <a:rPr lang="en-US" dirty="0">
                <a:sym typeface="Symbol" panose="05050102010706020507" pitchFamily="18" charset="2"/>
              </a:rPr>
              <a:t>, then </a:t>
            </a:r>
            <a:r>
              <a:rPr lang="en-US" i="1" dirty="0">
                <a:sym typeface="Symbol" panose="05050102010706020507" pitchFamily="18" charset="2"/>
              </a:rPr>
              <a:t>a</a:t>
            </a:r>
            <a:r>
              <a:rPr lang="en-US" dirty="0">
                <a:sym typeface="Symbol" panose="05050102010706020507" pitchFamily="18" charset="2"/>
              </a:rPr>
              <a:t> &lt; </a:t>
            </a:r>
            <a:r>
              <a:rPr lang="en-US" i="1" dirty="0">
                <a:sym typeface="Symbol" panose="05050102010706020507" pitchFamily="18" charset="2"/>
              </a:rPr>
              <a:t>c</a:t>
            </a:r>
            <a:endParaRPr lang="en-US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dirty="0">
                <a:sym typeface="Symbol" panose="05050102010706020507" pitchFamily="18" charset="2"/>
              </a:rPr>
              <a:t>Thus, &lt; is transitive</a:t>
            </a:r>
          </a:p>
          <a:p>
            <a:pPr eaLnBrk="1" hangingPunct="1"/>
            <a:endParaRPr 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en-US" dirty="0">
                <a:sym typeface="Symbol" panose="05050102010706020507" pitchFamily="18" charset="2"/>
              </a:rPr>
              <a:t>If </a:t>
            </a:r>
            <a:r>
              <a:rPr lang="en-US" i="1" dirty="0">
                <a:sym typeface="Symbol" panose="05050102010706020507" pitchFamily="18" charset="2"/>
              </a:rPr>
              <a:t>a</a:t>
            </a:r>
            <a:r>
              <a:rPr lang="en-US" dirty="0">
                <a:sym typeface="Symbol" panose="05050102010706020507" pitchFamily="18" charset="2"/>
              </a:rPr>
              <a:t> = </a:t>
            </a:r>
            <a:r>
              <a:rPr lang="en-US" i="1" dirty="0">
                <a:sym typeface="Symbol" panose="05050102010706020507" pitchFamily="18" charset="2"/>
              </a:rPr>
              <a:t>b</a:t>
            </a:r>
            <a:r>
              <a:rPr lang="en-US" dirty="0">
                <a:sym typeface="Symbol" panose="05050102010706020507" pitchFamily="18" charset="2"/>
              </a:rPr>
              <a:t> and </a:t>
            </a:r>
            <a:r>
              <a:rPr lang="en-US" i="1" dirty="0">
                <a:sym typeface="Symbol" panose="05050102010706020507" pitchFamily="18" charset="2"/>
              </a:rPr>
              <a:t>b</a:t>
            </a:r>
            <a:r>
              <a:rPr lang="en-US" dirty="0">
                <a:sym typeface="Symbol" panose="05050102010706020507" pitchFamily="18" charset="2"/>
              </a:rPr>
              <a:t> = </a:t>
            </a:r>
            <a:r>
              <a:rPr lang="en-US" i="1" dirty="0">
                <a:sym typeface="Symbol" panose="05050102010706020507" pitchFamily="18" charset="2"/>
              </a:rPr>
              <a:t>c</a:t>
            </a:r>
            <a:r>
              <a:rPr lang="en-US" dirty="0">
                <a:sym typeface="Symbol" panose="05050102010706020507" pitchFamily="18" charset="2"/>
              </a:rPr>
              <a:t>, then </a:t>
            </a:r>
            <a:r>
              <a:rPr lang="en-US" i="1" dirty="0">
                <a:sym typeface="Symbol" panose="05050102010706020507" pitchFamily="18" charset="2"/>
              </a:rPr>
              <a:t>a</a:t>
            </a:r>
            <a:r>
              <a:rPr lang="en-US" dirty="0">
                <a:sym typeface="Symbol" panose="05050102010706020507" pitchFamily="18" charset="2"/>
              </a:rPr>
              <a:t> = </a:t>
            </a:r>
            <a:r>
              <a:rPr lang="en-US" i="1" dirty="0">
                <a:sym typeface="Symbol" panose="05050102010706020507" pitchFamily="18" charset="2"/>
              </a:rPr>
              <a:t>c</a:t>
            </a:r>
            <a:endParaRPr lang="en-US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dirty="0">
                <a:sym typeface="Symbol" panose="05050102010706020507" pitchFamily="18" charset="2"/>
              </a:rPr>
              <a:t>Thus, = is transitive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7699" b="12101"/>
          <a:stretch/>
        </p:blipFill>
        <p:spPr>
          <a:xfrm>
            <a:off x="5476240" y="3931867"/>
            <a:ext cx="6282373" cy="26765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948" y="4578452"/>
            <a:ext cx="326303" cy="3162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608" y="5000770"/>
            <a:ext cx="326303" cy="3162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173" y="5758149"/>
            <a:ext cx="326303" cy="3162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948" y="6076392"/>
            <a:ext cx="326303" cy="31628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prstClr val="white"/>
                </a:solidFill>
                <a:latin typeface="Rockwell" panose="02060603020205020403" pitchFamily="18" charset="0"/>
              </a:rPr>
              <a:t>Transitivity</a:t>
            </a:r>
            <a:endParaRPr lang="en-US" sz="4800" b="1" dirty="0">
              <a:solidFill>
                <a:prstClr val="white"/>
              </a:solidFill>
              <a:latin typeface="Rockwell" panose="020606030202050204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721019"/>
            <a:ext cx="12192000" cy="1369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42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Summary of properties of relations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1804988" y="1766888"/>
          <a:ext cx="8839200" cy="41275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reflexive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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 (a, a)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irreflexive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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 (a, a)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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symmetric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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b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,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)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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b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,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) 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R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asymmetric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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b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,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)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R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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b,a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) 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antisymmetric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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b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((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,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)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R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b,a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) 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)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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=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(*)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for all a, b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A, (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,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)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R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a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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b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)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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b,a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) 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transitive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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b, c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((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,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)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,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)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)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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,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)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R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1866900" y="5956301"/>
            <a:ext cx="3397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aseline="30000" dirty="0">
                <a:solidFill>
                  <a:srgbClr val="0000FF"/>
                </a:solidFill>
                <a:sym typeface="Symbol" panose="05050102010706020507" pitchFamily="18" charset="2"/>
              </a:rPr>
              <a:t>(*)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 Alternative definition…</a:t>
            </a:r>
            <a:endParaRPr lang="en-US" sz="2000" baseline="30000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5179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Relation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6774" y="1479945"/>
            <a:ext cx="10653296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n-US" b="1" dirty="0">
                <a:solidFill>
                  <a:prstClr val="black"/>
                </a:solidFill>
                <a:latin typeface="Calibri Light"/>
              </a:rPr>
              <a:t>Definition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976728" y="2143941"/>
                <a:ext cx="10653296" cy="298527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00000"/>
                  </a:lnSpc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a binary relation from </a:t>
                </a:r>
                <a:r>
                  <a:rPr lang="en-US" b="1" i="1" dirty="0">
                    <a:solidFill>
                      <a:prstClr val="black"/>
                    </a:solidFill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 to </a:t>
                </a:r>
                <a:r>
                  <a:rPr lang="en-US" b="1" i="1" dirty="0">
                    <a:solidFill>
                      <a:prstClr val="black"/>
                    </a:solidFill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 is a set </a:t>
                </a:r>
                <a:r>
                  <a:rPr lang="en-US" b="1" i="1" dirty="0">
                    <a:solidFill>
                      <a:prstClr val="black"/>
                    </a:solidFill>
                  </a:rPr>
                  <a:t>R</a:t>
                </a:r>
                <a:r>
                  <a:rPr lang="en-US" dirty="0">
                    <a:solidFill>
                      <a:prstClr val="black"/>
                    </a:solidFill>
                  </a:rPr>
                  <a:t> of ordered pairs where the first element of each ordered pair comes from </a:t>
                </a:r>
                <a:r>
                  <a:rPr lang="en-US" i="1" dirty="0">
                    <a:solidFill>
                      <a:prstClr val="black"/>
                    </a:solidFill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 and the second element comes from </a:t>
                </a:r>
                <a:r>
                  <a:rPr lang="en-US" b="1" i="1" dirty="0">
                    <a:solidFill>
                      <a:prstClr val="black"/>
                    </a:solidFill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. </a:t>
                </a:r>
              </a:p>
              <a:p>
                <a:pPr marL="0" indent="0" algn="just">
                  <a:lnSpc>
                    <a:spcPct val="100000"/>
                  </a:lnSpc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We use the notation </a:t>
                </a:r>
                <a:r>
                  <a:rPr lang="en-US" b="1" i="1" dirty="0">
                    <a:solidFill>
                      <a:prstClr val="black"/>
                    </a:solidFill>
                  </a:rPr>
                  <a:t>a R b </a:t>
                </a:r>
                <a:r>
                  <a:rPr lang="en-US" dirty="0">
                    <a:solidFill>
                      <a:prstClr val="black"/>
                    </a:solidFill>
                  </a:rPr>
                  <a:t>to denote that </a:t>
                </a:r>
                <a:r>
                  <a:rPr lang="en-US" b="1" dirty="0">
                    <a:solidFill>
                      <a:prstClr val="black"/>
                    </a:solidFill>
                  </a:rPr>
                  <a:t>(a, b) ∈ R </a:t>
                </a:r>
                <a:r>
                  <a:rPr lang="en-US" dirty="0">
                    <a:solidFill>
                      <a:prstClr val="black"/>
                    </a:solidFill>
                  </a:rPr>
                  <a:t>and </a:t>
                </a:r>
                <a:r>
                  <a:rPr lang="en-US" b="1" dirty="0">
                    <a:solidFill>
                      <a:prstClr val="black"/>
                    </a:solidFill>
                  </a:rPr>
                  <a:t>a R b </a:t>
                </a:r>
                <a:r>
                  <a:rPr lang="en-US" dirty="0">
                    <a:solidFill>
                      <a:prstClr val="black"/>
                    </a:solidFill>
                  </a:rPr>
                  <a:t>to denote that </a:t>
                </a:r>
                <a:r>
                  <a:rPr lang="en-US" b="1" dirty="0">
                    <a:solidFill>
                      <a:prstClr val="black"/>
                    </a:solidFill>
                  </a:rPr>
                  <a:t>(a, b)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b="1" dirty="0">
                    <a:solidFill>
                      <a:prstClr val="black"/>
                    </a:solidFill>
                  </a:rPr>
                  <a:t>R. </a:t>
                </a:r>
                <a:r>
                  <a:rPr lang="en-US" dirty="0">
                    <a:solidFill>
                      <a:prstClr val="black"/>
                    </a:solidFill>
                  </a:rPr>
                  <a:t>Moreover, when </a:t>
                </a:r>
                <a:r>
                  <a:rPr lang="en-US" b="1" dirty="0">
                    <a:solidFill>
                      <a:prstClr val="black"/>
                    </a:solidFill>
                  </a:rPr>
                  <a:t>(a, b)</a:t>
                </a:r>
                <a:r>
                  <a:rPr lang="en-US" dirty="0">
                    <a:solidFill>
                      <a:prstClr val="black"/>
                    </a:solidFill>
                  </a:rPr>
                  <a:t>belongs to </a:t>
                </a:r>
                <a:r>
                  <a:rPr lang="en-US" b="1" dirty="0">
                    <a:solidFill>
                      <a:prstClr val="black"/>
                    </a:solidFill>
                  </a:rPr>
                  <a:t>R</a:t>
                </a:r>
                <a:r>
                  <a:rPr lang="en-US" dirty="0">
                    <a:solidFill>
                      <a:prstClr val="black"/>
                    </a:solidFill>
                  </a:rPr>
                  <a:t>, a is said to be related to </a:t>
                </a:r>
                <a:r>
                  <a:rPr lang="en-US" b="1" dirty="0">
                    <a:solidFill>
                      <a:prstClr val="black"/>
                    </a:solidFill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 by </a:t>
                </a:r>
                <a:r>
                  <a:rPr lang="en-US" b="1" dirty="0">
                    <a:solidFill>
                      <a:prstClr val="black"/>
                    </a:solidFill>
                  </a:rPr>
                  <a:t>R</a:t>
                </a:r>
                <a:r>
                  <a:rPr lang="en-US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28" y="2143941"/>
                <a:ext cx="10653296" cy="2985271"/>
              </a:xfrm>
              <a:prstGeom prst="rect">
                <a:avLst/>
              </a:prstGeom>
              <a:blipFill rotWithShape="0">
                <a:blip r:embed="rId2"/>
                <a:stretch>
                  <a:fillRect l="-1144" t="-2045" r="-1144" b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05304" y="5231187"/>
            <a:ext cx="1062472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b="1" dirty="0">
                <a:solidFill>
                  <a:prstClr val="black"/>
                </a:solidFill>
              </a:rPr>
              <a:t>Let A and B be sets. A binary relation from A to B is a subset of A×B.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9486900" y="3727610"/>
            <a:ext cx="274320" cy="274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5304" y="5867431"/>
            <a:ext cx="1062472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>
              <a:spcBef>
                <a:spcPts val="300"/>
              </a:spcBef>
            </a:pPr>
            <a:r>
              <a:rPr lang="en-US" sz="2400" dirty="0">
                <a:solidFill>
                  <a:prstClr val="black"/>
                </a:solidFill>
              </a:rPr>
              <a:t>Application : Relational database model is based on the concept of relation.</a:t>
            </a:r>
          </a:p>
        </p:txBody>
      </p:sp>
    </p:spTree>
    <p:extLst>
      <p:ext uri="{BB962C8B-B14F-4D97-AF65-F5344CB8AC3E}">
        <p14:creationId xmlns:p14="http://schemas.microsoft.com/office/powerpoint/2010/main" val="170776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43025"/>
            <a:ext cx="10515600" cy="5043488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800" dirty="0"/>
              <a:t>Let </a:t>
            </a:r>
            <a:r>
              <a:rPr lang="en-US" sz="2800" i="1" dirty="0"/>
              <a:t>A</a:t>
            </a:r>
            <a:r>
              <a:rPr lang="en-US" sz="2800" dirty="0"/>
              <a:t> be the students in the Dept. of CSE</a:t>
            </a:r>
          </a:p>
          <a:p>
            <a:pPr lvl="2">
              <a:spcBef>
                <a:spcPts val="600"/>
              </a:spcBef>
              <a:spcAft>
                <a:spcPts val="800"/>
              </a:spcAft>
            </a:pPr>
            <a:r>
              <a:rPr lang="en-US" sz="2800" i="1" dirty="0"/>
              <a:t>A</a:t>
            </a:r>
            <a:r>
              <a:rPr lang="en-US" sz="2800" dirty="0"/>
              <a:t> = {</a:t>
            </a:r>
            <a:r>
              <a:rPr lang="en-US" sz="2800" dirty="0" err="1"/>
              <a:t>Rony</a:t>
            </a:r>
            <a:r>
              <a:rPr lang="en-US" sz="2800" dirty="0"/>
              <a:t>, </a:t>
            </a:r>
            <a:r>
              <a:rPr lang="en-US" sz="2800" dirty="0" err="1"/>
              <a:t>Putul</a:t>
            </a:r>
            <a:r>
              <a:rPr lang="en-US" sz="2800" dirty="0"/>
              <a:t>, </a:t>
            </a:r>
            <a:r>
              <a:rPr lang="en-US" sz="2800" dirty="0" err="1"/>
              <a:t>Shammi</a:t>
            </a:r>
            <a:r>
              <a:rPr lang="en-US" sz="2800" dirty="0"/>
              <a:t>, </a:t>
            </a:r>
            <a:r>
              <a:rPr lang="en-US" sz="2800" dirty="0" err="1"/>
              <a:t>Dipti</a:t>
            </a:r>
            <a:r>
              <a:rPr lang="en-US" sz="2800" dirty="0"/>
              <a:t>}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800" dirty="0"/>
              <a:t>Let </a:t>
            </a:r>
            <a:r>
              <a:rPr lang="en-US" sz="2800" i="1" dirty="0"/>
              <a:t>B</a:t>
            </a:r>
            <a:r>
              <a:rPr lang="en-US" sz="2800" dirty="0"/>
              <a:t> be the courses the department offers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800" i="1" dirty="0"/>
              <a:t>B</a:t>
            </a:r>
            <a:r>
              <a:rPr lang="en-US" sz="2800" dirty="0"/>
              <a:t> = {CSE 201, CSE 202, CSE 203}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</a:pPr>
            <a:endParaRPr lang="en-US" sz="110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800" dirty="0"/>
              <a:t>We specify relation </a:t>
            </a:r>
            <a:r>
              <a:rPr lang="en-US" sz="2800" i="1" dirty="0"/>
              <a:t>R</a:t>
            </a:r>
            <a:r>
              <a:rPr lang="en-US" sz="2800" dirty="0"/>
              <a:t> </a:t>
            </a:r>
            <a:r>
              <a:rPr lang="en-US" sz="2800" dirty="0">
                <a:latin typeface="Symbol" panose="05050102010706020507" pitchFamily="18" charset="2"/>
                <a:sym typeface="Symbol" panose="05050102010706020507" pitchFamily="18" charset="2"/>
              </a:rPr>
              <a:t>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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 as the set that lists all students 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 </a:t>
            </a:r>
            <a:r>
              <a:rPr lang="en-US" sz="2800" i="1" dirty="0">
                <a:sym typeface="Symbol" panose="05050102010706020507" pitchFamily="18" charset="2"/>
              </a:rPr>
              <a:t>A</a:t>
            </a:r>
            <a:r>
              <a:rPr lang="en-US" sz="2800" dirty="0">
                <a:sym typeface="Symbol" panose="05050102010706020507" pitchFamily="18" charset="2"/>
              </a:rPr>
              <a:t> enrolled in class </a:t>
            </a:r>
            <a:r>
              <a:rPr lang="en-US" sz="2800" i="1" dirty="0">
                <a:sym typeface="Symbol" panose="05050102010706020507" pitchFamily="18" charset="2"/>
              </a:rPr>
              <a:t>b</a:t>
            </a:r>
            <a:r>
              <a:rPr lang="en-US" sz="2800" dirty="0">
                <a:sym typeface="Symbol" panose="05050102010706020507" pitchFamily="18" charset="2"/>
              </a:rPr>
              <a:t>  </a:t>
            </a:r>
            <a:r>
              <a:rPr lang="en-US" sz="2800" i="1" dirty="0">
                <a:sym typeface="Symbol" panose="05050102010706020507" pitchFamily="18" charset="2"/>
              </a:rPr>
              <a:t>B</a:t>
            </a:r>
            <a:endParaRPr lang="en-US" sz="28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</a:pPr>
            <a:endParaRPr lang="en-US" sz="1100" dirty="0"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  <a:spcAft>
                <a:spcPts val="800"/>
              </a:spcAft>
            </a:pPr>
            <a:r>
              <a:rPr lang="en-US" sz="2800" dirty="0">
                <a:sym typeface="Symbol" panose="05050102010706020507" pitchFamily="18" charset="2"/>
              </a:rPr>
              <a:t>R = {(</a:t>
            </a:r>
            <a:r>
              <a:rPr lang="en-US" sz="2800" dirty="0"/>
              <a:t>Rony</a:t>
            </a:r>
            <a:r>
              <a:rPr lang="en-US" sz="2800" dirty="0">
                <a:sym typeface="Symbol" panose="05050102010706020507" pitchFamily="18" charset="2"/>
              </a:rPr>
              <a:t>, </a:t>
            </a:r>
            <a:r>
              <a:rPr lang="en-US" sz="2800" dirty="0"/>
              <a:t>CSE 201</a:t>
            </a:r>
            <a:r>
              <a:rPr lang="en-US" sz="2800" dirty="0">
                <a:sym typeface="Symbol" panose="05050102010706020507" pitchFamily="18" charset="2"/>
              </a:rPr>
              <a:t>), (</a:t>
            </a:r>
            <a:r>
              <a:rPr lang="en-US" sz="2800" dirty="0" err="1">
                <a:sym typeface="Symbol" panose="05050102010706020507" pitchFamily="18" charset="2"/>
              </a:rPr>
              <a:t>Putul</a:t>
            </a:r>
            <a:r>
              <a:rPr lang="en-US" sz="2800" dirty="0">
                <a:sym typeface="Symbol" panose="05050102010706020507" pitchFamily="18" charset="2"/>
              </a:rPr>
              <a:t>, </a:t>
            </a:r>
            <a:r>
              <a:rPr lang="en-US" sz="2800" dirty="0"/>
              <a:t>CSE 202</a:t>
            </a:r>
            <a:r>
              <a:rPr lang="en-US" sz="2800" dirty="0">
                <a:sym typeface="Symbol" panose="05050102010706020507" pitchFamily="18" charset="2"/>
              </a:rPr>
              <a:t>), (</a:t>
            </a:r>
            <a:r>
              <a:rPr lang="en-US" sz="2800" dirty="0" err="1">
                <a:sym typeface="Symbol" panose="05050102010706020507" pitchFamily="18" charset="2"/>
              </a:rPr>
              <a:t>Shammi</a:t>
            </a:r>
            <a:r>
              <a:rPr lang="en-US" sz="2800" dirty="0">
                <a:sym typeface="Symbol" panose="05050102010706020507" pitchFamily="18" charset="2"/>
              </a:rPr>
              <a:t>, </a:t>
            </a:r>
            <a:r>
              <a:rPr lang="en-US" sz="2800" dirty="0"/>
              <a:t>CSE 203</a:t>
            </a:r>
            <a:r>
              <a:rPr lang="en-US" sz="2800" dirty="0">
                <a:sym typeface="Symbol" panose="05050102010706020507" pitchFamily="18" charset="2"/>
              </a:rPr>
              <a:t>),</a:t>
            </a:r>
            <a:br>
              <a:rPr lang="en-US" sz="2800" dirty="0">
                <a:sym typeface="Symbol" panose="05050102010706020507" pitchFamily="18" charset="2"/>
              </a:rPr>
            </a:br>
            <a:r>
              <a:rPr lang="en-US" sz="2800" dirty="0">
                <a:sym typeface="Symbol" panose="05050102010706020507" pitchFamily="18" charset="2"/>
              </a:rPr>
              <a:t>	      (Rony, </a:t>
            </a:r>
            <a:r>
              <a:rPr lang="en-US" sz="2800" dirty="0"/>
              <a:t>CSE 202</a:t>
            </a:r>
            <a:r>
              <a:rPr lang="en-US" sz="2800" dirty="0">
                <a:sym typeface="Symbol" panose="05050102010706020507" pitchFamily="18" charset="2"/>
              </a:rPr>
              <a:t>), (Dipti, </a:t>
            </a:r>
            <a:r>
              <a:rPr lang="en-US" sz="2800" dirty="0"/>
              <a:t>CSE 203</a:t>
            </a:r>
            <a:r>
              <a:rPr lang="en-US" sz="2800" dirty="0">
                <a:sym typeface="Symbol" panose="05050102010706020507" pitchFamily="18" charset="2"/>
              </a:rPr>
              <a:t>)}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Relation : Example</a:t>
            </a:r>
          </a:p>
        </p:txBody>
      </p:sp>
    </p:spTree>
    <p:extLst>
      <p:ext uri="{BB962C8B-B14F-4D97-AF65-F5344CB8AC3E}">
        <p14:creationId xmlns:p14="http://schemas.microsoft.com/office/powerpoint/2010/main" val="80000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93675"/>
            <a:ext cx="10515600" cy="892175"/>
          </a:xfrm>
        </p:spPr>
        <p:txBody>
          <a:bodyPr/>
          <a:lstStyle/>
          <a:p>
            <a:pPr algn="ctr" eaLnBrk="1" hangingPunct="1"/>
            <a:r>
              <a:rPr lang="en-US" b="1" dirty="0"/>
              <a:t>More relation examples</a:t>
            </a:r>
          </a:p>
        </p:txBody>
      </p:sp>
      <p:sp>
        <p:nvSpPr>
          <p:cNvPr id="183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1075" y="1411291"/>
            <a:ext cx="10515600" cy="5318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Another relation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Let </a:t>
            </a:r>
            <a:r>
              <a:rPr lang="en-US" sz="2800" i="1" dirty="0"/>
              <a:t>A</a:t>
            </a:r>
            <a:r>
              <a:rPr lang="en-US" sz="2800" dirty="0"/>
              <a:t> be the Districts in the Bangladesh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Let </a:t>
            </a:r>
            <a:r>
              <a:rPr lang="en-US" sz="2800" i="1" dirty="0"/>
              <a:t>B</a:t>
            </a:r>
            <a:r>
              <a:rPr lang="en-US" sz="2800" dirty="0"/>
              <a:t> be the Division in the Bangladesh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We define </a:t>
            </a:r>
            <a:r>
              <a:rPr lang="en-US" sz="2800" i="1" dirty="0"/>
              <a:t>R</a:t>
            </a:r>
            <a:r>
              <a:rPr lang="en-US" sz="2800" dirty="0"/>
              <a:t> to mean </a:t>
            </a:r>
            <a:r>
              <a:rPr lang="en-US" sz="2800" i="1" dirty="0"/>
              <a:t>a</a:t>
            </a:r>
            <a:r>
              <a:rPr lang="en-US" sz="2800" dirty="0"/>
              <a:t> is a district in division </a:t>
            </a:r>
            <a:r>
              <a:rPr lang="en-US" sz="2800" i="1" dirty="0"/>
              <a:t>b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Thus, the following are in our relation: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/>
              <a:t>(</a:t>
            </a:r>
            <a:r>
              <a:rPr lang="en-US" sz="2800" dirty="0" err="1"/>
              <a:t>Nator</a:t>
            </a:r>
            <a:r>
              <a:rPr lang="en-US" sz="2800" dirty="0"/>
              <a:t>, </a:t>
            </a:r>
            <a:r>
              <a:rPr lang="en-US" sz="2800" dirty="0" err="1"/>
              <a:t>Rahjshahi</a:t>
            </a:r>
            <a:r>
              <a:rPr lang="en-US" sz="28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/>
              <a:t>(</a:t>
            </a:r>
            <a:r>
              <a:rPr lang="en-US" sz="2800" dirty="0" err="1"/>
              <a:t>Jayputhat</a:t>
            </a:r>
            <a:r>
              <a:rPr lang="en-US" sz="2800" dirty="0"/>
              <a:t>, Rajshahi)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/>
              <a:t>(</a:t>
            </a:r>
            <a:r>
              <a:rPr lang="en-US" sz="2800" dirty="0" err="1"/>
              <a:t>Tongi</a:t>
            </a:r>
            <a:r>
              <a:rPr lang="en-US" sz="2800" dirty="0"/>
              <a:t>, Dhaka)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/>
              <a:t>(</a:t>
            </a:r>
            <a:r>
              <a:rPr lang="en-US" sz="2800" dirty="0" err="1"/>
              <a:t>Bagerhat</a:t>
            </a:r>
            <a:r>
              <a:rPr lang="en-US" sz="2800" dirty="0"/>
              <a:t>, Khulna)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/>
              <a:t>etc…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Most relations we will see deal with ordered pairs of integers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prstClr val="white"/>
                </a:solidFill>
                <a:latin typeface="Rockwell" panose="02060603020205020403" pitchFamily="18" charset="0"/>
              </a:rPr>
              <a:t>Relation : More Example</a:t>
            </a:r>
          </a:p>
        </p:txBody>
      </p:sp>
    </p:spTree>
    <p:extLst>
      <p:ext uri="{BB962C8B-B14F-4D97-AF65-F5344CB8AC3E}">
        <p14:creationId xmlns:p14="http://schemas.microsoft.com/office/powerpoint/2010/main" val="162953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78013" y="2590800"/>
            <a:ext cx="3379790" cy="2806700"/>
            <a:chOff x="223" y="1920"/>
            <a:chExt cx="2129" cy="1768"/>
          </a:xfrm>
        </p:grpSpPr>
        <p:sp>
          <p:nvSpPr>
            <p:cNvPr id="123948" name="Line 4"/>
            <p:cNvSpPr>
              <a:spLocks noChangeShapeType="1"/>
            </p:cNvSpPr>
            <p:nvPr/>
          </p:nvSpPr>
          <p:spPr bwMode="auto">
            <a:xfrm>
              <a:off x="864" y="2112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949" name="Oval 5"/>
            <p:cNvSpPr>
              <a:spLocks noChangeArrowheads="1"/>
            </p:cNvSpPr>
            <p:nvPr/>
          </p:nvSpPr>
          <p:spPr bwMode="auto">
            <a:xfrm>
              <a:off x="816" y="2064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950" name="Oval 6"/>
            <p:cNvSpPr>
              <a:spLocks noChangeArrowheads="1"/>
            </p:cNvSpPr>
            <p:nvPr/>
          </p:nvSpPr>
          <p:spPr bwMode="auto">
            <a:xfrm>
              <a:off x="1584" y="2304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951" name="Oval 7"/>
            <p:cNvSpPr>
              <a:spLocks noChangeArrowheads="1"/>
            </p:cNvSpPr>
            <p:nvPr/>
          </p:nvSpPr>
          <p:spPr bwMode="auto">
            <a:xfrm>
              <a:off x="1584" y="2784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952" name="Oval 8"/>
            <p:cNvSpPr>
              <a:spLocks noChangeArrowheads="1"/>
            </p:cNvSpPr>
            <p:nvPr/>
          </p:nvSpPr>
          <p:spPr bwMode="auto">
            <a:xfrm>
              <a:off x="15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953" name="Text Box 9"/>
            <p:cNvSpPr txBox="1">
              <a:spLocks noChangeArrowheads="1"/>
            </p:cNvSpPr>
            <p:nvPr/>
          </p:nvSpPr>
          <p:spPr bwMode="auto">
            <a:xfrm>
              <a:off x="1654" y="2196"/>
              <a:ext cx="698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>
                  <a:solidFill>
                    <a:prstClr val="black"/>
                  </a:solidFill>
                  <a:latin typeface="Arial" panose="020B0604020202020204" pitchFamily="34" charset="0"/>
                </a:rPr>
                <a:t>CSE 201</a:t>
              </a: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18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 typeface="Monotype Sorts" pitchFamily="-65" charset="2"/>
                <a:buNone/>
              </a:pPr>
              <a:r>
                <a:rPr lang="en-US" sz="1800" dirty="0">
                  <a:solidFill>
                    <a:prstClr val="black"/>
                  </a:solidFill>
                  <a:latin typeface="Arial" panose="020B0604020202020204" pitchFamily="34" charset="0"/>
                </a:rPr>
                <a:t>CSE 202</a:t>
              </a: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18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 typeface="Monotype Sorts" pitchFamily="-65" charset="2"/>
                <a:buNone/>
              </a:pPr>
              <a:r>
                <a:rPr lang="en-US" sz="1800" dirty="0">
                  <a:solidFill>
                    <a:prstClr val="black"/>
                  </a:solidFill>
                  <a:latin typeface="Arial" panose="020B0604020202020204" pitchFamily="34" charset="0"/>
                </a:rPr>
                <a:t>CSE 203</a:t>
              </a:r>
            </a:p>
          </p:txBody>
        </p:sp>
        <p:sp>
          <p:nvSpPr>
            <p:cNvPr id="123954" name="Text Box 10"/>
            <p:cNvSpPr txBox="1">
              <a:spLocks noChangeArrowheads="1"/>
            </p:cNvSpPr>
            <p:nvPr/>
          </p:nvSpPr>
          <p:spPr bwMode="auto">
            <a:xfrm>
              <a:off x="223" y="1920"/>
              <a:ext cx="569" cy="1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 err="1">
                  <a:solidFill>
                    <a:prstClr val="black"/>
                  </a:solidFill>
                  <a:latin typeface="Arial" panose="020B0604020202020204" pitchFamily="34" charset="0"/>
                </a:rPr>
                <a:t>Nadira</a:t>
              </a:r>
              <a:endParaRPr lang="en-US" sz="18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18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 err="1">
                  <a:solidFill>
                    <a:prstClr val="black"/>
                  </a:solidFill>
                  <a:latin typeface="Arial" panose="020B0604020202020204" pitchFamily="34" charset="0"/>
                </a:rPr>
                <a:t>Sojib</a:t>
              </a:r>
              <a:endParaRPr lang="en-US" sz="18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18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 err="1">
                  <a:solidFill>
                    <a:prstClr val="black"/>
                  </a:solidFill>
                  <a:latin typeface="Arial" panose="020B0604020202020204" pitchFamily="34" charset="0"/>
                </a:rPr>
                <a:t>Sakir</a:t>
              </a:r>
              <a:r>
                <a:rPr lang="en-US" sz="1800" dirty="0">
                  <a:solidFill>
                    <a:prstClr val="black"/>
                  </a:solidFill>
                  <a:latin typeface="Arial" panose="020B0604020202020204" pitchFamily="34" charset="0"/>
                </a:rPr>
                <a:t> </a:t>
              </a: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18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 err="1">
                  <a:solidFill>
                    <a:prstClr val="black"/>
                  </a:solidFill>
                  <a:latin typeface="Arial" panose="020B0604020202020204" pitchFamily="34" charset="0"/>
                </a:rPr>
                <a:t>Asma</a:t>
              </a:r>
              <a:r>
                <a:rPr lang="en-US" sz="1800" dirty="0">
                  <a:solidFill>
                    <a:prstClr val="black"/>
                  </a:solidFill>
                  <a:latin typeface="Arial" panose="020B0604020202020204" pitchFamily="34" charset="0"/>
                </a:rPr>
                <a:t>  </a:t>
              </a:r>
            </a:p>
          </p:txBody>
        </p:sp>
        <p:sp>
          <p:nvSpPr>
            <p:cNvPr id="123955" name="Line 11"/>
            <p:cNvSpPr>
              <a:spLocks noChangeShapeType="1"/>
            </p:cNvSpPr>
            <p:nvPr/>
          </p:nvSpPr>
          <p:spPr bwMode="auto">
            <a:xfrm>
              <a:off x="864" y="2592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956" name="Line 12"/>
            <p:cNvSpPr>
              <a:spLocks noChangeShapeType="1"/>
            </p:cNvSpPr>
            <p:nvPr/>
          </p:nvSpPr>
          <p:spPr bwMode="auto">
            <a:xfrm>
              <a:off x="864" y="2592"/>
              <a:ext cx="720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957" name="Line 13"/>
            <p:cNvSpPr>
              <a:spLocks noChangeShapeType="1"/>
            </p:cNvSpPr>
            <p:nvPr/>
          </p:nvSpPr>
          <p:spPr bwMode="auto">
            <a:xfrm flipV="1">
              <a:off x="864" y="2832"/>
              <a:ext cx="72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958" name="Line 14"/>
            <p:cNvSpPr>
              <a:spLocks noChangeShapeType="1"/>
            </p:cNvSpPr>
            <p:nvPr/>
          </p:nvSpPr>
          <p:spPr bwMode="auto">
            <a:xfrm flipV="1">
              <a:off x="864" y="3312"/>
              <a:ext cx="72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959" name="Oval 15"/>
            <p:cNvSpPr>
              <a:spLocks noChangeArrowheads="1"/>
            </p:cNvSpPr>
            <p:nvPr/>
          </p:nvSpPr>
          <p:spPr bwMode="auto">
            <a:xfrm>
              <a:off x="816" y="2544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960" name="Oval 16"/>
            <p:cNvSpPr>
              <a:spLocks noChangeArrowheads="1"/>
            </p:cNvSpPr>
            <p:nvPr/>
          </p:nvSpPr>
          <p:spPr bwMode="auto">
            <a:xfrm>
              <a:off x="816" y="345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961" name="Oval 17"/>
            <p:cNvSpPr>
              <a:spLocks noChangeArrowheads="1"/>
            </p:cNvSpPr>
            <p:nvPr/>
          </p:nvSpPr>
          <p:spPr bwMode="auto">
            <a:xfrm>
              <a:off x="816" y="3024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835026" name="Group 18"/>
          <p:cNvGraphicFramePr>
            <a:graphicFrameLocks noGrp="1"/>
          </p:cNvGraphicFramePr>
          <p:nvPr/>
        </p:nvGraphicFramePr>
        <p:xfrm>
          <a:off x="7162800" y="2831308"/>
          <a:ext cx="4572000" cy="263525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sz="1800" dirty="0">
                          <a:latin typeface="Arial" panose="020B0604020202020204" pitchFamily="34" charset="0"/>
                        </a:rPr>
                        <a:t>CSE 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sz="1800" dirty="0">
                          <a:latin typeface="Arial" panose="020B0604020202020204" pitchFamily="34" charset="0"/>
                        </a:rPr>
                        <a:t>CSE 202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sz="1800" dirty="0">
                          <a:latin typeface="Arial" panose="020B0604020202020204" pitchFamily="34" charset="0"/>
                        </a:rPr>
                        <a:t>CSE 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sz="1800" dirty="0" err="1">
                          <a:latin typeface="Arial" panose="020B0604020202020204" pitchFamily="34" charset="0"/>
                        </a:rPr>
                        <a:t>Nadira</a:t>
                      </a:r>
                      <a:endParaRPr lang="en-US" sz="1800" dirty="0"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sz="1800" dirty="0" err="1">
                          <a:latin typeface="Arial" panose="020B0604020202020204" pitchFamily="34" charset="0"/>
                        </a:rPr>
                        <a:t>Sojib</a:t>
                      </a:r>
                      <a:endParaRPr lang="en-US" sz="1800" dirty="0"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sz="1800" dirty="0" err="1">
                          <a:latin typeface="Arial" panose="020B0604020202020204" pitchFamily="34" charset="0"/>
                        </a:rPr>
                        <a:t>Sakira</a:t>
                      </a:r>
                      <a:endParaRPr lang="en-US" sz="1800" dirty="0"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Asma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5058" name="Text Box 50"/>
          <p:cNvSpPr txBox="1">
            <a:spLocks noChangeArrowheads="1"/>
          </p:cNvSpPr>
          <p:nvPr/>
        </p:nvSpPr>
        <p:spPr bwMode="auto">
          <a:xfrm>
            <a:off x="1676401" y="1425574"/>
            <a:ext cx="358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</a:rPr>
              <a:t>We can represent relations graphically</a:t>
            </a:r>
          </a:p>
        </p:txBody>
      </p:sp>
      <p:sp>
        <p:nvSpPr>
          <p:cNvPr id="1835059" name="Text Box 51"/>
          <p:cNvSpPr txBox="1">
            <a:spLocks noChangeArrowheads="1"/>
          </p:cNvSpPr>
          <p:nvPr/>
        </p:nvSpPr>
        <p:spPr bwMode="auto">
          <a:xfrm>
            <a:off x="7843838" y="1400173"/>
            <a:ext cx="358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</a:rPr>
              <a:t>We can represent relations in a table</a:t>
            </a: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2590801" y="4114801"/>
            <a:ext cx="3852863" cy="1851025"/>
            <a:chOff x="672" y="2880"/>
            <a:chExt cx="2427" cy="1166"/>
          </a:xfrm>
        </p:grpSpPr>
        <p:sp>
          <p:nvSpPr>
            <p:cNvPr id="123943" name="Oval 53"/>
            <p:cNvSpPr>
              <a:spLocks noChangeArrowheads="1"/>
            </p:cNvSpPr>
            <p:nvPr/>
          </p:nvSpPr>
          <p:spPr bwMode="auto">
            <a:xfrm>
              <a:off x="672" y="2880"/>
              <a:ext cx="3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944" name="Oval 54"/>
            <p:cNvSpPr>
              <a:spLocks noChangeArrowheads="1"/>
            </p:cNvSpPr>
            <p:nvPr/>
          </p:nvSpPr>
          <p:spPr bwMode="auto">
            <a:xfrm>
              <a:off x="672" y="3312"/>
              <a:ext cx="3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945" name="Text Box 55"/>
            <p:cNvSpPr txBox="1">
              <a:spLocks noChangeArrowheads="1"/>
            </p:cNvSpPr>
            <p:nvPr/>
          </p:nvSpPr>
          <p:spPr bwMode="auto">
            <a:xfrm>
              <a:off x="1766" y="3815"/>
              <a:ext cx="13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Not valid functions!</a:t>
              </a:r>
            </a:p>
          </p:txBody>
        </p:sp>
        <p:sp>
          <p:nvSpPr>
            <p:cNvPr id="123946" name="Line 56"/>
            <p:cNvSpPr>
              <a:spLocks noChangeShapeType="1"/>
            </p:cNvSpPr>
            <p:nvPr/>
          </p:nvSpPr>
          <p:spPr bwMode="auto">
            <a:xfrm flipH="1" flipV="1">
              <a:off x="1008" y="3648"/>
              <a:ext cx="768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947" name="Line 57"/>
            <p:cNvSpPr>
              <a:spLocks noChangeShapeType="1"/>
            </p:cNvSpPr>
            <p:nvPr/>
          </p:nvSpPr>
          <p:spPr bwMode="auto">
            <a:xfrm flipH="1" flipV="1">
              <a:off x="1008" y="3216"/>
              <a:ext cx="768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Representing relations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33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5058" grpId="0" autoUpdateAnimBg="0"/>
      <p:bldP spid="183505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Inverse Relation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6774" y="1479945"/>
            <a:ext cx="10653296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n-US" b="1" dirty="0">
                <a:solidFill>
                  <a:prstClr val="black"/>
                </a:solidFill>
                <a:latin typeface="Calibri Light"/>
              </a:rPr>
              <a:t>Definition		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6728" y="2143941"/>
            <a:ext cx="10653296" cy="19422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prstClr val="black"/>
                </a:solidFill>
              </a:rPr>
              <a:t>Let R be any relation from a set A to a set B. The inverse of R, denoted by R</a:t>
            </a:r>
            <a:r>
              <a:rPr lang="en-US" baseline="30000" dirty="0">
                <a:solidFill>
                  <a:prstClr val="black"/>
                </a:solidFill>
              </a:rPr>
              <a:t>-1</a:t>
            </a:r>
            <a:r>
              <a:rPr lang="en-US" dirty="0">
                <a:solidFill>
                  <a:prstClr val="black"/>
                </a:solidFill>
              </a:rPr>
              <a:t>, is the relation from B to A, which consists of those ordered pairs which, when reversed, belong to R; that is,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prstClr val="black"/>
                </a:solidFill>
              </a:rPr>
              <a:t>	 R</a:t>
            </a:r>
            <a:r>
              <a:rPr lang="en-US" baseline="30000" dirty="0">
                <a:solidFill>
                  <a:prstClr val="black"/>
                </a:solidFill>
              </a:rPr>
              <a:t>-1 </a:t>
            </a:r>
            <a:r>
              <a:rPr lang="en-US" dirty="0">
                <a:solidFill>
                  <a:prstClr val="black"/>
                </a:solidFill>
              </a:rPr>
              <a:t>= {(b, a)|(a, b)∈R}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9091" y="4401272"/>
            <a:ext cx="11048569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For example, let A={1,2,3} and B={x, y, z}. Then the inverse of R={(1, y), (1, z), (3,y)}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Then the inverse relation is R</a:t>
            </a:r>
            <a:r>
              <a:rPr lang="en-US" sz="2400" baseline="30000" dirty="0">
                <a:solidFill>
                  <a:prstClr val="black"/>
                </a:solidFill>
              </a:rPr>
              <a:t>-1 </a:t>
            </a:r>
            <a:r>
              <a:rPr lang="en-US" sz="2400" dirty="0">
                <a:solidFill>
                  <a:prstClr val="black"/>
                </a:solidFill>
              </a:rPr>
              <a:t>= {(y,1), (z,1), (y,3)</a:t>
            </a:r>
          </a:p>
        </p:txBody>
      </p:sp>
    </p:spTree>
    <p:extLst>
      <p:ext uri="{BB962C8B-B14F-4D97-AF65-F5344CB8AC3E}">
        <p14:creationId xmlns:p14="http://schemas.microsoft.com/office/powerpoint/2010/main" val="317549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Relations on a set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6774" y="1479945"/>
            <a:ext cx="10653296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n-US" b="1" dirty="0">
                <a:solidFill>
                  <a:prstClr val="black"/>
                </a:solidFill>
                <a:latin typeface="Calibri Light"/>
              </a:rPr>
              <a:t>Definition		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6728" y="2143941"/>
            <a:ext cx="10653296" cy="25423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prstClr val="black"/>
                </a:solidFill>
              </a:rPr>
              <a:t>A relation on the set </a:t>
            </a:r>
            <a:r>
              <a:rPr lang="en-US" i="1" dirty="0">
                <a:solidFill>
                  <a:prstClr val="black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 is a relation from </a:t>
            </a:r>
            <a:r>
              <a:rPr lang="en-US" i="1" dirty="0">
                <a:solidFill>
                  <a:prstClr val="black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 to </a:t>
            </a:r>
            <a:r>
              <a:rPr lang="en-US" i="1" dirty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prstClr val="black"/>
                </a:solidFill>
              </a:rPr>
              <a:t>In other words, the domain and co-domain are the same set</a:t>
            </a:r>
          </a:p>
        </p:txBody>
      </p:sp>
    </p:spTree>
    <p:extLst>
      <p:ext uri="{BB962C8B-B14F-4D97-AF65-F5344CB8AC3E}">
        <p14:creationId xmlns:p14="http://schemas.microsoft.com/office/powerpoint/2010/main" val="257488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57313"/>
            <a:ext cx="10515600" cy="4796630"/>
          </a:xfrm>
        </p:spPr>
        <p:txBody>
          <a:bodyPr/>
          <a:lstStyle/>
          <a:p>
            <a:pPr eaLnBrk="1" hangingPunct="1"/>
            <a:r>
              <a:rPr lang="en-US" sz="2300" dirty="0"/>
              <a:t>Let </a:t>
            </a:r>
            <a:r>
              <a:rPr lang="en-US" sz="2300" i="1" dirty="0"/>
              <a:t>A</a:t>
            </a:r>
            <a:r>
              <a:rPr lang="en-US" sz="2300" dirty="0"/>
              <a:t> be the set { 1, 2, 3, 4 }</a:t>
            </a:r>
          </a:p>
          <a:p>
            <a:pPr eaLnBrk="1" hangingPunct="1"/>
            <a:r>
              <a:rPr lang="en-US" sz="2300" dirty="0"/>
              <a:t>Which ordered pairs are in the relation 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sz="2300" i="1" dirty="0"/>
              <a:t>	R</a:t>
            </a:r>
            <a:r>
              <a:rPr lang="en-US" sz="2300" dirty="0"/>
              <a:t> = { (</a:t>
            </a:r>
            <a:r>
              <a:rPr lang="en-US" sz="2300" i="1" dirty="0" err="1"/>
              <a:t>a,b</a:t>
            </a:r>
            <a:r>
              <a:rPr lang="en-US" sz="2300" dirty="0"/>
              <a:t>) | </a:t>
            </a:r>
            <a:r>
              <a:rPr lang="en-US" sz="2300" i="1" dirty="0"/>
              <a:t>a</a:t>
            </a:r>
            <a:r>
              <a:rPr lang="en-US" sz="2300" dirty="0"/>
              <a:t> divides </a:t>
            </a:r>
            <a:r>
              <a:rPr lang="en-US" sz="2300" i="1" dirty="0"/>
              <a:t>b</a:t>
            </a:r>
            <a:r>
              <a:rPr lang="en-US" sz="2300" dirty="0"/>
              <a:t> }</a:t>
            </a:r>
          </a:p>
          <a:p>
            <a:pPr eaLnBrk="1" hangingPunct="1"/>
            <a:r>
              <a:rPr lang="en-US" sz="2200" dirty="0"/>
              <a:t>R = {(1,1), (1,2), (1,3), (1,4), (2,2), (2,4), (3,3), (4,4)}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19600" y="3200400"/>
            <a:ext cx="463550" cy="2781300"/>
            <a:chOff x="1824" y="2352"/>
            <a:chExt cx="292" cy="1752"/>
          </a:xfrm>
        </p:grpSpPr>
        <p:sp>
          <p:nvSpPr>
            <p:cNvPr id="130096" name="Text Box 5"/>
            <p:cNvSpPr txBox="1">
              <a:spLocks noChangeArrowheads="1"/>
            </p:cNvSpPr>
            <p:nvPr/>
          </p:nvSpPr>
          <p:spPr bwMode="auto">
            <a:xfrm>
              <a:off x="1920" y="2352"/>
              <a:ext cx="196" cy="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>
                  <a:solidFill>
                    <a:prstClr val="black"/>
                  </a:solidFill>
                  <a:latin typeface="Arial" panose="020B0604020202020204" pitchFamily="34" charset="0"/>
                </a:rPr>
                <a:t>1</a:t>
              </a: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>
                  <a:solidFill>
                    <a:prstClr val="black"/>
                  </a:solidFill>
                  <a:latin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>
                  <a:solidFill>
                    <a:prstClr val="black"/>
                  </a:solidFill>
                  <a:latin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>
                  <a:solidFill>
                    <a:prstClr val="black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30097" name="Oval 6"/>
            <p:cNvSpPr>
              <a:spLocks noChangeArrowheads="1"/>
            </p:cNvSpPr>
            <p:nvPr/>
          </p:nvSpPr>
          <p:spPr bwMode="auto">
            <a:xfrm>
              <a:off x="1824" y="249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098" name="Oval 7"/>
            <p:cNvSpPr>
              <a:spLocks noChangeArrowheads="1"/>
            </p:cNvSpPr>
            <p:nvPr/>
          </p:nvSpPr>
          <p:spPr bwMode="auto">
            <a:xfrm>
              <a:off x="1824" y="345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099" name="Oval 8"/>
            <p:cNvSpPr>
              <a:spLocks noChangeArrowheads="1"/>
            </p:cNvSpPr>
            <p:nvPr/>
          </p:nvSpPr>
          <p:spPr bwMode="auto">
            <a:xfrm>
              <a:off x="1824" y="297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00" name="Oval 9"/>
            <p:cNvSpPr>
              <a:spLocks noChangeArrowheads="1"/>
            </p:cNvSpPr>
            <p:nvPr/>
          </p:nvSpPr>
          <p:spPr bwMode="auto">
            <a:xfrm>
              <a:off x="1824" y="393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352800" y="3505200"/>
            <a:ext cx="1066800" cy="2286000"/>
            <a:chOff x="1152" y="2544"/>
            <a:chExt cx="672" cy="1440"/>
          </a:xfrm>
        </p:grpSpPr>
        <p:sp>
          <p:nvSpPr>
            <p:cNvPr id="130088" name="Line 11"/>
            <p:cNvSpPr>
              <a:spLocks noChangeShapeType="1"/>
            </p:cNvSpPr>
            <p:nvPr/>
          </p:nvSpPr>
          <p:spPr bwMode="auto">
            <a:xfrm>
              <a:off x="1152" y="254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089" name="Line 12"/>
            <p:cNvSpPr>
              <a:spLocks noChangeShapeType="1"/>
            </p:cNvSpPr>
            <p:nvPr/>
          </p:nvSpPr>
          <p:spPr bwMode="auto">
            <a:xfrm>
              <a:off x="1152" y="302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090" name="Line 13"/>
            <p:cNvSpPr>
              <a:spLocks noChangeShapeType="1"/>
            </p:cNvSpPr>
            <p:nvPr/>
          </p:nvSpPr>
          <p:spPr bwMode="auto">
            <a:xfrm>
              <a:off x="1152" y="350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091" name="Line 14"/>
            <p:cNvSpPr>
              <a:spLocks noChangeShapeType="1"/>
            </p:cNvSpPr>
            <p:nvPr/>
          </p:nvSpPr>
          <p:spPr bwMode="auto">
            <a:xfrm>
              <a:off x="1152" y="398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092" name="Line 15"/>
            <p:cNvSpPr>
              <a:spLocks noChangeShapeType="1"/>
            </p:cNvSpPr>
            <p:nvPr/>
          </p:nvSpPr>
          <p:spPr bwMode="auto">
            <a:xfrm>
              <a:off x="1152" y="2544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093" name="Line 16"/>
            <p:cNvSpPr>
              <a:spLocks noChangeShapeType="1"/>
            </p:cNvSpPr>
            <p:nvPr/>
          </p:nvSpPr>
          <p:spPr bwMode="auto">
            <a:xfrm>
              <a:off x="1152" y="2544"/>
              <a:ext cx="672" cy="9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094" name="Line 17"/>
            <p:cNvSpPr>
              <a:spLocks noChangeShapeType="1"/>
            </p:cNvSpPr>
            <p:nvPr/>
          </p:nvSpPr>
          <p:spPr bwMode="auto">
            <a:xfrm>
              <a:off x="1152" y="2544"/>
              <a:ext cx="672" cy="14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095" name="Line 18"/>
            <p:cNvSpPr>
              <a:spLocks noChangeShapeType="1"/>
            </p:cNvSpPr>
            <p:nvPr/>
          </p:nvSpPr>
          <p:spPr bwMode="auto">
            <a:xfrm>
              <a:off x="1152" y="3024"/>
              <a:ext cx="672" cy="9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895600" y="3200400"/>
            <a:ext cx="533400" cy="2781300"/>
            <a:chOff x="864" y="2352"/>
            <a:chExt cx="336" cy="1752"/>
          </a:xfrm>
        </p:grpSpPr>
        <p:sp>
          <p:nvSpPr>
            <p:cNvPr id="130083" name="Text Box 20"/>
            <p:cNvSpPr txBox="1">
              <a:spLocks noChangeArrowheads="1"/>
            </p:cNvSpPr>
            <p:nvPr/>
          </p:nvSpPr>
          <p:spPr bwMode="auto">
            <a:xfrm>
              <a:off x="864" y="2352"/>
              <a:ext cx="196" cy="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>
                  <a:solidFill>
                    <a:prstClr val="black"/>
                  </a:solidFill>
                  <a:latin typeface="Arial" panose="020B0604020202020204" pitchFamily="34" charset="0"/>
                </a:rPr>
                <a:t>1</a:t>
              </a: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>
                  <a:solidFill>
                    <a:prstClr val="black"/>
                  </a:solidFill>
                  <a:latin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>
                  <a:solidFill>
                    <a:prstClr val="black"/>
                  </a:solidFill>
                  <a:latin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>
                  <a:solidFill>
                    <a:prstClr val="black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30084" name="Oval 21"/>
            <p:cNvSpPr>
              <a:spLocks noChangeArrowheads="1"/>
            </p:cNvSpPr>
            <p:nvPr/>
          </p:nvSpPr>
          <p:spPr bwMode="auto">
            <a:xfrm>
              <a:off x="1104" y="249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085" name="Oval 22"/>
            <p:cNvSpPr>
              <a:spLocks noChangeArrowheads="1"/>
            </p:cNvSpPr>
            <p:nvPr/>
          </p:nvSpPr>
          <p:spPr bwMode="auto">
            <a:xfrm>
              <a:off x="1104" y="345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086" name="Oval 23"/>
            <p:cNvSpPr>
              <a:spLocks noChangeArrowheads="1"/>
            </p:cNvSpPr>
            <p:nvPr/>
          </p:nvSpPr>
          <p:spPr bwMode="auto">
            <a:xfrm>
              <a:off x="1104" y="297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087" name="Oval 24"/>
            <p:cNvSpPr>
              <a:spLocks noChangeArrowheads="1"/>
            </p:cNvSpPr>
            <p:nvPr/>
          </p:nvSpPr>
          <p:spPr bwMode="auto">
            <a:xfrm>
              <a:off x="1104" y="393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841177" name="Group 25"/>
          <p:cNvGraphicFramePr>
            <a:graphicFrameLocks noGrp="1"/>
          </p:cNvGraphicFramePr>
          <p:nvPr/>
        </p:nvGraphicFramePr>
        <p:xfrm>
          <a:off x="6705600" y="3200400"/>
          <a:ext cx="2514600" cy="2565402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Relations on a Set : Example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3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4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115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6"/>
            <a:ext cx="10515600" cy="850900"/>
          </a:xfrm>
        </p:spPr>
        <p:txBody>
          <a:bodyPr/>
          <a:lstStyle/>
          <a:p>
            <a:pPr algn="ctr" eaLnBrk="1" hangingPunct="1"/>
            <a:endParaRPr lang="en-US" b="1" dirty="0"/>
          </a:p>
        </p:txBody>
      </p:sp>
      <p:sp>
        <p:nvSpPr>
          <p:cNvPr id="184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1522412"/>
            <a:ext cx="11472863" cy="4691062"/>
          </a:xfrm>
        </p:spPr>
        <p:txBody>
          <a:bodyPr>
            <a:normAutofit/>
          </a:bodyPr>
          <a:lstStyle/>
          <a:p>
            <a:r>
              <a:rPr lang="en-US" sz="2400" dirty="0"/>
              <a:t>Consider the relation R on the set A={1,2,3,4} 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r>
              <a:rPr lang="en-US" sz="2400" dirty="0"/>
              <a:t>There is an important way of picturing a relation R on a finite set. </a:t>
            </a:r>
          </a:p>
          <a:p>
            <a:r>
              <a:rPr lang="en-US" sz="2400" dirty="0"/>
              <a:t>First we write down the elements of the set</a:t>
            </a:r>
          </a:p>
          <a:p>
            <a:r>
              <a:rPr lang="en-US" sz="2400" dirty="0"/>
              <a:t>Draw an arrow from each element x to each element y when ever x is related to y. </a:t>
            </a:r>
          </a:p>
          <a:p>
            <a:r>
              <a:rPr lang="en-US" sz="2400" dirty="0"/>
              <a:t>This diagram is called </a:t>
            </a:r>
            <a:r>
              <a:rPr lang="en-US" sz="2400" b="1" dirty="0"/>
              <a:t>the directed graph of the relation</a:t>
            </a:r>
            <a:r>
              <a:rPr lang="en-US" sz="2400" dirty="0"/>
              <a:t>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0137" y="2119313"/>
            <a:ext cx="5900738" cy="485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prstClr val="black"/>
                </a:solidFill>
              </a:rPr>
              <a:t>R={(1,2), (2,2), (2,4), (3,2), (3,4), (4,1), (4,3)}</a:t>
            </a:r>
            <a:endParaRPr lang="en-US" sz="2400" b="1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776" y="4269582"/>
            <a:ext cx="3162300" cy="24098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prstClr val="white"/>
                </a:solidFill>
                <a:latin typeface="Rockwell" panose="02060603020205020403" pitchFamily="18" charset="0"/>
              </a:rPr>
              <a:t>Directed Graphs of Relations on Sets</a:t>
            </a:r>
            <a:endParaRPr lang="en-US" sz="4800" b="1" dirty="0">
              <a:solidFill>
                <a:prstClr val="white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8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4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4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txDef>
      <a:spPr>
        <a:blipFill rotWithShape="0">
          <a:blip xmlns:r="http://schemas.openxmlformats.org/officeDocument/2006/relationships" r:embed="rId2"/>
          <a:stretch>
            <a:fillRect l="-1030" t="-939"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0D4D22CB166478289643FDD561339" ma:contentTypeVersion="4" ma:contentTypeDescription="Create a new document." ma:contentTypeScope="" ma:versionID="803bf9756aba98e3a6050bccb8e89d48">
  <xsd:schema xmlns:xsd="http://www.w3.org/2001/XMLSchema" xmlns:xs="http://www.w3.org/2001/XMLSchema" xmlns:p="http://schemas.microsoft.com/office/2006/metadata/properties" xmlns:ns2="4167fab8-8ff8-4d16-8e2f-22d40d7d3bdb" targetNamespace="http://schemas.microsoft.com/office/2006/metadata/properties" ma:root="true" ma:fieldsID="c715a021d04c119efffa5cd945983032" ns2:_="">
    <xsd:import namespace="4167fab8-8ff8-4d16-8e2f-22d40d7d3b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7fab8-8ff8-4d16-8e2f-22d40d7d3b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F9B4BF-D3C0-4149-905A-D948922F6C66}"/>
</file>

<file path=customXml/itemProps2.xml><?xml version="1.0" encoding="utf-8"?>
<ds:datastoreItem xmlns:ds="http://schemas.openxmlformats.org/officeDocument/2006/customXml" ds:itemID="{C851ECF6-A525-4132-B8CC-651BDC5771F3}"/>
</file>

<file path=customXml/itemProps3.xml><?xml version="1.0" encoding="utf-8"?>
<ds:datastoreItem xmlns:ds="http://schemas.openxmlformats.org/officeDocument/2006/customXml" ds:itemID="{23127D35-E252-4D3A-9CB1-4FA3DB87C71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3484</TotalTime>
  <Words>1232</Words>
  <Application>Microsoft Office PowerPoint</Application>
  <PresentationFormat>Widescreen</PresentationFormat>
  <Paragraphs>210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Century Schoolbook</vt:lpstr>
      <vt:lpstr>Georgia</vt:lpstr>
      <vt:lpstr>Monotype Sorts</vt:lpstr>
      <vt:lpstr>Rockwell</vt:lpstr>
      <vt:lpstr>Symbol</vt:lpstr>
      <vt:lpstr>Verdana</vt:lpstr>
      <vt:lpstr>Wingdings</vt:lpstr>
      <vt:lpstr>Wingdings 2</vt:lpstr>
      <vt:lpstr>Oriel</vt:lpstr>
      <vt:lpstr>默认设计模板</vt:lpstr>
      <vt:lpstr>1_默认设计模板</vt:lpstr>
      <vt:lpstr>Office Theme</vt:lpstr>
      <vt:lpstr>PowerPoint Presentation</vt:lpstr>
      <vt:lpstr>Relation</vt:lpstr>
      <vt:lpstr>Relation : Example</vt:lpstr>
      <vt:lpstr>More relation examples</vt:lpstr>
      <vt:lpstr>Representing relations</vt:lpstr>
      <vt:lpstr>Inverse Relation</vt:lpstr>
      <vt:lpstr>Relations on a set</vt:lpstr>
      <vt:lpstr>Relations on a Set : Example</vt:lpstr>
      <vt:lpstr>PowerPoint Presentation</vt:lpstr>
      <vt:lpstr>More examples</vt:lpstr>
      <vt:lpstr>Relation properties</vt:lpstr>
      <vt:lpstr>Reflexivity</vt:lpstr>
      <vt:lpstr>Symmetric and Antisymmetric Relations</vt:lpstr>
      <vt:lpstr>PowerPoint Presentation</vt:lpstr>
      <vt:lpstr>Transitivity</vt:lpstr>
      <vt:lpstr>Transitivity</vt:lpstr>
      <vt:lpstr>Summary of properties of relations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T-T</dc:creator>
  <cp:lastModifiedBy>Umme Rumman</cp:lastModifiedBy>
  <cp:revision>147</cp:revision>
  <dcterms:created xsi:type="dcterms:W3CDTF">2014-03-10T13:34:12Z</dcterms:created>
  <dcterms:modified xsi:type="dcterms:W3CDTF">2023-11-30T03:05:44Z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0x0101004F20D4D22CB166478289643FDD561339</vt:lpwstr>
  </property>
</Properties>
</file>