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56" r:id="rId5"/>
    <p:sldId id="330" r:id="rId6"/>
    <p:sldId id="399" r:id="rId7"/>
    <p:sldId id="331" r:id="rId8"/>
    <p:sldId id="288" r:id="rId9"/>
    <p:sldId id="338" r:id="rId10"/>
    <p:sldId id="402" r:id="rId11"/>
    <p:sldId id="403" r:id="rId12"/>
    <p:sldId id="405" r:id="rId13"/>
    <p:sldId id="404" r:id="rId14"/>
    <p:sldId id="406" r:id="rId15"/>
    <p:sldId id="293" r:id="rId16"/>
    <p:sldId id="407" r:id="rId17"/>
    <p:sldId id="335" r:id="rId18"/>
    <p:sldId id="412" r:id="rId19"/>
    <p:sldId id="364" r:id="rId20"/>
    <p:sldId id="365" r:id="rId21"/>
    <p:sldId id="366" r:id="rId22"/>
    <p:sldId id="367" r:id="rId23"/>
    <p:sldId id="413" r:id="rId24"/>
    <p:sldId id="414" r:id="rId25"/>
    <p:sldId id="415" r:id="rId26"/>
    <p:sldId id="416" r:id="rId27"/>
    <p:sldId id="390" r:id="rId28"/>
    <p:sldId id="391" r:id="rId29"/>
    <p:sldId id="44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3671EB-B08F-47D1-91E8-483209E4D7A7}" v="1" dt="2020-12-27T14:16:14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YEDA ASMAUL HUSNA PUNOM" userId="S::201311040@vu.edu.bd::e12c0389-fcba-4c6c-8295-083662228618" providerId="AD" clId="Web-{903671EB-B08F-47D1-91E8-483209E4D7A7}"/>
    <pc:docChg chg="sldOrd">
      <pc:chgData name="SAYEDA ASMAUL HUSNA PUNOM" userId="S::201311040@vu.edu.bd::e12c0389-fcba-4c6c-8295-083662228618" providerId="AD" clId="Web-{903671EB-B08F-47D1-91E8-483209E4D7A7}" dt="2020-12-27T14:16:14.908" v="0"/>
      <pc:docMkLst>
        <pc:docMk/>
      </pc:docMkLst>
      <pc:sldChg chg="ord">
        <pc:chgData name="SAYEDA ASMAUL HUSNA PUNOM" userId="S::201311040@vu.edu.bd::e12c0389-fcba-4c6c-8295-083662228618" providerId="AD" clId="Web-{903671EB-B08F-47D1-91E8-483209E4D7A7}" dt="2020-12-27T14:16:14.908" v="0"/>
        <pc:sldMkLst>
          <pc:docMk/>
          <pc:sldMk cId="3005444290" sldId="4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2D584-5277-4814-A0C5-529141527C35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9A282-9266-4719-9342-F407570E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6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9EE6C1-8B68-4619-BCB2-3828EC7B4F35}" type="slidenum">
              <a:rPr lang="en-US"/>
              <a:pPr/>
              <a:t>16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25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1" indent="0" algn="ctr">
              <a:buNone/>
              <a:defRPr sz="2000"/>
            </a:lvl2pPr>
            <a:lvl3pPr marL="914340" indent="0" algn="ctr">
              <a:buNone/>
              <a:defRPr sz="1800"/>
            </a:lvl3pPr>
            <a:lvl4pPr marL="1371511" indent="0" algn="ctr">
              <a:buNone/>
              <a:defRPr sz="1600"/>
            </a:lvl4pPr>
            <a:lvl5pPr marL="1828681" indent="0" algn="ctr">
              <a:buNone/>
              <a:defRPr sz="1600"/>
            </a:lvl5pPr>
            <a:lvl6pPr marL="2285852" indent="0" algn="ctr">
              <a:buNone/>
              <a:defRPr sz="1600"/>
            </a:lvl6pPr>
            <a:lvl7pPr marL="2743021" indent="0" algn="ctr">
              <a:buNone/>
              <a:defRPr sz="1600"/>
            </a:lvl7pPr>
            <a:lvl8pPr marL="3200192" indent="0" algn="ctr">
              <a:buNone/>
              <a:defRPr sz="1600"/>
            </a:lvl8pPr>
            <a:lvl9pPr marL="365736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9286-11B8-4955-AAAE-AAAE78E0CF22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0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9286-11B8-4955-AAAE-AAAE78E0CF22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8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9286-11B8-4955-AAAE-AAAE78E0CF22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9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9286-11B8-4955-AAAE-AAAE78E0CF22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2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9286-11B8-4955-AAAE-AAAE78E0CF22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4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9286-11B8-4955-AAAE-AAAE78E0CF22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3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1" indent="0">
              <a:buNone/>
              <a:defRPr sz="2000" b="1"/>
            </a:lvl2pPr>
            <a:lvl3pPr marL="914340" indent="0">
              <a:buNone/>
              <a:defRPr sz="1800" b="1"/>
            </a:lvl3pPr>
            <a:lvl4pPr marL="1371511" indent="0">
              <a:buNone/>
              <a:defRPr sz="1600" b="1"/>
            </a:lvl4pPr>
            <a:lvl5pPr marL="1828681" indent="0">
              <a:buNone/>
              <a:defRPr sz="1600" b="1"/>
            </a:lvl5pPr>
            <a:lvl6pPr marL="2285852" indent="0">
              <a:buNone/>
              <a:defRPr sz="1600" b="1"/>
            </a:lvl6pPr>
            <a:lvl7pPr marL="2743021" indent="0">
              <a:buNone/>
              <a:defRPr sz="1600" b="1"/>
            </a:lvl7pPr>
            <a:lvl8pPr marL="3200192" indent="0">
              <a:buNone/>
              <a:defRPr sz="1600" b="1"/>
            </a:lvl8pPr>
            <a:lvl9pPr marL="36573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1" indent="0">
              <a:buNone/>
              <a:defRPr sz="2000" b="1"/>
            </a:lvl2pPr>
            <a:lvl3pPr marL="914340" indent="0">
              <a:buNone/>
              <a:defRPr sz="1800" b="1"/>
            </a:lvl3pPr>
            <a:lvl4pPr marL="1371511" indent="0">
              <a:buNone/>
              <a:defRPr sz="1600" b="1"/>
            </a:lvl4pPr>
            <a:lvl5pPr marL="1828681" indent="0">
              <a:buNone/>
              <a:defRPr sz="1600" b="1"/>
            </a:lvl5pPr>
            <a:lvl6pPr marL="2285852" indent="0">
              <a:buNone/>
              <a:defRPr sz="1600" b="1"/>
            </a:lvl6pPr>
            <a:lvl7pPr marL="2743021" indent="0">
              <a:buNone/>
              <a:defRPr sz="1600" b="1"/>
            </a:lvl7pPr>
            <a:lvl8pPr marL="3200192" indent="0">
              <a:buNone/>
              <a:defRPr sz="1600" b="1"/>
            </a:lvl8pPr>
            <a:lvl9pPr marL="36573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9286-11B8-4955-AAAE-AAAE78E0CF22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9286-11B8-4955-AAAE-AAAE78E0CF22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1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9286-11B8-4955-AAAE-AAAE78E0CF22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4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1" indent="0">
              <a:buNone/>
              <a:defRPr sz="1400"/>
            </a:lvl2pPr>
            <a:lvl3pPr marL="914340" indent="0">
              <a:buNone/>
              <a:defRPr sz="1200"/>
            </a:lvl3pPr>
            <a:lvl4pPr marL="1371511" indent="0">
              <a:buNone/>
              <a:defRPr sz="1000"/>
            </a:lvl4pPr>
            <a:lvl5pPr marL="1828681" indent="0">
              <a:buNone/>
              <a:defRPr sz="1000"/>
            </a:lvl5pPr>
            <a:lvl6pPr marL="2285852" indent="0">
              <a:buNone/>
              <a:defRPr sz="1000"/>
            </a:lvl6pPr>
            <a:lvl7pPr marL="2743021" indent="0">
              <a:buNone/>
              <a:defRPr sz="1000"/>
            </a:lvl7pPr>
            <a:lvl8pPr marL="3200192" indent="0">
              <a:buNone/>
              <a:defRPr sz="1000"/>
            </a:lvl8pPr>
            <a:lvl9pPr marL="36573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9286-11B8-4955-AAAE-AAAE78E0CF22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1" indent="0">
              <a:buNone/>
              <a:defRPr sz="2800"/>
            </a:lvl2pPr>
            <a:lvl3pPr marL="914340" indent="0">
              <a:buNone/>
              <a:defRPr sz="2400"/>
            </a:lvl3pPr>
            <a:lvl4pPr marL="1371511" indent="0">
              <a:buNone/>
              <a:defRPr sz="2000"/>
            </a:lvl4pPr>
            <a:lvl5pPr marL="1828681" indent="0">
              <a:buNone/>
              <a:defRPr sz="2000"/>
            </a:lvl5pPr>
            <a:lvl6pPr marL="2285852" indent="0">
              <a:buNone/>
              <a:defRPr sz="2000"/>
            </a:lvl6pPr>
            <a:lvl7pPr marL="2743021" indent="0">
              <a:buNone/>
              <a:defRPr sz="2000"/>
            </a:lvl7pPr>
            <a:lvl8pPr marL="3200192" indent="0">
              <a:buNone/>
              <a:defRPr sz="2000"/>
            </a:lvl8pPr>
            <a:lvl9pPr marL="365736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1" indent="0">
              <a:buNone/>
              <a:defRPr sz="1400"/>
            </a:lvl2pPr>
            <a:lvl3pPr marL="914340" indent="0">
              <a:buNone/>
              <a:defRPr sz="1200"/>
            </a:lvl3pPr>
            <a:lvl4pPr marL="1371511" indent="0">
              <a:buNone/>
              <a:defRPr sz="1000"/>
            </a:lvl4pPr>
            <a:lvl5pPr marL="1828681" indent="0">
              <a:buNone/>
              <a:defRPr sz="1000"/>
            </a:lvl5pPr>
            <a:lvl6pPr marL="2285852" indent="0">
              <a:buNone/>
              <a:defRPr sz="1000"/>
            </a:lvl6pPr>
            <a:lvl7pPr marL="2743021" indent="0">
              <a:buNone/>
              <a:defRPr sz="1000"/>
            </a:lvl7pPr>
            <a:lvl8pPr marL="3200192" indent="0">
              <a:buNone/>
              <a:defRPr sz="1000"/>
            </a:lvl8pPr>
            <a:lvl9pPr marL="36573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9286-11B8-4955-AAAE-AAAE78E0CF22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5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99286-11B8-4955-AAAE-AAAE78E0CF22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106B5-6058-41AF-9CC7-A36880636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1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4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5" indent="-228585" algn="l" defTabSz="91434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6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5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6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7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6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7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7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8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2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2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3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00340"/>
            <a:ext cx="9144000" cy="1271587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121920" tIns="45720" rIns="121920" bIns="60960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ysClr val="windowText" lastClr="000000"/>
                </a:solidFill>
                <a:latin typeface="Rockwell" panose="02060603020205020403" pitchFamily="18" charset="0"/>
              </a:rPr>
              <a:t>Graphs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0"/>
            <a:ext cx="12193057" cy="192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03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err="1">
                <a:solidFill>
                  <a:schemeClr val="bg1"/>
                </a:solidFill>
                <a:latin typeface="Rockwell" panose="02060603020205020403" pitchFamily="18" charset="0"/>
              </a:rPr>
              <a:t>Pseudographs</a:t>
            </a:r>
            <a:endParaRPr lang="en-US" sz="4800" b="1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2"/>
            <a:ext cx="10915651" cy="3593302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38402" y="1500199"/>
            <a:ext cx="10591809" cy="1722495"/>
            <a:chOff x="1563245" y="3007523"/>
            <a:chExt cx="10200139" cy="1722495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None/>
              </a:pPr>
              <a:r>
                <a:rPr lang="en-US">
                  <a:solidFill>
                    <a:schemeClr val="bg1"/>
                  </a:solidFill>
                </a:rPr>
                <a:t>Definition</a:t>
              </a: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572767" y="3607599"/>
              <a:ext cx="10190617" cy="11224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5000"/>
                </a:lnSpc>
                <a:spcAft>
                  <a:spcPts val="600"/>
                </a:spcAft>
                <a:buNone/>
              </a:pPr>
              <a:r>
                <a:rPr lang="en-US"/>
                <a:t>Edges that connect a vertex to itself are called loops. A graph with loop (self-loop) is called </a:t>
              </a:r>
              <a:r>
                <a:rPr lang="en-US" err="1"/>
                <a:t>pseudograph</a:t>
              </a:r>
              <a:r>
                <a:rPr lang="en-US"/>
                <a:t>.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71539" y="3614505"/>
            <a:ext cx="4391392" cy="2593415"/>
            <a:chOff x="871539" y="3614505"/>
            <a:chExt cx="4391392" cy="2593415"/>
          </a:xfrm>
        </p:grpSpPr>
        <p:grpSp>
          <p:nvGrpSpPr>
            <p:cNvPr id="13" name="Group 12"/>
            <p:cNvGrpSpPr/>
            <p:nvPr/>
          </p:nvGrpSpPr>
          <p:grpSpPr>
            <a:xfrm>
              <a:off x="871539" y="3991081"/>
              <a:ext cx="4391392" cy="2216839"/>
              <a:chOff x="-69119" y="1587202"/>
              <a:chExt cx="5641240" cy="2734862"/>
            </a:xfrm>
          </p:grpSpPr>
          <p:sp>
            <p:nvSpPr>
              <p:cNvPr id="14" name="Flowchart: Connector 13"/>
              <p:cNvSpPr/>
              <p:nvPr/>
            </p:nvSpPr>
            <p:spPr>
              <a:xfrm>
                <a:off x="1604963" y="1761636"/>
                <a:ext cx="200025" cy="257175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lowchart: Connector 14"/>
              <p:cNvSpPr/>
              <p:nvPr/>
            </p:nvSpPr>
            <p:spPr>
              <a:xfrm>
                <a:off x="1604964" y="3942858"/>
                <a:ext cx="200025" cy="257175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lowchart: Connector 15"/>
              <p:cNvSpPr/>
              <p:nvPr/>
            </p:nvSpPr>
            <p:spPr>
              <a:xfrm>
                <a:off x="4229099" y="3942857"/>
                <a:ext cx="200025" cy="257175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lowchart: Connector 16"/>
              <p:cNvSpPr/>
              <p:nvPr/>
            </p:nvSpPr>
            <p:spPr>
              <a:xfrm>
                <a:off x="4229099" y="1761636"/>
                <a:ext cx="200025" cy="257175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/>
              <p:cNvCxnSpPr>
                <a:stCxn id="14" idx="6"/>
                <a:endCxn id="17" idx="2"/>
              </p:cNvCxnSpPr>
              <p:nvPr/>
            </p:nvCxnSpPr>
            <p:spPr>
              <a:xfrm>
                <a:off x="1804988" y="1890224"/>
                <a:ext cx="242411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5" idx="7"/>
                <a:endCxn id="17" idx="3"/>
              </p:cNvCxnSpPr>
              <p:nvPr/>
            </p:nvCxnSpPr>
            <p:spPr>
              <a:xfrm flipV="1">
                <a:off x="1775696" y="1981149"/>
                <a:ext cx="2482696" cy="199937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4" idx="5"/>
                <a:endCxn id="16" idx="5"/>
              </p:cNvCxnSpPr>
              <p:nvPr/>
            </p:nvCxnSpPr>
            <p:spPr>
              <a:xfrm>
                <a:off x="1775695" y="1981149"/>
                <a:ext cx="2624136" cy="21812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/>
              <p:cNvSpPr/>
              <p:nvPr/>
            </p:nvSpPr>
            <p:spPr>
              <a:xfrm>
                <a:off x="166686" y="1587202"/>
                <a:ext cx="1343028" cy="47684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/>
                  <a:t>Dhaka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4351850" y="2180973"/>
                <a:ext cx="1033816" cy="47684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/>
                  <a:t>Raj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-69119" y="3845218"/>
                <a:ext cx="1674082" cy="47684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/>
                  <a:t>Bangkok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4495442" y="3845218"/>
                <a:ext cx="1076679" cy="47684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/>
                  <a:t>NY</a:t>
                </a:r>
              </a:p>
            </p:txBody>
          </p:sp>
        </p:grpSp>
        <p:sp>
          <p:nvSpPr>
            <p:cNvPr id="25" name="Freeform 24"/>
            <p:cNvSpPr/>
            <p:nvPr/>
          </p:nvSpPr>
          <p:spPr>
            <a:xfrm>
              <a:off x="2257425" y="3614505"/>
              <a:ext cx="2092943" cy="591673"/>
            </a:xfrm>
            <a:custGeom>
              <a:avLst/>
              <a:gdLst>
                <a:gd name="connsiteX0" fmla="*/ 0 w 2085975"/>
                <a:gd name="connsiteY0" fmla="*/ 557445 h 614595"/>
                <a:gd name="connsiteX1" fmla="*/ 971550 w 2085975"/>
                <a:gd name="connsiteY1" fmla="*/ 233 h 614595"/>
                <a:gd name="connsiteX2" fmla="*/ 2085975 w 2085975"/>
                <a:gd name="connsiteY2" fmla="*/ 614595 h 614595"/>
                <a:gd name="connsiteX3" fmla="*/ 2085975 w 2085975"/>
                <a:gd name="connsiteY3" fmla="*/ 614595 h 61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5975" h="614595">
                  <a:moveTo>
                    <a:pt x="0" y="557445"/>
                  </a:moveTo>
                  <a:cubicBezTo>
                    <a:pt x="311944" y="274076"/>
                    <a:pt x="623888" y="-9292"/>
                    <a:pt x="971550" y="233"/>
                  </a:cubicBezTo>
                  <a:cubicBezTo>
                    <a:pt x="1319212" y="9758"/>
                    <a:pt x="2085975" y="614595"/>
                    <a:pt x="2085975" y="614595"/>
                  </a:cubicBezTo>
                  <a:lnTo>
                    <a:pt x="2085975" y="614595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7" name="Freeform 26"/>
          <p:cNvSpPr/>
          <p:nvPr/>
        </p:nvSpPr>
        <p:spPr>
          <a:xfrm>
            <a:off x="4271963" y="3795853"/>
            <a:ext cx="570220" cy="569260"/>
          </a:xfrm>
          <a:custGeom>
            <a:avLst/>
            <a:gdLst>
              <a:gd name="connsiteX0" fmla="*/ 42862 w 570220"/>
              <a:gd name="connsiteY0" fmla="*/ 418960 h 569260"/>
              <a:gd name="connsiteX1" fmla="*/ 85725 w 570220"/>
              <a:gd name="connsiteY1" fmla="*/ 4622 h 569260"/>
              <a:gd name="connsiteX2" fmla="*/ 557212 w 570220"/>
              <a:gd name="connsiteY2" fmla="*/ 218935 h 569260"/>
              <a:gd name="connsiteX3" fmla="*/ 400050 w 570220"/>
              <a:gd name="connsiteY3" fmla="*/ 561835 h 569260"/>
              <a:gd name="connsiteX4" fmla="*/ 0 w 570220"/>
              <a:gd name="connsiteY4" fmla="*/ 461822 h 56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220" h="569260">
                <a:moveTo>
                  <a:pt x="42862" y="418960"/>
                </a:moveTo>
                <a:cubicBezTo>
                  <a:pt x="21431" y="228459"/>
                  <a:pt x="0" y="37959"/>
                  <a:pt x="85725" y="4622"/>
                </a:cubicBezTo>
                <a:cubicBezTo>
                  <a:pt x="171450" y="-28716"/>
                  <a:pt x="504825" y="126066"/>
                  <a:pt x="557212" y="218935"/>
                </a:cubicBezTo>
                <a:cubicBezTo>
                  <a:pt x="609599" y="311804"/>
                  <a:pt x="492919" y="521354"/>
                  <a:pt x="400050" y="561835"/>
                </a:cubicBezTo>
                <a:cubicBezTo>
                  <a:pt x="307181" y="602316"/>
                  <a:pt x="126206" y="464203"/>
                  <a:pt x="0" y="46182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0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Directed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2"/>
            <a:ext cx="10915651" cy="3593302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2728913" y="4314825"/>
            <a:ext cx="142875" cy="17145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4881562" y="5704281"/>
            <a:ext cx="142875" cy="17145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8291512" y="4500562"/>
            <a:ext cx="142875" cy="17145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500191" y="4207668"/>
            <a:ext cx="1071563" cy="357187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Dhaka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329111" y="6054321"/>
            <a:ext cx="1390651" cy="357187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err="1"/>
              <a:t>Chapai</a:t>
            </a:r>
            <a:endParaRPr lang="en-US" sz="2400" b="1"/>
          </a:p>
        </p:txBody>
      </p:sp>
      <p:sp>
        <p:nvSpPr>
          <p:cNvPr id="16" name="Rounded Rectangle 15"/>
          <p:cNvSpPr/>
          <p:nvPr/>
        </p:nvSpPr>
        <p:spPr>
          <a:xfrm>
            <a:off x="8562974" y="4395786"/>
            <a:ext cx="1409700" cy="357187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Rajshahi</a:t>
            </a:r>
          </a:p>
        </p:txBody>
      </p:sp>
      <p:cxnSp>
        <p:nvCxnSpPr>
          <p:cNvPr id="18" name="Straight Arrow Connector 17"/>
          <p:cNvCxnSpPr>
            <a:stCxn id="5" idx="6"/>
            <a:endCxn id="14" idx="2"/>
          </p:cNvCxnSpPr>
          <p:nvPr/>
        </p:nvCxnSpPr>
        <p:spPr>
          <a:xfrm>
            <a:off x="2871788" y="4400550"/>
            <a:ext cx="5419724" cy="1857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5"/>
            <a:endCxn id="13" idx="1"/>
          </p:cNvCxnSpPr>
          <p:nvPr/>
        </p:nvCxnSpPr>
        <p:spPr>
          <a:xfrm>
            <a:off x="2850864" y="4461167"/>
            <a:ext cx="2051622" cy="12682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4" idx="1"/>
            <a:endCxn id="5" idx="0"/>
          </p:cNvCxnSpPr>
          <p:nvPr/>
        </p:nvCxnSpPr>
        <p:spPr>
          <a:xfrm rot="16200000" flipV="1">
            <a:off x="5450972" y="1664205"/>
            <a:ext cx="210845" cy="5512085"/>
          </a:xfrm>
          <a:prstGeom prst="curvedConnector3">
            <a:avLst>
              <a:gd name="adj1" fmla="val 34394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6"/>
            <a:endCxn id="14" idx="3"/>
          </p:cNvCxnSpPr>
          <p:nvPr/>
        </p:nvCxnSpPr>
        <p:spPr>
          <a:xfrm flipV="1">
            <a:off x="5024437" y="4646904"/>
            <a:ext cx="3287999" cy="11431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57375" y="1743075"/>
            <a:ext cx="8829675" cy="1776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/>
              <a:t>Dhaka to Rajshahi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/>
              <a:t>Dhaka to </a:t>
            </a:r>
            <a:r>
              <a:rPr lang="en-US" sz="2400" err="1"/>
              <a:t>Chapai</a:t>
            </a:r>
            <a:endParaRPr lang="en-US" sz="2400"/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/>
              <a:t>Rajshahi to Dhaka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/>
              <a:t>No </a:t>
            </a:r>
            <a:r>
              <a:rPr lang="en-US" sz="2400" err="1"/>
              <a:t>Chapai</a:t>
            </a:r>
            <a:r>
              <a:rPr lang="en-US" sz="2400"/>
              <a:t> to Dhaka, but </a:t>
            </a:r>
            <a:r>
              <a:rPr lang="en-US" sz="2400" err="1"/>
              <a:t>Chapai</a:t>
            </a:r>
            <a:r>
              <a:rPr lang="en-US" sz="2400"/>
              <a:t> to Rajshahi</a:t>
            </a:r>
          </a:p>
        </p:txBody>
      </p:sp>
    </p:spTree>
    <p:extLst>
      <p:ext uri="{BB962C8B-B14F-4D97-AF65-F5344CB8AC3E}">
        <p14:creationId xmlns:p14="http://schemas.microsoft.com/office/powerpoint/2010/main" val="21700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6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A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1"/>
            <a:ext cx="10915651" cy="4743451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7225" y="1935961"/>
            <a:ext cx="11129965" cy="2582468"/>
            <a:chOff x="1563245" y="3007523"/>
            <a:chExt cx="10200139" cy="2582468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None/>
              </a:pPr>
              <a:r>
                <a:rPr lang="en-US">
                  <a:solidFill>
                    <a:schemeClr val="bg1"/>
                  </a:solidFill>
                </a:rPr>
                <a:t>Definition</a:t>
              </a: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572767" y="3607599"/>
              <a:ext cx="10190617" cy="19823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14000"/>
                </a:lnSpc>
                <a:buNone/>
              </a:pPr>
              <a:r>
                <a:rPr lang="en-US"/>
                <a:t>A directed graph (or digraph) </a:t>
              </a:r>
              <a:r>
                <a:rPr lang="en-US" i="1"/>
                <a:t>(V, E) </a:t>
              </a:r>
              <a:r>
                <a:rPr lang="en-US"/>
                <a:t>consists of a nonempty set of vertices </a:t>
              </a:r>
              <a:r>
                <a:rPr lang="en-US" i="1"/>
                <a:t>V</a:t>
              </a:r>
              <a:r>
                <a:rPr lang="en-US"/>
                <a:t> and a set of directed edges (or arcs) </a:t>
              </a:r>
              <a:r>
                <a:rPr lang="en-US" i="1"/>
                <a:t>E</a:t>
              </a:r>
              <a:r>
                <a:rPr lang="en-US"/>
                <a:t>. Each directed edge is associated with </a:t>
              </a:r>
              <a:r>
                <a:rPr lang="en-US">
                  <a:solidFill>
                    <a:srgbClr val="FF0000"/>
                  </a:solidFill>
                </a:rPr>
                <a:t>an ordered pair of vertices</a:t>
              </a:r>
              <a:r>
                <a:rPr lang="en-US"/>
                <a:t>. The directed edge associated with the ordered pair (u, v) is said to </a:t>
              </a:r>
              <a:r>
                <a:rPr lang="en-US" i="1">
                  <a:solidFill>
                    <a:schemeClr val="accent2">
                      <a:lumMod val="50000"/>
                    </a:schemeClr>
                  </a:solidFill>
                </a:rPr>
                <a:t>start</a:t>
              </a:r>
              <a:r>
                <a:rPr lang="en-US"/>
                <a:t> at u and </a:t>
              </a:r>
              <a:r>
                <a:rPr lang="en-US" i="1">
                  <a:solidFill>
                    <a:schemeClr val="accent2">
                      <a:lumMod val="50000"/>
                    </a:schemeClr>
                  </a:solidFill>
                </a:rPr>
                <a:t>end</a:t>
              </a:r>
              <a:r>
                <a:rPr lang="en-US"/>
                <a:t> at v.</a:t>
              </a: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2481437" y="4818467"/>
            <a:ext cx="6476826" cy="1539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/>
              <a:t>The edge (</a:t>
            </a:r>
            <a:r>
              <a:rPr lang="en-US" i="1" err="1"/>
              <a:t>a,b</a:t>
            </a:r>
            <a:r>
              <a:rPr lang="en-US"/>
              <a:t>) is also denoted by </a:t>
            </a:r>
            <a:r>
              <a:rPr lang="en-US" i="1"/>
              <a:t>a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 i="1">
                <a:sym typeface="Wingdings" panose="05000000000000000000" pitchFamily="2" charset="2"/>
              </a:rPr>
              <a:t>b</a:t>
            </a:r>
          </a:p>
          <a:p>
            <a:pPr lvl="1">
              <a:lnSpc>
                <a:spcPct val="114000"/>
              </a:lnSpc>
            </a:pPr>
            <a:r>
              <a:rPr lang="en-US" sz="2800" i="1">
                <a:sym typeface="Wingdings" panose="05000000000000000000" pitchFamily="2" charset="2"/>
              </a:rPr>
              <a:t>a </a:t>
            </a:r>
            <a:r>
              <a:rPr lang="en-US" sz="2800">
                <a:sym typeface="Wingdings" panose="05000000000000000000" pitchFamily="2" charset="2"/>
              </a:rPr>
              <a:t>is called the </a:t>
            </a:r>
            <a:r>
              <a:rPr lang="en-US" sz="2800" b="1" i="1">
                <a:sym typeface="Wingdings" panose="05000000000000000000" pitchFamily="2" charset="2"/>
              </a:rPr>
              <a:t>source</a:t>
            </a:r>
            <a:r>
              <a:rPr lang="en-US" sz="2800" b="1">
                <a:sym typeface="Wingdings" panose="05000000000000000000" pitchFamily="2" charset="2"/>
              </a:rPr>
              <a:t> </a:t>
            </a:r>
            <a:r>
              <a:rPr lang="en-US" sz="2800">
                <a:sym typeface="Wingdings" panose="05000000000000000000" pitchFamily="2" charset="2"/>
              </a:rPr>
              <a:t>of the edge while </a:t>
            </a:r>
          </a:p>
          <a:p>
            <a:pPr lvl="1">
              <a:lnSpc>
                <a:spcPct val="114000"/>
              </a:lnSpc>
            </a:pPr>
            <a:r>
              <a:rPr lang="en-US" sz="2800" i="1">
                <a:sym typeface="Wingdings" panose="05000000000000000000" pitchFamily="2" charset="2"/>
              </a:rPr>
              <a:t>b</a:t>
            </a:r>
            <a:r>
              <a:rPr lang="en-US" sz="2800">
                <a:sym typeface="Wingdings" panose="05000000000000000000" pitchFamily="2" charset="2"/>
              </a:rPr>
              <a:t> is called the </a:t>
            </a:r>
            <a:r>
              <a:rPr lang="en-US" sz="2800" b="1" i="1">
                <a:sym typeface="Wingdings" panose="05000000000000000000" pitchFamily="2" charset="2"/>
              </a:rPr>
              <a:t>target </a:t>
            </a:r>
            <a:r>
              <a:rPr lang="en-US" sz="2800">
                <a:sym typeface="Wingdings" panose="05000000000000000000" pitchFamily="2" charset="2"/>
              </a:rPr>
              <a:t>of the edge.</a:t>
            </a:r>
            <a:endParaRPr lang="en-US" sz="2800" i="1"/>
          </a:p>
        </p:txBody>
      </p:sp>
    </p:spTree>
    <p:extLst>
      <p:ext uri="{BB962C8B-B14F-4D97-AF65-F5344CB8AC3E}">
        <p14:creationId xmlns:p14="http://schemas.microsoft.com/office/powerpoint/2010/main" val="166786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Directed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2"/>
            <a:ext cx="10915651" cy="3593302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05148" y="2528893"/>
            <a:ext cx="5010154" cy="25431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/>
              <a:t>Simple Directed Graphs</a:t>
            </a:r>
          </a:p>
          <a:p>
            <a:pPr>
              <a:lnSpc>
                <a:spcPct val="150000"/>
              </a:lnSpc>
            </a:pPr>
            <a:r>
              <a:rPr lang="en-US"/>
              <a:t>Multiple Directed Graphs</a:t>
            </a:r>
          </a:p>
          <a:p>
            <a:pPr>
              <a:lnSpc>
                <a:spcPct val="150000"/>
              </a:lnSpc>
            </a:pPr>
            <a:r>
              <a:rPr lang="en-US"/>
              <a:t>Mixed Graphs</a:t>
            </a:r>
          </a:p>
        </p:txBody>
      </p:sp>
    </p:spTree>
    <p:extLst>
      <p:ext uri="{BB962C8B-B14F-4D97-AF65-F5344CB8AC3E}">
        <p14:creationId xmlns:p14="http://schemas.microsoft.com/office/powerpoint/2010/main" val="303772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Types of Graphs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1"/>
            <a:ext cx="10915651" cy="4743451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24" y="1978824"/>
            <a:ext cx="11944327" cy="377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64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Undirected Graphs: Adjacent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14355" y="4157668"/>
            <a:ext cx="2205041" cy="5380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/>
              <a:t>Adjacent of 1 :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772403" y="3642718"/>
            <a:ext cx="4119563" cy="2658067"/>
            <a:chOff x="7572378" y="3039665"/>
            <a:chExt cx="4119563" cy="2658067"/>
          </a:xfrm>
        </p:grpSpPr>
        <p:sp>
          <p:nvSpPr>
            <p:cNvPr id="5" name="Flowchart: Connector 4"/>
            <p:cNvSpPr/>
            <p:nvPr/>
          </p:nvSpPr>
          <p:spPr>
            <a:xfrm>
              <a:off x="8181978" y="3186113"/>
              <a:ext cx="200025" cy="25717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8181979" y="5367335"/>
              <a:ext cx="200025" cy="25717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10806114" y="5367334"/>
              <a:ext cx="200025" cy="25717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0806114" y="3186113"/>
              <a:ext cx="200025" cy="25717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572378" y="3039665"/>
              <a:ext cx="400050" cy="403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/>
                <a:t>1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15690" y="5294108"/>
              <a:ext cx="400050" cy="403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/>
                <a:t>4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72378" y="5294109"/>
              <a:ext cx="400050" cy="403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/>
                <a:t>3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291891" y="3112888"/>
              <a:ext cx="400050" cy="403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/>
                <a:t>2</a:t>
              </a:r>
            </a:p>
          </p:txBody>
        </p:sp>
        <p:cxnSp>
          <p:nvCxnSpPr>
            <p:cNvPr id="20" name="Straight Connector 19"/>
            <p:cNvCxnSpPr>
              <a:stCxn id="5" idx="6"/>
              <a:endCxn id="14" idx="2"/>
            </p:cNvCxnSpPr>
            <p:nvPr/>
          </p:nvCxnSpPr>
          <p:spPr>
            <a:xfrm>
              <a:off x="8382003" y="3314701"/>
              <a:ext cx="242411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2" idx="7"/>
              <a:endCxn id="14" idx="3"/>
            </p:cNvCxnSpPr>
            <p:nvPr/>
          </p:nvCxnSpPr>
          <p:spPr>
            <a:xfrm flipV="1">
              <a:off x="8352711" y="3405626"/>
              <a:ext cx="2482696" cy="19993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5" idx="5"/>
              <a:endCxn id="13" idx="1"/>
            </p:cNvCxnSpPr>
            <p:nvPr/>
          </p:nvCxnSpPr>
          <p:spPr>
            <a:xfrm>
              <a:off x="8352710" y="3405626"/>
              <a:ext cx="2482697" cy="19993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100132" y="1455391"/>
            <a:ext cx="10591809" cy="1785489"/>
            <a:chOff x="1563245" y="3007523"/>
            <a:chExt cx="10200139" cy="1785489"/>
          </a:xfrm>
        </p:grpSpPr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None/>
              </a:pPr>
              <a:r>
                <a:rPr lang="en-US">
                  <a:solidFill>
                    <a:schemeClr val="bg1"/>
                  </a:solidFill>
                </a:rPr>
                <a:t>Definition</a:t>
              </a: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572767" y="3607599"/>
              <a:ext cx="10190617" cy="11854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5000"/>
                </a:lnSpc>
                <a:buNone/>
              </a:pPr>
              <a:r>
                <a:rPr lang="en-US"/>
                <a:t>Vertices are </a:t>
              </a:r>
              <a:r>
                <a:rPr lang="en-US" b="1" i="1"/>
                <a:t>adjacent</a:t>
              </a:r>
              <a:r>
                <a:rPr lang="en-US"/>
                <a:t> if they are the endpoints of the same edge or they are connected by the same edge.</a:t>
              </a:r>
            </a:p>
            <a:p>
              <a:pPr marL="0" indent="0">
                <a:buNone/>
              </a:pPr>
              <a:r>
                <a:rPr lang="en-US"/>
                <a:t> </a:t>
              </a:r>
            </a:p>
          </p:txBody>
        </p: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3005148" y="4150678"/>
            <a:ext cx="1266820" cy="538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/>
              <a:t>2 and 4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502449" y="4992215"/>
            <a:ext cx="2205041" cy="5380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/>
              <a:t>Adjacent of 2 :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2993242" y="4985225"/>
            <a:ext cx="1266820" cy="538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/>
              <a:t>1 and 3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502449" y="5815020"/>
            <a:ext cx="2205041" cy="5380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/>
              <a:t>Adjacent of 3 :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993242" y="5808030"/>
            <a:ext cx="1266820" cy="538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/>
              <a:t>2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8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 animBg="1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6253-CE33-4307-BB41-4FD408FDBC52}" type="slidenum">
              <a:rPr lang="en-US"/>
              <a:pPr/>
              <a:t>16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14463" y="1733550"/>
            <a:ext cx="10129837" cy="4438650"/>
          </a:xfrm>
          <a:noFill/>
          <a:ln/>
        </p:spPr>
        <p:txBody>
          <a:bodyPr>
            <a:noAutofit/>
          </a:bodyPr>
          <a:lstStyle/>
          <a:p>
            <a:pPr>
              <a:buFont typeface="Monotype Sorts" pitchFamily="2" charset="2"/>
              <a:buNone/>
            </a:pPr>
            <a:endParaRPr lang="en-US" b="1"/>
          </a:p>
          <a:p>
            <a:pPr marL="0" indent="0">
              <a:lnSpc>
                <a:spcPct val="120000"/>
              </a:lnSpc>
              <a:buFont typeface="Monotype Sorts" pitchFamily="2" charset="2"/>
              <a:buNone/>
            </a:pPr>
            <a:r>
              <a:rPr lang="en-US" b="1">
                <a:solidFill>
                  <a:srgbClr val="003399"/>
                </a:solidFill>
              </a:rPr>
              <a:t>Definition 1.</a:t>
            </a:r>
            <a:r>
              <a:rPr lang="en-US" b="1"/>
              <a:t> Two vertices, </a:t>
            </a:r>
            <a:r>
              <a:rPr lang="en-US" b="1" i="1"/>
              <a:t>u</a:t>
            </a:r>
            <a:r>
              <a:rPr lang="en-US" b="1"/>
              <a:t> and </a:t>
            </a:r>
            <a:r>
              <a:rPr lang="en-US" b="1" i="1"/>
              <a:t>v</a:t>
            </a:r>
            <a:r>
              <a:rPr lang="en-US" b="1"/>
              <a:t> in an undirected graph G are called </a:t>
            </a:r>
            <a:r>
              <a:rPr lang="en-US" b="1">
                <a:solidFill>
                  <a:srgbClr val="CC0000"/>
                </a:solidFill>
              </a:rPr>
              <a:t>adjacent </a:t>
            </a:r>
            <a:r>
              <a:rPr lang="en-US" b="1"/>
              <a:t>(or</a:t>
            </a:r>
            <a:r>
              <a:rPr lang="en-US" b="1">
                <a:solidFill>
                  <a:srgbClr val="CC0000"/>
                </a:solidFill>
              </a:rPr>
              <a:t> neighbors) </a:t>
            </a:r>
            <a:r>
              <a:rPr lang="en-US" b="1"/>
              <a:t>in G, if {</a:t>
            </a:r>
            <a:r>
              <a:rPr lang="en-US" b="1" i="1"/>
              <a:t>u, v</a:t>
            </a:r>
            <a:r>
              <a:rPr lang="en-US" b="1"/>
              <a:t>} is an edge of G. 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endParaRPr lang="en-US" b="1"/>
          </a:p>
          <a:p>
            <a:pPr marL="0" indent="0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 An edge </a:t>
            </a:r>
            <a:r>
              <a:rPr lang="en-US" b="1" i="1"/>
              <a:t>e</a:t>
            </a:r>
            <a:r>
              <a:rPr lang="en-US" b="1"/>
              <a:t> connecting </a:t>
            </a:r>
            <a:r>
              <a:rPr lang="en-US" b="1" i="1"/>
              <a:t>u</a:t>
            </a:r>
            <a:r>
              <a:rPr lang="en-US" b="1"/>
              <a:t> and </a:t>
            </a:r>
            <a:r>
              <a:rPr lang="en-US" b="1" i="1"/>
              <a:t>v</a:t>
            </a:r>
            <a:r>
              <a:rPr lang="en-US" b="1"/>
              <a:t> is called </a:t>
            </a:r>
            <a:r>
              <a:rPr lang="en-US" b="1">
                <a:solidFill>
                  <a:srgbClr val="CC0000"/>
                </a:solidFill>
              </a:rPr>
              <a:t>incident with</a:t>
            </a:r>
            <a:r>
              <a:rPr lang="en-US" b="1"/>
              <a:t> </a:t>
            </a:r>
            <a:r>
              <a:rPr lang="en-US" b="1">
                <a:solidFill>
                  <a:srgbClr val="CC0000"/>
                </a:solidFill>
              </a:rPr>
              <a:t>vertices </a:t>
            </a:r>
            <a:r>
              <a:rPr lang="en-US" b="1" i="1">
                <a:solidFill>
                  <a:srgbClr val="CC0000"/>
                </a:solidFill>
              </a:rPr>
              <a:t>u</a:t>
            </a:r>
            <a:r>
              <a:rPr lang="en-US" b="1">
                <a:solidFill>
                  <a:srgbClr val="CC0000"/>
                </a:solidFill>
              </a:rPr>
              <a:t> and </a:t>
            </a:r>
            <a:r>
              <a:rPr lang="en-US" b="1" i="1">
                <a:solidFill>
                  <a:srgbClr val="CC0000"/>
                </a:solidFill>
              </a:rPr>
              <a:t>v</a:t>
            </a:r>
            <a:r>
              <a:rPr lang="en-US" b="1"/>
              <a:t>, or is said to connect </a:t>
            </a:r>
            <a:r>
              <a:rPr lang="en-US" b="1" i="1"/>
              <a:t>u</a:t>
            </a:r>
            <a:r>
              <a:rPr lang="en-US" b="1"/>
              <a:t> and </a:t>
            </a:r>
            <a:r>
              <a:rPr lang="en-US" b="1" i="1"/>
              <a:t>v</a:t>
            </a:r>
            <a:r>
              <a:rPr lang="en-US" b="1"/>
              <a:t>.  The vertices </a:t>
            </a:r>
            <a:r>
              <a:rPr lang="en-US" b="1" i="1"/>
              <a:t>u</a:t>
            </a:r>
            <a:r>
              <a:rPr lang="en-US" b="1"/>
              <a:t> and </a:t>
            </a:r>
            <a:r>
              <a:rPr lang="en-US" b="1" i="1"/>
              <a:t>v</a:t>
            </a:r>
            <a:r>
              <a:rPr lang="en-US" b="1"/>
              <a:t> are called </a:t>
            </a:r>
            <a:r>
              <a:rPr lang="en-US" b="1">
                <a:solidFill>
                  <a:srgbClr val="CC0000"/>
                </a:solidFill>
              </a:rPr>
              <a:t>endpoints</a:t>
            </a:r>
            <a:r>
              <a:rPr lang="en-US" b="1"/>
              <a:t> of edge {</a:t>
            </a:r>
            <a:r>
              <a:rPr lang="en-US" b="1" i="1"/>
              <a:t>u, v</a:t>
            </a:r>
            <a:r>
              <a:rPr lang="en-US" b="1"/>
              <a:t>}.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Undirected Graphs  Terminology </a:t>
            </a:r>
          </a:p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Adjacent Vertices (Neighbors)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88350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L23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E82F-F95E-4381-89F6-A2B538387901}" type="slidenum">
              <a:rPr lang="en-US"/>
              <a:pPr/>
              <a:t>17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/>
          </a:p>
        </p:txBody>
      </p:sp>
      <p:sp>
        <p:nvSpPr>
          <p:cNvPr id="148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A:	1 is adjacent to 2 and 3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		2 is adjacent to 1 and 3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		3 is adjacent to 1 and 2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		4 is not adjacent to any vertex</a:t>
            </a:r>
          </a:p>
        </p:txBody>
      </p:sp>
      <p:sp>
        <p:nvSpPr>
          <p:cNvPr id="148484" name="Oval 4"/>
          <p:cNvSpPr>
            <a:spLocks noChangeArrowheads="1"/>
          </p:cNvSpPr>
          <p:nvPr/>
        </p:nvSpPr>
        <p:spPr bwMode="auto">
          <a:xfrm>
            <a:off x="4038600" y="1981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48485" name="Oval 5"/>
          <p:cNvSpPr>
            <a:spLocks noChangeArrowheads="1"/>
          </p:cNvSpPr>
          <p:nvPr/>
        </p:nvSpPr>
        <p:spPr bwMode="auto">
          <a:xfrm>
            <a:off x="6553200" y="1981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48486" name="Oval 6"/>
          <p:cNvSpPr>
            <a:spLocks noChangeArrowheads="1"/>
          </p:cNvSpPr>
          <p:nvPr/>
        </p:nvSpPr>
        <p:spPr bwMode="auto">
          <a:xfrm>
            <a:off x="53340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48487" name="Oval 7"/>
          <p:cNvSpPr>
            <a:spLocks noChangeArrowheads="1"/>
          </p:cNvSpPr>
          <p:nvPr/>
        </p:nvSpPr>
        <p:spPr bwMode="auto">
          <a:xfrm>
            <a:off x="78486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cxnSp>
        <p:nvCxnSpPr>
          <p:cNvPr id="148488" name="AutoShape 8"/>
          <p:cNvCxnSpPr>
            <a:cxnSpLocks noChangeShapeType="1"/>
            <a:stCxn id="148484" idx="6"/>
            <a:endCxn id="148485" idx="2"/>
          </p:cNvCxnSpPr>
          <p:nvPr/>
        </p:nvCxnSpPr>
        <p:spPr bwMode="auto">
          <a:xfrm>
            <a:off x="4419600" y="2171700"/>
            <a:ext cx="21336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489" name="AutoShape 9"/>
          <p:cNvCxnSpPr>
            <a:cxnSpLocks noChangeShapeType="1"/>
            <a:stCxn id="148484" idx="5"/>
            <a:endCxn id="148486" idx="1"/>
          </p:cNvCxnSpPr>
          <p:nvPr/>
        </p:nvCxnSpPr>
        <p:spPr bwMode="auto">
          <a:xfrm>
            <a:off x="4364039" y="2306639"/>
            <a:ext cx="10255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490" name="AutoShape 10"/>
          <p:cNvCxnSpPr>
            <a:cxnSpLocks noChangeShapeType="1"/>
            <a:stCxn id="148486" idx="7"/>
            <a:endCxn id="148485" idx="3"/>
          </p:cNvCxnSpPr>
          <p:nvPr/>
        </p:nvCxnSpPr>
        <p:spPr bwMode="auto">
          <a:xfrm flipV="1">
            <a:off x="5659439" y="2306639"/>
            <a:ext cx="9493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491" name="AutoShape 11"/>
          <p:cNvCxnSpPr>
            <a:cxnSpLocks noChangeShapeType="1"/>
            <a:stCxn id="148485" idx="6"/>
            <a:endCxn id="148484" idx="4"/>
          </p:cNvCxnSpPr>
          <p:nvPr/>
        </p:nvCxnSpPr>
        <p:spPr bwMode="auto">
          <a:xfrm flipH="1">
            <a:off x="4229100" y="2171700"/>
            <a:ext cx="2705100" cy="190500"/>
          </a:xfrm>
          <a:prstGeom prst="curvedConnector4">
            <a:avLst>
              <a:gd name="adj1" fmla="val -8449"/>
              <a:gd name="adj2" fmla="val 81332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492" name="Text Box 12"/>
          <p:cNvSpPr txBox="1">
            <a:spLocks noChangeArrowheads="1"/>
          </p:cNvSpPr>
          <p:nvPr/>
        </p:nvSpPr>
        <p:spPr bwMode="auto">
          <a:xfrm>
            <a:off x="5181600" y="1524001"/>
            <a:ext cx="519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/>
              <a:t>e</a:t>
            </a:r>
            <a:r>
              <a:rPr lang="en-US" sz="3200" baseline="-25000"/>
              <a:t>1</a:t>
            </a:r>
          </a:p>
        </p:txBody>
      </p:sp>
      <p:sp>
        <p:nvSpPr>
          <p:cNvPr id="148493" name="Text Box 13"/>
          <p:cNvSpPr txBox="1">
            <a:spLocks noChangeArrowheads="1"/>
          </p:cNvSpPr>
          <p:nvPr/>
        </p:nvSpPr>
        <p:spPr bwMode="auto">
          <a:xfrm>
            <a:off x="4495800" y="2413001"/>
            <a:ext cx="519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/>
              <a:t>e</a:t>
            </a:r>
            <a:r>
              <a:rPr lang="en-US" sz="3200" baseline="-25000"/>
              <a:t>3</a:t>
            </a:r>
          </a:p>
        </p:txBody>
      </p:sp>
      <p:cxnSp>
        <p:nvCxnSpPr>
          <p:cNvPr id="148494" name="AutoShape 14"/>
          <p:cNvCxnSpPr>
            <a:cxnSpLocks noChangeShapeType="1"/>
            <a:stCxn id="148484" idx="7"/>
            <a:endCxn id="148485" idx="1"/>
          </p:cNvCxnSpPr>
          <p:nvPr/>
        </p:nvCxnSpPr>
        <p:spPr bwMode="auto">
          <a:xfrm>
            <a:off x="4364039" y="2036763"/>
            <a:ext cx="2244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495" name="Text Box 15"/>
          <p:cNvSpPr txBox="1">
            <a:spLocks noChangeArrowheads="1"/>
          </p:cNvSpPr>
          <p:nvPr/>
        </p:nvSpPr>
        <p:spPr bwMode="auto">
          <a:xfrm>
            <a:off x="5181600" y="1905001"/>
            <a:ext cx="519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/>
              <a:t>e</a:t>
            </a:r>
            <a:r>
              <a:rPr lang="en-US" sz="3200" baseline="-25000"/>
              <a:t>2</a:t>
            </a:r>
          </a:p>
        </p:txBody>
      </p:sp>
      <p:cxnSp>
        <p:nvCxnSpPr>
          <p:cNvPr id="148496" name="AutoShape 16"/>
          <p:cNvCxnSpPr>
            <a:cxnSpLocks noChangeShapeType="1"/>
            <a:stCxn id="148486" idx="0"/>
            <a:endCxn id="148485" idx="2"/>
          </p:cNvCxnSpPr>
          <p:nvPr/>
        </p:nvCxnSpPr>
        <p:spPr bwMode="auto">
          <a:xfrm flipV="1">
            <a:off x="5524500" y="2171700"/>
            <a:ext cx="1028700" cy="952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497" name="Text Box 17"/>
          <p:cNvSpPr txBox="1">
            <a:spLocks noChangeArrowheads="1"/>
          </p:cNvSpPr>
          <p:nvPr/>
        </p:nvSpPr>
        <p:spPr bwMode="auto">
          <a:xfrm>
            <a:off x="5551488" y="2362201"/>
            <a:ext cx="519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/>
              <a:t>e</a:t>
            </a:r>
            <a:r>
              <a:rPr lang="en-US" sz="3200" baseline="-25000"/>
              <a:t>4</a:t>
            </a:r>
          </a:p>
        </p:txBody>
      </p:sp>
      <p:sp>
        <p:nvSpPr>
          <p:cNvPr id="148498" name="Text Box 18"/>
          <p:cNvSpPr txBox="1">
            <a:spLocks noChangeArrowheads="1"/>
          </p:cNvSpPr>
          <p:nvPr/>
        </p:nvSpPr>
        <p:spPr bwMode="auto">
          <a:xfrm>
            <a:off x="5943600" y="2392364"/>
            <a:ext cx="519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/>
              <a:t>e</a:t>
            </a:r>
            <a:r>
              <a:rPr lang="en-US" sz="3200" baseline="-25000"/>
              <a:t>5</a:t>
            </a:r>
          </a:p>
        </p:txBody>
      </p:sp>
      <p:sp>
        <p:nvSpPr>
          <p:cNvPr id="148499" name="Text Box 19"/>
          <p:cNvSpPr txBox="1">
            <a:spLocks noChangeArrowheads="1"/>
          </p:cNvSpPr>
          <p:nvPr/>
        </p:nvSpPr>
        <p:spPr bwMode="auto">
          <a:xfrm>
            <a:off x="6629400" y="2925764"/>
            <a:ext cx="519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/>
              <a:t>e</a:t>
            </a:r>
            <a:r>
              <a:rPr lang="en-US" sz="3200" baseline="-25000"/>
              <a:t>6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Undirected Graphs</a:t>
            </a:r>
          </a:p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Terminology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24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L23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B7BF-C226-4EF6-9537-A317B7FA7AF0}" type="slidenum">
              <a:rPr lang="en-US"/>
              <a:pPr/>
              <a:t>18</a:t>
            </a:fld>
            <a:endParaRPr 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/>
          </a:p>
        </p:txBody>
      </p:sp>
      <p:sp>
        <p:nvSpPr>
          <p:cNvPr id="149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876424"/>
            <a:ext cx="8510588" cy="45720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A vertex is </a:t>
            </a:r>
            <a:r>
              <a:rPr lang="en-US" b="1" i="1"/>
              <a:t>incident </a:t>
            </a:r>
            <a:r>
              <a:rPr lang="en-US"/>
              <a:t> with an edge (and the edge is incident with the vertex) if it is the endpoint of the edge.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Q:  Which edges are incident to 1?  How about incident to 2, 3, and 4?</a:t>
            </a:r>
          </a:p>
        </p:txBody>
      </p:sp>
      <p:sp>
        <p:nvSpPr>
          <p:cNvPr id="149508" name="Oval 4"/>
          <p:cNvSpPr>
            <a:spLocks noChangeArrowheads="1"/>
          </p:cNvSpPr>
          <p:nvPr/>
        </p:nvSpPr>
        <p:spPr bwMode="auto">
          <a:xfrm>
            <a:off x="4038600" y="3362317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49509" name="Oval 5"/>
          <p:cNvSpPr>
            <a:spLocks noChangeArrowheads="1"/>
          </p:cNvSpPr>
          <p:nvPr/>
        </p:nvSpPr>
        <p:spPr bwMode="auto">
          <a:xfrm>
            <a:off x="6553200" y="3362317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49510" name="Oval 6"/>
          <p:cNvSpPr>
            <a:spLocks noChangeArrowheads="1"/>
          </p:cNvSpPr>
          <p:nvPr/>
        </p:nvSpPr>
        <p:spPr bwMode="auto">
          <a:xfrm>
            <a:off x="5334000" y="4505317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49511" name="Oval 7"/>
          <p:cNvSpPr>
            <a:spLocks noChangeArrowheads="1"/>
          </p:cNvSpPr>
          <p:nvPr/>
        </p:nvSpPr>
        <p:spPr bwMode="auto">
          <a:xfrm>
            <a:off x="7848600" y="4505317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cxnSp>
        <p:nvCxnSpPr>
          <p:cNvPr id="149512" name="AutoShape 8"/>
          <p:cNvCxnSpPr>
            <a:cxnSpLocks noChangeShapeType="1"/>
            <a:stCxn id="149508" idx="6"/>
            <a:endCxn id="149509" idx="2"/>
          </p:cNvCxnSpPr>
          <p:nvPr/>
        </p:nvCxnSpPr>
        <p:spPr bwMode="auto">
          <a:xfrm>
            <a:off x="4419600" y="3552817"/>
            <a:ext cx="21336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513" name="AutoShape 9"/>
          <p:cNvCxnSpPr>
            <a:cxnSpLocks noChangeShapeType="1"/>
            <a:stCxn id="149508" idx="5"/>
            <a:endCxn id="149510" idx="1"/>
          </p:cNvCxnSpPr>
          <p:nvPr/>
        </p:nvCxnSpPr>
        <p:spPr bwMode="auto">
          <a:xfrm>
            <a:off x="4364039" y="3687756"/>
            <a:ext cx="10255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514" name="AutoShape 10"/>
          <p:cNvCxnSpPr>
            <a:cxnSpLocks noChangeShapeType="1"/>
            <a:stCxn id="149510" idx="7"/>
            <a:endCxn id="149509" idx="3"/>
          </p:cNvCxnSpPr>
          <p:nvPr/>
        </p:nvCxnSpPr>
        <p:spPr bwMode="auto">
          <a:xfrm flipV="1">
            <a:off x="5659439" y="3687756"/>
            <a:ext cx="9493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515" name="AutoShape 11"/>
          <p:cNvCxnSpPr>
            <a:cxnSpLocks noChangeShapeType="1"/>
            <a:stCxn id="149509" idx="6"/>
            <a:endCxn id="149508" idx="4"/>
          </p:cNvCxnSpPr>
          <p:nvPr/>
        </p:nvCxnSpPr>
        <p:spPr bwMode="auto">
          <a:xfrm flipH="1">
            <a:off x="4229100" y="3552817"/>
            <a:ext cx="2705100" cy="190500"/>
          </a:xfrm>
          <a:prstGeom prst="curvedConnector4">
            <a:avLst>
              <a:gd name="adj1" fmla="val -8449"/>
              <a:gd name="adj2" fmla="val 81332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516" name="Text Box 12"/>
          <p:cNvSpPr txBox="1">
            <a:spLocks noChangeArrowheads="1"/>
          </p:cNvSpPr>
          <p:nvPr/>
        </p:nvSpPr>
        <p:spPr bwMode="auto">
          <a:xfrm>
            <a:off x="5181600" y="2905118"/>
            <a:ext cx="519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/>
              <a:t>e</a:t>
            </a:r>
            <a:r>
              <a:rPr lang="en-US" sz="3200" baseline="-25000"/>
              <a:t>1</a:t>
            </a:r>
          </a:p>
        </p:txBody>
      </p:sp>
      <p:sp>
        <p:nvSpPr>
          <p:cNvPr id="149517" name="Text Box 13"/>
          <p:cNvSpPr txBox="1">
            <a:spLocks noChangeArrowheads="1"/>
          </p:cNvSpPr>
          <p:nvPr/>
        </p:nvSpPr>
        <p:spPr bwMode="auto">
          <a:xfrm>
            <a:off x="4495800" y="3794118"/>
            <a:ext cx="519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/>
              <a:t>e</a:t>
            </a:r>
            <a:r>
              <a:rPr lang="en-US" sz="3200" baseline="-25000"/>
              <a:t>3</a:t>
            </a:r>
          </a:p>
        </p:txBody>
      </p:sp>
      <p:cxnSp>
        <p:nvCxnSpPr>
          <p:cNvPr id="149518" name="AutoShape 14"/>
          <p:cNvCxnSpPr>
            <a:cxnSpLocks noChangeShapeType="1"/>
            <a:stCxn id="149508" idx="7"/>
            <a:endCxn id="149509" idx="1"/>
          </p:cNvCxnSpPr>
          <p:nvPr/>
        </p:nvCxnSpPr>
        <p:spPr bwMode="auto">
          <a:xfrm>
            <a:off x="4364039" y="3417880"/>
            <a:ext cx="2244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519" name="Text Box 15"/>
          <p:cNvSpPr txBox="1">
            <a:spLocks noChangeArrowheads="1"/>
          </p:cNvSpPr>
          <p:nvPr/>
        </p:nvSpPr>
        <p:spPr bwMode="auto">
          <a:xfrm>
            <a:off x="5181600" y="3286118"/>
            <a:ext cx="519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/>
              <a:t>e</a:t>
            </a:r>
            <a:r>
              <a:rPr lang="en-US" sz="3200" baseline="-25000"/>
              <a:t>2</a:t>
            </a:r>
          </a:p>
        </p:txBody>
      </p:sp>
      <p:cxnSp>
        <p:nvCxnSpPr>
          <p:cNvPr id="149520" name="AutoShape 16"/>
          <p:cNvCxnSpPr>
            <a:cxnSpLocks noChangeShapeType="1"/>
            <a:stCxn id="149510" idx="0"/>
            <a:endCxn id="149509" idx="2"/>
          </p:cNvCxnSpPr>
          <p:nvPr/>
        </p:nvCxnSpPr>
        <p:spPr bwMode="auto">
          <a:xfrm flipV="1">
            <a:off x="5524500" y="3552817"/>
            <a:ext cx="1028700" cy="952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521" name="Text Box 17"/>
          <p:cNvSpPr txBox="1">
            <a:spLocks noChangeArrowheads="1"/>
          </p:cNvSpPr>
          <p:nvPr/>
        </p:nvSpPr>
        <p:spPr bwMode="auto">
          <a:xfrm>
            <a:off x="5551488" y="3743318"/>
            <a:ext cx="519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/>
              <a:t>e</a:t>
            </a:r>
            <a:r>
              <a:rPr lang="en-US" sz="3200" baseline="-25000"/>
              <a:t>4</a:t>
            </a:r>
          </a:p>
        </p:txBody>
      </p:sp>
      <p:sp>
        <p:nvSpPr>
          <p:cNvPr id="149522" name="Text Box 18"/>
          <p:cNvSpPr txBox="1">
            <a:spLocks noChangeArrowheads="1"/>
          </p:cNvSpPr>
          <p:nvPr/>
        </p:nvSpPr>
        <p:spPr bwMode="auto">
          <a:xfrm>
            <a:off x="5943600" y="3773481"/>
            <a:ext cx="519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/>
              <a:t>e</a:t>
            </a:r>
            <a:r>
              <a:rPr lang="en-US" sz="3200" baseline="-25000"/>
              <a:t>5</a:t>
            </a:r>
          </a:p>
        </p:txBody>
      </p:sp>
      <p:sp>
        <p:nvSpPr>
          <p:cNvPr id="149523" name="Text Box 19"/>
          <p:cNvSpPr txBox="1">
            <a:spLocks noChangeArrowheads="1"/>
          </p:cNvSpPr>
          <p:nvPr/>
        </p:nvSpPr>
        <p:spPr bwMode="auto">
          <a:xfrm>
            <a:off x="6629400" y="4306881"/>
            <a:ext cx="519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/>
              <a:t>e</a:t>
            </a:r>
            <a:r>
              <a:rPr lang="en-US" sz="3200" baseline="-25000"/>
              <a:t>6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Undirected Graphs</a:t>
            </a:r>
            <a:b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Terminology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37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L23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4773-BEE2-4AC5-A0B9-1EC95A4377B8}" type="slidenum">
              <a:rPr lang="en-US"/>
              <a:pPr/>
              <a:t>19</a:t>
            </a:fld>
            <a:endParaRPr lang="en-US"/>
          </a:p>
        </p:txBody>
      </p:sp>
      <p:sp>
        <p:nvSpPr>
          <p:cNvPr id="150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A:	</a:t>
            </a:r>
            <a:r>
              <a:rPr lang="en-US" i="1"/>
              <a:t>e</a:t>
            </a:r>
            <a:r>
              <a:rPr lang="en-US" baseline="-25000"/>
              <a:t>1</a:t>
            </a:r>
            <a:r>
              <a:rPr lang="en-US" i="1"/>
              <a:t>, e</a:t>
            </a:r>
            <a:r>
              <a:rPr lang="en-US" baseline="-25000"/>
              <a:t>2</a:t>
            </a:r>
            <a:r>
              <a:rPr lang="en-US" i="1"/>
              <a:t>, e</a:t>
            </a:r>
            <a:r>
              <a:rPr lang="en-US" baseline="-25000"/>
              <a:t>3</a:t>
            </a:r>
            <a:r>
              <a:rPr lang="en-US" i="1"/>
              <a:t>, e</a:t>
            </a:r>
            <a:r>
              <a:rPr lang="en-US" baseline="-25000"/>
              <a:t>6</a:t>
            </a:r>
            <a:r>
              <a:rPr lang="en-US"/>
              <a:t> are incident with 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		2 is incident with </a:t>
            </a:r>
            <a:r>
              <a:rPr lang="en-US" i="1"/>
              <a:t>e</a:t>
            </a:r>
            <a:r>
              <a:rPr lang="en-US" baseline="-25000"/>
              <a:t>1</a:t>
            </a:r>
            <a:r>
              <a:rPr lang="en-US" i="1"/>
              <a:t>, e</a:t>
            </a:r>
            <a:r>
              <a:rPr lang="en-US" baseline="-25000"/>
              <a:t>2</a:t>
            </a:r>
            <a:r>
              <a:rPr lang="en-US" i="1"/>
              <a:t>, e</a:t>
            </a:r>
            <a:r>
              <a:rPr lang="en-US" baseline="-25000"/>
              <a:t>4</a:t>
            </a:r>
            <a:r>
              <a:rPr lang="en-US" i="1"/>
              <a:t>, e</a:t>
            </a:r>
            <a:r>
              <a:rPr lang="en-US" baseline="-25000"/>
              <a:t>5</a:t>
            </a:r>
            <a:r>
              <a:rPr lang="en-US" i="1"/>
              <a:t>, e</a:t>
            </a:r>
            <a:r>
              <a:rPr lang="en-US" baseline="-25000"/>
              <a:t>6</a:t>
            </a:r>
            <a:r>
              <a:rPr lang="en-US"/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		3 is incident with </a:t>
            </a:r>
            <a:r>
              <a:rPr lang="en-US" i="1"/>
              <a:t>e</a:t>
            </a:r>
            <a:r>
              <a:rPr lang="en-US" baseline="-25000"/>
              <a:t>3</a:t>
            </a:r>
            <a:r>
              <a:rPr lang="en-US" i="1"/>
              <a:t>, e</a:t>
            </a:r>
            <a:r>
              <a:rPr lang="en-US" baseline="-25000"/>
              <a:t>4</a:t>
            </a:r>
            <a:r>
              <a:rPr lang="en-US" i="1"/>
              <a:t>, e</a:t>
            </a:r>
            <a:r>
              <a:rPr lang="en-US" baseline="-25000"/>
              <a:t>5</a:t>
            </a:r>
            <a:r>
              <a:rPr lang="en-US"/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		4 is not incident with any edge</a:t>
            </a:r>
          </a:p>
        </p:txBody>
      </p:sp>
      <p:sp>
        <p:nvSpPr>
          <p:cNvPr id="150532" name="Oval 4"/>
          <p:cNvSpPr>
            <a:spLocks noChangeArrowheads="1"/>
          </p:cNvSpPr>
          <p:nvPr/>
        </p:nvSpPr>
        <p:spPr bwMode="auto">
          <a:xfrm>
            <a:off x="4038600" y="1981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50533" name="Oval 5"/>
          <p:cNvSpPr>
            <a:spLocks noChangeArrowheads="1"/>
          </p:cNvSpPr>
          <p:nvPr/>
        </p:nvSpPr>
        <p:spPr bwMode="auto">
          <a:xfrm>
            <a:off x="6553200" y="1981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50534" name="Oval 6"/>
          <p:cNvSpPr>
            <a:spLocks noChangeArrowheads="1"/>
          </p:cNvSpPr>
          <p:nvPr/>
        </p:nvSpPr>
        <p:spPr bwMode="auto">
          <a:xfrm>
            <a:off x="53340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50535" name="Oval 7"/>
          <p:cNvSpPr>
            <a:spLocks noChangeArrowheads="1"/>
          </p:cNvSpPr>
          <p:nvPr/>
        </p:nvSpPr>
        <p:spPr bwMode="auto">
          <a:xfrm>
            <a:off x="78486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cxnSp>
        <p:nvCxnSpPr>
          <p:cNvPr id="150536" name="AutoShape 8"/>
          <p:cNvCxnSpPr>
            <a:cxnSpLocks noChangeShapeType="1"/>
            <a:stCxn id="150532" idx="6"/>
            <a:endCxn id="150533" idx="2"/>
          </p:cNvCxnSpPr>
          <p:nvPr/>
        </p:nvCxnSpPr>
        <p:spPr bwMode="auto">
          <a:xfrm>
            <a:off x="4419600" y="2171700"/>
            <a:ext cx="21336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37" name="AutoShape 9"/>
          <p:cNvCxnSpPr>
            <a:cxnSpLocks noChangeShapeType="1"/>
            <a:stCxn id="150532" idx="5"/>
            <a:endCxn id="150534" idx="1"/>
          </p:cNvCxnSpPr>
          <p:nvPr/>
        </p:nvCxnSpPr>
        <p:spPr bwMode="auto">
          <a:xfrm>
            <a:off x="4364039" y="2306639"/>
            <a:ext cx="10255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38" name="AutoShape 10"/>
          <p:cNvCxnSpPr>
            <a:cxnSpLocks noChangeShapeType="1"/>
            <a:stCxn id="150534" idx="7"/>
            <a:endCxn id="150533" idx="3"/>
          </p:cNvCxnSpPr>
          <p:nvPr/>
        </p:nvCxnSpPr>
        <p:spPr bwMode="auto">
          <a:xfrm flipV="1">
            <a:off x="5659439" y="2306639"/>
            <a:ext cx="9493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539" name="AutoShape 11"/>
          <p:cNvCxnSpPr>
            <a:cxnSpLocks noChangeShapeType="1"/>
            <a:stCxn id="150533" idx="6"/>
            <a:endCxn id="150532" idx="4"/>
          </p:cNvCxnSpPr>
          <p:nvPr/>
        </p:nvCxnSpPr>
        <p:spPr bwMode="auto">
          <a:xfrm flipH="1">
            <a:off x="4229100" y="2171700"/>
            <a:ext cx="2705100" cy="190500"/>
          </a:xfrm>
          <a:prstGeom prst="curvedConnector4">
            <a:avLst>
              <a:gd name="adj1" fmla="val -8449"/>
              <a:gd name="adj2" fmla="val 81332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540" name="Text Box 12"/>
          <p:cNvSpPr txBox="1">
            <a:spLocks noChangeArrowheads="1"/>
          </p:cNvSpPr>
          <p:nvPr/>
        </p:nvSpPr>
        <p:spPr bwMode="auto">
          <a:xfrm>
            <a:off x="5181600" y="1524001"/>
            <a:ext cx="519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/>
              <a:t>e</a:t>
            </a:r>
            <a:r>
              <a:rPr lang="en-US" sz="3200" baseline="-25000"/>
              <a:t>1</a:t>
            </a:r>
          </a:p>
        </p:txBody>
      </p:sp>
      <p:sp>
        <p:nvSpPr>
          <p:cNvPr id="150541" name="Text Box 13"/>
          <p:cNvSpPr txBox="1">
            <a:spLocks noChangeArrowheads="1"/>
          </p:cNvSpPr>
          <p:nvPr/>
        </p:nvSpPr>
        <p:spPr bwMode="auto">
          <a:xfrm>
            <a:off x="4495800" y="2413001"/>
            <a:ext cx="519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/>
              <a:t>e</a:t>
            </a:r>
            <a:r>
              <a:rPr lang="en-US" sz="3200" baseline="-25000"/>
              <a:t>3</a:t>
            </a:r>
          </a:p>
        </p:txBody>
      </p:sp>
      <p:cxnSp>
        <p:nvCxnSpPr>
          <p:cNvPr id="150542" name="AutoShape 14"/>
          <p:cNvCxnSpPr>
            <a:cxnSpLocks noChangeShapeType="1"/>
            <a:stCxn id="150532" idx="7"/>
            <a:endCxn id="150533" idx="1"/>
          </p:cNvCxnSpPr>
          <p:nvPr/>
        </p:nvCxnSpPr>
        <p:spPr bwMode="auto">
          <a:xfrm>
            <a:off x="4364039" y="2036763"/>
            <a:ext cx="2244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543" name="Text Box 15"/>
          <p:cNvSpPr txBox="1">
            <a:spLocks noChangeArrowheads="1"/>
          </p:cNvSpPr>
          <p:nvPr/>
        </p:nvSpPr>
        <p:spPr bwMode="auto">
          <a:xfrm>
            <a:off x="5181600" y="1905001"/>
            <a:ext cx="519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/>
              <a:t>e</a:t>
            </a:r>
            <a:r>
              <a:rPr lang="en-US" sz="3200" baseline="-25000"/>
              <a:t>2</a:t>
            </a:r>
          </a:p>
        </p:txBody>
      </p:sp>
      <p:cxnSp>
        <p:nvCxnSpPr>
          <p:cNvPr id="150544" name="AutoShape 16"/>
          <p:cNvCxnSpPr>
            <a:cxnSpLocks noChangeShapeType="1"/>
            <a:stCxn id="150534" idx="0"/>
            <a:endCxn id="150533" idx="2"/>
          </p:cNvCxnSpPr>
          <p:nvPr/>
        </p:nvCxnSpPr>
        <p:spPr bwMode="auto">
          <a:xfrm flipV="1">
            <a:off x="5524500" y="2171700"/>
            <a:ext cx="1028700" cy="952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545" name="Text Box 17"/>
          <p:cNvSpPr txBox="1">
            <a:spLocks noChangeArrowheads="1"/>
          </p:cNvSpPr>
          <p:nvPr/>
        </p:nvSpPr>
        <p:spPr bwMode="auto">
          <a:xfrm>
            <a:off x="5551488" y="2362201"/>
            <a:ext cx="519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/>
              <a:t>e</a:t>
            </a:r>
            <a:r>
              <a:rPr lang="en-US" sz="3200" baseline="-25000"/>
              <a:t>4</a:t>
            </a:r>
          </a:p>
        </p:txBody>
      </p:sp>
      <p:sp>
        <p:nvSpPr>
          <p:cNvPr id="150546" name="Text Box 18"/>
          <p:cNvSpPr txBox="1">
            <a:spLocks noChangeArrowheads="1"/>
          </p:cNvSpPr>
          <p:nvPr/>
        </p:nvSpPr>
        <p:spPr bwMode="auto">
          <a:xfrm>
            <a:off x="5943600" y="2392364"/>
            <a:ext cx="519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/>
              <a:t>e</a:t>
            </a:r>
            <a:r>
              <a:rPr lang="en-US" sz="3200" baseline="-25000"/>
              <a:t>5</a:t>
            </a:r>
          </a:p>
        </p:txBody>
      </p:sp>
      <p:sp>
        <p:nvSpPr>
          <p:cNvPr id="150547" name="Text Box 19"/>
          <p:cNvSpPr txBox="1">
            <a:spLocks noChangeArrowheads="1"/>
          </p:cNvSpPr>
          <p:nvPr/>
        </p:nvSpPr>
        <p:spPr bwMode="auto">
          <a:xfrm>
            <a:off x="6629400" y="2925764"/>
            <a:ext cx="519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i="1"/>
              <a:t>e</a:t>
            </a:r>
            <a:r>
              <a:rPr lang="en-US" sz="3200" baseline="-25000"/>
              <a:t>6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Undirected Graphs</a:t>
            </a:r>
            <a:b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Terminology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7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sz="2800"/>
              <a:t>Graphs can be used to model many types of relations and processes in physical, biological, social and information systems.</a:t>
            </a:r>
          </a:p>
          <a:p>
            <a:pPr lvl="1"/>
            <a:r>
              <a:rPr lang="en-US" sz="2800"/>
              <a:t>In computer science-</a:t>
            </a:r>
          </a:p>
          <a:p>
            <a:pPr lvl="1">
              <a:buFont typeface="Wingdings" pitchFamily="2" charset="2"/>
              <a:buChar char="ü"/>
            </a:pPr>
            <a:r>
              <a:rPr lang="en-US" sz="2800"/>
              <a:t>         graphs are used to represent networks of communication, data organization, computational devices, the flow of computation, etc.</a:t>
            </a:r>
          </a:p>
          <a:p>
            <a:pPr lvl="1">
              <a:buFont typeface="Wingdings" pitchFamily="2" charset="2"/>
              <a:buChar char="ü"/>
            </a:pPr>
            <a:r>
              <a:rPr lang="en-US" sz="2800"/>
              <a:t>For instance, the link structure of a website can be represented by a </a:t>
            </a:r>
            <a:r>
              <a:rPr lang="en-US" sz="2800" b="1"/>
              <a:t>directed graph</a:t>
            </a:r>
            <a:r>
              <a:rPr lang="en-US" sz="2800"/>
              <a:t>, in which the </a:t>
            </a:r>
            <a:r>
              <a:rPr lang="en-US" sz="2800" b="1"/>
              <a:t>vertices</a:t>
            </a:r>
            <a:r>
              <a:rPr lang="en-US" sz="2800"/>
              <a:t> represent web pages and directed </a:t>
            </a:r>
            <a:r>
              <a:rPr lang="en-US" sz="2800" b="1"/>
              <a:t>edges</a:t>
            </a:r>
            <a:r>
              <a:rPr lang="en-US" sz="2800"/>
              <a:t> represent links from one page to another.</a:t>
            </a:r>
          </a:p>
          <a:p>
            <a:pPr lvl="1">
              <a:buFont typeface="Wingdings" pitchFamily="2" charset="2"/>
              <a:buChar char="ü"/>
            </a:pPr>
            <a:endParaRPr lang="en-US" sz="2800"/>
          </a:p>
          <a:p>
            <a:pPr lvl="1"/>
            <a:r>
              <a:rPr lang="en-US" sz="2800"/>
              <a:t>This course we focus more on the properties of abstract graphs rather on algorithms.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Use of Graphs 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853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Undirected Graphs: Degree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14463" y="4157668"/>
            <a:ext cx="1304933" cy="5380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err="1"/>
              <a:t>deg</a:t>
            </a:r>
            <a:r>
              <a:rPr lang="en-US"/>
              <a:t> (1) :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8382003" y="3789166"/>
            <a:ext cx="200025" cy="25717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8382004" y="5970388"/>
            <a:ext cx="200025" cy="25717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11006139" y="5970387"/>
            <a:ext cx="200025" cy="25717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11006139" y="3789166"/>
            <a:ext cx="200025" cy="25717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72403" y="3642718"/>
            <a:ext cx="400050" cy="4036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15715" y="5897161"/>
            <a:ext cx="400050" cy="4036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772403" y="5897162"/>
            <a:ext cx="400050" cy="4036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491916" y="3715941"/>
            <a:ext cx="400050" cy="4036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2</a:t>
            </a:r>
          </a:p>
        </p:txBody>
      </p:sp>
      <p:cxnSp>
        <p:nvCxnSpPr>
          <p:cNvPr id="20" name="Straight Connector 19"/>
          <p:cNvCxnSpPr>
            <a:stCxn id="5" idx="6"/>
            <a:endCxn id="14" idx="2"/>
          </p:cNvCxnSpPr>
          <p:nvPr/>
        </p:nvCxnSpPr>
        <p:spPr>
          <a:xfrm>
            <a:off x="8582028" y="3917754"/>
            <a:ext cx="24241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7"/>
            <a:endCxn id="14" idx="3"/>
          </p:cNvCxnSpPr>
          <p:nvPr/>
        </p:nvCxnSpPr>
        <p:spPr>
          <a:xfrm flipV="1">
            <a:off x="8552736" y="4008679"/>
            <a:ext cx="2482696" cy="19993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5"/>
            <a:endCxn id="13" idx="1"/>
          </p:cNvCxnSpPr>
          <p:nvPr/>
        </p:nvCxnSpPr>
        <p:spPr>
          <a:xfrm>
            <a:off x="8552735" y="4008679"/>
            <a:ext cx="2482697" cy="19993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023931" y="1354407"/>
            <a:ext cx="10591809" cy="2091795"/>
            <a:chOff x="1563245" y="3007523"/>
            <a:chExt cx="10200139" cy="2091795"/>
          </a:xfrm>
        </p:grpSpPr>
        <p:sp>
          <p:nvSpPr>
            <p:cNvPr id="26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None/>
              </a:pPr>
              <a:r>
                <a:rPr lang="en-US">
                  <a:solidFill>
                    <a:schemeClr val="bg1"/>
                  </a:solidFill>
                </a:rPr>
                <a:t>Definition</a:t>
              </a: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572767" y="3607599"/>
              <a:ext cx="10190617" cy="14917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5000"/>
                </a:lnSpc>
                <a:buNone/>
              </a:pPr>
              <a:r>
                <a:rPr lang="en-US" sz="2400"/>
                <a:t>The degree of a vertex in an undirected graph is the number of edges incident with it, except that a loop at a vertex contributes twice to the degree of that vertex. The degree of the vertex v is denoted by </a:t>
              </a:r>
              <a:r>
                <a:rPr lang="en-US" sz="2400" err="1"/>
                <a:t>deg</a:t>
              </a:r>
              <a:r>
                <a:rPr lang="en-US" sz="2400"/>
                <a:t>(v). </a:t>
              </a:r>
            </a:p>
          </p:txBody>
        </p: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3005148" y="4150678"/>
            <a:ext cx="1266820" cy="538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/>
              <a:t>2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1414463" y="4992215"/>
            <a:ext cx="1293027" cy="5380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err="1"/>
              <a:t>deg</a:t>
            </a:r>
            <a:r>
              <a:rPr lang="en-US"/>
              <a:t> (3) :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2993242" y="4985225"/>
            <a:ext cx="1266820" cy="538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/>
              <a:t>1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1414463" y="5815020"/>
            <a:ext cx="1293027" cy="5380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err="1"/>
              <a:t>deg</a:t>
            </a:r>
            <a:r>
              <a:rPr lang="en-US"/>
              <a:t> (4) :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993242" y="5808030"/>
            <a:ext cx="1266820" cy="538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/>
              <a:t>3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11060093" y="5540008"/>
            <a:ext cx="584838" cy="575042"/>
          </a:xfrm>
          <a:custGeom>
            <a:avLst/>
            <a:gdLst>
              <a:gd name="connsiteX0" fmla="*/ 127020 w 584838"/>
              <a:gd name="connsiteY0" fmla="*/ 575042 h 575042"/>
              <a:gd name="connsiteX1" fmla="*/ 584220 w 584838"/>
              <a:gd name="connsiteY1" fmla="*/ 160705 h 575042"/>
              <a:gd name="connsiteX2" fmla="*/ 41295 w 584838"/>
              <a:gd name="connsiteY2" fmla="*/ 17830 h 575042"/>
              <a:gd name="connsiteX3" fmla="*/ 41295 w 584838"/>
              <a:gd name="connsiteY3" fmla="*/ 532180 h 575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838" h="575042">
                <a:moveTo>
                  <a:pt x="127020" y="575042"/>
                </a:moveTo>
                <a:cubicBezTo>
                  <a:pt x="362763" y="414308"/>
                  <a:pt x="598507" y="253574"/>
                  <a:pt x="584220" y="160705"/>
                </a:cubicBezTo>
                <a:cubicBezTo>
                  <a:pt x="569933" y="67836"/>
                  <a:pt x="131782" y="-44082"/>
                  <a:pt x="41295" y="17830"/>
                </a:cubicBezTo>
                <a:cubicBezTo>
                  <a:pt x="-49192" y="79742"/>
                  <a:pt x="36533" y="446455"/>
                  <a:pt x="41295" y="53218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7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 animBg="1"/>
      <p:bldP spid="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Directed Graphs : Adjacent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14355" y="4157668"/>
            <a:ext cx="2205041" cy="5380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/>
              <a:t>Adjacent of 1 :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772403" y="3642718"/>
            <a:ext cx="4119563" cy="2658067"/>
            <a:chOff x="7572378" y="3039665"/>
            <a:chExt cx="4119563" cy="2658067"/>
          </a:xfrm>
        </p:grpSpPr>
        <p:sp>
          <p:nvSpPr>
            <p:cNvPr id="5" name="Flowchart: Connector 4"/>
            <p:cNvSpPr/>
            <p:nvPr/>
          </p:nvSpPr>
          <p:spPr>
            <a:xfrm>
              <a:off x="8181978" y="3186113"/>
              <a:ext cx="200025" cy="25717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8181979" y="5367335"/>
              <a:ext cx="200025" cy="25717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10806114" y="5367334"/>
              <a:ext cx="200025" cy="25717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0806114" y="3186113"/>
              <a:ext cx="200025" cy="25717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572378" y="3039665"/>
              <a:ext cx="400050" cy="403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/>
                <a:t>1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15690" y="5294108"/>
              <a:ext cx="400050" cy="403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/>
                <a:t>4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72378" y="5294109"/>
              <a:ext cx="400050" cy="403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/>
                <a:t>3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291891" y="3112888"/>
              <a:ext cx="400050" cy="403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/>
                <a:t>2</a:t>
              </a:r>
            </a:p>
          </p:txBody>
        </p:sp>
      </p:grpSp>
      <p:sp>
        <p:nvSpPr>
          <p:cNvPr id="26" name="Content Placeholder 2"/>
          <p:cNvSpPr txBox="1">
            <a:spLocks/>
          </p:cNvSpPr>
          <p:nvPr/>
        </p:nvSpPr>
        <p:spPr>
          <a:xfrm>
            <a:off x="1100132" y="1455392"/>
            <a:ext cx="10581921" cy="52165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>
                <a:solidFill>
                  <a:schemeClr val="bg1"/>
                </a:solidFill>
              </a:rPr>
              <a:t>Definition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005148" y="4150678"/>
            <a:ext cx="1266820" cy="538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/>
              <a:t>2 and 4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502449" y="4992215"/>
            <a:ext cx="2205041" cy="5380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/>
              <a:t>Adjacent of 2 :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2993242" y="4985225"/>
            <a:ext cx="1266820" cy="538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/>
              <a:t>1 and 3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502449" y="5815020"/>
            <a:ext cx="2205041" cy="5380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/>
              <a:t>Adjacent of 3 :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993242" y="5808030"/>
            <a:ext cx="1266820" cy="538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/>
              <a:t>2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</p:txBody>
      </p:sp>
      <p:cxnSp>
        <p:nvCxnSpPr>
          <p:cNvPr id="7" name="Straight Arrow Connector 6"/>
          <p:cNvCxnSpPr>
            <a:stCxn id="5" idx="6"/>
            <a:endCxn id="14" idx="2"/>
          </p:cNvCxnSpPr>
          <p:nvPr/>
        </p:nvCxnSpPr>
        <p:spPr>
          <a:xfrm>
            <a:off x="8582028" y="3917754"/>
            <a:ext cx="24241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12" idx="7"/>
          </p:cNvCxnSpPr>
          <p:nvPr/>
        </p:nvCxnSpPr>
        <p:spPr>
          <a:xfrm flipH="1">
            <a:off x="8552736" y="4008679"/>
            <a:ext cx="2482696" cy="1999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5"/>
            <a:endCxn id="13" idx="1"/>
          </p:cNvCxnSpPr>
          <p:nvPr/>
        </p:nvCxnSpPr>
        <p:spPr>
          <a:xfrm>
            <a:off x="8552735" y="4008679"/>
            <a:ext cx="2482697" cy="19993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2" y="2019687"/>
            <a:ext cx="10581921" cy="149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2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 animBg="1"/>
      <p:bldP spid="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Directed Graphs : Degree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71580" y="4625659"/>
            <a:ext cx="2205041" cy="5380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/>
              <a:t>In degree :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772403" y="3642718"/>
            <a:ext cx="4119563" cy="2658067"/>
            <a:chOff x="7572378" y="3039665"/>
            <a:chExt cx="4119563" cy="2658067"/>
          </a:xfrm>
        </p:grpSpPr>
        <p:sp>
          <p:nvSpPr>
            <p:cNvPr id="5" name="Flowchart: Connector 4"/>
            <p:cNvSpPr/>
            <p:nvPr/>
          </p:nvSpPr>
          <p:spPr>
            <a:xfrm>
              <a:off x="8181978" y="3186113"/>
              <a:ext cx="200025" cy="25717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8181979" y="5367335"/>
              <a:ext cx="200025" cy="25717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10806114" y="5367334"/>
              <a:ext cx="200025" cy="25717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0806114" y="3186113"/>
              <a:ext cx="200025" cy="25717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572378" y="3039665"/>
              <a:ext cx="400050" cy="403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/>
                <a:t>1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15690" y="5294108"/>
              <a:ext cx="400050" cy="403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/>
                <a:t>4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72378" y="5294109"/>
              <a:ext cx="400050" cy="403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/>
                <a:t>3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291891" y="3112888"/>
              <a:ext cx="400050" cy="403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/>
                <a:t>2</a:t>
              </a:r>
            </a:p>
          </p:txBody>
        </p:sp>
      </p:grpSp>
      <p:sp>
        <p:nvSpPr>
          <p:cNvPr id="39" name="Content Placeholder 2"/>
          <p:cNvSpPr txBox="1">
            <a:spLocks/>
          </p:cNvSpPr>
          <p:nvPr/>
        </p:nvSpPr>
        <p:spPr>
          <a:xfrm>
            <a:off x="1171579" y="5454084"/>
            <a:ext cx="2205041" cy="5380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/>
              <a:t>Out degree: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</p:txBody>
      </p:sp>
      <p:cxnSp>
        <p:nvCxnSpPr>
          <p:cNvPr id="7" name="Straight Arrow Connector 6"/>
          <p:cNvCxnSpPr>
            <a:stCxn id="5" idx="6"/>
            <a:endCxn id="14" idx="2"/>
          </p:cNvCxnSpPr>
          <p:nvPr/>
        </p:nvCxnSpPr>
        <p:spPr>
          <a:xfrm>
            <a:off x="8582028" y="3917754"/>
            <a:ext cx="24241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3"/>
            <a:endCxn id="12" idx="7"/>
          </p:cNvCxnSpPr>
          <p:nvPr/>
        </p:nvCxnSpPr>
        <p:spPr>
          <a:xfrm flipH="1">
            <a:off x="8552736" y="4008679"/>
            <a:ext cx="2482696" cy="1999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5"/>
            <a:endCxn id="13" idx="1"/>
          </p:cNvCxnSpPr>
          <p:nvPr/>
        </p:nvCxnSpPr>
        <p:spPr>
          <a:xfrm>
            <a:off x="8552735" y="4008679"/>
            <a:ext cx="2482697" cy="19993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103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Directed Graphs : Degree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100132" y="1455392"/>
            <a:ext cx="10581921" cy="52165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>
                <a:solidFill>
                  <a:schemeClr val="bg1"/>
                </a:solidFill>
              </a:rPr>
              <a:t>Definition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2" y="2061859"/>
            <a:ext cx="10571252" cy="163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64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435893" y="1600200"/>
            <a:ext cx="9320213" cy="4756154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The </a:t>
            </a:r>
            <a:r>
              <a:rPr lang="en-US" b="1" i="1">
                <a:solidFill>
                  <a:srgbClr val="FF0000"/>
                </a:solidFill>
              </a:rPr>
              <a:t>in-degree</a:t>
            </a:r>
            <a:r>
              <a:rPr lang="en-US"/>
              <a:t> of a vertex 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err="1">
                <a:solidFill>
                  <a:srgbClr val="FF0000"/>
                </a:solidFill>
              </a:rPr>
              <a:t>deg</a:t>
            </a:r>
            <a:r>
              <a:rPr lang="en-US" baseline="30000">
                <a:solidFill>
                  <a:srgbClr val="FF0000"/>
                </a:solidFill>
              </a:rPr>
              <a:t>-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/>
              <a:t> counts the number of edges that stick </a:t>
            </a:r>
            <a:r>
              <a:rPr lang="en-US" i="1"/>
              <a:t>in</a:t>
            </a:r>
            <a:r>
              <a:rPr lang="en-US"/>
              <a:t> to the vertex.  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The </a:t>
            </a:r>
            <a:r>
              <a:rPr lang="en-US" b="1" i="1"/>
              <a:t>out-degree </a:t>
            </a:r>
            <a:r>
              <a:rPr lang="en-US">
                <a:solidFill>
                  <a:srgbClr val="FF0000"/>
                </a:solidFill>
              </a:rPr>
              <a:t>(</a:t>
            </a:r>
            <a:r>
              <a:rPr lang="en-US" err="1">
                <a:solidFill>
                  <a:srgbClr val="FF0000"/>
                </a:solidFill>
              </a:rPr>
              <a:t>deg</a:t>
            </a:r>
            <a:r>
              <a:rPr lang="en-US" baseline="30000">
                <a:solidFill>
                  <a:srgbClr val="FF0000"/>
                </a:solidFill>
              </a:rPr>
              <a:t>+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 b="1" i="1">
                <a:solidFill>
                  <a:srgbClr val="FF0000"/>
                </a:solidFill>
              </a:rPr>
              <a:t> </a:t>
            </a:r>
            <a:r>
              <a:rPr lang="en-US"/>
              <a:t>counts the number sticking </a:t>
            </a:r>
            <a:r>
              <a:rPr lang="en-US" i="1"/>
              <a:t>out</a:t>
            </a:r>
            <a:r>
              <a:rPr lang="en-US"/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Q:  What are in-degrees and out-degrees of all the vertices?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L23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F0614-6C89-439B-B744-2FF1DDE0002F}" type="slidenum">
              <a:rPr lang="en-US"/>
              <a:pPr/>
              <a:t>24</a:t>
            </a:fld>
            <a:endParaRPr lang="en-US"/>
          </a:p>
        </p:txBody>
      </p:sp>
      <p:sp>
        <p:nvSpPr>
          <p:cNvPr id="66592" name="Oval 32"/>
          <p:cNvSpPr>
            <a:spLocks noChangeArrowheads="1"/>
          </p:cNvSpPr>
          <p:nvPr/>
        </p:nvSpPr>
        <p:spPr bwMode="auto">
          <a:xfrm>
            <a:off x="4876800" y="4800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66593" name="Oval 33"/>
          <p:cNvSpPr>
            <a:spLocks noChangeArrowheads="1"/>
          </p:cNvSpPr>
          <p:nvPr/>
        </p:nvSpPr>
        <p:spPr bwMode="auto">
          <a:xfrm>
            <a:off x="6096000" y="3886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6594" name="Oval 34"/>
          <p:cNvSpPr>
            <a:spLocks noChangeArrowheads="1"/>
          </p:cNvSpPr>
          <p:nvPr/>
        </p:nvSpPr>
        <p:spPr bwMode="auto">
          <a:xfrm>
            <a:off x="7239000" y="4800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cxnSp>
        <p:nvCxnSpPr>
          <p:cNvPr id="66595" name="AutoShape 35"/>
          <p:cNvCxnSpPr>
            <a:cxnSpLocks noChangeShapeType="1"/>
            <a:stCxn id="66592" idx="7"/>
            <a:endCxn id="66593" idx="3"/>
          </p:cNvCxnSpPr>
          <p:nvPr/>
        </p:nvCxnSpPr>
        <p:spPr bwMode="auto">
          <a:xfrm flipV="1">
            <a:off x="5202239" y="4211639"/>
            <a:ext cx="949325" cy="644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96" name="AutoShape 36"/>
          <p:cNvCxnSpPr>
            <a:cxnSpLocks noChangeShapeType="1"/>
            <a:stCxn id="66593" idx="5"/>
            <a:endCxn id="66594" idx="1"/>
          </p:cNvCxnSpPr>
          <p:nvPr/>
        </p:nvCxnSpPr>
        <p:spPr bwMode="auto">
          <a:xfrm>
            <a:off x="6421439" y="4211639"/>
            <a:ext cx="873125" cy="644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97" name="AutoShape 37"/>
          <p:cNvCxnSpPr>
            <a:cxnSpLocks noChangeShapeType="1"/>
            <a:stCxn id="66594" idx="2"/>
            <a:endCxn id="66594" idx="4"/>
          </p:cNvCxnSpPr>
          <p:nvPr/>
        </p:nvCxnSpPr>
        <p:spPr bwMode="auto">
          <a:xfrm rot="10800000" flipH="1" flipV="1">
            <a:off x="7239000" y="49911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98" name="AutoShape 38"/>
          <p:cNvCxnSpPr>
            <a:cxnSpLocks noChangeShapeType="1"/>
            <a:stCxn id="66593" idx="6"/>
            <a:endCxn id="66593" idx="1"/>
          </p:cNvCxnSpPr>
          <p:nvPr/>
        </p:nvCxnSpPr>
        <p:spPr bwMode="auto">
          <a:xfrm flipH="1" flipV="1">
            <a:off x="6151564" y="3941764"/>
            <a:ext cx="325437" cy="134937"/>
          </a:xfrm>
          <a:prstGeom prst="curvedConnector4">
            <a:avLst>
              <a:gd name="adj1" fmla="val -35611"/>
              <a:gd name="adj2" fmla="val 42588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599" name="AutoShape 39"/>
          <p:cNvCxnSpPr>
            <a:cxnSpLocks noChangeShapeType="1"/>
            <a:stCxn id="66594" idx="6"/>
            <a:endCxn id="66594" idx="7"/>
          </p:cNvCxnSpPr>
          <p:nvPr/>
        </p:nvCxnSpPr>
        <p:spPr bwMode="auto">
          <a:xfrm flipH="1" flipV="1">
            <a:off x="7564438" y="4856164"/>
            <a:ext cx="55562" cy="134937"/>
          </a:xfrm>
          <a:prstGeom prst="curvedConnector4">
            <a:avLst>
              <a:gd name="adj1" fmla="val -674287"/>
              <a:gd name="adj2" fmla="val 310588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600" name="AutoShape 40"/>
          <p:cNvCxnSpPr>
            <a:cxnSpLocks noChangeShapeType="1"/>
            <a:stCxn id="66593" idx="6"/>
            <a:endCxn id="66594" idx="0"/>
          </p:cNvCxnSpPr>
          <p:nvPr/>
        </p:nvCxnSpPr>
        <p:spPr bwMode="auto">
          <a:xfrm>
            <a:off x="6477000" y="4076700"/>
            <a:ext cx="952500" cy="723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601" name="AutoShape 41"/>
          <p:cNvCxnSpPr>
            <a:cxnSpLocks noChangeShapeType="1"/>
            <a:stCxn id="66592" idx="0"/>
            <a:endCxn id="66593" idx="2"/>
          </p:cNvCxnSpPr>
          <p:nvPr/>
        </p:nvCxnSpPr>
        <p:spPr bwMode="auto">
          <a:xfrm flipV="1">
            <a:off x="5067300" y="4076700"/>
            <a:ext cx="1028700" cy="723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Oriented Degree</a:t>
            </a:r>
            <a:b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when Edges Directed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028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L23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823D8-D40B-444B-97F4-FB4CBFF7D72A}" type="slidenum">
              <a:rPr lang="en-US"/>
              <a:pPr/>
              <a:t>25</a:t>
            </a:fld>
            <a:endParaRPr lang="en-US"/>
          </a:p>
        </p:txBody>
      </p:sp>
      <p:sp>
        <p:nvSpPr>
          <p:cNvPr id="686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72400" cy="5334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/>
              <a:t>A: 	deg</a:t>
            </a:r>
            <a:r>
              <a:rPr lang="en-US" baseline="30000"/>
              <a:t>-</a:t>
            </a:r>
            <a:r>
              <a:rPr lang="en-US"/>
              <a:t>(1) = 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/>
              <a:t>		deg</a:t>
            </a:r>
            <a:r>
              <a:rPr lang="en-US" baseline="30000"/>
              <a:t>-</a:t>
            </a:r>
            <a:r>
              <a:rPr lang="en-US"/>
              <a:t>(2) = 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/>
              <a:t>		deg</a:t>
            </a:r>
            <a:r>
              <a:rPr lang="en-US" baseline="30000"/>
              <a:t>-</a:t>
            </a:r>
            <a:r>
              <a:rPr lang="en-US"/>
              <a:t>(3) = 4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/>
              <a:t>		deg</a:t>
            </a:r>
            <a:r>
              <a:rPr lang="en-US" baseline="30000"/>
              <a:t>+</a:t>
            </a:r>
            <a:r>
              <a:rPr lang="en-US"/>
              <a:t>(1) = 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/>
              <a:t>		deg</a:t>
            </a:r>
            <a:r>
              <a:rPr lang="en-US" baseline="30000"/>
              <a:t>+</a:t>
            </a:r>
            <a:r>
              <a:rPr lang="en-US"/>
              <a:t>(2) = 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/>
              <a:t>		deg</a:t>
            </a:r>
            <a:r>
              <a:rPr lang="en-US" baseline="30000"/>
              <a:t>+</a:t>
            </a:r>
            <a:r>
              <a:rPr lang="en-US"/>
              <a:t>(3) = 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096000" y="2819400"/>
            <a:ext cx="2405063" cy="1009650"/>
            <a:chOff x="6096000" y="2819400"/>
            <a:chExt cx="2743200" cy="1295400"/>
          </a:xfrm>
        </p:grpSpPr>
        <p:sp>
          <p:nvSpPr>
            <p:cNvPr id="68612" name="Oval 4"/>
            <p:cNvSpPr>
              <a:spLocks noChangeArrowheads="1"/>
            </p:cNvSpPr>
            <p:nvPr/>
          </p:nvSpPr>
          <p:spPr bwMode="auto">
            <a:xfrm>
              <a:off x="6096000" y="37338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68613" name="Oval 5"/>
            <p:cNvSpPr>
              <a:spLocks noChangeArrowheads="1"/>
            </p:cNvSpPr>
            <p:nvPr/>
          </p:nvSpPr>
          <p:spPr bwMode="auto">
            <a:xfrm>
              <a:off x="7315200" y="2819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68614" name="Oval 6"/>
            <p:cNvSpPr>
              <a:spLocks noChangeArrowheads="1"/>
            </p:cNvSpPr>
            <p:nvPr/>
          </p:nvSpPr>
          <p:spPr bwMode="auto">
            <a:xfrm>
              <a:off x="8458200" y="37338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cxnSp>
          <p:nvCxnSpPr>
            <p:cNvPr id="68615" name="AutoShape 7"/>
            <p:cNvCxnSpPr>
              <a:cxnSpLocks noChangeShapeType="1"/>
              <a:stCxn id="68612" idx="7"/>
              <a:endCxn id="68613" idx="3"/>
            </p:cNvCxnSpPr>
            <p:nvPr/>
          </p:nvCxnSpPr>
          <p:spPr bwMode="auto">
            <a:xfrm flipV="1">
              <a:off x="6421439" y="3144839"/>
              <a:ext cx="949325" cy="6445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616" name="AutoShape 8"/>
            <p:cNvCxnSpPr>
              <a:cxnSpLocks noChangeShapeType="1"/>
              <a:stCxn id="68613" idx="5"/>
              <a:endCxn id="68614" idx="1"/>
            </p:cNvCxnSpPr>
            <p:nvPr/>
          </p:nvCxnSpPr>
          <p:spPr bwMode="auto">
            <a:xfrm>
              <a:off x="7640639" y="3144839"/>
              <a:ext cx="873125" cy="64452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617" name="AutoShape 9"/>
            <p:cNvCxnSpPr>
              <a:cxnSpLocks noChangeShapeType="1"/>
              <a:stCxn id="68614" idx="2"/>
              <a:endCxn id="68614" idx="4"/>
            </p:cNvCxnSpPr>
            <p:nvPr/>
          </p:nvCxnSpPr>
          <p:spPr bwMode="auto">
            <a:xfrm rot="10800000" flipH="1" flipV="1">
              <a:off x="8458200" y="3924300"/>
              <a:ext cx="190500" cy="190500"/>
            </a:xfrm>
            <a:prstGeom prst="curvedConnector4">
              <a:avLst>
                <a:gd name="adj1" fmla="val -120000"/>
                <a:gd name="adj2" fmla="val 22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618" name="AutoShape 10"/>
            <p:cNvCxnSpPr>
              <a:cxnSpLocks noChangeShapeType="1"/>
              <a:stCxn id="68613" idx="6"/>
              <a:endCxn id="68613" idx="1"/>
            </p:cNvCxnSpPr>
            <p:nvPr/>
          </p:nvCxnSpPr>
          <p:spPr bwMode="auto">
            <a:xfrm flipH="1" flipV="1">
              <a:off x="7370764" y="2874964"/>
              <a:ext cx="325437" cy="134937"/>
            </a:xfrm>
            <a:prstGeom prst="curvedConnector4">
              <a:avLst>
                <a:gd name="adj1" fmla="val -35611"/>
                <a:gd name="adj2" fmla="val 42588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619" name="AutoShape 11"/>
            <p:cNvCxnSpPr>
              <a:cxnSpLocks noChangeShapeType="1"/>
              <a:stCxn id="68614" idx="6"/>
              <a:endCxn id="68614" idx="7"/>
            </p:cNvCxnSpPr>
            <p:nvPr/>
          </p:nvCxnSpPr>
          <p:spPr bwMode="auto">
            <a:xfrm flipH="1" flipV="1">
              <a:off x="8783638" y="3789364"/>
              <a:ext cx="55562" cy="134937"/>
            </a:xfrm>
            <a:prstGeom prst="curvedConnector4">
              <a:avLst>
                <a:gd name="adj1" fmla="val -674287"/>
                <a:gd name="adj2" fmla="val 310588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620" name="AutoShape 12"/>
            <p:cNvCxnSpPr>
              <a:cxnSpLocks noChangeShapeType="1"/>
              <a:stCxn id="68613" idx="6"/>
              <a:endCxn id="68614" idx="0"/>
            </p:cNvCxnSpPr>
            <p:nvPr/>
          </p:nvCxnSpPr>
          <p:spPr bwMode="auto">
            <a:xfrm>
              <a:off x="7696200" y="3009900"/>
              <a:ext cx="952500" cy="7239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621" name="AutoShape 13"/>
            <p:cNvCxnSpPr>
              <a:cxnSpLocks noChangeShapeType="1"/>
              <a:stCxn id="68612" idx="0"/>
              <a:endCxn id="68613" idx="2"/>
            </p:cNvCxnSpPr>
            <p:nvPr/>
          </p:nvCxnSpPr>
          <p:spPr bwMode="auto">
            <a:xfrm flipV="1">
              <a:off x="6286500" y="3009900"/>
              <a:ext cx="1028700" cy="7239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Oriented Degree</a:t>
            </a:r>
            <a:b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when Edges Directed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240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>
                <a:solidFill>
                  <a:schemeClr val="accent1">
                    <a:lumMod val="50000"/>
                  </a:schemeClr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86822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339" y="1614491"/>
            <a:ext cx="11372852" cy="2343147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/>
              <a:t>Graphs is special discrete data structure, which we can represent through two sets-</a:t>
            </a:r>
          </a:p>
          <a:p>
            <a:pPr lvl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/>
              <a:t>Set of Vertices / Nodes - V</a:t>
            </a:r>
          </a:p>
          <a:p>
            <a:pPr lvl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/>
              <a:t>Set of Edges - E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14339" y="3957638"/>
            <a:ext cx="6086474" cy="2343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5" indent="-228585" algn="l" defTabSz="91434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25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9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6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36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8" indent="-228585" algn="l" defTabSz="91434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/>
              <a:t>Let,</a:t>
            </a:r>
          </a:p>
          <a:p>
            <a:pPr lvl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/>
              <a:t>V = {1, 2, 3, 4}</a:t>
            </a:r>
          </a:p>
          <a:p>
            <a:pPr lvl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/>
              <a:t>E = {(1,2), (2,3), (1,4)}</a:t>
            </a:r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</p:txBody>
      </p:sp>
      <p:sp>
        <p:nvSpPr>
          <p:cNvPr id="5" name="Flowchart: Connector 4"/>
          <p:cNvSpPr/>
          <p:nvPr/>
        </p:nvSpPr>
        <p:spPr>
          <a:xfrm>
            <a:off x="8181978" y="3186113"/>
            <a:ext cx="200025" cy="25717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8181979" y="5367335"/>
            <a:ext cx="200025" cy="25717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10806114" y="5367334"/>
            <a:ext cx="200025" cy="25717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10806114" y="3186113"/>
            <a:ext cx="200025" cy="25717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572378" y="3039665"/>
            <a:ext cx="400050" cy="4036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215690" y="5294108"/>
            <a:ext cx="400050" cy="4036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72378" y="5294109"/>
            <a:ext cx="400050" cy="4036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291891" y="3112888"/>
            <a:ext cx="400050" cy="4036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2</a:t>
            </a:r>
          </a:p>
        </p:txBody>
      </p:sp>
      <p:cxnSp>
        <p:nvCxnSpPr>
          <p:cNvPr id="20" name="Straight Connector 19"/>
          <p:cNvCxnSpPr>
            <a:stCxn id="5" idx="6"/>
            <a:endCxn id="14" idx="2"/>
          </p:cNvCxnSpPr>
          <p:nvPr/>
        </p:nvCxnSpPr>
        <p:spPr>
          <a:xfrm>
            <a:off x="8382003" y="3314701"/>
            <a:ext cx="24241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7"/>
            <a:endCxn id="14" idx="3"/>
          </p:cNvCxnSpPr>
          <p:nvPr/>
        </p:nvCxnSpPr>
        <p:spPr>
          <a:xfrm flipV="1">
            <a:off x="8352711" y="3405626"/>
            <a:ext cx="2482696" cy="19993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5"/>
            <a:endCxn id="13" idx="2"/>
          </p:cNvCxnSpPr>
          <p:nvPr/>
        </p:nvCxnSpPr>
        <p:spPr>
          <a:xfrm>
            <a:off x="8352710" y="3405626"/>
            <a:ext cx="2453404" cy="20902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743701" y="3036092"/>
            <a:ext cx="1343028" cy="47684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Rajshahi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1115321" y="3076276"/>
            <a:ext cx="871895" cy="47684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DHK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838951" y="5294108"/>
            <a:ext cx="1343028" cy="47684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Khulna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1072457" y="5294108"/>
            <a:ext cx="1076679" cy="47684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CTG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743701" y="3011679"/>
            <a:ext cx="1343028" cy="47684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Dhaka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1115321" y="3051863"/>
            <a:ext cx="871895" cy="47684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Raj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838951" y="5269695"/>
            <a:ext cx="1343028" cy="47684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Bangkok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1072457" y="5269695"/>
            <a:ext cx="1076679" cy="476846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NY</a:t>
            </a:r>
          </a:p>
        </p:txBody>
      </p:sp>
    </p:spTree>
    <p:extLst>
      <p:ext uri="{BB962C8B-B14F-4D97-AF65-F5344CB8AC3E}">
        <p14:creationId xmlns:p14="http://schemas.microsoft.com/office/powerpoint/2010/main" val="320253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Graphs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1"/>
            <a:ext cx="10915651" cy="4743451"/>
          </a:xfrm>
        </p:spPr>
        <p:txBody>
          <a:bodyPr/>
          <a:lstStyle/>
          <a:p>
            <a:r>
              <a:rPr lang="en-US"/>
              <a:t>A graph is a bunch of vertices (or nodes) represented by </a:t>
            </a:r>
            <a:r>
              <a:rPr lang="en-US">
                <a:solidFill>
                  <a:srgbClr val="FF0000"/>
                </a:solidFill>
              </a:rPr>
              <a:t>circles</a:t>
            </a:r>
            <a:r>
              <a:rPr lang="en-US"/>
              <a:t>      which are connected by edges, represented by </a:t>
            </a:r>
            <a:r>
              <a:rPr lang="en-US">
                <a:solidFill>
                  <a:srgbClr val="FF0000"/>
                </a:solidFill>
              </a:rPr>
              <a:t>line segments         </a:t>
            </a:r>
          </a:p>
          <a:p>
            <a:endParaRPr lang="en-US"/>
          </a:p>
          <a:p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 rot="-1282237">
            <a:off x="9477136" y="2542866"/>
            <a:ext cx="1278807" cy="136828"/>
            <a:chOff x="4656" y="2304"/>
            <a:chExt cx="720" cy="48"/>
          </a:xfrm>
        </p:grpSpPr>
        <p:cxnSp>
          <p:nvCxnSpPr>
            <p:cNvPr id="7" name="AutoShape 6"/>
            <p:cNvCxnSpPr>
              <a:cxnSpLocks noChangeShapeType="1"/>
            </p:cNvCxnSpPr>
            <p:nvPr/>
          </p:nvCxnSpPr>
          <p:spPr bwMode="auto">
            <a:xfrm>
              <a:off x="4704" y="2322"/>
              <a:ext cx="62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328" y="230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656" y="230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10396541" y="1781182"/>
            <a:ext cx="168251" cy="13334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48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2"/>
            <a:ext cx="10915651" cy="3593302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95381" y="1935961"/>
            <a:ext cx="10591809" cy="3682786"/>
            <a:chOff x="1563245" y="3007523"/>
            <a:chExt cx="10200139" cy="3036089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None/>
              </a:pPr>
              <a:r>
                <a:rPr lang="en-US">
                  <a:solidFill>
                    <a:schemeClr val="bg1"/>
                  </a:solidFill>
                </a:rPr>
                <a:t>Definition</a:t>
              </a: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572767" y="3607599"/>
              <a:ext cx="10190617" cy="24360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14000"/>
                </a:lnSpc>
                <a:buNone/>
              </a:pPr>
              <a:r>
                <a:rPr lang="en-US"/>
                <a:t>A graph G = (V , E) consists of </a:t>
              </a:r>
              <a:r>
                <a:rPr lang="en-US" b="1">
                  <a:solidFill>
                    <a:srgbClr val="FF0000"/>
                  </a:solidFill>
                </a:rPr>
                <a:t>V, a nonempty set of vertices </a:t>
              </a:r>
              <a:r>
                <a:rPr lang="en-US"/>
                <a:t>(or nodes) and </a:t>
              </a:r>
              <a:r>
                <a:rPr lang="en-US" b="1">
                  <a:solidFill>
                    <a:srgbClr val="FF0000"/>
                  </a:solidFill>
                </a:rPr>
                <a:t>E, a set of edges (possibly empty). </a:t>
              </a:r>
            </a:p>
            <a:p>
              <a:pPr marL="0" indent="0" algn="just">
                <a:lnSpc>
                  <a:spcPct val="114000"/>
                </a:lnSpc>
                <a:buNone/>
              </a:pPr>
              <a:r>
                <a:rPr lang="en-US"/>
                <a:t>Each edge has either one or two vertices associated with it, called its </a:t>
              </a:r>
              <a:r>
                <a:rPr lang="en-US" b="1"/>
                <a:t>end points. </a:t>
              </a:r>
            </a:p>
            <a:p>
              <a:pPr marL="0" indent="0" algn="just">
                <a:lnSpc>
                  <a:spcPct val="114000"/>
                </a:lnSpc>
                <a:buNone/>
              </a:pPr>
              <a:r>
                <a:rPr lang="en-US"/>
                <a:t>An edge is said to connect its endpoints.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36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L23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66DB-B700-455E-8039-B49FAF28418E}" type="slidenum">
              <a:rPr lang="en-US"/>
              <a:pPr/>
              <a:t>6</a:t>
            </a:fld>
            <a:endParaRPr lang="en-US"/>
          </a:p>
        </p:txBody>
      </p:sp>
      <p:sp>
        <p:nvSpPr>
          <p:cNvPr id="137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199" y="1825625"/>
            <a:ext cx="11206163" cy="4351338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137220" name="Oval 4"/>
          <p:cNvSpPr>
            <a:spLocks noChangeArrowheads="1"/>
          </p:cNvSpPr>
          <p:nvPr/>
        </p:nvSpPr>
        <p:spPr bwMode="auto">
          <a:xfrm>
            <a:off x="3276600" y="1905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37221" name="Oval 5"/>
          <p:cNvSpPr>
            <a:spLocks noChangeArrowheads="1"/>
          </p:cNvSpPr>
          <p:nvPr/>
        </p:nvSpPr>
        <p:spPr bwMode="auto">
          <a:xfrm>
            <a:off x="5791200" y="1905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37222" name="Oval 6"/>
          <p:cNvSpPr>
            <a:spLocks noChangeArrowheads="1"/>
          </p:cNvSpPr>
          <p:nvPr/>
        </p:nvSpPr>
        <p:spPr bwMode="auto">
          <a:xfrm>
            <a:off x="4572000" y="3048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37223" name="Oval 7"/>
          <p:cNvSpPr>
            <a:spLocks noChangeArrowheads="1"/>
          </p:cNvSpPr>
          <p:nvPr/>
        </p:nvSpPr>
        <p:spPr bwMode="auto">
          <a:xfrm>
            <a:off x="7086600" y="3048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cxnSp>
        <p:nvCxnSpPr>
          <p:cNvPr id="137224" name="AutoShape 8"/>
          <p:cNvCxnSpPr>
            <a:cxnSpLocks noChangeShapeType="1"/>
            <a:stCxn id="137220" idx="6"/>
            <a:endCxn id="137221" idx="2"/>
          </p:cNvCxnSpPr>
          <p:nvPr/>
        </p:nvCxnSpPr>
        <p:spPr bwMode="auto">
          <a:xfrm>
            <a:off x="3657600" y="2095500"/>
            <a:ext cx="21336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225" name="AutoShape 9"/>
          <p:cNvCxnSpPr>
            <a:cxnSpLocks noChangeShapeType="1"/>
            <a:stCxn id="137220" idx="5"/>
            <a:endCxn id="137222" idx="1"/>
          </p:cNvCxnSpPr>
          <p:nvPr/>
        </p:nvCxnSpPr>
        <p:spPr bwMode="auto">
          <a:xfrm>
            <a:off x="3602039" y="2230439"/>
            <a:ext cx="10255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226" name="AutoShape 10"/>
          <p:cNvCxnSpPr>
            <a:cxnSpLocks noChangeShapeType="1"/>
            <a:stCxn id="137221" idx="5"/>
            <a:endCxn id="137223" idx="1"/>
          </p:cNvCxnSpPr>
          <p:nvPr/>
        </p:nvCxnSpPr>
        <p:spPr bwMode="auto">
          <a:xfrm>
            <a:off x="6116639" y="2230439"/>
            <a:ext cx="10255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227" name="AutoShape 11"/>
          <p:cNvCxnSpPr>
            <a:cxnSpLocks noChangeShapeType="1"/>
            <a:stCxn id="137222" idx="6"/>
            <a:endCxn id="137223" idx="2"/>
          </p:cNvCxnSpPr>
          <p:nvPr/>
        </p:nvCxnSpPr>
        <p:spPr bwMode="auto">
          <a:xfrm>
            <a:off x="4953000" y="3238500"/>
            <a:ext cx="21336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228" name="AutoShape 12"/>
          <p:cNvCxnSpPr>
            <a:cxnSpLocks noChangeShapeType="1"/>
            <a:stCxn id="137222" idx="7"/>
            <a:endCxn id="137221" idx="3"/>
          </p:cNvCxnSpPr>
          <p:nvPr/>
        </p:nvCxnSpPr>
        <p:spPr bwMode="auto">
          <a:xfrm flipV="1">
            <a:off x="4897439" y="2230439"/>
            <a:ext cx="9493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229" name="AutoShape 13"/>
          <p:cNvCxnSpPr>
            <a:cxnSpLocks noChangeShapeType="1"/>
            <a:stCxn id="137223" idx="3"/>
            <a:endCxn id="137220" idx="4"/>
          </p:cNvCxnSpPr>
          <p:nvPr/>
        </p:nvCxnSpPr>
        <p:spPr bwMode="auto">
          <a:xfrm rot="16200000" flipV="1">
            <a:off x="4760913" y="992188"/>
            <a:ext cx="1087438" cy="3675063"/>
          </a:xfrm>
          <a:prstGeom prst="curvedConnector3">
            <a:avLst>
              <a:gd name="adj1" fmla="val -5825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4343401" y="1676400"/>
            <a:ext cx="6206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{1,2}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5651501" y="2819400"/>
            <a:ext cx="6206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{3,4}</a:t>
            </a:r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>
            <a:off x="6248401" y="2438400"/>
            <a:ext cx="6206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{2,4}</a:t>
            </a:r>
          </a:p>
        </p:txBody>
      </p:sp>
      <p:sp>
        <p:nvSpPr>
          <p:cNvPr id="137233" name="Text Box 17"/>
          <p:cNvSpPr txBox="1">
            <a:spLocks noChangeArrowheads="1"/>
          </p:cNvSpPr>
          <p:nvPr/>
        </p:nvSpPr>
        <p:spPr bwMode="auto">
          <a:xfrm>
            <a:off x="3733801" y="2438400"/>
            <a:ext cx="6206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{1,3}</a:t>
            </a:r>
          </a:p>
        </p:txBody>
      </p:sp>
      <p:sp>
        <p:nvSpPr>
          <p:cNvPr id="137234" name="Text Box 18"/>
          <p:cNvSpPr txBox="1">
            <a:spLocks noChangeArrowheads="1"/>
          </p:cNvSpPr>
          <p:nvPr/>
        </p:nvSpPr>
        <p:spPr bwMode="auto">
          <a:xfrm>
            <a:off x="4965701" y="2362200"/>
            <a:ext cx="6206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{2,3}</a:t>
            </a:r>
          </a:p>
        </p:txBody>
      </p:sp>
      <p:sp>
        <p:nvSpPr>
          <p:cNvPr id="137235" name="Text Box 19"/>
          <p:cNvSpPr txBox="1">
            <a:spLocks noChangeArrowheads="1"/>
          </p:cNvSpPr>
          <p:nvPr/>
        </p:nvSpPr>
        <p:spPr bwMode="auto">
          <a:xfrm>
            <a:off x="4965701" y="3581400"/>
            <a:ext cx="6206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{1,4}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Graphs Example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709614" y="4668188"/>
            <a:ext cx="204094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400"/>
              <a:t>V = { 1, 2, 3, 4 }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481013" y="4134788"/>
            <a:ext cx="2278572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>
                <a:solidFill>
                  <a:srgbClr val="010000"/>
                </a:solidFill>
              </a:rPr>
              <a:t>SET OF VERTICES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709614" y="5830619"/>
            <a:ext cx="5543505" cy="53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/>
              <a:t>E = { (1, 2), (1, 3), (2, 3), (2, 4), (3, 4), (1, 4) }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481013" y="5344669"/>
            <a:ext cx="1932132" cy="46166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>
                <a:solidFill>
                  <a:srgbClr val="010000"/>
                </a:solidFill>
              </a:rPr>
              <a:t>SET OF EDGES</a:t>
            </a:r>
          </a:p>
        </p:txBody>
      </p:sp>
    </p:spTree>
    <p:extLst>
      <p:ext uri="{BB962C8B-B14F-4D97-AF65-F5344CB8AC3E}">
        <p14:creationId xmlns:p14="http://schemas.microsoft.com/office/powerpoint/2010/main" val="159311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Simple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2"/>
            <a:ext cx="10915651" cy="3593302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23571" y="1633302"/>
            <a:ext cx="10591809" cy="1664489"/>
            <a:chOff x="1563245" y="3007523"/>
            <a:chExt cx="10200139" cy="1664489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None/>
              </a:pPr>
              <a:r>
                <a:rPr lang="en-US">
                  <a:solidFill>
                    <a:schemeClr val="bg1"/>
                  </a:solidFill>
                </a:rPr>
                <a:t>Definition</a:t>
              </a: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572767" y="3607599"/>
              <a:ext cx="10190617" cy="10644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/>
                <a:t>A graph in which each edge connects two different vertices and where</a:t>
              </a:r>
            </a:p>
            <a:p>
              <a:pPr marL="0" indent="0">
                <a:buNone/>
              </a:pPr>
              <a:r>
                <a:rPr lang="en-US"/>
                <a:t>no two edges connect the same pair of vertices is called a simple graph.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23571" y="3755336"/>
            <a:ext cx="5000081" cy="2556173"/>
            <a:chOff x="-69119" y="1587202"/>
            <a:chExt cx="5641240" cy="2734862"/>
          </a:xfrm>
        </p:grpSpPr>
        <p:sp>
          <p:nvSpPr>
            <p:cNvPr id="13" name="Flowchart: Connector 12"/>
            <p:cNvSpPr/>
            <p:nvPr/>
          </p:nvSpPr>
          <p:spPr>
            <a:xfrm>
              <a:off x="1604963" y="1761636"/>
              <a:ext cx="200025" cy="25717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1604964" y="3942858"/>
              <a:ext cx="200025" cy="25717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4229099" y="3942857"/>
              <a:ext cx="200025" cy="25717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229099" y="1761636"/>
              <a:ext cx="200025" cy="25717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3" idx="6"/>
              <a:endCxn id="16" idx="2"/>
            </p:cNvCxnSpPr>
            <p:nvPr/>
          </p:nvCxnSpPr>
          <p:spPr>
            <a:xfrm>
              <a:off x="1804988" y="1890224"/>
              <a:ext cx="242411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7"/>
              <a:endCxn id="16" idx="3"/>
            </p:cNvCxnSpPr>
            <p:nvPr/>
          </p:nvCxnSpPr>
          <p:spPr>
            <a:xfrm flipV="1">
              <a:off x="1775696" y="1981149"/>
              <a:ext cx="2482696" cy="19993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3" idx="5"/>
              <a:endCxn id="15" idx="5"/>
            </p:cNvCxnSpPr>
            <p:nvPr/>
          </p:nvCxnSpPr>
          <p:spPr>
            <a:xfrm>
              <a:off x="1775695" y="1981149"/>
              <a:ext cx="2624136" cy="21812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166686" y="1587202"/>
              <a:ext cx="1343028" cy="4768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/>
                <a:t>Dhaka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538306" y="1627385"/>
              <a:ext cx="1033815" cy="4768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/>
                <a:t>Raj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69119" y="3845218"/>
              <a:ext cx="1674082" cy="4768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/>
                <a:t>Bangkok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495442" y="3845218"/>
              <a:ext cx="1076679" cy="4768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/>
                <a:t>NY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8251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err="1">
                <a:solidFill>
                  <a:schemeClr val="bg1"/>
                </a:solidFill>
                <a:latin typeface="Rockwell" panose="02060603020205020403" pitchFamily="18" charset="0"/>
              </a:rPr>
              <a:t>Multigraphs</a:t>
            </a:r>
            <a:endParaRPr lang="en-US" sz="4800" b="1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2"/>
            <a:ext cx="10915651" cy="1875039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33459" y="1614492"/>
            <a:ext cx="10591809" cy="1664489"/>
            <a:chOff x="1563245" y="3007523"/>
            <a:chExt cx="10200139" cy="1664489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None/>
              </a:pPr>
              <a:r>
                <a:rPr lang="en-US">
                  <a:solidFill>
                    <a:schemeClr val="bg1"/>
                  </a:solidFill>
                </a:rPr>
                <a:t>Definition</a:t>
              </a: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572767" y="3607599"/>
              <a:ext cx="10190617" cy="10644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/>
                <a:t>Graphs that may have multiple edges connecting the same vertices are called </a:t>
              </a:r>
              <a:r>
                <a:rPr lang="en-US" err="1"/>
                <a:t>multigraphs</a:t>
              </a:r>
              <a:r>
                <a:rPr lang="en-US"/>
                <a:t>.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71539" y="3991081"/>
            <a:ext cx="4391392" cy="2216839"/>
            <a:chOff x="-69119" y="1587202"/>
            <a:chExt cx="5641240" cy="2734862"/>
          </a:xfrm>
        </p:grpSpPr>
        <p:sp>
          <p:nvSpPr>
            <p:cNvPr id="14" name="Flowchart: Connector 13"/>
            <p:cNvSpPr/>
            <p:nvPr/>
          </p:nvSpPr>
          <p:spPr>
            <a:xfrm>
              <a:off x="1604963" y="1761636"/>
              <a:ext cx="200025" cy="25717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1604964" y="3942858"/>
              <a:ext cx="200025" cy="25717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229099" y="3942857"/>
              <a:ext cx="200025" cy="25717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4229099" y="1761636"/>
              <a:ext cx="200025" cy="257175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4" idx="6"/>
              <a:endCxn id="17" idx="2"/>
            </p:cNvCxnSpPr>
            <p:nvPr/>
          </p:nvCxnSpPr>
          <p:spPr>
            <a:xfrm>
              <a:off x="1804988" y="1890224"/>
              <a:ext cx="242411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5" idx="7"/>
              <a:endCxn id="17" idx="3"/>
            </p:cNvCxnSpPr>
            <p:nvPr/>
          </p:nvCxnSpPr>
          <p:spPr>
            <a:xfrm flipV="1">
              <a:off x="1775696" y="1981149"/>
              <a:ext cx="2482696" cy="19993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4" idx="5"/>
              <a:endCxn id="16" idx="5"/>
            </p:cNvCxnSpPr>
            <p:nvPr/>
          </p:nvCxnSpPr>
          <p:spPr>
            <a:xfrm>
              <a:off x="1775695" y="1981149"/>
              <a:ext cx="2624136" cy="21812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ounded Rectangle 20"/>
            <p:cNvSpPr/>
            <p:nvPr/>
          </p:nvSpPr>
          <p:spPr>
            <a:xfrm>
              <a:off x="166686" y="1587202"/>
              <a:ext cx="1343028" cy="4768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/>
                <a:t>Dhaka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538305" y="1627387"/>
              <a:ext cx="1033816" cy="4768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/>
                <a:t>Raj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-69119" y="3845218"/>
              <a:ext cx="1674082" cy="4768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/>
                <a:t>Bangkok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495442" y="3845218"/>
              <a:ext cx="1076679" cy="4768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/>
                <a:t>NY</a:t>
              </a:r>
            </a:p>
          </p:txBody>
        </p:sp>
      </p:grpSp>
      <p:sp>
        <p:nvSpPr>
          <p:cNvPr id="26" name="Freeform 25"/>
          <p:cNvSpPr/>
          <p:nvPr/>
        </p:nvSpPr>
        <p:spPr>
          <a:xfrm>
            <a:off x="2257425" y="3614505"/>
            <a:ext cx="2092943" cy="591673"/>
          </a:xfrm>
          <a:custGeom>
            <a:avLst/>
            <a:gdLst>
              <a:gd name="connsiteX0" fmla="*/ 0 w 2085975"/>
              <a:gd name="connsiteY0" fmla="*/ 557445 h 614595"/>
              <a:gd name="connsiteX1" fmla="*/ 971550 w 2085975"/>
              <a:gd name="connsiteY1" fmla="*/ 233 h 614595"/>
              <a:gd name="connsiteX2" fmla="*/ 2085975 w 2085975"/>
              <a:gd name="connsiteY2" fmla="*/ 614595 h 614595"/>
              <a:gd name="connsiteX3" fmla="*/ 2085975 w 2085975"/>
              <a:gd name="connsiteY3" fmla="*/ 614595 h 61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5975" h="614595">
                <a:moveTo>
                  <a:pt x="0" y="557445"/>
                </a:moveTo>
                <a:cubicBezTo>
                  <a:pt x="311944" y="274076"/>
                  <a:pt x="623888" y="-9292"/>
                  <a:pt x="971550" y="233"/>
                </a:cubicBezTo>
                <a:cubicBezTo>
                  <a:pt x="1319212" y="9758"/>
                  <a:pt x="2085975" y="614595"/>
                  <a:pt x="2085975" y="614595"/>
                </a:cubicBezTo>
                <a:lnTo>
                  <a:pt x="2085975" y="614595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44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Undirected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2"/>
            <a:ext cx="10915651" cy="3593302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71539" y="3614505"/>
            <a:ext cx="4391392" cy="2593415"/>
            <a:chOff x="871539" y="3614505"/>
            <a:chExt cx="4391392" cy="2593415"/>
          </a:xfrm>
        </p:grpSpPr>
        <p:grpSp>
          <p:nvGrpSpPr>
            <p:cNvPr id="14" name="Group 13"/>
            <p:cNvGrpSpPr/>
            <p:nvPr/>
          </p:nvGrpSpPr>
          <p:grpSpPr>
            <a:xfrm>
              <a:off x="871539" y="3991081"/>
              <a:ext cx="4391392" cy="2216839"/>
              <a:chOff x="-69119" y="1587202"/>
              <a:chExt cx="5641240" cy="2734862"/>
            </a:xfrm>
          </p:grpSpPr>
          <p:sp>
            <p:nvSpPr>
              <p:cNvPr id="16" name="Flowchart: Connector 15"/>
              <p:cNvSpPr/>
              <p:nvPr/>
            </p:nvSpPr>
            <p:spPr>
              <a:xfrm>
                <a:off x="1604963" y="1761636"/>
                <a:ext cx="200025" cy="257175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lowchart: Connector 16"/>
              <p:cNvSpPr/>
              <p:nvPr/>
            </p:nvSpPr>
            <p:spPr>
              <a:xfrm>
                <a:off x="1604964" y="3942858"/>
                <a:ext cx="200025" cy="257175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Connector 17"/>
              <p:cNvSpPr/>
              <p:nvPr/>
            </p:nvSpPr>
            <p:spPr>
              <a:xfrm>
                <a:off x="4229099" y="3942857"/>
                <a:ext cx="200025" cy="257175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Flowchart: Connector 18"/>
              <p:cNvSpPr/>
              <p:nvPr/>
            </p:nvSpPr>
            <p:spPr>
              <a:xfrm>
                <a:off x="4229099" y="1761636"/>
                <a:ext cx="200025" cy="257175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stCxn id="16" idx="6"/>
                <a:endCxn id="19" idx="2"/>
              </p:cNvCxnSpPr>
              <p:nvPr/>
            </p:nvCxnSpPr>
            <p:spPr>
              <a:xfrm>
                <a:off x="1804988" y="1890224"/>
                <a:ext cx="242411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7" idx="7"/>
                <a:endCxn id="19" idx="3"/>
              </p:cNvCxnSpPr>
              <p:nvPr/>
            </p:nvCxnSpPr>
            <p:spPr>
              <a:xfrm flipV="1">
                <a:off x="1775696" y="1981149"/>
                <a:ext cx="2482696" cy="199937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6" idx="5"/>
                <a:endCxn id="18" idx="5"/>
              </p:cNvCxnSpPr>
              <p:nvPr/>
            </p:nvCxnSpPr>
            <p:spPr>
              <a:xfrm>
                <a:off x="1775695" y="1981149"/>
                <a:ext cx="2624136" cy="21812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ounded Rectangle 22"/>
              <p:cNvSpPr/>
              <p:nvPr/>
            </p:nvSpPr>
            <p:spPr>
              <a:xfrm>
                <a:off x="166686" y="1587202"/>
                <a:ext cx="1343028" cy="47684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/>
                  <a:t>Dhaka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4351850" y="2180973"/>
                <a:ext cx="1033816" cy="47684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/>
                  <a:t>Raj</a:t>
                </a: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-69119" y="3845218"/>
                <a:ext cx="1674082" cy="47684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/>
                  <a:t>Bangkok</a:t>
                </a: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4495442" y="3845218"/>
                <a:ext cx="1076679" cy="47684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/>
                  <a:t>NY</a:t>
                </a:r>
              </a:p>
            </p:txBody>
          </p:sp>
        </p:grpSp>
        <p:sp>
          <p:nvSpPr>
            <p:cNvPr id="15" name="Freeform 14"/>
            <p:cNvSpPr/>
            <p:nvPr/>
          </p:nvSpPr>
          <p:spPr>
            <a:xfrm>
              <a:off x="2257425" y="3614505"/>
              <a:ext cx="2092943" cy="591673"/>
            </a:xfrm>
            <a:custGeom>
              <a:avLst/>
              <a:gdLst>
                <a:gd name="connsiteX0" fmla="*/ 0 w 2085975"/>
                <a:gd name="connsiteY0" fmla="*/ 557445 h 614595"/>
                <a:gd name="connsiteX1" fmla="*/ 971550 w 2085975"/>
                <a:gd name="connsiteY1" fmla="*/ 233 h 614595"/>
                <a:gd name="connsiteX2" fmla="*/ 2085975 w 2085975"/>
                <a:gd name="connsiteY2" fmla="*/ 614595 h 614595"/>
                <a:gd name="connsiteX3" fmla="*/ 2085975 w 2085975"/>
                <a:gd name="connsiteY3" fmla="*/ 614595 h 61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5975" h="614595">
                  <a:moveTo>
                    <a:pt x="0" y="557445"/>
                  </a:moveTo>
                  <a:cubicBezTo>
                    <a:pt x="311944" y="274076"/>
                    <a:pt x="623888" y="-9292"/>
                    <a:pt x="971550" y="233"/>
                  </a:cubicBezTo>
                  <a:cubicBezTo>
                    <a:pt x="1319212" y="9758"/>
                    <a:pt x="2085975" y="614595"/>
                    <a:pt x="2085975" y="614595"/>
                  </a:cubicBezTo>
                  <a:lnTo>
                    <a:pt x="2085975" y="614595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7" name="Freeform 26"/>
          <p:cNvSpPr/>
          <p:nvPr/>
        </p:nvSpPr>
        <p:spPr>
          <a:xfrm>
            <a:off x="4271963" y="3795853"/>
            <a:ext cx="570220" cy="569260"/>
          </a:xfrm>
          <a:custGeom>
            <a:avLst/>
            <a:gdLst>
              <a:gd name="connsiteX0" fmla="*/ 42862 w 570220"/>
              <a:gd name="connsiteY0" fmla="*/ 418960 h 569260"/>
              <a:gd name="connsiteX1" fmla="*/ 85725 w 570220"/>
              <a:gd name="connsiteY1" fmla="*/ 4622 h 569260"/>
              <a:gd name="connsiteX2" fmla="*/ 557212 w 570220"/>
              <a:gd name="connsiteY2" fmla="*/ 218935 h 569260"/>
              <a:gd name="connsiteX3" fmla="*/ 400050 w 570220"/>
              <a:gd name="connsiteY3" fmla="*/ 561835 h 569260"/>
              <a:gd name="connsiteX4" fmla="*/ 0 w 570220"/>
              <a:gd name="connsiteY4" fmla="*/ 461822 h 56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220" h="569260">
                <a:moveTo>
                  <a:pt x="42862" y="418960"/>
                </a:moveTo>
                <a:cubicBezTo>
                  <a:pt x="21431" y="228459"/>
                  <a:pt x="0" y="37959"/>
                  <a:pt x="85725" y="4622"/>
                </a:cubicBezTo>
                <a:cubicBezTo>
                  <a:pt x="171450" y="-28716"/>
                  <a:pt x="504825" y="126066"/>
                  <a:pt x="557212" y="218935"/>
                </a:cubicBezTo>
                <a:cubicBezTo>
                  <a:pt x="609599" y="311804"/>
                  <a:pt x="492919" y="521354"/>
                  <a:pt x="400050" y="561835"/>
                </a:cubicBezTo>
                <a:cubicBezTo>
                  <a:pt x="307181" y="602316"/>
                  <a:pt x="126206" y="464203"/>
                  <a:pt x="0" y="46182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20D4D22CB166478289643FDD561339" ma:contentTypeVersion="4" ma:contentTypeDescription="Create a new document." ma:contentTypeScope="" ma:versionID="803bf9756aba98e3a6050bccb8e89d48">
  <xsd:schema xmlns:xsd="http://www.w3.org/2001/XMLSchema" xmlns:xs="http://www.w3.org/2001/XMLSchema" xmlns:p="http://schemas.microsoft.com/office/2006/metadata/properties" xmlns:ns2="4167fab8-8ff8-4d16-8e2f-22d40d7d3bdb" targetNamespace="http://schemas.microsoft.com/office/2006/metadata/properties" ma:root="true" ma:fieldsID="c715a021d04c119efffa5cd945983032" ns2:_="">
    <xsd:import namespace="4167fab8-8ff8-4d16-8e2f-22d40d7d3b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67fab8-8ff8-4d16-8e2f-22d40d7d3b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A8C88C-556A-4B7A-B73E-9DE3697774B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BF0F63F-C1F2-4656-AD9C-7772FB3B24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2F9823-06EA-4894-B9BF-62A17FE3134A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Graphs</vt:lpstr>
      <vt:lpstr>Use of Graphs </vt:lpstr>
      <vt:lpstr>Graphs</vt:lpstr>
      <vt:lpstr>Graphs </vt:lpstr>
      <vt:lpstr>Graphs</vt:lpstr>
      <vt:lpstr>PowerPoint Presentation</vt:lpstr>
      <vt:lpstr>Simple Graphs</vt:lpstr>
      <vt:lpstr>Multigraphs</vt:lpstr>
      <vt:lpstr>Undirected Graphs</vt:lpstr>
      <vt:lpstr>Pseudographs</vt:lpstr>
      <vt:lpstr>Directed Graphs</vt:lpstr>
      <vt:lpstr>A Directed Graph</vt:lpstr>
      <vt:lpstr>Directed Graphs</vt:lpstr>
      <vt:lpstr>Types of Graphs </vt:lpstr>
      <vt:lpstr>Undirected Graphs: Adjacent</vt:lpstr>
      <vt:lpstr>PowerPoint Presentation</vt:lpstr>
      <vt:lpstr>PowerPoint Presentation</vt:lpstr>
      <vt:lpstr>PowerPoint Presentation</vt:lpstr>
      <vt:lpstr>PowerPoint Presentation</vt:lpstr>
      <vt:lpstr>Undirected Graphs: Degree</vt:lpstr>
      <vt:lpstr>Directed Graphs : Adjacent</vt:lpstr>
      <vt:lpstr>Directed Graphs : Degree</vt:lpstr>
      <vt:lpstr>Directed Graphs : Degree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T-T</dc:creator>
  <cp:revision>1</cp:revision>
  <dcterms:created xsi:type="dcterms:W3CDTF">2014-03-10T13:34:12Z</dcterms:created>
  <dcterms:modified xsi:type="dcterms:W3CDTF">2020-12-27T14:16:17Z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0x0101004F20D4D22CB166478289643FDD561339</vt:lpwstr>
  </property>
</Properties>
</file>