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08" r:id="rId14"/>
    <p:sldId id="417" r:id="rId15"/>
    <p:sldId id="436" r:id="rId16"/>
    <p:sldId id="418" r:id="rId17"/>
    <p:sldId id="437" r:id="rId18"/>
    <p:sldId id="419" r:id="rId19"/>
    <p:sldId id="420" r:id="rId20"/>
    <p:sldId id="438" r:id="rId21"/>
    <p:sldId id="439" r:id="rId22"/>
    <p:sldId id="435" r:id="rId23"/>
    <p:sldId id="440" r:id="rId24"/>
    <p:sldId id="421" r:id="rId25"/>
    <p:sldId id="445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44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2964C-CD61-46B4-8D0F-F291CCC1AB2C}" v="3" dt="2020-12-19T09:57:18.414"/>
    <p1510:client id="{B1C33B58-DB1B-4F2A-9E27-4F84FC4A3E1F}" v="14" dt="2020-12-19T10:36:53.577"/>
    <p1510:client id="{EF447F23-776C-435E-81AB-0657AEC3E62D}" v="17" dt="2020-12-27T03:24:21.7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MAHMUDUL AZAD SAJOL" userId="S::201311092@vu.edu.bd::405fb67f-8342-48e4-805b-10477172d295" providerId="AD" clId="Web-{EF447F23-776C-435E-81AB-0657AEC3E62D}"/>
    <pc:docChg chg="modSld">
      <pc:chgData name="MD. MAHMUDUL AZAD SAJOL" userId="S::201311092@vu.edu.bd::405fb67f-8342-48e4-805b-10477172d295" providerId="AD" clId="Web-{EF447F23-776C-435E-81AB-0657AEC3E62D}" dt="2020-12-27T03:24:21.706" v="11" actId="1076"/>
      <pc:docMkLst>
        <pc:docMk/>
      </pc:docMkLst>
      <pc:sldChg chg="modSp">
        <pc:chgData name="MD. MAHMUDUL AZAD SAJOL" userId="S::201311092@vu.edu.bd::405fb67f-8342-48e4-805b-10477172d295" providerId="AD" clId="Web-{EF447F23-776C-435E-81AB-0657AEC3E62D}" dt="2020-12-27T03:24:21.706" v="11" actId="1076"/>
        <pc:sldMkLst>
          <pc:docMk/>
          <pc:sldMk cId="1337310826" sldId="435"/>
        </pc:sldMkLst>
        <pc:picChg chg="mod">
          <ac:chgData name="MD. MAHMUDUL AZAD SAJOL" userId="S::201311092@vu.edu.bd::405fb67f-8342-48e4-805b-10477172d295" providerId="AD" clId="Web-{EF447F23-776C-435E-81AB-0657AEC3E62D}" dt="2020-12-27T03:24:21.706" v="11" actId="1076"/>
          <ac:picMkLst>
            <pc:docMk/>
            <pc:sldMk cId="1337310826" sldId="435"/>
            <ac:picMk id="5" creationId="{00000000-0000-0000-0000-000000000000}"/>
          </ac:picMkLst>
        </pc:picChg>
      </pc:sldChg>
      <pc:sldChg chg="modSp">
        <pc:chgData name="MD. MAHMUDUL AZAD SAJOL" userId="S::201311092@vu.edu.bd::405fb67f-8342-48e4-805b-10477172d295" providerId="AD" clId="Web-{EF447F23-776C-435E-81AB-0657AEC3E62D}" dt="2020-12-27T03:19:48.157" v="9" actId="20577"/>
        <pc:sldMkLst>
          <pc:docMk/>
          <pc:sldMk cId="790354165" sldId="455"/>
        </pc:sldMkLst>
        <pc:spChg chg="mod">
          <ac:chgData name="MD. MAHMUDUL AZAD SAJOL" userId="S::201311092@vu.edu.bd::405fb67f-8342-48e4-805b-10477172d295" providerId="AD" clId="Web-{EF447F23-776C-435E-81AB-0657AEC3E62D}" dt="2020-12-27T03:19:48.157" v="9" actId="20577"/>
          <ac:spMkLst>
            <pc:docMk/>
            <pc:sldMk cId="790354165" sldId="455"/>
            <ac:spMk id="203778" creationId="{00000000-0000-0000-0000-000000000000}"/>
          </ac:spMkLst>
        </pc:spChg>
      </pc:sldChg>
    </pc:docChg>
  </pc:docChgLst>
  <pc:docChgLst>
    <pc:chgData name="AHMED MOSTAKIM FAHIM" userId="S::201311006@vu.edu.bd::6b9647fa-64df-4a81-9aea-679b41abf126" providerId="AD" clId="Web-{B1C33B58-DB1B-4F2A-9E27-4F84FC4A3E1F}"/>
    <pc:docChg chg="modSld">
      <pc:chgData name="AHMED MOSTAKIM FAHIM" userId="S::201311006@vu.edu.bd::6b9647fa-64df-4a81-9aea-679b41abf126" providerId="AD" clId="Web-{B1C33B58-DB1B-4F2A-9E27-4F84FC4A3E1F}" dt="2020-12-19T10:36:53.577" v="12" actId="20577"/>
      <pc:docMkLst>
        <pc:docMk/>
      </pc:docMkLst>
      <pc:sldChg chg="modSp">
        <pc:chgData name="AHMED MOSTAKIM FAHIM" userId="S::201311006@vu.edu.bd::6b9647fa-64df-4a81-9aea-679b41abf126" providerId="AD" clId="Web-{B1C33B58-DB1B-4F2A-9E27-4F84FC4A3E1F}" dt="2020-12-19T10:36:51.483" v="10" actId="20577"/>
        <pc:sldMkLst>
          <pc:docMk/>
          <pc:sldMk cId="2842660314" sldId="447"/>
        </pc:sldMkLst>
        <pc:spChg chg="mod">
          <ac:chgData name="AHMED MOSTAKIM FAHIM" userId="S::201311006@vu.edu.bd::6b9647fa-64df-4a81-9aea-679b41abf126" providerId="AD" clId="Web-{B1C33B58-DB1B-4F2A-9E27-4F84FC4A3E1F}" dt="2020-12-19T10:36:51.483" v="10" actId="20577"/>
          <ac:spMkLst>
            <pc:docMk/>
            <pc:sldMk cId="2842660314" sldId="447"/>
            <ac:spMk id="2" creationId="{00000000-0000-0000-0000-000000000000}"/>
          </ac:spMkLst>
        </pc:spChg>
      </pc:sldChg>
    </pc:docChg>
  </pc:docChgLst>
  <pc:docChgLst>
    <pc:chgData name="ANIKA TABASSUM ANTORA" userId="S::201311009@vu.edu.bd::966a8099-c242-4498-9ce3-9e2d626cc966" providerId="AD" clId="Web-{17B2964C-CD61-46B4-8D0F-F291CCC1AB2C}"/>
    <pc:docChg chg="modSld">
      <pc:chgData name="ANIKA TABASSUM ANTORA" userId="S::201311009@vu.edu.bd::966a8099-c242-4498-9ce3-9e2d626cc966" providerId="AD" clId="Web-{17B2964C-CD61-46B4-8D0F-F291CCC1AB2C}" dt="2020-12-19T09:57:18.414" v="2" actId="1076"/>
      <pc:docMkLst>
        <pc:docMk/>
      </pc:docMkLst>
      <pc:sldChg chg="modSp">
        <pc:chgData name="ANIKA TABASSUM ANTORA" userId="S::201311009@vu.edu.bd::966a8099-c242-4498-9ce3-9e2d626cc966" providerId="AD" clId="Web-{17B2964C-CD61-46B4-8D0F-F291CCC1AB2C}" dt="2020-12-19T09:57:18.414" v="2" actId="1076"/>
        <pc:sldMkLst>
          <pc:docMk/>
          <pc:sldMk cId="3515789019" sldId="436"/>
        </pc:sldMkLst>
        <pc:spChg chg="mod">
          <ac:chgData name="ANIKA TABASSUM ANTORA" userId="S::201311009@vu.edu.bd::966a8099-c242-4498-9ce3-9e2d626cc966" providerId="AD" clId="Web-{17B2964C-CD61-46B4-8D0F-F291CCC1AB2C}" dt="2020-12-19T09:57:18.414" v="2" actId="1076"/>
          <ac:spMkLst>
            <pc:docMk/>
            <pc:sldMk cId="3515789019" sldId="43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2D584-5277-4814-A0C5-529141527C35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9A282-9266-4719-9342-F407570ED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6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3C31B7-4940-4FD2-8CE0-6D0CCFDBE38A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9A282-9266-4719-9342-F407570ED5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0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 bipartite,</a:t>
            </a:r>
            <a:r>
              <a:rPr lang="en-US" baseline="0"/>
              <a:t> because v1(</a:t>
            </a:r>
            <a:r>
              <a:rPr lang="en-US" baseline="0" err="1"/>
              <a:t>a,b,d</a:t>
            </a:r>
            <a:r>
              <a:rPr lang="en-US" baseline="0"/>
              <a:t>) and v2(</a:t>
            </a:r>
            <a:r>
              <a:rPr lang="en-US" baseline="0" err="1"/>
              <a:t>g,f,e,c</a:t>
            </a:r>
            <a:r>
              <a:rPr lang="en-US" baseline="0"/>
              <a:t>) H is not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9A282-9266-4719-9342-F407570ED5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1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32C77-746D-4288-9B02-2A56007A15F0}" type="slidenum">
              <a:rPr lang="en-US"/>
              <a:pPr/>
              <a:t>23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1" indent="0" algn="ctr">
              <a:buNone/>
              <a:defRPr sz="2000"/>
            </a:lvl2pPr>
            <a:lvl3pPr marL="914340" indent="0" algn="ctr">
              <a:buNone/>
              <a:defRPr sz="1800"/>
            </a:lvl3pPr>
            <a:lvl4pPr marL="1371511" indent="0" algn="ctr">
              <a:buNone/>
              <a:defRPr sz="1600"/>
            </a:lvl4pPr>
            <a:lvl5pPr marL="1828681" indent="0" algn="ctr">
              <a:buNone/>
              <a:defRPr sz="1600"/>
            </a:lvl5pPr>
            <a:lvl6pPr marL="2285852" indent="0" algn="ctr">
              <a:buNone/>
              <a:defRPr sz="1600"/>
            </a:lvl6pPr>
            <a:lvl7pPr marL="2743021" indent="0" algn="ctr">
              <a:buNone/>
              <a:defRPr sz="1600"/>
            </a:lvl7pPr>
            <a:lvl8pPr marL="3200192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0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2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6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4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1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600" b="1"/>
            </a:lvl4pPr>
            <a:lvl5pPr marL="1828681" indent="0">
              <a:buNone/>
              <a:defRPr sz="1600" b="1"/>
            </a:lvl5pPr>
            <a:lvl6pPr marL="2285852" indent="0">
              <a:buNone/>
              <a:defRPr sz="1600" b="1"/>
            </a:lvl6pPr>
            <a:lvl7pPr marL="2743021" indent="0">
              <a:buNone/>
              <a:defRPr sz="1600" b="1"/>
            </a:lvl7pPr>
            <a:lvl8pPr marL="3200192" indent="0">
              <a:buNone/>
              <a:defRPr sz="1600" b="1"/>
            </a:lvl8pPr>
            <a:lvl9pPr marL="36573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4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1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1" indent="0">
              <a:buNone/>
              <a:defRPr sz="2000"/>
            </a:lvl5pPr>
            <a:lvl6pPr marL="2285852" indent="0">
              <a:buNone/>
              <a:defRPr sz="2000"/>
            </a:lvl6pPr>
            <a:lvl7pPr marL="2743021" indent="0">
              <a:buNone/>
              <a:defRPr sz="2000"/>
            </a:lvl7pPr>
            <a:lvl8pPr marL="3200192" indent="0">
              <a:buNone/>
              <a:defRPr sz="2000"/>
            </a:lvl8pPr>
            <a:lvl9pPr marL="365736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1" indent="0">
              <a:buNone/>
              <a:defRPr sz="1400"/>
            </a:lvl2pPr>
            <a:lvl3pPr marL="914340" indent="0">
              <a:buNone/>
              <a:defRPr sz="1200"/>
            </a:lvl3pPr>
            <a:lvl4pPr marL="1371511" indent="0">
              <a:buNone/>
              <a:defRPr sz="1000"/>
            </a:lvl4pPr>
            <a:lvl5pPr marL="1828681" indent="0">
              <a:buNone/>
              <a:defRPr sz="1000"/>
            </a:lvl5pPr>
            <a:lvl6pPr marL="2285852" indent="0">
              <a:buNone/>
              <a:defRPr sz="1000"/>
            </a:lvl6pPr>
            <a:lvl7pPr marL="2743021" indent="0">
              <a:buNone/>
              <a:defRPr sz="1000"/>
            </a:lvl7pPr>
            <a:lvl8pPr marL="3200192" indent="0">
              <a:buNone/>
              <a:defRPr sz="1000"/>
            </a:lvl8pPr>
            <a:lvl9pPr marL="365736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5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9286-11B8-4955-AAAE-AAAE78E0CF22}" type="datetimeFigureOut">
              <a:rPr lang="en-US" smtClean="0"/>
              <a:t>12/26/2020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106B5-6058-41AF-9CC7-A36880636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13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4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5" indent="-228585" algn="l" defTabSz="91434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25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9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6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36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0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77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48" indent="-228585" algn="l" defTabSz="91434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3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00340"/>
            <a:ext cx="9144000" cy="1271587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bg1"/>
                </a:solidFill>
                <a:latin typeface="Rockwell" panose="02060603020205020403" pitchFamily="18" charset="0"/>
              </a:rPr>
              <a:t>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</p:spPr>
      </p:pic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3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 : </a:t>
            </a:r>
            <a:b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Complete Graphs - </a:t>
            </a:r>
            <a:r>
              <a:rPr lang="en-US" sz="4800" b="1" err="1">
                <a:solidFill>
                  <a:schemeClr val="bg1"/>
                </a:solidFill>
                <a:latin typeface="Rockwell" panose="02060603020205020403" pitchFamily="18" charset="0"/>
              </a:rPr>
              <a:t>Kn</a:t>
            </a:r>
            <a:endParaRPr lang="en-US" sz="4800" b="1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3459" y="1614492"/>
            <a:ext cx="10591809" cy="1664489"/>
            <a:chOff x="1563245" y="3007523"/>
            <a:chExt cx="10200139" cy="1664489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b="1">
                  <a:solidFill>
                    <a:schemeClr val="bg1"/>
                  </a:solidFill>
                </a:rPr>
                <a:t>Complete Graphs - </a:t>
              </a:r>
              <a:r>
                <a:rPr lang="en-US" b="1" err="1">
                  <a:solidFill>
                    <a:schemeClr val="bg1"/>
                  </a:solidFill>
                </a:rPr>
                <a:t>K</a:t>
              </a:r>
              <a:r>
                <a:rPr lang="en-US" b="1" baseline="-25000" err="1">
                  <a:solidFill>
                    <a:schemeClr val="bg1"/>
                  </a:solidFill>
                </a:rPr>
                <a:t>n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A complete graph on n vertices, denoted by </a:t>
              </a:r>
              <a:r>
                <a:rPr lang="en-US" err="1"/>
                <a:t>K</a:t>
              </a:r>
              <a:r>
                <a:rPr lang="en-US" baseline="-25000" err="1"/>
                <a:t>n</a:t>
              </a:r>
              <a:r>
                <a:rPr lang="en-US"/>
                <a:t>, is a simple graph that contains exactly one edge between each pair of distinct vertices.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1043347" y="3700463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05633" y="5945981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05634" y="3679033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33459" y="5986463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09174" y="3784816"/>
            <a:ext cx="30393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14787" y="3807620"/>
            <a:ext cx="3017520" cy="2208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15" idx="0"/>
          </p:cNvCxnSpPr>
          <p:nvPr/>
        </p:nvCxnSpPr>
        <p:spPr>
          <a:xfrm flipH="1">
            <a:off x="1111861" y="3886200"/>
            <a:ext cx="9888" cy="21002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93213" y="3852856"/>
            <a:ext cx="9888" cy="21002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5" idx="3"/>
            <a:endCxn id="14" idx="3"/>
          </p:cNvCxnSpPr>
          <p:nvPr/>
        </p:nvCxnSpPr>
        <p:spPr>
          <a:xfrm flipV="1">
            <a:off x="1056422" y="3837569"/>
            <a:ext cx="3072175" cy="23074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16805" y="6101772"/>
            <a:ext cx="30393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6692783" y="4407695"/>
            <a:ext cx="3851394" cy="792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"/>
          </a:p>
          <a:p>
            <a:pPr marL="0" indent="0">
              <a:buNone/>
            </a:pPr>
            <a:r>
              <a:rPr lang="en-US"/>
              <a:t>No. of Edges = n(n-1) / 2</a:t>
            </a:r>
          </a:p>
        </p:txBody>
      </p:sp>
    </p:spTree>
    <p:extLst>
      <p:ext uri="{BB962C8B-B14F-4D97-AF65-F5344CB8AC3E}">
        <p14:creationId xmlns:p14="http://schemas.microsoft.com/office/powerpoint/2010/main" val="418145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2E343-D1B8-41A0-A7D8-A47BA1626450}" type="slidenum">
              <a:rPr lang="en-US"/>
              <a:pPr/>
              <a:t>11</a:t>
            </a:fld>
            <a:endParaRPr lang="en-US"/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  		       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	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			 </a:t>
            </a:r>
            <a:r>
              <a:rPr lang="en-US" i="1"/>
              <a:t>K</a:t>
            </a:r>
            <a:r>
              <a:rPr lang="en-US" baseline="-25000"/>
              <a:t>1	          </a:t>
            </a:r>
            <a:r>
              <a:rPr lang="en-US" i="1"/>
              <a:t>K</a:t>
            </a:r>
            <a:r>
              <a:rPr lang="en-US" baseline="-25000"/>
              <a:t>2	                 </a:t>
            </a:r>
            <a:r>
              <a:rPr lang="en-US" i="1"/>
              <a:t>K</a:t>
            </a:r>
            <a:r>
              <a:rPr lang="en-US" baseline="-25000"/>
              <a:t>3	           </a:t>
            </a:r>
            <a:r>
              <a:rPr lang="en-US" i="1"/>
              <a:t>K</a:t>
            </a:r>
            <a:r>
              <a:rPr lang="en-US" baseline="-25000"/>
              <a:t>4	                 </a:t>
            </a:r>
            <a:r>
              <a:rPr lang="en-US" i="1"/>
              <a:t>K</a:t>
            </a:r>
            <a:r>
              <a:rPr lang="en-US" baseline="-25000"/>
              <a:t>5</a:t>
            </a:r>
          </a:p>
        </p:txBody>
      </p:sp>
      <p:sp>
        <p:nvSpPr>
          <p:cNvPr id="73732" name="Oval 4"/>
          <p:cNvSpPr>
            <a:spLocks noChangeArrowheads="1"/>
          </p:cNvSpPr>
          <p:nvPr/>
        </p:nvSpPr>
        <p:spPr bwMode="auto">
          <a:xfrm>
            <a:off x="5105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5562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3735" name="AutoShape 7"/>
          <p:cNvCxnSpPr>
            <a:cxnSpLocks noChangeShapeType="1"/>
            <a:stCxn id="73732" idx="6"/>
            <a:endCxn id="73733" idx="2"/>
          </p:cNvCxnSpPr>
          <p:nvPr/>
        </p:nvCxnSpPr>
        <p:spPr bwMode="auto">
          <a:xfrm>
            <a:off x="5181600" y="4152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6" name="AutoShape 8"/>
          <p:cNvCxnSpPr>
            <a:cxnSpLocks noChangeShapeType="1"/>
            <a:stCxn id="73732" idx="4"/>
            <a:endCxn id="73734" idx="1"/>
          </p:cNvCxnSpPr>
          <p:nvPr/>
        </p:nvCxnSpPr>
        <p:spPr bwMode="auto">
          <a:xfrm>
            <a:off x="5143501" y="4191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37" name="AutoShape 9"/>
          <p:cNvCxnSpPr>
            <a:cxnSpLocks noChangeShapeType="1"/>
            <a:stCxn id="73734" idx="7"/>
            <a:endCxn id="73733" idx="4"/>
          </p:cNvCxnSpPr>
          <p:nvPr/>
        </p:nvCxnSpPr>
        <p:spPr bwMode="auto">
          <a:xfrm flipV="1">
            <a:off x="5627688" y="4191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3733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47" name="Oval 19"/>
          <p:cNvSpPr>
            <a:spLocks noChangeArrowheads="1"/>
          </p:cNvSpPr>
          <p:nvPr/>
        </p:nvSpPr>
        <p:spPr bwMode="auto">
          <a:xfrm>
            <a:off x="46482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3748" name="AutoShape 20"/>
          <p:cNvCxnSpPr>
            <a:cxnSpLocks noChangeShapeType="1"/>
            <a:stCxn id="73746" idx="6"/>
            <a:endCxn id="73747" idx="2"/>
          </p:cNvCxnSpPr>
          <p:nvPr/>
        </p:nvCxnSpPr>
        <p:spPr bwMode="auto">
          <a:xfrm>
            <a:off x="3810000" y="4533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2895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6553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51" name="Oval 23"/>
          <p:cNvSpPr>
            <a:spLocks noChangeArrowheads="1"/>
          </p:cNvSpPr>
          <p:nvPr/>
        </p:nvSpPr>
        <p:spPr bwMode="auto">
          <a:xfrm>
            <a:off x="7467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6553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3753" name="AutoShape 25"/>
          <p:cNvCxnSpPr>
            <a:cxnSpLocks noChangeShapeType="1"/>
            <a:stCxn id="73750" idx="6"/>
            <a:endCxn id="73751" idx="2"/>
          </p:cNvCxnSpPr>
          <p:nvPr/>
        </p:nvCxnSpPr>
        <p:spPr bwMode="auto">
          <a:xfrm>
            <a:off x="6629400" y="4152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4" name="AutoShape 26"/>
          <p:cNvCxnSpPr>
            <a:cxnSpLocks noChangeShapeType="1"/>
            <a:stCxn id="73750" idx="4"/>
            <a:endCxn id="73752" idx="0"/>
          </p:cNvCxnSpPr>
          <p:nvPr/>
        </p:nvCxnSpPr>
        <p:spPr bwMode="auto">
          <a:xfrm>
            <a:off x="6591300" y="41910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5" name="AutoShape 27"/>
          <p:cNvCxnSpPr>
            <a:cxnSpLocks noChangeShapeType="1"/>
            <a:stCxn id="73752" idx="7"/>
            <a:endCxn id="73751" idx="3"/>
          </p:cNvCxnSpPr>
          <p:nvPr/>
        </p:nvCxnSpPr>
        <p:spPr bwMode="auto">
          <a:xfrm flipV="1">
            <a:off x="6618289" y="4179889"/>
            <a:ext cx="860425" cy="784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56" name="Oval 28"/>
          <p:cNvSpPr>
            <a:spLocks noChangeArrowheads="1"/>
          </p:cNvSpPr>
          <p:nvPr/>
        </p:nvSpPr>
        <p:spPr bwMode="auto">
          <a:xfrm>
            <a:off x="7467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3757" name="AutoShape 29"/>
          <p:cNvCxnSpPr>
            <a:cxnSpLocks noChangeShapeType="1"/>
            <a:stCxn id="73752" idx="6"/>
            <a:endCxn id="73756" idx="2"/>
          </p:cNvCxnSpPr>
          <p:nvPr/>
        </p:nvCxnSpPr>
        <p:spPr bwMode="auto">
          <a:xfrm>
            <a:off x="6629400" y="4991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8" name="AutoShape 30"/>
          <p:cNvCxnSpPr>
            <a:cxnSpLocks noChangeShapeType="1"/>
            <a:stCxn id="73751" idx="4"/>
            <a:endCxn id="73756" idx="0"/>
          </p:cNvCxnSpPr>
          <p:nvPr/>
        </p:nvCxnSpPr>
        <p:spPr bwMode="auto">
          <a:xfrm>
            <a:off x="7505700" y="41910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9" name="AutoShape 31"/>
          <p:cNvCxnSpPr>
            <a:cxnSpLocks noChangeShapeType="1"/>
            <a:stCxn id="73756" idx="1"/>
            <a:endCxn id="73750" idx="5"/>
          </p:cNvCxnSpPr>
          <p:nvPr/>
        </p:nvCxnSpPr>
        <p:spPr bwMode="auto">
          <a:xfrm flipH="1" flipV="1">
            <a:off x="6618289" y="4179889"/>
            <a:ext cx="860425" cy="784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60" name="Oval 32"/>
          <p:cNvSpPr>
            <a:spLocks noChangeArrowheads="1"/>
          </p:cNvSpPr>
          <p:nvPr/>
        </p:nvSpPr>
        <p:spPr bwMode="auto">
          <a:xfrm>
            <a:off x="7924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8839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3762" name="Oval 34"/>
          <p:cNvSpPr>
            <a:spLocks noChangeArrowheads="1"/>
          </p:cNvSpPr>
          <p:nvPr/>
        </p:nvSpPr>
        <p:spPr bwMode="auto">
          <a:xfrm>
            <a:off x="8077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3763" name="AutoShape 35"/>
          <p:cNvCxnSpPr>
            <a:cxnSpLocks noChangeShapeType="1"/>
            <a:stCxn id="73760" idx="6"/>
            <a:endCxn id="73761" idx="2"/>
          </p:cNvCxnSpPr>
          <p:nvPr/>
        </p:nvCxnSpPr>
        <p:spPr bwMode="auto">
          <a:xfrm>
            <a:off x="80010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4" name="AutoShape 36"/>
          <p:cNvCxnSpPr>
            <a:cxnSpLocks noChangeShapeType="1"/>
            <a:stCxn id="73760" idx="4"/>
            <a:endCxn id="73762" idx="1"/>
          </p:cNvCxnSpPr>
          <p:nvPr/>
        </p:nvCxnSpPr>
        <p:spPr bwMode="auto">
          <a:xfrm>
            <a:off x="7962901" y="4419601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5" name="AutoShape 37"/>
          <p:cNvCxnSpPr>
            <a:cxnSpLocks noChangeShapeType="1"/>
            <a:stCxn id="73762" idx="7"/>
            <a:endCxn id="73761" idx="3"/>
          </p:cNvCxnSpPr>
          <p:nvPr/>
        </p:nvCxnSpPr>
        <p:spPr bwMode="auto">
          <a:xfrm flipV="1">
            <a:off x="8142289" y="4408489"/>
            <a:ext cx="708025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66" name="Oval 38"/>
          <p:cNvSpPr>
            <a:spLocks noChangeArrowheads="1"/>
          </p:cNvSpPr>
          <p:nvPr/>
        </p:nvSpPr>
        <p:spPr bwMode="auto">
          <a:xfrm>
            <a:off x="8686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3767" name="AutoShape 39"/>
          <p:cNvCxnSpPr>
            <a:cxnSpLocks noChangeShapeType="1"/>
            <a:stCxn id="73762" idx="6"/>
            <a:endCxn id="73766" idx="2"/>
          </p:cNvCxnSpPr>
          <p:nvPr/>
        </p:nvCxnSpPr>
        <p:spPr bwMode="auto">
          <a:xfrm>
            <a:off x="8153400" y="49911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8" name="AutoShape 40"/>
          <p:cNvCxnSpPr>
            <a:cxnSpLocks noChangeShapeType="1"/>
            <a:stCxn id="73761" idx="4"/>
            <a:endCxn id="73766" idx="7"/>
          </p:cNvCxnSpPr>
          <p:nvPr/>
        </p:nvCxnSpPr>
        <p:spPr bwMode="auto">
          <a:xfrm flipH="1">
            <a:off x="8751888" y="4419601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69" name="AutoShape 41"/>
          <p:cNvCxnSpPr>
            <a:cxnSpLocks noChangeShapeType="1"/>
            <a:stCxn id="73766" idx="1"/>
            <a:endCxn id="73760" idx="5"/>
          </p:cNvCxnSpPr>
          <p:nvPr/>
        </p:nvCxnSpPr>
        <p:spPr bwMode="auto">
          <a:xfrm flipH="1" flipV="1">
            <a:off x="7989889" y="4408489"/>
            <a:ext cx="708025" cy="555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70" name="Oval 42"/>
          <p:cNvSpPr>
            <a:spLocks noChangeArrowheads="1"/>
          </p:cNvSpPr>
          <p:nvPr/>
        </p:nvSpPr>
        <p:spPr bwMode="auto">
          <a:xfrm>
            <a:off x="8382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3771" name="AutoShape 43"/>
          <p:cNvCxnSpPr>
            <a:cxnSpLocks noChangeShapeType="1"/>
            <a:stCxn id="73770" idx="2"/>
            <a:endCxn id="73760" idx="7"/>
          </p:cNvCxnSpPr>
          <p:nvPr/>
        </p:nvCxnSpPr>
        <p:spPr bwMode="auto">
          <a:xfrm flipH="1">
            <a:off x="7989888" y="4076701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72" name="AutoShape 44"/>
          <p:cNvCxnSpPr>
            <a:cxnSpLocks noChangeShapeType="1"/>
            <a:stCxn id="73770" idx="6"/>
            <a:endCxn id="73761" idx="1"/>
          </p:cNvCxnSpPr>
          <p:nvPr/>
        </p:nvCxnSpPr>
        <p:spPr bwMode="auto">
          <a:xfrm>
            <a:off x="8458201" y="4076701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73" name="AutoShape 45"/>
          <p:cNvCxnSpPr>
            <a:cxnSpLocks noChangeShapeType="1"/>
            <a:stCxn id="73770" idx="3"/>
            <a:endCxn id="73762" idx="0"/>
          </p:cNvCxnSpPr>
          <p:nvPr/>
        </p:nvCxnSpPr>
        <p:spPr bwMode="auto">
          <a:xfrm flipH="1">
            <a:off x="8115301" y="4103688"/>
            <a:ext cx="277813" cy="849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74" name="AutoShape 46"/>
          <p:cNvCxnSpPr>
            <a:cxnSpLocks noChangeShapeType="1"/>
            <a:stCxn id="73770" idx="5"/>
            <a:endCxn id="73766" idx="0"/>
          </p:cNvCxnSpPr>
          <p:nvPr/>
        </p:nvCxnSpPr>
        <p:spPr bwMode="auto">
          <a:xfrm>
            <a:off x="8447088" y="4103688"/>
            <a:ext cx="277812" cy="849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Graph Patterns</a:t>
            </a:r>
            <a:b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Complete Graphs - </a:t>
            </a:r>
            <a:r>
              <a:rPr lang="en-US" sz="4800" b="1" err="1">
                <a:solidFill>
                  <a:schemeClr val="bg1"/>
                </a:solidFill>
                <a:latin typeface="Rockwell" panose="02060603020205020403" pitchFamily="18" charset="0"/>
              </a:rPr>
              <a:t>Kn</a:t>
            </a:r>
            <a:endParaRPr lang="en-US" sz="4800" b="1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033459" y="1738316"/>
            <a:ext cx="10581921" cy="585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en-US"/>
              <a:t>Complete Graphs – </a:t>
            </a:r>
            <a:r>
              <a:rPr lang="en-US" err="1"/>
              <a:t>K</a:t>
            </a:r>
            <a:r>
              <a:rPr lang="en-US" baseline="-25000" err="1"/>
              <a:t>n</a:t>
            </a:r>
            <a:r>
              <a:rPr lang="en-US" baseline="-25000"/>
              <a:t> , </a:t>
            </a:r>
            <a:r>
              <a:rPr lang="en-US"/>
              <a:t>when n = 1, 2, 3, 4, 5</a:t>
            </a:r>
          </a:p>
        </p:txBody>
      </p:sp>
    </p:spTree>
    <p:extLst>
      <p:ext uri="{BB962C8B-B14F-4D97-AF65-F5344CB8AC3E}">
        <p14:creationId xmlns:p14="http://schemas.microsoft.com/office/powerpoint/2010/main" val="148121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733" y="186270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 : Cycles - </a:t>
            </a:r>
            <a:r>
              <a:rPr lang="en-US" sz="4800" b="1" err="1">
                <a:solidFill>
                  <a:schemeClr val="bg1"/>
                </a:solidFill>
                <a:latin typeface="Rockwell" panose="02060603020205020403" pitchFamily="18" charset="0"/>
              </a:rPr>
              <a:t>Cn</a:t>
            </a:r>
            <a:endParaRPr lang="en-US" sz="4800" b="1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3459" y="1614491"/>
            <a:ext cx="10591809" cy="2431261"/>
            <a:chOff x="1563245" y="3007523"/>
            <a:chExt cx="10200139" cy="2199402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b="1">
                  <a:solidFill>
                    <a:schemeClr val="bg1"/>
                  </a:solidFill>
                </a:rPr>
                <a:t>Cycles - </a:t>
              </a:r>
              <a:r>
                <a:rPr lang="en-US" b="1" err="1">
                  <a:solidFill>
                    <a:schemeClr val="bg1"/>
                  </a:solidFill>
                </a:rPr>
                <a:t>C</a:t>
              </a:r>
              <a:r>
                <a:rPr lang="en-US" b="1" baseline="-25000" err="1">
                  <a:solidFill>
                    <a:schemeClr val="bg1"/>
                  </a:solidFill>
                </a:rPr>
                <a:t>n</a:t>
              </a:r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8"/>
              <a:ext cx="10190617" cy="159932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A cycle </a:t>
              </a:r>
              <a:r>
                <a:rPr lang="en-US" err="1"/>
                <a:t>C</a:t>
              </a:r>
              <a:r>
                <a:rPr lang="en-US" baseline="-25000" err="1"/>
                <a:t>n</a:t>
              </a:r>
              <a:r>
                <a:rPr lang="en-US"/>
                <a:t>, n ≥ 3, consists of n vertices v</a:t>
              </a:r>
              <a:r>
                <a:rPr lang="en-US" baseline="-25000"/>
                <a:t>1</a:t>
              </a:r>
              <a:r>
                <a:rPr lang="en-US"/>
                <a:t>, v</a:t>
              </a:r>
              <a:r>
                <a:rPr lang="en-US" baseline="-25000"/>
                <a:t>2</a:t>
              </a:r>
              <a:r>
                <a:rPr lang="en-US"/>
                <a:t>, ….., </a:t>
              </a:r>
              <a:r>
                <a:rPr lang="en-US" err="1"/>
                <a:t>v</a:t>
              </a:r>
              <a:r>
                <a:rPr lang="en-US" baseline="-25000" err="1"/>
                <a:t>n</a:t>
              </a:r>
              <a:r>
                <a:rPr lang="en-US"/>
                <a:t> and edges {v</a:t>
              </a:r>
              <a:r>
                <a:rPr lang="en-US" baseline="-25000"/>
                <a:t>1</a:t>
              </a:r>
              <a:r>
                <a:rPr lang="en-US"/>
                <a:t>, v</a:t>
              </a:r>
              <a:r>
                <a:rPr lang="en-US" baseline="-25000"/>
                <a:t>2</a:t>
              </a:r>
              <a:r>
                <a:rPr lang="en-US"/>
                <a:t>},</a:t>
              </a:r>
            </a:p>
            <a:p>
              <a:pPr marL="0" indent="0">
                <a:buNone/>
              </a:pPr>
              <a:r>
                <a:rPr lang="en-US"/>
                <a:t>{v</a:t>
              </a:r>
              <a:r>
                <a:rPr lang="en-US" baseline="-25000"/>
                <a:t>2</a:t>
              </a:r>
              <a:r>
                <a:rPr lang="en-US"/>
                <a:t>, v</a:t>
              </a:r>
              <a:r>
                <a:rPr lang="en-US" baseline="-25000"/>
                <a:t>3</a:t>
              </a:r>
              <a:r>
                <a:rPr lang="en-US"/>
                <a:t>}, ..., {v</a:t>
              </a:r>
              <a:r>
                <a:rPr lang="en-US" baseline="-25000"/>
                <a:t>n</a:t>
              </a:r>
              <a:r>
                <a:rPr lang="en-US"/>
                <a:t>−1, </a:t>
              </a:r>
              <a:r>
                <a:rPr lang="en-US" err="1"/>
                <a:t>v</a:t>
              </a:r>
              <a:r>
                <a:rPr lang="en-US" baseline="-25000" err="1"/>
                <a:t>n</a:t>
              </a:r>
              <a:r>
                <a:rPr lang="en-US"/>
                <a:t>}, and {</a:t>
              </a:r>
              <a:r>
                <a:rPr lang="en-US" err="1"/>
                <a:t>v</a:t>
              </a:r>
              <a:r>
                <a:rPr lang="en-US" baseline="-25000" err="1"/>
                <a:t>n</a:t>
              </a:r>
              <a:r>
                <a:rPr lang="en-US"/>
                <a:t>, v</a:t>
              </a:r>
              <a:r>
                <a:rPr lang="en-US" baseline="-25000"/>
                <a:t>1</a:t>
              </a:r>
              <a:r>
                <a:rPr lang="en-US"/>
                <a:t>}. </a:t>
              </a:r>
            </a:p>
            <a:p>
              <a:pPr marL="0" indent="0">
                <a:buNone/>
              </a:pPr>
              <a:endParaRPr lang="en-US" sz="900"/>
            </a:p>
          </p:txBody>
        </p:sp>
      </p:grpSp>
      <p:sp>
        <p:nvSpPr>
          <p:cNvPr id="5" name="Oval 4"/>
          <p:cNvSpPr/>
          <p:nvPr/>
        </p:nvSpPr>
        <p:spPr>
          <a:xfrm>
            <a:off x="1043347" y="4414849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05633" y="5945981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105634" y="4393419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33459" y="5986463"/>
            <a:ext cx="156803" cy="18573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121749" y="4495807"/>
            <a:ext cx="30393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4"/>
            <a:endCxn id="15" idx="0"/>
          </p:cNvCxnSpPr>
          <p:nvPr/>
        </p:nvCxnSpPr>
        <p:spPr>
          <a:xfrm flipH="1">
            <a:off x="1111861" y="4600586"/>
            <a:ext cx="9888" cy="13858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193213" y="4510095"/>
            <a:ext cx="9888" cy="14630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116805" y="6101772"/>
            <a:ext cx="303932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>
            <a:off x="6707071" y="4614359"/>
            <a:ext cx="3851394" cy="7929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"/>
          </a:p>
          <a:p>
            <a:pPr marL="0" indent="0" algn="ctr">
              <a:buNone/>
            </a:pPr>
            <a:r>
              <a:rPr lang="en-US"/>
              <a:t>No. of Edges = n</a:t>
            </a:r>
          </a:p>
        </p:txBody>
      </p:sp>
    </p:spTree>
    <p:extLst>
      <p:ext uri="{BB962C8B-B14F-4D97-AF65-F5344CB8AC3E}">
        <p14:creationId xmlns:p14="http://schemas.microsoft.com/office/powerpoint/2010/main" val="35157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9D73E-1FA5-4FB3-B530-026BA3823CEB}" type="slidenum">
              <a:rPr lang="en-US"/>
              <a:pPr/>
              <a:t>13</a:t>
            </a:fld>
            <a:endParaRPr lang="en-US"/>
          </a:p>
        </p:txBody>
      </p:sp>
      <p:sp>
        <p:nvSpPr>
          <p:cNvPr id="747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438219" y="1676400"/>
            <a:ext cx="77724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 lvl="0">
              <a:buNone/>
            </a:pPr>
            <a:r>
              <a:rPr lang="en-US" i="1"/>
              <a:t>           </a:t>
            </a:r>
            <a:r>
              <a:rPr lang="en-US" baseline="-25000"/>
              <a:t>	            </a:t>
            </a:r>
            <a:r>
              <a:rPr lang="en-US" i="1"/>
              <a:t>     </a:t>
            </a:r>
            <a:r>
              <a:rPr lang="en-US" baseline="-25000"/>
              <a:t>	 </a:t>
            </a:r>
            <a:r>
              <a:rPr lang="en-US" i="1">
                <a:solidFill>
                  <a:prstClr val="black"/>
                </a:solidFill>
              </a:rPr>
              <a:t>C</a:t>
            </a:r>
            <a:r>
              <a:rPr lang="en-US" baseline="-25000">
                <a:solidFill>
                  <a:prstClr val="black"/>
                </a:solidFill>
              </a:rPr>
              <a:t>3 </a:t>
            </a:r>
            <a:r>
              <a:rPr lang="en-US" baseline="-25000"/>
              <a:t>	             	</a:t>
            </a:r>
            <a:r>
              <a:rPr lang="en-US" i="1">
                <a:solidFill>
                  <a:prstClr val="black"/>
                </a:solidFill>
              </a:rPr>
              <a:t>C</a:t>
            </a:r>
            <a:r>
              <a:rPr lang="en-US" baseline="-25000">
                <a:solidFill>
                  <a:prstClr val="black"/>
                </a:solidFill>
              </a:rPr>
              <a:t>4               </a:t>
            </a:r>
            <a:r>
              <a:rPr lang="en-US" i="1">
                <a:solidFill>
                  <a:prstClr val="black"/>
                </a:solidFill>
              </a:rPr>
              <a:t>C</a:t>
            </a:r>
            <a:r>
              <a:rPr lang="en-US" baseline="-25000">
                <a:solidFill>
                  <a:prstClr val="black"/>
                </a:solidFill>
              </a:rPr>
              <a:t>5</a:t>
            </a:r>
          </a:p>
          <a:p>
            <a:pPr lvl="0">
              <a:buNone/>
            </a:pPr>
            <a:endParaRPr lang="en-US" baseline="-2500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sz="1100" baseline="-25000"/>
          </a:p>
        </p:txBody>
      </p:sp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51054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60198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55626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4759" name="AutoShape 7"/>
          <p:cNvCxnSpPr>
            <a:cxnSpLocks noChangeShapeType="1"/>
            <a:stCxn id="74756" idx="6"/>
            <a:endCxn id="74757" idx="2"/>
          </p:cNvCxnSpPr>
          <p:nvPr/>
        </p:nvCxnSpPr>
        <p:spPr bwMode="auto">
          <a:xfrm>
            <a:off x="5181600" y="4152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0" name="AutoShape 8"/>
          <p:cNvCxnSpPr>
            <a:cxnSpLocks noChangeShapeType="1"/>
            <a:stCxn id="74756" idx="4"/>
            <a:endCxn id="74758" idx="1"/>
          </p:cNvCxnSpPr>
          <p:nvPr/>
        </p:nvCxnSpPr>
        <p:spPr bwMode="auto">
          <a:xfrm>
            <a:off x="5143501" y="4191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1" name="AutoShape 9"/>
          <p:cNvCxnSpPr>
            <a:cxnSpLocks noChangeShapeType="1"/>
            <a:stCxn id="74758" idx="7"/>
            <a:endCxn id="74757" idx="4"/>
          </p:cNvCxnSpPr>
          <p:nvPr/>
        </p:nvCxnSpPr>
        <p:spPr bwMode="auto">
          <a:xfrm flipV="1">
            <a:off x="5627688" y="4191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66" name="Oval 14"/>
          <p:cNvSpPr>
            <a:spLocks noChangeArrowheads="1"/>
          </p:cNvSpPr>
          <p:nvPr/>
        </p:nvSpPr>
        <p:spPr bwMode="auto">
          <a:xfrm>
            <a:off x="65532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7467600" y="4114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6553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4769" name="AutoShape 17"/>
          <p:cNvCxnSpPr>
            <a:cxnSpLocks noChangeShapeType="1"/>
            <a:stCxn id="74766" idx="6"/>
            <a:endCxn id="74767" idx="2"/>
          </p:cNvCxnSpPr>
          <p:nvPr/>
        </p:nvCxnSpPr>
        <p:spPr bwMode="auto">
          <a:xfrm>
            <a:off x="6629400" y="4152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0" name="AutoShape 18"/>
          <p:cNvCxnSpPr>
            <a:cxnSpLocks noChangeShapeType="1"/>
            <a:stCxn id="74766" idx="4"/>
            <a:endCxn id="74768" idx="0"/>
          </p:cNvCxnSpPr>
          <p:nvPr/>
        </p:nvCxnSpPr>
        <p:spPr bwMode="auto">
          <a:xfrm>
            <a:off x="6591300" y="41910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74676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4773" name="AutoShape 21"/>
          <p:cNvCxnSpPr>
            <a:cxnSpLocks noChangeShapeType="1"/>
            <a:stCxn id="74768" idx="6"/>
            <a:endCxn id="74772" idx="2"/>
          </p:cNvCxnSpPr>
          <p:nvPr/>
        </p:nvCxnSpPr>
        <p:spPr bwMode="auto">
          <a:xfrm>
            <a:off x="6629400" y="4991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4" name="AutoShape 22"/>
          <p:cNvCxnSpPr>
            <a:cxnSpLocks noChangeShapeType="1"/>
            <a:stCxn id="74767" idx="4"/>
            <a:endCxn id="74772" idx="0"/>
          </p:cNvCxnSpPr>
          <p:nvPr/>
        </p:nvCxnSpPr>
        <p:spPr bwMode="auto">
          <a:xfrm>
            <a:off x="7505700" y="41910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7924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8839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80772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4780" name="AutoShape 28"/>
          <p:cNvCxnSpPr>
            <a:cxnSpLocks noChangeShapeType="1"/>
            <a:stCxn id="74776" idx="4"/>
            <a:endCxn id="74778" idx="1"/>
          </p:cNvCxnSpPr>
          <p:nvPr/>
        </p:nvCxnSpPr>
        <p:spPr bwMode="auto">
          <a:xfrm>
            <a:off x="7962901" y="4419601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8686800" y="4953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4783" name="AutoShape 31"/>
          <p:cNvCxnSpPr>
            <a:cxnSpLocks noChangeShapeType="1"/>
            <a:stCxn id="74778" idx="6"/>
            <a:endCxn id="74782" idx="2"/>
          </p:cNvCxnSpPr>
          <p:nvPr/>
        </p:nvCxnSpPr>
        <p:spPr bwMode="auto">
          <a:xfrm>
            <a:off x="8153400" y="49911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84" name="AutoShape 32"/>
          <p:cNvCxnSpPr>
            <a:cxnSpLocks noChangeShapeType="1"/>
            <a:stCxn id="74777" idx="4"/>
            <a:endCxn id="74782" idx="7"/>
          </p:cNvCxnSpPr>
          <p:nvPr/>
        </p:nvCxnSpPr>
        <p:spPr bwMode="auto">
          <a:xfrm flipH="1">
            <a:off x="8751888" y="4419601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86" name="Oval 34"/>
          <p:cNvSpPr>
            <a:spLocks noChangeArrowheads="1"/>
          </p:cNvSpPr>
          <p:nvPr/>
        </p:nvSpPr>
        <p:spPr bwMode="auto">
          <a:xfrm>
            <a:off x="8382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4787" name="AutoShape 35"/>
          <p:cNvCxnSpPr>
            <a:cxnSpLocks noChangeShapeType="1"/>
            <a:stCxn id="74786" idx="2"/>
            <a:endCxn id="74776" idx="7"/>
          </p:cNvCxnSpPr>
          <p:nvPr/>
        </p:nvCxnSpPr>
        <p:spPr bwMode="auto">
          <a:xfrm flipH="1">
            <a:off x="7989888" y="4076701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88" name="AutoShape 36"/>
          <p:cNvCxnSpPr>
            <a:cxnSpLocks noChangeShapeType="1"/>
            <a:stCxn id="74786" idx="6"/>
            <a:endCxn id="74777" idx="1"/>
          </p:cNvCxnSpPr>
          <p:nvPr/>
        </p:nvCxnSpPr>
        <p:spPr bwMode="auto">
          <a:xfrm>
            <a:off x="8458201" y="4076701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Graph Patterns</a:t>
            </a:r>
            <a:b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Cycles - </a:t>
            </a:r>
            <a:r>
              <a:rPr lang="en-US" sz="4800" b="1" err="1">
                <a:solidFill>
                  <a:schemeClr val="bg1"/>
                </a:solidFill>
                <a:latin typeface="Rockwell" panose="02060603020205020403" pitchFamily="18" charset="0"/>
              </a:rPr>
              <a:t>Cn</a:t>
            </a:r>
            <a:endParaRPr lang="en-US" sz="4800" b="1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33459" y="1738316"/>
            <a:ext cx="10581921" cy="5857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4000"/>
              </a:lnSpc>
              <a:buNone/>
            </a:pPr>
            <a:r>
              <a:rPr lang="en-US"/>
              <a:t>Cycle Graphs – </a:t>
            </a:r>
            <a:r>
              <a:rPr lang="en-US" err="1"/>
              <a:t>C</a:t>
            </a:r>
            <a:r>
              <a:rPr lang="en-US" baseline="-25000" err="1"/>
              <a:t>n</a:t>
            </a:r>
            <a:r>
              <a:rPr lang="en-US" baseline="-25000"/>
              <a:t> , </a:t>
            </a:r>
            <a:r>
              <a:rPr lang="en-US"/>
              <a:t>when n = 3, 4, 5</a:t>
            </a:r>
          </a:p>
        </p:txBody>
      </p:sp>
    </p:spTree>
    <p:extLst>
      <p:ext uri="{BB962C8B-B14F-4D97-AF65-F5344CB8AC3E}">
        <p14:creationId xmlns:p14="http://schemas.microsoft.com/office/powerpoint/2010/main" val="390486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 :  Wheel Graph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3593302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33459" y="1614492"/>
            <a:ext cx="10591809" cy="2062172"/>
            <a:chOff x="1563245" y="3007523"/>
            <a:chExt cx="10200139" cy="1865511"/>
          </a:xfrm>
        </p:grpSpPr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b="1">
                  <a:solidFill>
                    <a:schemeClr val="bg1"/>
                  </a:solidFill>
                </a:rPr>
                <a:t>Wheel Graph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1572767" y="3607598"/>
              <a:ext cx="10190617" cy="126543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We obtain a wheel </a:t>
              </a:r>
              <a:r>
                <a:rPr lang="en-US" err="1"/>
                <a:t>W</a:t>
              </a:r>
              <a:r>
                <a:rPr lang="en-US" baseline="-25000" err="1"/>
                <a:t>n</a:t>
              </a:r>
              <a:r>
                <a:rPr lang="en-US"/>
                <a:t> when we add an additional vertex to a cycle </a:t>
              </a:r>
              <a:r>
                <a:rPr lang="en-US" err="1"/>
                <a:t>C</a:t>
              </a:r>
              <a:r>
                <a:rPr lang="en-US" baseline="-25000" err="1"/>
                <a:t>n</a:t>
              </a:r>
              <a:r>
                <a:rPr lang="en-US"/>
                <a:t>, for n ≥ 3, and connect this new vertex to each of the n vertices in </a:t>
              </a:r>
              <a:r>
                <a:rPr lang="en-US" err="1"/>
                <a:t>C</a:t>
              </a:r>
              <a:r>
                <a:rPr lang="en-US" baseline="-25000" err="1"/>
                <a:t>n</a:t>
              </a:r>
              <a:r>
                <a:rPr lang="en-US"/>
                <a:t>, by new edges.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33459" y="4393419"/>
            <a:ext cx="3228978" cy="1778781"/>
            <a:chOff x="1033459" y="4393419"/>
            <a:chExt cx="3228978" cy="1778781"/>
          </a:xfrm>
        </p:grpSpPr>
        <p:sp>
          <p:nvSpPr>
            <p:cNvPr id="5" name="Oval 4"/>
            <p:cNvSpPr/>
            <p:nvPr/>
          </p:nvSpPr>
          <p:spPr>
            <a:xfrm>
              <a:off x="1043347" y="4414849"/>
              <a:ext cx="156803" cy="1857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05633" y="5945981"/>
              <a:ext cx="156803" cy="1857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4105634" y="4393419"/>
              <a:ext cx="156803" cy="1857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033459" y="5986463"/>
              <a:ext cx="156803" cy="18573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1121749" y="4495807"/>
              <a:ext cx="30393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4"/>
              <a:endCxn id="15" idx="0"/>
            </p:cNvCxnSpPr>
            <p:nvPr/>
          </p:nvCxnSpPr>
          <p:spPr>
            <a:xfrm flipH="1">
              <a:off x="1111861" y="4600586"/>
              <a:ext cx="9888" cy="138587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3213" y="4510095"/>
              <a:ext cx="9888" cy="146304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116805" y="6101772"/>
              <a:ext cx="303932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/>
          <p:nvPr/>
        </p:nvSpPr>
        <p:spPr>
          <a:xfrm>
            <a:off x="2557465" y="5222083"/>
            <a:ext cx="157162" cy="18199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94769" y="4523379"/>
            <a:ext cx="1548116" cy="8111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0" idx="3"/>
          </p:cNvCxnSpPr>
          <p:nvPr/>
        </p:nvCxnSpPr>
        <p:spPr>
          <a:xfrm flipV="1">
            <a:off x="1131746" y="5377423"/>
            <a:ext cx="1448735" cy="694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</p:cNvCxnSpPr>
          <p:nvPr/>
        </p:nvCxnSpPr>
        <p:spPr>
          <a:xfrm>
            <a:off x="2557465" y="5313079"/>
            <a:ext cx="1612970" cy="7334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10" idx="6"/>
          </p:cNvCxnSpPr>
          <p:nvPr/>
        </p:nvCxnSpPr>
        <p:spPr>
          <a:xfrm>
            <a:off x="1098045" y="4537488"/>
            <a:ext cx="1616582" cy="7755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19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DB668-2F15-4EB9-9E2F-D6BF87E3A6C6}" type="slidenum">
              <a:rPr lang="en-US"/>
              <a:pPr/>
              <a:t>15</a:t>
            </a:fld>
            <a:endParaRPr lang="en-US"/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2735264"/>
            <a:ext cx="7924800" cy="31654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43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    </a:t>
            </a:r>
            <a:r>
              <a:rPr lang="en-US" i="1"/>
              <a:t> </a:t>
            </a:r>
            <a:r>
              <a:rPr lang="en-US" baseline="-25000"/>
              <a:t>	        	</a:t>
            </a:r>
            <a:r>
              <a:rPr lang="en-US" i="1"/>
              <a:t> </a:t>
            </a:r>
            <a:r>
              <a:rPr lang="en-US" baseline="-25000"/>
              <a:t>	 </a:t>
            </a:r>
            <a:r>
              <a:rPr lang="en-US"/>
              <a:t>     </a:t>
            </a:r>
            <a:r>
              <a:rPr lang="en-US" i="1"/>
              <a:t>W</a:t>
            </a:r>
            <a:r>
              <a:rPr lang="en-US" baseline="-25000"/>
              <a:t>3	                   </a:t>
            </a:r>
            <a:r>
              <a:rPr lang="en-US" i="1"/>
              <a:t>W</a:t>
            </a:r>
            <a:r>
              <a:rPr lang="en-US" baseline="-25000"/>
              <a:t>4	    </a:t>
            </a:r>
            <a:r>
              <a:rPr lang="en-US"/>
              <a:t>    </a:t>
            </a:r>
            <a:r>
              <a:rPr lang="en-US" i="1"/>
              <a:t>W</a:t>
            </a:r>
            <a:r>
              <a:rPr lang="en-US" baseline="-25000"/>
              <a:t>5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baseline="-250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/>
              <a:t>.</a:t>
            </a:r>
          </a:p>
        </p:txBody>
      </p:sp>
      <p:sp>
        <p:nvSpPr>
          <p:cNvPr id="75780" name="Oval 4"/>
          <p:cNvSpPr>
            <a:spLocks noChangeArrowheads="1"/>
          </p:cNvSpPr>
          <p:nvPr/>
        </p:nvSpPr>
        <p:spPr bwMode="auto">
          <a:xfrm>
            <a:off x="51054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781" name="Oval 5"/>
          <p:cNvSpPr>
            <a:spLocks noChangeArrowheads="1"/>
          </p:cNvSpPr>
          <p:nvPr/>
        </p:nvSpPr>
        <p:spPr bwMode="auto">
          <a:xfrm>
            <a:off x="60198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5562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5783" name="AutoShape 7"/>
          <p:cNvCxnSpPr>
            <a:cxnSpLocks noChangeShapeType="1"/>
            <a:stCxn id="75780" idx="6"/>
            <a:endCxn id="75781" idx="2"/>
          </p:cNvCxnSpPr>
          <p:nvPr/>
        </p:nvCxnSpPr>
        <p:spPr bwMode="auto">
          <a:xfrm>
            <a:off x="5181600" y="3543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4" name="AutoShape 8"/>
          <p:cNvCxnSpPr>
            <a:cxnSpLocks noChangeShapeType="1"/>
            <a:stCxn id="75780" idx="4"/>
            <a:endCxn id="75782" idx="1"/>
          </p:cNvCxnSpPr>
          <p:nvPr/>
        </p:nvCxnSpPr>
        <p:spPr bwMode="auto">
          <a:xfrm>
            <a:off x="5143501" y="35814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85" name="AutoShape 9"/>
          <p:cNvCxnSpPr>
            <a:cxnSpLocks noChangeShapeType="1"/>
            <a:stCxn id="75782" idx="7"/>
            <a:endCxn id="75781" idx="4"/>
          </p:cNvCxnSpPr>
          <p:nvPr/>
        </p:nvCxnSpPr>
        <p:spPr bwMode="auto">
          <a:xfrm flipV="1">
            <a:off x="5627688" y="35814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90" name="Oval 14"/>
          <p:cNvSpPr>
            <a:spLocks noChangeArrowheads="1"/>
          </p:cNvSpPr>
          <p:nvPr/>
        </p:nvSpPr>
        <p:spPr bwMode="auto">
          <a:xfrm>
            <a:off x="6553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74676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6553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5793" name="AutoShape 17"/>
          <p:cNvCxnSpPr>
            <a:cxnSpLocks noChangeShapeType="1"/>
            <a:stCxn id="75790" idx="6"/>
            <a:endCxn id="75791" idx="2"/>
          </p:cNvCxnSpPr>
          <p:nvPr/>
        </p:nvCxnSpPr>
        <p:spPr bwMode="auto">
          <a:xfrm>
            <a:off x="6629400" y="3543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4" name="AutoShape 18"/>
          <p:cNvCxnSpPr>
            <a:cxnSpLocks noChangeShapeType="1"/>
            <a:stCxn id="75790" idx="4"/>
            <a:endCxn id="75792" idx="0"/>
          </p:cNvCxnSpPr>
          <p:nvPr/>
        </p:nvCxnSpPr>
        <p:spPr bwMode="auto">
          <a:xfrm>
            <a:off x="6591300" y="35814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74676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5796" name="AutoShape 20"/>
          <p:cNvCxnSpPr>
            <a:cxnSpLocks noChangeShapeType="1"/>
            <a:stCxn id="75792" idx="6"/>
            <a:endCxn id="75795" idx="2"/>
          </p:cNvCxnSpPr>
          <p:nvPr/>
        </p:nvCxnSpPr>
        <p:spPr bwMode="auto">
          <a:xfrm>
            <a:off x="66294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7" name="AutoShape 21"/>
          <p:cNvCxnSpPr>
            <a:cxnSpLocks noChangeShapeType="1"/>
            <a:stCxn id="75791" idx="4"/>
            <a:endCxn id="75795" idx="0"/>
          </p:cNvCxnSpPr>
          <p:nvPr/>
        </p:nvCxnSpPr>
        <p:spPr bwMode="auto">
          <a:xfrm>
            <a:off x="7505700" y="35814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798" name="Oval 22"/>
          <p:cNvSpPr>
            <a:spLocks noChangeArrowheads="1"/>
          </p:cNvSpPr>
          <p:nvPr/>
        </p:nvSpPr>
        <p:spPr bwMode="auto">
          <a:xfrm>
            <a:off x="79248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799" name="Oval 23"/>
          <p:cNvSpPr>
            <a:spLocks noChangeArrowheads="1"/>
          </p:cNvSpPr>
          <p:nvPr/>
        </p:nvSpPr>
        <p:spPr bwMode="auto">
          <a:xfrm>
            <a:off x="88392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800" name="Oval 24"/>
          <p:cNvSpPr>
            <a:spLocks noChangeArrowheads="1"/>
          </p:cNvSpPr>
          <p:nvPr/>
        </p:nvSpPr>
        <p:spPr bwMode="auto">
          <a:xfrm>
            <a:off x="80772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5801" name="AutoShape 25"/>
          <p:cNvCxnSpPr>
            <a:cxnSpLocks noChangeShapeType="1"/>
            <a:stCxn id="75798" idx="4"/>
            <a:endCxn id="75800" idx="1"/>
          </p:cNvCxnSpPr>
          <p:nvPr/>
        </p:nvCxnSpPr>
        <p:spPr bwMode="auto">
          <a:xfrm>
            <a:off x="7962901" y="3810001"/>
            <a:ext cx="125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2" name="Oval 26"/>
          <p:cNvSpPr>
            <a:spLocks noChangeArrowheads="1"/>
          </p:cNvSpPr>
          <p:nvPr/>
        </p:nvSpPr>
        <p:spPr bwMode="auto">
          <a:xfrm>
            <a:off x="8686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5803" name="AutoShape 27"/>
          <p:cNvCxnSpPr>
            <a:cxnSpLocks noChangeShapeType="1"/>
            <a:stCxn id="75800" idx="6"/>
            <a:endCxn id="75802" idx="2"/>
          </p:cNvCxnSpPr>
          <p:nvPr/>
        </p:nvCxnSpPr>
        <p:spPr bwMode="auto">
          <a:xfrm>
            <a:off x="8153400" y="4381500"/>
            <a:ext cx="533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4" name="AutoShape 28"/>
          <p:cNvCxnSpPr>
            <a:cxnSpLocks noChangeShapeType="1"/>
            <a:stCxn id="75799" idx="4"/>
            <a:endCxn id="75802" idx="7"/>
          </p:cNvCxnSpPr>
          <p:nvPr/>
        </p:nvCxnSpPr>
        <p:spPr bwMode="auto">
          <a:xfrm flipH="1">
            <a:off x="8751888" y="3810001"/>
            <a:ext cx="125412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5" name="Oval 29"/>
          <p:cNvSpPr>
            <a:spLocks noChangeArrowheads="1"/>
          </p:cNvSpPr>
          <p:nvPr/>
        </p:nvSpPr>
        <p:spPr bwMode="auto">
          <a:xfrm>
            <a:off x="8382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5806" name="AutoShape 30"/>
          <p:cNvCxnSpPr>
            <a:cxnSpLocks noChangeShapeType="1"/>
            <a:stCxn id="75805" idx="2"/>
            <a:endCxn id="75798" idx="7"/>
          </p:cNvCxnSpPr>
          <p:nvPr/>
        </p:nvCxnSpPr>
        <p:spPr bwMode="auto">
          <a:xfrm flipH="1">
            <a:off x="7989888" y="3467101"/>
            <a:ext cx="392112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7" name="AutoShape 31"/>
          <p:cNvCxnSpPr>
            <a:cxnSpLocks noChangeShapeType="1"/>
            <a:stCxn id="75805" idx="6"/>
            <a:endCxn id="75799" idx="1"/>
          </p:cNvCxnSpPr>
          <p:nvPr/>
        </p:nvCxnSpPr>
        <p:spPr bwMode="auto">
          <a:xfrm>
            <a:off x="8458201" y="3467101"/>
            <a:ext cx="392113" cy="2778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12" name="Oval 36"/>
          <p:cNvSpPr>
            <a:spLocks noChangeArrowheads="1"/>
          </p:cNvSpPr>
          <p:nvPr/>
        </p:nvSpPr>
        <p:spPr bwMode="auto">
          <a:xfrm>
            <a:off x="5562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813" name="Oval 37"/>
          <p:cNvSpPr>
            <a:spLocks noChangeArrowheads="1"/>
          </p:cNvSpPr>
          <p:nvPr/>
        </p:nvSpPr>
        <p:spPr bwMode="auto">
          <a:xfrm>
            <a:off x="70104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8382000" y="3933825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5818" name="AutoShape 42"/>
          <p:cNvCxnSpPr>
            <a:cxnSpLocks noChangeShapeType="1"/>
            <a:stCxn id="75812" idx="2"/>
            <a:endCxn id="75780" idx="5"/>
          </p:cNvCxnSpPr>
          <p:nvPr/>
        </p:nvCxnSpPr>
        <p:spPr bwMode="auto">
          <a:xfrm flipH="1" flipV="1">
            <a:off x="5170488" y="3570288"/>
            <a:ext cx="392112" cy="201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19" name="AutoShape 43"/>
          <p:cNvCxnSpPr>
            <a:cxnSpLocks noChangeShapeType="1"/>
            <a:stCxn id="75812" idx="4"/>
            <a:endCxn id="75782" idx="0"/>
          </p:cNvCxnSpPr>
          <p:nvPr/>
        </p:nvCxnSpPr>
        <p:spPr bwMode="auto">
          <a:xfrm>
            <a:off x="5600700" y="3810000"/>
            <a:ext cx="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0" name="AutoShape 44"/>
          <p:cNvCxnSpPr>
            <a:cxnSpLocks noChangeShapeType="1"/>
            <a:stCxn id="75812" idx="6"/>
            <a:endCxn id="75781" idx="3"/>
          </p:cNvCxnSpPr>
          <p:nvPr/>
        </p:nvCxnSpPr>
        <p:spPr bwMode="auto">
          <a:xfrm flipV="1">
            <a:off x="5638801" y="3570288"/>
            <a:ext cx="392113" cy="201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1" name="AutoShape 45"/>
          <p:cNvCxnSpPr>
            <a:cxnSpLocks noChangeShapeType="1"/>
            <a:stCxn id="75813" idx="7"/>
            <a:endCxn id="75791" idx="3"/>
          </p:cNvCxnSpPr>
          <p:nvPr/>
        </p:nvCxnSpPr>
        <p:spPr bwMode="auto">
          <a:xfrm flipV="1">
            <a:off x="7075489" y="3570289"/>
            <a:ext cx="403225" cy="32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2" name="AutoShape 46"/>
          <p:cNvCxnSpPr>
            <a:cxnSpLocks noChangeShapeType="1"/>
            <a:stCxn id="75813" idx="5"/>
            <a:endCxn id="75795" idx="1"/>
          </p:cNvCxnSpPr>
          <p:nvPr/>
        </p:nvCxnSpPr>
        <p:spPr bwMode="auto">
          <a:xfrm>
            <a:off x="7075489" y="3951289"/>
            <a:ext cx="403225" cy="403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3" name="AutoShape 47"/>
          <p:cNvCxnSpPr>
            <a:cxnSpLocks noChangeShapeType="1"/>
            <a:stCxn id="75813" idx="3"/>
            <a:endCxn id="75792" idx="7"/>
          </p:cNvCxnSpPr>
          <p:nvPr/>
        </p:nvCxnSpPr>
        <p:spPr bwMode="auto">
          <a:xfrm flipH="1">
            <a:off x="6618289" y="3951289"/>
            <a:ext cx="403225" cy="403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4" name="AutoShape 48"/>
          <p:cNvCxnSpPr>
            <a:cxnSpLocks noChangeShapeType="1"/>
            <a:stCxn id="75813" idx="1"/>
            <a:endCxn id="75790" idx="5"/>
          </p:cNvCxnSpPr>
          <p:nvPr/>
        </p:nvCxnSpPr>
        <p:spPr bwMode="auto">
          <a:xfrm flipH="1" flipV="1">
            <a:off x="6618289" y="3570289"/>
            <a:ext cx="403225" cy="32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5" name="AutoShape 49"/>
          <p:cNvCxnSpPr>
            <a:cxnSpLocks noChangeShapeType="1"/>
            <a:stCxn id="75814" idx="2"/>
            <a:endCxn id="75798" idx="6"/>
          </p:cNvCxnSpPr>
          <p:nvPr/>
        </p:nvCxnSpPr>
        <p:spPr bwMode="auto">
          <a:xfrm flipH="1" flipV="1">
            <a:off x="8001000" y="3771901"/>
            <a:ext cx="381000" cy="200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6" name="AutoShape 50"/>
          <p:cNvCxnSpPr>
            <a:cxnSpLocks noChangeShapeType="1"/>
            <a:stCxn id="75814" idx="5"/>
            <a:endCxn id="75802" idx="1"/>
          </p:cNvCxnSpPr>
          <p:nvPr/>
        </p:nvCxnSpPr>
        <p:spPr bwMode="auto">
          <a:xfrm>
            <a:off x="8447089" y="3998913"/>
            <a:ext cx="250825" cy="355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7" name="AutoShape 51"/>
          <p:cNvCxnSpPr>
            <a:cxnSpLocks noChangeShapeType="1"/>
            <a:stCxn id="75814" idx="3"/>
            <a:endCxn id="75800" idx="7"/>
          </p:cNvCxnSpPr>
          <p:nvPr/>
        </p:nvCxnSpPr>
        <p:spPr bwMode="auto">
          <a:xfrm flipH="1">
            <a:off x="8142289" y="3998913"/>
            <a:ext cx="250825" cy="355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8" name="AutoShape 52"/>
          <p:cNvCxnSpPr>
            <a:cxnSpLocks noChangeShapeType="1"/>
            <a:stCxn id="75799" idx="3"/>
            <a:endCxn id="75814" idx="6"/>
          </p:cNvCxnSpPr>
          <p:nvPr/>
        </p:nvCxnSpPr>
        <p:spPr bwMode="auto">
          <a:xfrm flipH="1">
            <a:off x="8458201" y="3798889"/>
            <a:ext cx="392113" cy="1730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29" name="AutoShape 53"/>
          <p:cNvCxnSpPr>
            <a:cxnSpLocks noChangeShapeType="1"/>
            <a:stCxn id="75805" idx="4"/>
            <a:endCxn id="75814" idx="0"/>
          </p:cNvCxnSpPr>
          <p:nvPr/>
        </p:nvCxnSpPr>
        <p:spPr bwMode="auto">
          <a:xfrm>
            <a:off x="8420100" y="3505201"/>
            <a:ext cx="0" cy="428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Graph Patterns</a:t>
            </a:r>
            <a:b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Wheels - Wn </a:t>
            </a: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1033459" y="1614491"/>
            <a:ext cx="10581921" cy="735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en-US" sz="100"/>
          </a:p>
          <a:p>
            <a:pPr algn="ctr">
              <a:buFont typeface="Wingdings" panose="05000000000000000000" pitchFamily="2" charset="2"/>
              <a:buNone/>
            </a:pPr>
            <a:r>
              <a:rPr lang="en-US" err="1"/>
              <a:t>W</a:t>
            </a:r>
            <a:r>
              <a:rPr lang="en-US" baseline="-25000" err="1"/>
              <a:t>n</a:t>
            </a:r>
            <a:r>
              <a:rPr lang="en-US" baseline="-25000"/>
              <a:t> ; </a:t>
            </a:r>
            <a:r>
              <a:rPr lang="en-US"/>
              <a:t> n = 3, 4, 5</a:t>
            </a:r>
          </a:p>
        </p:txBody>
      </p:sp>
    </p:spTree>
    <p:extLst>
      <p:ext uri="{BB962C8B-B14F-4D97-AF65-F5344CB8AC3E}">
        <p14:creationId xmlns:p14="http://schemas.microsoft.com/office/powerpoint/2010/main" val="1384542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5799526"/>
            <a:ext cx="2743200" cy="365125"/>
          </a:xfrm>
        </p:spPr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16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485896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 </a:t>
            </a:r>
            <a:r>
              <a:rPr lang="en-US" i="1"/>
              <a:t>Q</a:t>
            </a:r>
            <a:r>
              <a:rPr lang="en-US" baseline="-25000"/>
              <a:t>0	               </a:t>
            </a:r>
            <a:r>
              <a:rPr lang="en-US" i="1"/>
              <a:t>Q</a:t>
            </a:r>
            <a:r>
              <a:rPr lang="en-US" baseline="-25000"/>
              <a:t>1	      </a:t>
            </a:r>
            <a:r>
              <a:rPr lang="en-US" i="1"/>
              <a:t>Q</a:t>
            </a:r>
            <a:r>
              <a:rPr lang="en-US" baseline="-25000"/>
              <a:t>2	             </a:t>
            </a:r>
            <a:r>
              <a:rPr lang="en-US" i="1"/>
              <a:t>Q</a:t>
            </a:r>
            <a:r>
              <a:rPr lang="en-US" baseline="-25000"/>
              <a:t>3             </a:t>
            </a:r>
            <a:r>
              <a:rPr lang="en-US" i="1"/>
              <a:t>Q</a:t>
            </a:r>
            <a:r>
              <a:rPr lang="en-US" baseline="-25000"/>
              <a:t>4 </a:t>
            </a:r>
            <a:r>
              <a:rPr lang="en-US"/>
              <a:t>(hypercube)</a:t>
            </a: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3733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4648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12" name="AutoShape 12"/>
          <p:cNvCxnSpPr>
            <a:cxnSpLocks noChangeShapeType="1"/>
          </p:cNvCxnSpPr>
          <p:nvPr/>
        </p:nvCxnSpPr>
        <p:spPr bwMode="auto">
          <a:xfrm>
            <a:off x="3810000" y="4610098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259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5029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17" name="AutoShape 17"/>
          <p:cNvCxnSpPr>
            <a:cxnSpLocks noChangeShapeType="1"/>
            <a:stCxn id="76814" idx="6"/>
            <a:endCxn id="76815" idx="2"/>
          </p:cNvCxnSpPr>
          <p:nvPr/>
        </p:nvCxnSpPr>
        <p:spPr bwMode="auto">
          <a:xfrm>
            <a:off x="5105400" y="4229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8" name="AutoShape 18"/>
          <p:cNvCxnSpPr>
            <a:cxnSpLocks noChangeShapeType="1"/>
            <a:stCxn id="76814" idx="4"/>
            <a:endCxn id="76816" idx="0"/>
          </p:cNvCxnSpPr>
          <p:nvPr/>
        </p:nvCxnSpPr>
        <p:spPr bwMode="auto">
          <a:xfrm>
            <a:off x="50673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5943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20" name="AutoShape 20"/>
          <p:cNvCxnSpPr>
            <a:cxnSpLocks noChangeShapeType="1"/>
            <a:stCxn id="76816" idx="6"/>
            <a:endCxn id="76819" idx="2"/>
          </p:cNvCxnSpPr>
          <p:nvPr/>
        </p:nvCxnSpPr>
        <p:spPr bwMode="auto">
          <a:xfrm>
            <a:off x="5105400" y="5067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1" name="AutoShape 21"/>
          <p:cNvCxnSpPr>
            <a:cxnSpLocks noChangeShapeType="1"/>
            <a:stCxn id="76815" idx="4"/>
            <a:endCxn id="76819" idx="0"/>
          </p:cNvCxnSpPr>
          <p:nvPr/>
        </p:nvCxnSpPr>
        <p:spPr bwMode="auto">
          <a:xfrm>
            <a:off x="59817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4" name="Oval 54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55" name="Oval 55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57" name="AutoShape 57"/>
          <p:cNvCxnSpPr>
            <a:cxnSpLocks noChangeShapeType="1"/>
            <a:stCxn id="76854" idx="6"/>
            <a:endCxn id="76855" idx="2"/>
          </p:cNvCxnSpPr>
          <p:nvPr/>
        </p:nvCxnSpPr>
        <p:spPr bwMode="auto">
          <a:xfrm>
            <a:off x="63246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58" name="AutoShape 58"/>
          <p:cNvCxnSpPr>
            <a:cxnSpLocks noChangeShapeType="1"/>
            <a:stCxn id="76854" idx="4"/>
          </p:cNvCxnSpPr>
          <p:nvPr/>
        </p:nvCxnSpPr>
        <p:spPr bwMode="auto">
          <a:xfrm>
            <a:off x="62865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9" name="Oval 59"/>
          <p:cNvSpPr>
            <a:spLocks noChangeArrowheads="1"/>
          </p:cNvSpPr>
          <p:nvPr/>
        </p:nvSpPr>
        <p:spPr bwMode="auto">
          <a:xfrm>
            <a:off x="7162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60" name="AutoShape 60"/>
          <p:cNvCxnSpPr>
            <a:cxnSpLocks noChangeShapeType="1"/>
            <a:endCxn id="76859" idx="2"/>
          </p:cNvCxnSpPr>
          <p:nvPr/>
        </p:nvCxnSpPr>
        <p:spPr bwMode="auto">
          <a:xfrm>
            <a:off x="6324600" y="5219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1" name="AutoShape 61"/>
          <p:cNvCxnSpPr>
            <a:cxnSpLocks noChangeShapeType="1"/>
            <a:stCxn id="76855" idx="4"/>
            <a:endCxn id="76859" idx="0"/>
          </p:cNvCxnSpPr>
          <p:nvPr/>
        </p:nvCxnSpPr>
        <p:spPr bwMode="auto">
          <a:xfrm>
            <a:off x="72009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2" name="Oval 62"/>
          <p:cNvSpPr>
            <a:spLocks noChangeArrowheads="1"/>
          </p:cNvSpPr>
          <p:nvPr/>
        </p:nvSpPr>
        <p:spPr bwMode="auto">
          <a:xfrm>
            <a:off x="6477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63" name="Oval 63"/>
          <p:cNvSpPr>
            <a:spLocks noChangeArrowheads="1"/>
          </p:cNvSpPr>
          <p:nvPr/>
        </p:nvSpPr>
        <p:spPr bwMode="auto">
          <a:xfrm>
            <a:off x="7391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64" name="Oval 64"/>
          <p:cNvSpPr>
            <a:spLocks noChangeArrowheads="1"/>
          </p:cNvSpPr>
          <p:nvPr/>
        </p:nvSpPr>
        <p:spPr bwMode="auto">
          <a:xfrm>
            <a:off x="6477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65" name="AutoShape 65"/>
          <p:cNvCxnSpPr>
            <a:cxnSpLocks noChangeShapeType="1"/>
            <a:stCxn id="76862" idx="6"/>
            <a:endCxn id="76863" idx="2"/>
          </p:cNvCxnSpPr>
          <p:nvPr/>
        </p:nvCxnSpPr>
        <p:spPr bwMode="auto">
          <a:xfrm>
            <a:off x="6553200" y="4000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6" name="AutoShape 66"/>
          <p:cNvCxnSpPr>
            <a:cxnSpLocks noChangeShapeType="1"/>
            <a:stCxn id="76862" idx="4"/>
            <a:endCxn id="76864" idx="0"/>
          </p:cNvCxnSpPr>
          <p:nvPr/>
        </p:nvCxnSpPr>
        <p:spPr bwMode="auto">
          <a:xfrm>
            <a:off x="65151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7" name="Oval 67"/>
          <p:cNvSpPr>
            <a:spLocks noChangeArrowheads="1"/>
          </p:cNvSpPr>
          <p:nvPr/>
        </p:nvSpPr>
        <p:spPr bwMode="auto">
          <a:xfrm>
            <a:off x="73914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68" name="AutoShape 68"/>
          <p:cNvCxnSpPr>
            <a:cxnSpLocks noChangeShapeType="1"/>
            <a:stCxn id="76864" idx="6"/>
            <a:endCxn id="76867" idx="2"/>
          </p:cNvCxnSpPr>
          <p:nvPr/>
        </p:nvCxnSpPr>
        <p:spPr bwMode="auto">
          <a:xfrm>
            <a:off x="6553200" y="4838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9" name="AutoShape 69"/>
          <p:cNvCxnSpPr>
            <a:cxnSpLocks noChangeShapeType="1"/>
            <a:stCxn id="76863" idx="4"/>
            <a:endCxn id="76867" idx="0"/>
          </p:cNvCxnSpPr>
          <p:nvPr/>
        </p:nvCxnSpPr>
        <p:spPr bwMode="auto">
          <a:xfrm>
            <a:off x="74295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1" name="AutoShape 71"/>
          <p:cNvCxnSpPr>
            <a:cxnSpLocks noChangeShapeType="1"/>
            <a:stCxn id="76862" idx="3"/>
            <a:endCxn id="76854" idx="0"/>
          </p:cNvCxnSpPr>
          <p:nvPr/>
        </p:nvCxnSpPr>
        <p:spPr bwMode="auto">
          <a:xfrm flipH="1">
            <a:off x="62865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2" name="AutoShape 72"/>
          <p:cNvCxnSpPr>
            <a:cxnSpLocks noChangeShapeType="1"/>
            <a:stCxn id="76863" idx="3"/>
            <a:endCxn id="76855" idx="0"/>
          </p:cNvCxnSpPr>
          <p:nvPr/>
        </p:nvCxnSpPr>
        <p:spPr bwMode="auto">
          <a:xfrm flipH="1">
            <a:off x="72009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3" name="AutoShape 73"/>
          <p:cNvCxnSpPr>
            <a:cxnSpLocks noChangeShapeType="1"/>
            <a:stCxn id="76867" idx="4"/>
            <a:endCxn id="76859" idx="7"/>
          </p:cNvCxnSpPr>
          <p:nvPr/>
        </p:nvCxnSpPr>
        <p:spPr bwMode="auto">
          <a:xfrm flipH="1">
            <a:off x="7227888" y="4876801"/>
            <a:ext cx="201612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4" name="AutoShape 74"/>
          <p:cNvCxnSpPr>
            <a:cxnSpLocks noChangeShapeType="1"/>
            <a:stCxn id="76864" idx="3"/>
          </p:cNvCxnSpPr>
          <p:nvPr/>
        </p:nvCxnSpPr>
        <p:spPr bwMode="auto">
          <a:xfrm flipH="1">
            <a:off x="6248401" y="4865688"/>
            <a:ext cx="239713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75" name="Oval 75"/>
          <p:cNvSpPr>
            <a:spLocks noChangeArrowheads="1"/>
          </p:cNvSpPr>
          <p:nvPr/>
        </p:nvSpPr>
        <p:spPr bwMode="auto">
          <a:xfrm>
            <a:off x="62484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76917" name="Group 117"/>
          <p:cNvGrpSpPr>
            <a:grpSpLocks/>
          </p:cNvGrpSpPr>
          <p:nvPr/>
        </p:nvGrpSpPr>
        <p:grpSpPr bwMode="auto">
          <a:xfrm>
            <a:off x="8382000" y="3581400"/>
            <a:ext cx="1219200" cy="1295400"/>
            <a:chOff x="3072" y="2592"/>
            <a:chExt cx="768" cy="816"/>
          </a:xfrm>
        </p:grpSpPr>
        <p:sp>
          <p:nvSpPr>
            <p:cNvPr id="76897" name="Oval 97"/>
            <p:cNvSpPr>
              <a:spLocks noChangeArrowheads="1"/>
            </p:cNvSpPr>
            <p:nvPr/>
          </p:nvSpPr>
          <p:spPr bwMode="auto">
            <a:xfrm>
              <a:off x="3072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898" name="Oval 98"/>
            <p:cNvSpPr>
              <a:spLocks noChangeArrowheads="1"/>
            </p:cNvSpPr>
            <p:nvPr/>
          </p:nvSpPr>
          <p:spPr bwMode="auto">
            <a:xfrm>
              <a:off x="3648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899" name="AutoShape 99"/>
            <p:cNvCxnSpPr>
              <a:cxnSpLocks noChangeShapeType="1"/>
              <a:stCxn id="76897" idx="6"/>
              <a:endCxn id="76898" idx="2"/>
            </p:cNvCxnSpPr>
            <p:nvPr/>
          </p:nvCxnSpPr>
          <p:spPr bwMode="auto">
            <a:xfrm>
              <a:off x="3120" y="285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0" name="AutoShape 100"/>
            <p:cNvCxnSpPr>
              <a:cxnSpLocks noChangeShapeType="1"/>
              <a:stCxn id="76897" idx="4"/>
            </p:cNvCxnSpPr>
            <p:nvPr/>
          </p:nvCxnSpPr>
          <p:spPr bwMode="auto">
            <a:xfrm>
              <a:off x="3096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1" name="Oval 101"/>
            <p:cNvSpPr>
              <a:spLocks noChangeArrowheads="1"/>
            </p:cNvSpPr>
            <p:nvPr/>
          </p:nvSpPr>
          <p:spPr bwMode="auto">
            <a:xfrm>
              <a:off x="3648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902" name="AutoShape 102"/>
            <p:cNvCxnSpPr>
              <a:cxnSpLocks noChangeShapeType="1"/>
              <a:endCxn id="76901" idx="2"/>
            </p:cNvCxnSpPr>
            <p:nvPr/>
          </p:nvCxnSpPr>
          <p:spPr bwMode="auto">
            <a:xfrm>
              <a:off x="3120" y="338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" name="AutoShape 103"/>
            <p:cNvCxnSpPr>
              <a:cxnSpLocks noChangeShapeType="1"/>
              <a:stCxn id="76898" idx="4"/>
              <a:endCxn id="76901" idx="0"/>
            </p:cNvCxnSpPr>
            <p:nvPr/>
          </p:nvCxnSpPr>
          <p:spPr bwMode="auto">
            <a:xfrm>
              <a:off x="3672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4" name="Oval 104"/>
            <p:cNvSpPr>
              <a:spLocks noChangeArrowheads="1"/>
            </p:cNvSpPr>
            <p:nvPr/>
          </p:nvSpPr>
          <p:spPr bwMode="auto">
            <a:xfrm>
              <a:off x="3216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905" name="Oval 105"/>
            <p:cNvSpPr>
              <a:spLocks noChangeArrowheads="1"/>
            </p:cNvSpPr>
            <p:nvPr/>
          </p:nvSpPr>
          <p:spPr bwMode="auto">
            <a:xfrm>
              <a:off x="3792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906" name="Oval 106"/>
            <p:cNvSpPr>
              <a:spLocks noChangeArrowheads="1"/>
            </p:cNvSpPr>
            <p:nvPr/>
          </p:nvSpPr>
          <p:spPr bwMode="auto">
            <a:xfrm>
              <a:off x="3216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907" name="AutoShape 107"/>
            <p:cNvCxnSpPr>
              <a:cxnSpLocks noChangeShapeType="1"/>
              <a:stCxn id="76904" idx="6"/>
              <a:endCxn id="76905" idx="2"/>
            </p:cNvCxnSpPr>
            <p:nvPr/>
          </p:nvCxnSpPr>
          <p:spPr bwMode="auto">
            <a:xfrm>
              <a:off x="3264" y="261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8" name="AutoShape 108"/>
            <p:cNvCxnSpPr>
              <a:cxnSpLocks noChangeShapeType="1"/>
              <a:stCxn id="76904" idx="4"/>
              <a:endCxn id="76906" idx="0"/>
            </p:cNvCxnSpPr>
            <p:nvPr/>
          </p:nvCxnSpPr>
          <p:spPr bwMode="auto">
            <a:xfrm>
              <a:off x="3240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9" name="Oval 109"/>
            <p:cNvSpPr>
              <a:spLocks noChangeArrowheads="1"/>
            </p:cNvSpPr>
            <p:nvPr/>
          </p:nvSpPr>
          <p:spPr bwMode="auto">
            <a:xfrm>
              <a:off x="3792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910" name="AutoShape 110"/>
            <p:cNvCxnSpPr>
              <a:cxnSpLocks noChangeShapeType="1"/>
              <a:stCxn id="76906" idx="6"/>
              <a:endCxn id="76909" idx="2"/>
            </p:cNvCxnSpPr>
            <p:nvPr/>
          </p:nvCxnSpPr>
          <p:spPr bwMode="auto">
            <a:xfrm>
              <a:off x="3264" y="314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1" name="AutoShape 111"/>
            <p:cNvCxnSpPr>
              <a:cxnSpLocks noChangeShapeType="1"/>
              <a:stCxn id="76905" idx="4"/>
              <a:endCxn id="76909" idx="0"/>
            </p:cNvCxnSpPr>
            <p:nvPr/>
          </p:nvCxnSpPr>
          <p:spPr bwMode="auto">
            <a:xfrm>
              <a:off x="3816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2" name="AutoShape 112"/>
            <p:cNvCxnSpPr>
              <a:cxnSpLocks noChangeShapeType="1"/>
              <a:stCxn id="76904" idx="3"/>
              <a:endCxn id="76897" idx="0"/>
            </p:cNvCxnSpPr>
            <p:nvPr/>
          </p:nvCxnSpPr>
          <p:spPr bwMode="auto">
            <a:xfrm flipH="1">
              <a:off x="3096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3" name="AutoShape 113"/>
            <p:cNvCxnSpPr>
              <a:cxnSpLocks noChangeShapeType="1"/>
              <a:stCxn id="76905" idx="3"/>
              <a:endCxn id="76898" idx="0"/>
            </p:cNvCxnSpPr>
            <p:nvPr/>
          </p:nvCxnSpPr>
          <p:spPr bwMode="auto">
            <a:xfrm flipH="1">
              <a:off x="3672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4" name="AutoShape 114"/>
            <p:cNvCxnSpPr>
              <a:cxnSpLocks noChangeShapeType="1"/>
              <a:stCxn id="76909" idx="4"/>
              <a:endCxn id="76901" idx="7"/>
            </p:cNvCxnSpPr>
            <p:nvPr/>
          </p:nvCxnSpPr>
          <p:spPr bwMode="auto">
            <a:xfrm flipH="1">
              <a:off x="3689" y="3168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5" name="AutoShape 115"/>
            <p:cNvCxnSpPr>
              <a:cxnSpLocks noChangeShapeType="1"/>
              <a:stCxn id="76906" idx="3"/>
            </p:cNvCxnSpPr>
            <p:nvPr/>
          </p:nvCxnSpPr>
          <p:spPr bwMode="auto">
            <a:xfrm flipH="1">
              <a:off x="3072" y="3161"/>
              <a:ext cx="151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16" name="Oval 116"/>
            <p:cNvSpPr>
              <a:spLocks noChangeArrowheads="1"/>
            </p:cNvSpPr>
            <p:nvPr/>
          </p:nvSpPr>
          <p:spPr bwMode="auto">
            <a:xfrm>
              <a:off x="3072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 : Cubes - </a:t>
            </a:r>
            <a:r>
              <a:rPr lang="en-US" sz="4800" b="1" err="1">
                <a:solidFill>
                  <a:schemeClr val="bg1"/>
                </a:solidFill>
                <a:latin typeface="Rockwell" panose="02060603020205020403" pitchFamily="18" charset="0"/>
              </a:rPr>
              <a:t>Qn</a:t>
            </a:r>
            <a:endParaRPr lang="en-US" sz="4800" b="1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664489"/>
            <a:chOff x="1563245" y="3007523"/>
            <a:chExt cx="10200139" cy="1664489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>
                  <a:solidFill>
                    <a:schemeClr val="bg1"/>
                  </a:solidFill>
                  <a:latin typeface="Rockwell" panose="02060603020205020403" pitchFamily="18" charset="0"/>
                </a:rPr>
                <a:t>Cubes - </a:t>
              </a:r>
              <a:r>
                <a:rPr lang="en-US" b="1" err="1">
                  <a:solidFill>
                    <a:schemeClr val="bg1"/>
                  </a:solidFill>
                  <a:latin typeface="Rockwell" panose="02060603020205020403" pitchFamily="18" charset="0"/>
                </a:rPr>
                <a:t>Q</a:t>
              </a:r>
              <a:r>
                <a:rPr lang="en-US" b="1" baseline="-25000" err="1">
                  <a:solidFill>
                    <a:schemeClr val="bg1"/>
                  </a:solidFill>
                  <a:latin typeface="Rockwell" panose="02060603020205020403" pitchFamily="18" charset="0"/>
                </a:rPr>
                <a:t>n</a:t>
              </a:r>
              <a:endParaRPr lang="en-US" b="1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The </a:t>
              </a:r>
              <a:r>
                <a:rPr lang="en-US" i="1"/>
                <a:t>n</a:t>
              </a:r>
              <a:r>
                <a:rPr lang="en-US" b="1" i="1"/>
                <a:t>-cube</a:t>
              </a:r>
              <a:r>
                <a:rPr lang="en-US"/>
                <a:t> </a:t>
              </a:r>
              <a:r>
                <a:rPr lang="en-US" i="1" err="1"/>
                <a:t>Q</a:t>
              </a:r>
              <a:r>
                <a:rPr lang="en-US" i="1" baseline="-25000" err="1"/>
                <a:t>n</a:t>
              </a:r>
              <a:r>
                <a:rPr lang="en-US"/>
                <a:t> is defined recursively. </a:t>
              </a:r>
              <a:r>
                <a:rPr lang="en-US" i="1"/>
                <a:t>Q</a:t>
              </a:r>
              <a:r>
                <a:rPr lang="en-US" baseline="-25000"/>
                <a:t>0 </a:t>
              </a:r>
              <a:r>
                <a:rPr lang="en-US"/>
                <a:t>is just a vertex. </a:t>
              </a:r>
              <a:r>
                <a:rPr lang="en-US" i="1"/>
                <a:t>Q</a:t>
              </a:r>
              <a:r>
                <a:rPr lang="en-US" i="1" baseline="-25000"/>
                <a:t>n</a:t>
              </a:r>
              <a:r>
                <a:rPr lang="en-US" baseline="-25000"/>
                <a:t>+1 </a:t>
              </a:r>
              <a:r>
                <a:rPr lang="en-US"/>
                <a:t>is gotten by taking 2 copies of </a:t>
              </a:r>
              <a:r>
                <a:rPr lang="en-US" i="1" err="1"/>
                <a:t>Q</a:t>
              </a:r>
              <a:r>
                <a:rPr lang="en-US" i="1" baseline="-25000" err="1"/>
                <a:t>n</a:t>
              </a:r>
              <a:r>
                <a:rPr lang="en-US" i="1" baseline="-25000"/>
                <a:t>  </a:t>
              </a:r>
              <a:r>
                <a:rPr lang="en-US"/>
                <a:t>and joining each vertex </a:t>
              </a:r>
              <a:r>
                <a:rPr lang="en-US" i="1"/>
                <a:t>v</a:t>
              </a:r>
              <a:r>
                <a:rPr lang="en-US"/>
                <a:t> of </a:t>
              </a:r>
              <a:r>
                <a:rPr lang="en-US" i="1" err="1"/>
                <a:t>Q</a:t>
              </a:r>
              <a:r>
                <a:rPr lang="en-US" i="1" baseline="-25000" err="1"/>
                <a:t>n</a:t>
              </a:r>
              <a:r>
                <a:rPr lang="en-US" i="1" baseline="-25000"/>
                <a:t>  </a:t>
              </a:r>
              <a:r>
                <a:rPr lang="en-US"/>
                <a:t>with its copy </a:t>
              </a:r>
              <a:r>
                <a:rPr lang="en-US" i="1"/>
                <a:t>v’ </a:t>
              </a:r>
              <a:r>
                <a:rPr lang="en-US"/>
                <a:t>:</a:t>
              </a:r>
            </a:p>
            <a:p>
              <a:pPr marL="0" indent="0">
                <a:buNone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700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nimBg="1"/>
      <p:bldP spid="76811" grpId="0" animBg="1"/>
      <p:bldP spid="76816" grpId="0" animBg="1"/>
      <p:bldP spid="76819" grpId="0" animBg="1"/>
      <p:bldP spid="76854" grpId="0" animBg="1"/>
      <p:bldP spid="76855" grpId="0" animBg="1"/>
      <p:bldP spid="76859" grpId="0" animBg="1"/>
      <p:bldP spid="768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17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924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 </a:t>
            </a:r>
            <a:r>
              <a:rPr lang="en-US" i="1"/>
              <a:t>Q</a:t>
            </a:r>
            <a:r>
              <a:rPr lang="en-US" baseline="-25000"/>
              <a:t>0	         </a:t>
            </a:r>
            <a:r>
              <a:rPr lang="en-US" i="1"/>
              <a:t>Q</a:t>
            </a:r>
            <a:r>
              <a:rPr lang="en-US" baseline="-25000"/>
              <a:t>1	   </a:t>
            </a:r>
            <a:r>
              <a:rPr lang="en-US" i="1"/>
              <a:t>Q</a:t>
            </a:r>
            <a:r>
              <a:rPr lang="en-US" baseline="-25000"/>
              <a:t>2	      </a:t>
            </a:r>
            <a:r>
              <a:rPr lang="en-US" i="1"/>
              <a:t>Q</a:t>
            </a:r>
            <a:r>
              <a:rPr lang="en-US" baseline="-25000"/>
              <a:t>3          </a:t>
            </a:r>
            <a:r>
              <a:rPr lang="en-US" i="1"/>
              <a:t>Q</a:t>
            </a:r>
            <a:r>
              <a:rPr lang="en-US" baseline="-25000"/>
              <a:t>4 </a:t>
            </a:r>
            <a:r>
              <a:rPr lang="en-US"/>
              <a:t>(hypercube)</a:t>
            </a: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3733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4648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12" name="AutoShape 12"/>
          <p:cNvCxnSpPr>
            <a:cxnSpLocks noChangeShapeType="1"/>
          </p:cNvCxnSpPr>
          <p:nvPr/>
        </p:nvCxnSpPr>
        <p:spPr bwMode="auto">
          <a:xfrm>
            <a:off x="3838576" y="459581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259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5029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17" name="AutoShape 17"/>
          <p:cNvCxnSpPr>
            <a:cxnSpLocks noChangeShapeType="1"/>
            <a:stCxn id="76814" idx="6"/>
            <a:endCxn id="76815" idx="2"/>
          </p:cNvCxnSpPr>
          <p:nvPr/>
        </p:nvCxnSpPr>
        <p:spPr bwMode="auto">
          <a:xfrm>
            <a:off x="5105400" y="4229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8" name="AutoShape 18"/>
          <p:cNvCxnSpPr>
            <a:cxnSpLocks noChangeShapeType="1"/>
            <a:stCxn id="76814" idx="4"/>
            <a:endCxn id="76816" idx="0"/>
          </p:cNvCxnSpPr>
          <p:nvPr/>
        </p:nvCxnSpPr>
        <p:spPr bwMode="auto">
          <a:xfrm>
            <a:off x="50673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5943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20" name="AutoShape 20"/>
          <p:cNvCxnSpPr>
            <a:cxnSpLocks noChangeShapeType="1"/>
            <a:stCxn id="76816" idx="6"/>
            <a:endCxn id="76819" idx="2"/>
          </p:cNvCxnSpPr>
          <p:nvPr/>
        </p:nvCxnSpPr>
        <p:spPr bwMode="auto">
          <a:xfrm>
            <a:off x="5105400" y="5067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1" name="AutoShape 21"/>
          <p:cNvCxnSpPr>
            <a:cxnSpLocks noChangeShapeType="1"/>
            <a:stCxn id="76815" idx="4"/>
            <a:endCxn id="76819" idx="0"/>
          </p:cNvCxnSpPr>
          <p:nvPr/>
        </p:nvCxnSpPr>
        <p:spPr bwMode="auto">
          <a:xfrm>
            <a:off x="59817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4" name="Oval 54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55" name="Oval 55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57" name="AutoShape 57"/>
          <p:cNvCxnSpPr>
            <a:cxnSpLocks noChangeShapeType="1"/>
            <a:stCxn id="76854" idx="6"/>
            <a:endCxn id="76855" idx="2"/>
          </p:cNvCxnSpPr>
          <p:nvPr/>
        </p:nvCxnSpPr>
        <p:spPr bwMode="auto">
          <a:xfrm>
            <a:off x="63246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58" name="AutoShape 58"/>
          <p:cNvCxnSpPr>
            <a:cxnSpLocks noChangeShapeType="1"/>
            <a:stCxn id="76854" idx="4"/>
          </p:cNvCxnSpPr>
          <p:nvPr/>
        </p:nvCxnSpPr>
        <p:spPr bwMode="auto">
          <a:xfrm>
            <a:off x="62865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9" name="Oval 59"/>
          <p:cNvSpPr>
            <a:spLocks noChangeArrowheads="1"/>
          </p:cNvSpPr>
          <p:nvPr/>
        </p:nvSpPr>
        <p:spPr bwMode="auto">
          <a:xfrm>
            <a:off x="7162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60" name="AutoShape 60"/>
          <p:cNvCxnSpPr>
            <a:cxnSpLocks noChangeShapeType="1"/>
            <a:endCxn id="76859" idx="2"/>
          </p:cNvCxnSpPr>
          <p:nvPr/>
        </p:nvCxnSpPr>
        <p:spPr bwMode="auto">
          <a:xfrm>
            <a:off x="6324600" y="5219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1" name="AutoShape 61"/>
          <p:cNvCxnSpPr>
            <a:cxnSpLocks noChangeShapeType="1"/>
            <a:stCxn id="76855" idx="4"/>
            <a:endCxn id="76859" idx="0"/>
          </p:cNvCxnSpPr>
          <p:nvPr/>
        </p:nvCxnSpPr>
        <p:spPr bwMode="auto">
          <a:xfrm>
            <a:off x="72009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2" name="Oval 62"/>
          <p:cNvSpPr>
            <a:spLocks noChangeArrowheads="1"/>
          </p:cNvSpPr>
          <p:nvPr/>
        </p:nvSpPr>
        <p:spPr bwMode="auto">
          <a:xfrm>
            <a:off x="6477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63" name="Oval 63"/>
          <p:cNvSpPr>
            <a:spLocks noChangeArrowheads="1"/>
          </p:cNvSpPr>
          <p:nvPr/>
        </p:nvSpPr>
        <p:spPr bwMode="auto">
          <a:xfrm>
            <a:off x="7391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64" name="Oval 64"/>
          <p:cNvSpPr>
            <a:spLocks noChangeArrowheads="1"/>
          </p:cNvSpPr>
          <p:nvPr/>
        </p:nvSpPr>
        <p:spPr bwMode="auto">
          <a:xfrm>
            <a:off x="6477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65" name="AutoShape 65"/>
          <p:cNvCxnSpPr>
            <a:cxnSpLocks noChangeShapeType="1"/>
            <a:stCxn id="76862" idx="6"/>
            <a:endCxn id="76863" idx="2"/>
          </p:cNvCxnSpPr>
          <p:nvPr/>
        </p:nvCxnSpPr>
        <p:spPr bwMode="auto">
          <a:xfrm>
            <a:off x="6553200" y="4000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6" name="AutoShape 66"/>
          <p:cNvCxnSpPr>
            <a:cxnSpLocks noChangeShapeType="1"/>
            <a:stCxn id="76862" idx="4"/>
            <a:endCxn id="76864" idx="0"/>
          </p:cNvCxnSpPr>
          <p:nvPr/>
        </p:nvCxnSpPr>
        <p:spPr bwMode="auto">
          <a:xfrm>
            <a:off x="65151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7" name="Oval 67"/>
          <p:cNvSpPr>
            <a:spLocks noChangeArrowheads="1"/>
          </p:cNvSpPr>
          <p:nvPr/>
        </p:nvSpPr>
        <p:spPr bwMode="auto">
          <a:xfrm>
            <a:off x="73914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68" name="AutoShape 68"/>
          <p:cNvCxnSpPr>
            <a:cxnSpLocks noChangeShapeType="1"/>
            <a:stCxn id="76864" idx="6"/>
            <a:endCxn id="76867" idx="2"/>
          </p:cNvCxnSpPr>
          <p:nvPr/>
        </p:nvCxnSpPr>
        <p:spPr bwMode="auto">
          <a:xfrm>
            <a:off x="6553200" y="4838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9" name="AutoShape 69"/>
          <p:cNvCxnSpPr>
            <a:cxnSpLocks noChangeShapeType="1"/>
            <a:stCxn id="76863" idx="4"/>
            <a:endCxn id="76867" idx="0"/>
          </p:cNvCxnSpPr>
          <p:nvPr/>
        </p:nvCxnSpPr>
        <p:spPr bwMode="auto">
          <a:xfrm>
            <a:off x="74295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1" name="AutoShape 71"/>
          <p:cNvCxnSpPr>
            <a:cxnSpLocks noChangeShapeType="1"/>
            <a:stCxn id="76862" idx="3"/>
            <a:endCxn id="76854" idx="0"/>
          </p:cNvCxnSpPr>
          <p:nvPr/>
        </p:nvCxnSpPr>
        <p:spPr bwMode="auto">
          <a:xfrm flipH="1">
            <a:off x="62865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2" name="AutoShape 72"/>
          <p:cNvCxnSpPr>
            <a:cxnSpLocks noChangeShapeType="1"/>
            <a:stCxn id="76863" idx="3"/>
            <a:endCxn id="76855" idx="0"/>
          </p:cNvCxnSpPr>
          <p:nvPr/>
        </p:nvCxnSpPr>
        <p:spPr bwMode="auto">
          <a:xfrm flipH="1">
            <a:off x="72009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3" name="AutoShape 73"/>
          <p:cNvCxnSpPr>
            <a:cxnSpLocks noChangeShapeType="1"/>
            <a:stCxn id="76867" idx="4"/>
            <a:endCxn id="76859" idx="7"/>
          </p:cNvCxnSpPr>
          <p:nvPr/>
        </p:nvCxnSpPr>
        <p:spPr bwMode="auto">
          <a:xfrm flipH="1">
            <a:off x="7227888" y="4876801"/>
            <a:ext cx="201612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4" name="AutoShape 74"/>
          <p:cNvCxnSpPr>
            <a:cxnSpLocks noChangeShapeType="1"/>
            <a:stCxn id="76864" idx="3"/>
          </p:cNvCxnSpPr>
          <p:nvPr/>
        </p:nvCxnSpPr>
        <p:spPr bwMode="auto">
          <a:xfrm flipH="1">
            <a:off x="6248401" y="4865688"/>
            <a:ext cx="239713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75" name="Oval 75"/>
          <p:cNvSpPr>
            <a:spLocks noChangeArrowheads="1"/>
          </p:cNvSpPr>
          <p:nvPr/>
        </p:nvSpPr>
        <p:spPr bwMode="auto">
          <a:xfrm>
            <a:off x="62484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76917" name="Group 117"/>
          <p:cNvGrpSpPr>
            <a:grpSpLocks/>
          </p:cNvGrpSpPr>
          <p:nvPr/>
        </p:nvGrpSpPr>
        <p:grpSpPr bwMode="auto">
          <a:xfrm>
            <a:off x="8382000" y="3581400"/>
            <a:ext cx="1219200" cy="1295400"/>
            <a:chOff x="3072" y="2592"/>
            <a:chExt cx="768" cy="816"/>
          </a:xfrm>
        </p:grpSpPr>
        <p:sp>
          <p:nvSpPr>
            <p:cNvPr id="76897" name="Oval 97"/>
            <p:cNvSpPr>
              <a:spLocks noChangeArrowheads="1"/>
            </p:cNvSpPr>
            <p:nvPr/>
          </p:nvSpPr>
          <p:spPr bwMode="auto">
            <a:xfrm>
              <a:off x="3072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898" name="Oval 98"/>
            <p:cNvSpPr>
              <a:spLocks noChangeArrowheads="1"/>
            </p:cNvSpPr>
            <p:nvPr/>
          </p:nvSpPr>
          <p:spPr bwMode="auto">
            <a:xfrm>
              <a:off x="3648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899" name="AutoShape 99"/>
            <p:cNvCxnSpPr>
              <a:cxnSpLocks noChangeShapeType="1"/>
              <a:stCxn id="76897" idx="6"/>
              <a:endCxn id="76898" idx="2"/>
            </p:cNvCxnSpPr>
            <p:nvPr/>
          </p:nvCxnSpPr>
          <p:spPr bwMode="auto">
            <a:xfrm>
              <a:off x="3120" y="285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0" name="AutoShape 100"/>
            <p:cNvCxnSpPr>
              <a:cxnSpLocks noChangeShapeType="1"/>
              <a:stCxn id="76897" idx="4"/>
            </p:cNvCxnSpPr>
            <p:nvPr/>
          </p:nvCxnSpPr>
          <p:spPr bwMode="auto">
            <a:xfrm>
              <a:off x="3096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1" name="Oval 101"/>
            <p:cNvSpPr>
              <a:spLocks noChangeArrowheads="1"/>
            </p:cNvSpPr>
            <p:nvPr/>
          </p:nvSpPr>
          <p:spPr bwMode="auto">
            <a:xfrm>
              <a:off x="3648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902" name="AutoShape 102"/>
            <p:cNvCxnSpPr>
              <a:cxnSpLocks noChangeShapeType="1"/>
              <a:endCxn id="76901" idx="2"/>
            </p:cNvCxnSpPr>
            <p:nvPr/>
          </p:nvCxnSpPr>
          <p:spPr bwMode="auto">
            <a:xfrm>
              <a:off x="3120" y="338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" name="AutoShape 103"/>
            <p:cNvCxnSpPr>
              <a:cxnSpLocks noChangeShapeType="1"/>
              <a:stCxn id="76898" idx="4"/>
              <a:endCxn id="76901" idx="0"/>
            </p:cNvCxnSpPr>
            <p:nvPr/>
          </p:nvCxnSpPr>
          <p:spPr bwMode="auto">
            <a:xfrm>
              <a:off x="3672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4" name="Oval 104"/>
            <p:cNvSpPr>
              <a:spLocks noChangeArrowheads="1"/>
            </p:cNvSpPr>
            <p:nvPr/>
          </p:nvSpPr>
          <p:spPr bwMode="auto">
            <a:xfrm>
              <a:off x="3216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905" name="Oval 105"/>
            <p:cNvSpPr>
              <a:spLocks noChangeArrowheads="1"/>
            </p:cNvSpPr>
            <p:nvPr/>
          </p:nvSpPr>
          <p:spPr bwMode="auto">
            <a:xfrm>
              <a:off x="3792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906" name="Oval 106"/>
            <p:cNvSpPr>
              <a:spLocks noChangeArrowheads="1"/>
            </p:cNvSpPr>
            <p:nvPr/>
          </p:nvSpPr>
          <p:spPr bwMode="auto">
            <a:xfrm>
              <a:off x="3216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907" name="AutoShape 107"/>
            <p:cNvCxnSpPr>
              <a:cxnSpLocks noChangeShapeType="1"/>
              <a:stCxn id="76904" idx="6"/>
              <a:endCxn id="76905" idx="2"/>
            </p:cNvCxnSpPr>
            <p:nvPr/>
          </p:nvCxnSpPr>
          <p:spPr bwMode="auto">
            <a:xfrm>
              <a:off x="3264" y="261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8" name="AutoShape 108"/>
            <p:cNvCxnSpPr>
              <a:cxnSpLocks noChangeShapeType="1"/>
              <a:stCxn id="76904" idx="4"/>
              <a:endCxn id="76906" idx="0"/>
            </p:cNvCxnSpPr>
            <p:nvPr/>
          </p:nvCxnSpPr>
          <p:spPr bwMode="auto">
            <a:xfrm>
              <a:off x="3240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9" name="Oval 109"/>
            <p:cNvSpPr>
              <a:spLocks noChangeArrowheads="1"/>
            </p:cNvSpPr>
            <p:nvPr/>
          </p:nvSpPr>
          <p:spPr bwMode="auto">
            <a:xfrm>
              <a:off x="3792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910" name="AutoShape 110"/>
            <p:cNvCxnSpPr>
              <a:cxnSpLocks noChangeShapeType="1"/>
              <a:stCxn id="76906" idx="6"/>
              <a:endCxn id="76909" idx="2"/>
            </p:cNvCxnSpPr>
            <p:nvPr/>
          </p:nvCxnSpPr>
          <p:spPr bwMode="auto">
            <a:xfrm>
              <a:off x="3264" y="314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1" name="AutoShape 111"/>
            <p:cNvCxnSpPr>
              <a:cxnSpLocks noChangeShapeType="1"/>
              <a:stCxn id="76905" idx="4"/>
              <a:endCxn id="76909" idx="0"/>
            </p:cNvCxnSpPr>
            <p:nvPr/>
          </p:nvCxnSpPr>
          <p:spPr bwMode="auto">
            <a:xfrm>
              <a:off x="3816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2" name="AutoShape 112"/>
            <p:cNvCxnSpPr>
              <a:cxnSpLocks noChangeShapeType="1"/>
              <a:stCxn id="76904" idx="3"/>
              <a:endCxn id="76897" idx="0"/>
            </p:cNvCxnSpPr>
            <p:nvPr/>
          </p:nvCxnSpPr>
          <p:spPr bwMode="auto">
            <a:xfrm flipH="1">
              <a:off x="3096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3" name="AutoShape 113"/>
            <p:cNvCxnSpPr>
              <a:cxnSpLocks noChangeShapeType="1"/>
              <a:stCxn id="76905" idx="3"/>
              <a:endCxn id="76898" idx="0"/>
            </p:cNvCxnSpPr>
            <p:nvPr/>
          </p:nvCxnSpPr>
          <p:spPr bwMode="auto">
            <a:xfrm flipH="1">
              <a:off x="3672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4" name="AutoShape 114"/>
            <p:cNvCxnSpPr>
              <a:cxnSpLocks noChangeShapeType="1"/>
              <a:stCxn id="76909" idx="4"/>
              <a:endCxn id="76901" idx="7"/>
            </p:cNvCxnSpPr>
            <p:nvPr/>
          </p:nvCxnSpPr>
          <p:spPr bwMode="auto">
            <a:xfrm flipH="1">
              <a:off x="3689" y="3168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5" name="AutoShape 115"/>
            <p:cNvCxnSpPr>
              <a:cxnSpLocks noChangeShapeType="1"/>
              <a:stCxn id="76906" idx="3"/>
            </p:cNvCxnSpPr>
            <p:nvPr/>
          </p:nvCxnSpPr>
          <p:spPr bwMode="auto">
            <a:xfrm flipH="1">
              <a:off x="3072" y="3161"/>
              <a:ext cx="151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16" name="Oval 116"/>
            <p:cNvSpPr>
              <a:spLocks noChangeArrowheads="1"/>
            </p:cNvSpPr>
            <p:nvPr/>
          </p:nvSpPr>
          <p:spPr bwMode="auto">
            <a:xfrm>
              <a:off x="3072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76919" name="Oval 119"/>
          <p:cNvSpPr>
            <a:spLocks noChangeArrowheads="1"/>
          </p:cNvSpPr>
          <p:nvPr/>
        </p:nvSpPr>
        <p:spPr bwMode="auto">
          <a:xfrm>
            <a:off x="7848600" y="3903663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920" name="Oval 120"/>
          <p:cNvSpPr>
            <a:spLocks noChangeArrowheads="1"/>
          </p:cNvSpPr>
          <p:nvPr/>
        </p:nvSpPr>
        <p:spPr bwMode="auto">
          <a:xfrm>
            <a:off x="9391650" y="3903663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921" name="AutoShape 121"/>
          <p:cNvCxnSpPr>
            <a:cxnSpLocks noChangeShapeType="1"/>
            <a:stCxn id="76919" idx="6"/>
            <a:endCxn id="76920" idx="2"/>
          </p:cNvCxnSpPr>
          <p:nvPr/>
        </p:nvCxnSpPr>
        <p:spPr bwMode="auto">
          <a:xfrm>
            <a:off x="7977188" y="3967163"/>
            <a:ext cx="14144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22" name="AutoShape 122"/>
          <p:cNvCxnSpPr>
            <a:cxnSpLocks noChangeShapeType="1"/>
            <a:stCxn id="76919" idx="4"/>
          </p:cNvCxnSpPr>
          <p:nvPr/>
        </p:nvCxnSpPr>
        <p:spPr bwMode="auto">
          <a:xfrm>
            <a:off x="7913688" y="4029076"/>
            <a:ext cx="0" cy="1255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23" name="Oval 123"/>
          <p:cNvSpPr>
            <a:spLocks noChangeArrowheads="1"/>
          </p:cNvSpPr>
          <p:nvPr/>
        </p:nvSpPr>
        <p:spPr bwMode="auto">
          <a:xfrm>
            <a:off x="9391650" y="5284788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924" name="AutoShape 124"/>
          <p:cNvCxnSpPr>
            <a:cxnSpLocks noChangeShapeType="1"/>
            <a:endCxn id="76923" idx="2"/>
          </p:cNvCxnSpPr>
          <p:nvPr/>
        </p:nvCxnSpPr>
        <p:spPr bwMode="auto">
          <a:xfrm>
            <a:off x="7977188" y="5348288"/>
            <a:ext cx="14144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25" name="AutoShape 125"/>
          <p:cNvCxnSpPr>
            <a:cxnSpLocks noChangeShapeType="1"/>
            <a:stCxn id="76920" idx="4"/>
            <a:endCxn id="76923" idx="0"/>
          </p:cNvCxnSpPr>
          <p:nvPr/>
        </p:nvCxnSpPr>
        <p:spPr bwMode="auto">
          <a:xfrm>
            <a:off x="9456738" y="4029076"/>
            <a:ext cx="0" cy="1255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26" name="Oval 126"/>
          <p:cNvSpPr>
            <a:spLocks noChangeArrowheads="1"/>
          </p:cNvSpPr>
          <p:nvPr/>
        </p:nvSpPr>
        <p:spPr bwMode="auto">
          <a:xfrm>
            <a:off x="8234364" y="3276601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927" name="Oval 127"/>
          <p:cNvSpPr>
            <a:spLocks noChangeArrowheads="1"/>
          </p:cNvSpPr>
          <p:nvPr/>
        </p:nvSpPr>
        <p:spPr bwMode="auto">
          <a:xfrm>
            <a:off x="9777414" y="3276601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928" name="Oval 128"/>
          <p:cNvSpPr>
            <a:spLocks noChangeArrowheads="1"/>
          </p:cNvSpPr>
          <p:nvPr/>
        </p:nvSpPr>
        <p:spPr bwMode="auto">
          <a:xfrm>
            <a:off x="8234364" y="4657726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929" name="AutoShape 129"/>
          <p:cNvCxnSpPr>
            <a:cxnSpLocks noChangeShapeType="1"/>
            <a:stCxn id="76926" idx="6"/>
            <a:endCxn id="76927" idx="2"/>
          </p:cNvCxnSpPr>
          <p:nvPr/>
        </p:nvCxnSpPr>
        <p:spPr bwMode="auto">
          <a:xfrm>
            <a:off x="8362951" y="3340100"/>
            <a:ext cx="14144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0" name="AutoShape 130"/>
          <p:cNvCxnSpPr>
            <a:cxnSpLocks noChangeShapeType="1"/>
            <a:stCxn id="76926" idx="4"/>
            <a:endCxn id="76928" idx="0"/>
          </p:cNvCxnSpPr>
          <p:nvPr/>
        </p:nvCxnSpPr>
        <p:spPr bwMode="auto">
          <a:xfrm>
            <a:off x="8299450" y="3402013"/>
            <a:ext cx="0" cy="1255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31" name="Oval 131"/>
          <p:cNvSpPr>
            <a:spLocks noChangeArrowheads="1"/>
          </p:cNvSpPr>
          <p:nvPr/>
        </p:nvSpPr>
        <p:spPr bwMode="auto">
          <a:xfrm>
            <a:off x="9777414" y="4657726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932" name="AutoShape 132"/>
          <p:cNvCxnSpPr>
            <a:cxnSpLocks noChangeShapeType="1"/>
            <a:stCxn id="76928" idx="6"/>
            <a:endCxn id="76931" idx="2"/>
          </p:cNvCxnSpPr>
          <p:nvPr/>
        </p:nvCxnSpPr>
        <p:spPr bwMode="auto">
          <a:xfrm>
            <a:off x="8362951" y="4719638"/>
            <a:ext cx="14144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3" name="AutoShape 133"/>
          <p:cNvCxnSpPr>
            <a:cxnSpLocks noChangeShapeType="1"/>
            <a:stCxn id="76927" idx="4"/>
            <a:endCxn id="76931" idx="0"/>
          </p:cNvCxnSpPr>
          <p:nvPr/>
        </p:nvCxnSpPr>
        <p:spPr bwMode="auto">
          <a:xfrm>
            <a:off x="9842500" y="3402013"/>
            <a:ext cx="0" cy="1255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4" name="AutoShape 134"/>
          <p:cNvCxnSpPr>
            <a:cxnSpLocks noChangeShapeType="1"/>
            <a:stCxn id="76926" idx="3"/>
            <a:endCxn id="76919" idx="0"/>
          </p:cNvCxnSpPr>
          <p:nvPr/>
        </p:nvCxnSpPr>
        <p:spPr bwMode="auto">
          <a:xfrm flipH="1">
            <a:off x="7913689" y="3384551"/>
            <a:ext cx="339725" cy="519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5" name="AutoShape 135"/>
          <p:cNvCxnSpPr>
            <a:cxnSpLocks noChangeShapeType="1"/>
            <a:stCxn id="76927" idx="3"/>
            <a:endCxn id="76920" idx="0"/>
          </p:cNvCxnSpPr>
          <p:nvPr/>
        </p:nvCxnSpPr>
        <p:spPr bwMode="auto">
          <a:xfrm flipH="1">
            <a:off x="9456739" y="3382963"/>
            <a:ext cx="339725" cy="520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6" name="AutoShape 136"/>
          <p:cNvCxnSpPr>
            <a:cxnSpLocks noChangeShapeType="1"/>
            <a:stCxn id="76931" idx="4"/>
            <a:endCxn id="76923" idx="7"/>
          </p:cNvCxnSpPr>
          <p:nvPr/>
        </p:nvCxnSpPr>
        <p:spPr bwMode="auto">
          <a:xfrm flipH="1">
            <a:off x="9501188" y="4783138"/>
            <a:ext cx="341312" cy="519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7" name="AutoShape 137"/>
          <p:cNvCxnSpPr>
            <a:cxnSpLocks noChangeShapeType="1"/>
            <a:stCxn id="76928" idx="3"/>
          </p:cNvCxnSpPr>
          <p:nvPr/>
        </p:nvCxnSpPr>
        <p:spPr bwMode="auto">
          <a:xfrm flipH="1">
            <a:off x="7848601" y="4764088"/>
            <a:ext cx="404813" cy="582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38" name="Oval 138"/>
          <p:cNvSpPr>
            <a:spLocks noChangeArrowheads="1"/>
          </p:cNvSpPr>
          <p:nvPr/>
        </p:nvSpPr>
        <p:spPr bwMode="auto">
          <a:xfrm>
            <a:off x="7848600" y="5284788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664489"/>
            <a:chOff x="1563245" y="3007523"/>
            <a:chExt cx="10200139" cy="1664489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>
                  <a:solidFill>
                    <a:schemeClr val="bg1"/>
                  </a:solidFill>
                  <a:latin typeface="Rockwell" panose="02060603020205020403" pitchFamily="18" charset="0"/>
                </a:rPr>
                <a:t>Cubes - </a:t>
              </a:r>
              <a:r>
                <a:rPr lang="en-US" b="1" err="1">
                  <a:solidFill>
                    <a:schemeClr val="bg1"/>
                  </a:solidFill>
                  <a:latin typeface="Rockwell" panose="02060603020205020403" pitchFamily="18" charset="0"/>
                </a:rPr>
                <a:t>Q</a:t>
              </a:r>
              <a:r>
                <a:rPr lang="en-US" b="1" baseline="-25000" err="1">
                  <a:solidFill>
                    <a:schemeClr val="bg1"/>
                  </a:solidFill>
                  <a:latin typeface="Rockwell" panose="02060603020205020403" pitchFamily="18" charset="0"/>
                </a:rPr>
                <a:t>n</a:t>
              </a:r>
              <a:endParaRPr lang="en-US" b="1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The </a:t>
              </a:r>
              <a:r>
                <a:rPr lang="en-US" i="1"/>
                <a:t>n</a:t>
              </a:r>
              <a:r>
                <a:rPr lang="en-US" b="1" i="1"/>
                <a:t>-cube</a:t>
              </a:r>
              <a:r>
                <a:rPr lang="en-US"/>
                <a:t> </a:t>
              </a:r>
              <a:r>
                <a:rPr lang="en-US" i="1" err="1"/>
                <a:t>Q</a:t>
              </a:r>
              <a:r>
                <a:rPr lang="en-US" i="1" baseline="-25000" err="1"/>
                <a:t>n</a:t>
              </a:r>
              <a:r>
                <a:rPr lang="en-US"/>
                <a:t> is defined recursively. </a:t>
              </a:r>
              <a:r>
                <a:rPr lang="en-US" i="1"/>
                <a:t>Q</a:t>
              </a:r>
              <a:r>
                <a:rPr lang="en-US" baseline="-25000"/>
                <a:t>0 </a:t>
              </a:r>
              <a:r>
                <a:rPr lang="en-US"/>
                <a:t>is just a vertex. </a:t>
              </a:r>
              <a:r>
                <a:rPr lang="en-US" i="1"/>
                <a:t>Q</a:t>
              </a:r>
              <a:r>
                <a:rPr lang="en-US" i="1" baseline="-25000"/>
                <a:t>n</a:t>
              </a:r>
              <a:r>
                <a:rPr lang="en-US" baseline="-25000"/>
                <a:t>+1 </a:t>
              </a:r>
              <a:r>
                <a:rPr lang="en-US"/>
                <a:t>is gotten by taking 2 copies of </a:t>
              </a:r>
              <a:r>
                <a:rPr lang="en-US" i="1" err="1"/>
                <a:t>Q</a:t>
              </a:r>
              <a:r>
                <a:rPr lang="en-US" i="1" baseline="-25000" err="1"/>
                <a:t>n</a:t>
              </a:r>
              <a:r>
                <a:rPr lang="en-US" i="1" baseline="-25000"/>
                <a:t>  </a:t>
              </a:r>
              <a:r>
                <a:rPr lang="en-US"/>
                <a:t>and joining each vertex </a:t>
              </a:r>
              <a:r>
                <a:rPr lang="en-US" i="1"/>
                <a:t>v</a:t>
              </a:r>
              <a:r>
                <a:rPr lang="en-US"/>
                <a:t> of </a:t>
              </a:r>
              <a:r>
                <a:rPr lang="en-US" i="1" err="1"/>
                <a:t>Q</a:t>
              </a:r>
              <a:r>
                <a:rPr lang="en-US" i="1" baseline="-25000" err="1"/>
                <a:t>n</a:t>
              </a:r>
              <a:r>
                <a:rPr lang="en-US" i="1" baseline="-25000"/>
                <a:t>  </a:t>
              </a:r>
              <a:r>
                <a:rPr lang="en-US"/>
                <a:t>with its copy </a:t>
              </a:r>
              <a:r>
                <a:rPr lang="en-US" i="1"/>
                <a:t>v’ </a:t>
              </a:r>
              <a:r>
                <a:rPr lang="en-US"/>
                <a:t>:</a:t>
              </a:r>
            </a:p>
            <a:p>
              <a:pPr marL="0" indent="0">
                <a:buNone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373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Date Placeholder 3"/>
          <p:cNvSpPr>
            <a:spLocks noGrp="1"/>
          </p:cNvSpPr>
          <p:nvPr>
            <p:ph type="dt" sz="half" idx="10"/>
          </p:nvPr>
        </p:nvSpPr>
        <p:spPr>
          <a:xfrm>
            <a:off x="1905000" y="5799526"/>
            <a:ext cx="2743200" cy="365125"/>
          </a:xfrm>
        </p:spPr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18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485896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r>
              <a:rPr lang="en-US"/>
              <a:t> </a:t>
            </a:r>
            <a:r>
              <a:rPr lang="en-US" i="1"/>
              <a:t>Q</a:t>
            </a:r>
            <a:r>
              <a:rPr lang="en-US" baseline="-25000"/>
              <a:t>0	               </a:t>
            </a:r>
            <a:r>
              <a:rPr lang="en-US" i="1"/>
              <a:t>Q</a:t>
            </a:r>
            <a:r>
              <a:rPr lang="en-US" baseline="-25000"/>
              <a:t>1	      </a:t>
            </a:r>
            <a:r>
              <a:rPr lang="en-US" i="1"/>
              <a:t>Q</a:t>
            </a:r>
            <a:r>
              <a:rPr lang="en-US" baseline="-25000"/>
              <a:t>2	             </a:t>
            </a:r>
            <a:r>
              <a:rPr lang="en-US" i="1"/>
              <a:t>Q</a:t>
            </a:r>
            <a:r>
              <a:rPr lang="en-US" baseline="-25000"/>
              <a:t>3             </a:t>
            </a:r>
            <a:r>
              <a:rPr lang="en-US" i="1"/>
              <a:t>Q</a:t>
            </a:r>
            <a:r>
              <a:rPr lang="en-US" baseline="-25000"/>
              <a:t>4 </a:t>
            </a:r>
            <a:r>
              <a:rPr lang="en-US"/>
              <a:t>(hypercube)</a:t>
            </a:r>
          </a:p>
        </p:txBody>
      </p:sp>
      <p:sp>
        <p:nvSpPr>
          <p:cNvPr id="76810" name="Oval 10"/>
          <p:cNvSpPr>
            <a:spLocks noChangeArrowheads="1"/>
          </p:cNvSpPr>
          <p:nvPr/>
        </p:nvSpPr>
        <p:spPr bwMode="auto">
          <a:xfrm>
            <a:off x="3733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1" name="Oval 11"/>
          <p:cNvSpPr>
            <a:spLocks noChangeArrowheads="1"/>
          </p:cNvSpPr>
          <p:nvPr/>
        </p:nvSpPr>
        <p:spPr bwMode="auto">
          <a:xfrm>
            <a:off x="46482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12" name="AutoShape 12"/>
          <p:cNvCxnSpPr>
            <a:cxnSpLocks noChangeShapeType="1"/>
          </p:cNvCxnSpPr>
          <p:nvPr/>
        </p:nvCxnSpPr>
        <p:spPr bwMode="auto">
          <a:xfrm>
            <a:off x="3810000" y="4610098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2590800" y="4572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50292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59436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5029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17" name="AutoShape 17"/>
          <p:cNvCxnSpPr>
            <a:cxnSpLocks noChangeShapeType="1"/>
            <a:stCxn id="76814" idx="6"/>
            <a:endCxn id="76815" idx="2"/>
          </p:cNvCxnSpPr>
          <p:nvPr/>
        </p:nvCxnSpPr>
        <p:spPr bwMode="auto">
          <a:xfrm>
            <a:off x="5105400" y="42291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8" name="AutoShape 18"/>
          <p:cNvCxnSpPr>
            <a:cxnSpLocks noChangeShapeType="1"/>
            <a:stCxn id="76814" idx="4"/>
            <a:endCxn id="76816" idx="0"/>
          </p:cNvCxnSpPr>
          <p:nvPr/>
        </p:nvCxnSpPr>
        <p:spPr bwMode="auto">
          <a:xfrm>
            <a:off x="50673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59436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20" name="AutoShape 20"/>
          <p:cNvCxnSpPr>
            <a:cxnSpLocks noChangeShapeType="1"/>
            <a:stCxn id="76816" idx="6"/>
            <a:endCxn id="76819" idx="2"/>
          </p:cNvCxnSpPr>
          <p:nvPr/>
        </p:nvCxnSpPr>
        <p:spPr bwMode="auto">
          <a:xfrm>
            <a:off x="5105400" y="50673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1" name="AutoShape 21"/>
          <p:cNvCxnSpPr>
            <a:cxnSpLocks noChangeShapeType="1"/>
            <a:stCxn id="76815" idx="4"/>
            <a:endCxn id="76819" idx="0"/>
          </p:cNvCxnSpPr>
          <p:nvPr/>
        </p:nvCxnSpPr>
        <p:spPr bwMode="auto">
          <a:xfrm>
            <a:off x="5981700" y="42672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4" name="Oval 54"/>
          <p:cNvSpPr>
            <a:spLocks noChangeArrowheads="1"/>
          </p:cNvSpPr>
          <p:nvPr/>
        </p:nvSpPr>
        <p:spPr bwMode="auto">
          <a:xfrm>
            <a:off x="62484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55" name="Oval 55"/>
          <p:cNvSpPr>
            <a:spLocks noChangeArrowheads="1"/>
          </p:cNvSpPr>
          <p:nvPr/>
        </p:nvSpPr>
        <p:spPr bwMode="auto">
          <a:xfrm>
            <a:off x="7162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57" name="AutoShape 57"/>
          <p:cNvCxnSpPr>
            <a:cxnSpLocks noChangeShapeType="1"/>
            <a:stCxn id="76854" idx="6"/>
            <a:endCxn id="76855" idx="2"/>
          </p:cNvCxnSpPr>
          <p:nvPr/>
        </p:nvCxnSpPr>
        <p:spPr bwMode="auto">
          <a:xfrm>
            <a:off x="6324600" y="4381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58" name="AutoShape 58"/>
          <p:cNvCxnSpPr>
            <a:cxnSpLocks noChangeShapeType="1"/>
            <a:stCxn id="76854" idx="4"/>
          </p:cNvCxnSpPr>
          <p:nvPr/>
        </p:nvCxnSpPr>
        <p:spPr bwMode="auto">
          <a:xfrm>
            <a:off x="62865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59" name="Oval 59"/>
          <p:cNvSpPr>
            <a:spLocks noChangeArrowheads="1"/>
          </p:cNvSpPr>
          <p:nvPr/>
        </p:nvSpPr>
        <p:spPr bwMode="auto">
          <a:xfrm>
            <a:off x="71628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60" name="AutoShape 60"/>
          <p:cNvCxnSpPr>
            <a:cxnSpLocks noChangeShapeType="1"/>
            <a:endCxn id="76859" idx="2"/>
          </p:cNvCxnSpPr>
          <p:nvPr/>
        </p:nvCxnSpPr>
        <p:spPr bwMode="auto">
          <a:xfrm>
            <a:off x="6324600" y="5219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1" name="AutoShape 61"/>
          <p:cNvCxnSpPr>
            <a:cxnSpLocks noChangeShapeType="1"/>
            <a:stCxn id="76855" idx="4"/>
            <a:endCxn id="76859" idx="0"/>
          </p:cNvCxnSpPr>
          <p:nvPr/>
        </p:nvCxnSpPr>
        <p:spPr bwMode="auto">
          <a:xfrm>
            <a:off x="7200900" y="4419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2" name="Oval 62"/>
          <p:cNvSpPr>
            <a:spLocks noChangeArrowheads="1"/>
          </p:cNvSpPr>
          <p:nvPr/>
        </p:nvSpPr>
        <p:spPr bwMode="auto">
          <a:xfrm>
            <a:off x="64770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63" name="Oval 63"/>
          <p:cNvSpPr>
            <a:spLocks noChangeArrowheads="1"/>
          </p:cNvSpPr>
          <p:nvPr/>
        </p:nvSpPr>
        <p:spPr bwMode="auto">
          <a:xfrm>
            <a:off x="7391400" y="3962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864" name="Oval 64"/>
          <p:cNvSpPr>
            <a:spLocks noChangeArrowheads="1"/>
          </p:cNvSpPr>
          <p:nvPr/>
        </p:nvSpPr>
        <p:spPr bwMode="auto">
          <a:xfrm>
            <a:off x="6477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65" name="AutoShape 65"/>
          <p:cNvCxnSpPr>
            <a:cxnSpLocks noChangeShapeType="1"/>
            <a:stCxn id="76862" idx="6"/>
            <a:endCxn id="76863" idx="2"/>
          </p:cNvCxnSpPr>
          <p:nvPr/>
        </p:nvCxnSpPr>
        <p:spPr bwMode="auto">
          <a:xfrm>
            <a:off x="6553200" y="40005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6" name="AutoShape 66"/>
          <p:cNvCxnSpPr>
            <a:cxnSpLocks noChangeShapeType="1"/>
            <a:stCxn id="76862" idx="4"/>
            <a:endCxn id="76864" idx="0"/>
          </p:cNvCxnSpPr>
          <p:nvPr/>
        </p:nvCxnSpPr>
        <p:spPr bwMode="auto">
          <a:xfrm>
            <a:off x="65151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67" name="Oval 67"/>
          <p:cNvSpPr>
            <a:spLocks noChangeArrowheads="1"/>
          </p:cNvSpPr>
          <p:nvPr/>
        </p:nvSpPr>
        <p:spPr bwMode="auto">
          <a:xfrm>
            <a:off x="73914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868" name="AutoShape 68"/>
          <p:cNvCxnSpPr>
            <a:cxnSpLocks noChangeShapeType="1"/>
            <a:stCxn id="76864" idx="6"/>
            <a:endCxn id="76867" idx="2"/>
          </p:cNvCxnSpPr>
          <p:nvPr/>
        </p:nvCxnSpPr>
        <p:spPr bwMode="auto">
          <a:xfrm>
            <a:off x="6553200" y="48387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69" name="AutoShape 69"/>
          <p:cNvCxnSpPr>
            <a:cxnSpLocks noChangeShapeType="1"/>
            <a:stCxn id="76863" idx="4"/>
            <a:endCxn id="76867" idx="0"/>
          </p:cNvCxnSpPr>
          <p:nvPr/>
        </p:nvCxnSpPr>
        <p:spPr bwMode="auto">
          <a:xfrm>
            <a:off x="7429500" y="4038600"/>
            <a:ext cx="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1" name="AutoShape 71"/>
          <p:cNvCxnSpPr>
            <a:cxnSpLocks noChangeShapeType="1"/>
            <a:stCxn id="76862" idx="3"/>
            <a:endCxn id="76854" idx="0"/>
          </p:cNvCxnSpPr>
          <p:nvPr/>
        </p:nvCxnSpPr>
        <p:spPr bwMode="auto">
          <a:xfrm flipH="1">
            <a:off x="62865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2" name="AutoShape 72"/>
          <p:cNvCxnSpPr>
            <a:cxnSpLocks noChangeShapeType="1"/>
            <a:stCxn id="76863" idx="3"/>
            <a:endCxn id="76855" idx="0"/>
          </p:cNvCxnSpPr>
          <p:nvPr/>
        </p:nvCxnSpPr>
        <p:spPr bwMode="auto">
          <a:xfrm flipH="1">
            <a:off x="7200901" y="4027488"/>
            <a:ext cx="201613" cy="315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3" name="AutoShape 73"/>
          <p:cNvCxnSpPr>
            <a:cxnSpLocks noChangeShapeType="1"/>
            <a:stCxn id="76867" idx="4"/>
            <a:endCxn id="76859" idx="7"/>
          </p:cNvCxnSpPr>
          <p:nvPr/>
        </p:nvCxnSpPr>
        <p:spPr bwMode="auto">
          <a:xfrm flipH="1">
            <a:off x="7227888" y="4876801"/>
            <a:ext cx="201612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74" name="AutoShape 74"/>
          <p:cNvCxnSpPr>
            <a:cxnSpLocks noChangeShapeType="1"/>
            <a:stCxn id="76864" idx="3"/>
          </p:cNvCxnSpPr>
          <p:nvPr/>
        </p:nvCxnSpPr>
        <p:spPr bwMode="auto">
          <a:xfrm flipH="1">
            <a:off x="6248401" y="4865688"/>
            <a:ext cx="239713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75" name="Oval 75"/>
          <p:cNvSpPr>
            <a:spLocks noChangeArrowheads="1"/>
          </p:cNvSpPr>
          <p:nvPr/>
        </p:nvSpPr>
        <p:spPr bwMode="auto">
          <a:xfrm>
            <a:off x="6248400" y="5181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grpSp>
        <p:nvGrpSpPr>
          <p:cNvPr id="76917" name="Group 117"/>
          <p:cNvGrpSpPr>
            <a:grpSpLocks/>
          </p:cNvGrpSpPr>
          <p:nvPr/>
        </p:nvGrpSpPr>
        <p:grpSpPr bwMode="auto">
          <a:xfrm>
            <a:off x="8382000" y="3581400"/>
            <a:ext cx="1219200" cy="1295400"/>
            <a:chOff x="3072" y="2592"/>
            <a:chExt cx="768" cy="816"/>
          </a:xfrm>
        </p:grpSpPr>
        <p:sp>
          <p:nvSpPr>
            <p:cNvPr id="76897" name="Oval 97"/>
            <p:cNvSpPr>
              <a:spLocks noChangeArrowheads="1"/>
            </p:cNvSpPr>
            <p:nvPr/>
          </p:nvSpPr>
          <p:spPr bwMode="auto">
            <a:xfrm>
              <a:off x="3072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898" name="Oval 98"/>
            <p:cNvSpPr>
              <a:spLocks noChangeArrowheads="1"/>
            </p:cNvSpPr>
            <p:nvPr/>
          </p:nvSpPr>
          <p:spPr bwMode="auto">
            <a:xfrm>
              <a:off x="3648" y="283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899" name="AutoShape 99"/>
            <p:cNvCxnSpPr>
              <a:cxnSpLocks noChangeShapeType="1"/>
              <a:stCxn id="76897" idx="6"/>
              <a:endCxn id="76898" idx="2"/>
            </p:cNvCxnSpPr>
            <p:nvPr/>
          </p:nvCxnSpPr>
          <p:spPr bwMode="auto">
            <a:xfrm>
              <a:off x="3120" y="285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0" name="AutoShape 100"/>
            <p:cNvCxnSpPr>
              <a:cxnSpLocks noChangeShapeType="1"/>
              <a:stCxn id="76897" idx="4"/>
            </p:cNvCxnSpPr>
            <p:nvPr/>
          </p:nvCxnSpPr>
          <p:spPr bwMode="auto">
            <a:xfrm>
              <a:off x="3096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1" name="Oval 101"/>
            <p:cNvSpPr>
              <a:spLocks noChangeArrowheads="1"/>
            </p:cNvSpPr>
            <p:nvPr/>
          </p:nvSpPr>
          <p:spPr bwMode="auto">
            <a:xfrm>
              <a:off x="3648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902" name="AutoShape 102"/>
            <p:cNvCxnSpPr>
              <a:cxnSpLocks noChangeShapeType="1"/>
              <a:endCxn id="76901" idx="2"/>
            </p:cNvCxnSpPr>
            <p:nvPr/>
          </p:nvCxnSpPr>
          <p:spPr bwMode="auto">
            <a:xfrm>
              <a:off x="3120" y="338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3" name="AutoShape 103"/>
            <p:cNvCxnSpPr>
              <a:cxnSpLocks noChangeShapeType="1"/>
              <a:stCxn id="76898" idx="4"/>
              <a:endCxn id="76901" idx="0"/>
            </p:cNvCxnSpPr>
            <p:nvPr/>
          </p:nvCxnSpPr>
          <p:spPr bwMode="auto">
            <a:xfrm>
              <a:off x="3672" y="288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4" name="Oval 104"/>
            <p:cNvSpPr>
              <a:spLocks noChangeArrowheads="1"/>
            </p:cNvSpPr>
            <p:nvPr/>
          </p:nvSpPr>
          <p:spPr bwMode="auto">
            <a:xfrm>
              <a:off x="3216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905" name="Oval 105"/>
            <p:cNvSpPr>
              <a:spLocks noChangeArrowheads="1"/>
            </p:cNvSpPr>
            <p:nvPr/>
          </p:nvSpPr>
          <p:spPr bwMode="auto">
            <a:xfrm>
              <a:off x="3792" y="2592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6906" name="Oval 106"/>
            <p:cNvSpPr>
              <a:spLocks noChangeArrowheads="1"/>
            </p:cNvSpPr>
            <p:nvPr/>
          </p:nvSpPr>
          <p:spPr bwMode="auto">
            <a:xfrm>
              <a:off x="3216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907" name="AutoShape 107"/>
            <p:cNvCxnSpPr>
              <a:cxnSpLocks noChangeShapeType="1"/>
              <a:stCxn id="76904" idx="6"/>
              <a:endCxn id="76905" idx="2"/>
            </p:cNvCxnSpPr>
            <p:nvPr/>
          </p:nvCxnSpPr>
          <p:spPr bwMode="auto">
            <a:xfrm>
              <a:off x="3264" y="2616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08" name="AutoShape 108"/>
            <p:cNvCxnSpPr>
              <a:cxnSpLocks noChangeShapeType="1"/>
              <a:stCxn id="76904" idx="4"/>
              <a:endCxn id="76906" idx="0"/>
            </p:cNvCxnSpPr>
            <p:nvPr/>
          </p:nvCxnSpPr>
          <p:spPr bwMode="auto">
            <a:xfrm>
              <a:off x="3240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09" name="Oval 109"/>
            <p:cNvSpPr>
              <a:spLocks noChangeArrowheads="1"/>
            </p:cNvSpPr>
            <p:nvPr/>
          </p:nvSpPr>
          <p:spPr bwMode="auto">
            <a:xfrm>
              <a:off x="3792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76910" name="AutoShape 110"/>
            <p:cNvCxnSpPr>
              <a:cxnSpLocks noChangeShapeType="1"/>
              <a:stCxn id="76906" idx="6"/>
              <a:endCxn id="76909" idx="2"/>
            </p:cNvCxnSpPr>
            <p:nvPr/>
          </p:nvCxnSpPr>
          <p:spPr bwMode="auto">
            <a:xfrm>
              <a:off x="3264" y="314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1" name="AutoShape 111"/>
            <p:cNvCxnSpPr>
              <a:cxnSpLocks noChangeShapeType="1"/>
              <a:stCxn id="76905" idx="4"/>
              <a:endCxn id="76909" idx="0"/>
            </p:cNvCxnSpPr>
            <p:nvPr/>
          </p:nvCxnSpPr>
          <p:spPr bwMode="auto">
            <a:xfrm>
              <a:off x="3816" y="2640"/>
              <a:ext cx="0" cy="48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2" name="AutoShape 112"/>
            <p:cNvCxnSpPr>
              <a:cxnSpLocks noChangeShapeType="1"/>
              <a:stCxn id="76904" idx="3"/>
              <a:endCxn id="76897" idx="0"/>
            </p:cNvCxnSpPr>
            <p:nvPr/>
          </p:nvCxnSpPr>
          <p:spPr bwMode="auto">
            <a:xfrm flipH="1">
              <a:off x="3096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3" name="AutoShape 113"/>
            <p:cNvCxnSpPr>
              <a:cxnSpLocks noChangeShapeType="1"/>
              <a:stCxn id="76905" idx="3"/>
              <a:endCxn id="76898" idx="0"/>
            </p:cNvCxnSpPr>
            <p:nvPr/>
          </p:nvCxnSpPr>
          <p:spPr bwMode="auto">
            <a:xfrm flipH="1">
              <a:off x="3672" y="2633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4" name="AutoShape 114"/>
            <p:cNvCxnSpPr>
              <a:cxnSpLocks noChangeShapeType="1"/>
              <a:stCxn id="76909" idx="4"/>
              <a:endCxn id="76901" idx="7"/>
            </p:cNvCxnSpPr>
            <p:nvPr/>
          </p:nvCxnSpPr>
          <p:spPr bwMode="auto">
            <a:xfrm flipH="1">
              <a:off x="3689" y="3168"/>
              <a:ext cx="127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915" name="AutoShape 115"/>
            <p:cNvCxnSpPr>
              <a:cxnSpLocks noChangeShapeType="1"/>
              <a:stCxn id="76906" idx="3"/>
            </p:cNvCxnSpPr>
            <p:nvPr/>
          </p:nvCxnSpPr>
          <p:spPr bwMode="auto">
            <a:xfrm flipH="1">
              <a:off x="3072" y="3161"/>
              <a:ext cx="151" cy="22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6916" name="Oval 116"/>
            <p:cNvSpPr>
              <a:spLocks noChangeArrowheads="1"/>
            </p:cNvSpPr>
            <p:nvPr/>
          </p:nvSpPr>
          <p:spPr bwMode="auto">
            <a:xfrm>
              <a:off x="3072" y="336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76919" name="Oval 119"/>
          <p:cNvSpPr>
            <a:spLocks noChangeArrowheads="1"/>
          </p:cNvSpPr>
          <p:nvPr/>
        </p:nvSpPr>
        <p:spPr bwMode="auto">
          <a:xfrm>
            <a:off x="7848600" y="3903663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920" name="Oval 120"/>
          <p:cNvSpPr>
            <a:spLocks noChangeArrowheads="1"/>
          </p:cNvSpPr>
          <p:nvPr/>
        </p:nvSpPr>
        <p:spPr bwMode="auto">
          <a:xfrm>
            <a:off x="9391650" y="3903663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921" name="AutoShape 121"/>
          <p:cNvCxnSpPr>
            <a:cxnSpLocks noChangeShapeType="1"/>
            <a:stCxn id="76919" idx="6"/>
            <a:endCxn id="76920" idx="2"/>
          </p:cNvCxnSpPr>
          <p:nvPr/>
        </p:nvCxnSpPr>
        <p:spPr bwMode="auto">
          <a:xfrm>
            <a:off x="7977188" y="3967163"/>
            <a:ext cx="14144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22" name="AutoShape 122"/>
          <p:cNvCxnSpPr>
            <a:cxnSpLocks noChangeShapeType="1"/>
            <a:stCxn id="76919" idx="4"/>
          </p:cNvCxnSpPr>
          <p:nvPr/>
        </p:nvCxnSpPr>
        <p:spPr bwMode="auto">
          <a:xfrm>
            <a:off x="7913688" y="4029076"/>
            <a:ext cx="0" cy="1255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23" name="Oval 123"/>
          <p:cNvSpPr>
            <a:spLocks noChangeArrowheads="1"/>
          </p:cNvSpPr>
          <p:nvPr/>
        </p:nvSpPr>
        <p:spPr bwMode="auto">
          <a:xfrm>
            <a:off x="9391650" y="5284788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924" name="AutoShape 124"/>
          <p:cNvCxnSpPr>
            <a:cxnSpLocks noChangeShapeType="1"/>
            <a:endCxn id="76923" idx="2"/>
          </p:cNvCxnSpPr>
          <p:nvPr/>
        </p:nvCxnSpPr>
        <p:spPr bwMode="auto">
          <a:xfrm>
            <a:off x="7977188" y="5348288"/>
            <a:ext cx="14144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25" name="AutoShape 125"/>
          <p:cNvCxnSpPr>
            <a:cxnSpLocks noChangeShapeType="1"/>
            <a:stCxn id="76920" idx="4"/>
            <a:endCxn id="76923" idx="0"/>
          </p:cNvCxnSpPr>
          <p:nvPr/>
        </p:nvCxnSpPr>
        <p:spPr bwMode="auto">
          <a:xfrm>
            <a:off x="9456738" y="4029076"/>
            <a:ext cx="0" cy="1255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26" name="Oval 126"/>
          <p:cNvSpPr>
            <a:spLocks noChangeArrowheads="1"/>
          </p:cNvSpPr>
          <p:nvPr/>
        </p:nvSpPr>
        <p:spPr bwMode="auto">
          <a:xfrm>
            <a:off x="8234364" y="3276601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927" name="Oval 127"/>
          <p:cNvSpPr>
            <a:spLocks noChangeArrowheads="1"/>
          </p:cNvSpPr>
          <p:nvPr/>
        </p:nvSpPr>
        <p:spPr bwMode="auto">
          <a:xfrm>
            <a:off x="9777414" y="3276601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6928" name="Oval 128"/>
          <p:cNvSpPr>
            <a:spLocks noChangeArrowheads="1"/>
          </p:cNvSpPr>
          <p:nvPr/>
        </p:nvSpPr>
        <p:spPr bwMode="auto">
          <a:xfrm>
            <a:off x="8234364" y="4657726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929" name="AutoShape 129"/>
          <p:cNvCxnSpPr>
            <a:cxnSpLocks noChangeShapeType="1"/>
            <a:stCxn id="76926" idx="6"/>
            <a:endCxn id="76927" idx="2"/>
          </p:cNvCxnSpPr>
          <p:nvPr/>
        </p:nvCxnSpPr>
        <p:spPr bwMode="auto">
          <a:xfrm>
            <a:off x="8362951" y="3340100"/>
            <a:ext cx="14144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0" name="AutoShape 130"/>
          <p:cNvCxnSpPr>
            <a:cxnSpLocks noChangeShapeType="1"/>
            <a:stCxn id="76926" idx="4"/>
            <a:endCxn id="76928" idx="0"/>
          </p:cNvCxnSpPr>
          <p:nvPr/>
        </p:nvCxnSpPr>
        <p:spPr bwMode="auto">
          <a:xfrm>
            <a:off x="8299450" y="3402013"/>
            <a:ext cx="0" cy="1255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31" name="Oval 131"/>
          <p:cNvSpPr>
            <a:spLocks noChangeArrowheads="1"/>
          </p:cNvSpPr>
          <p:nvPr/>
        </p:nvSpPr>
        <p:spPr bwMode="auto">
          <a:xfrm>
            <a:off x="9777414" y="4657726"/>
            <a:ext cx="128587" cy="1254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932" name="AutoShape 132"/>
          <p:cNvCxnSpPr>
            <a:cxnSpLocks noChangeShapeType="1"/>
            <a:stCxn id="76928" idx="6"/>
            <a:endCxn id="76931" idx="2"/>
          </p:cNvCxnSpPr>
          <p:nvPr/>
        </p:nvCxnSpPr>
        <p:spPr bwMode="auto">
          <a:xfrm>
            <a:off x="8362951" y="4719638"/>
            <a:ext cx="14144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3" name="AutoShape 133"/>
          <p:cNvCxnSpPr>
            <a:cxnSpLocks noChangeShapeType="1"/>
            <a:stCxn id="76927" idx="4"/>
            <a:endCxn id="76931" idx="0"/>
          </p:cNvCxnSpPr>
          <p:nvPr/>
        </p:nvCxnSpPr>
        <p:spPr bwMode="auto">
          <a:xfrm>
            <a:off x="9842500" y="3402013"/>
            <a:ext cx="0" cy="1255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4" name="AutoShape 134"/>
          <p:cNvCxnSpPr>
            <a:cxnSpLocks noChangeShapeType="1"/>
            <a:stCxn id="76926" idx="3"/>
            <a:endCxn id="76919" idx="0"/>
          </p:cNvCxnSpPr>
          <p:nvPr/>
        </p:nvCxnSpPr>
        <p:spPr bwMode="auto">
          <a:xfrm flipH="1">
            <a:off x="7913689" y="3384551"/>
            <a:ext cx="339725" cy="519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5" name="AutoShape 135"/>
          <p:cNvCxnSpPr>
            <a:cxnSpLocks noChangeShapeType="1"/>
            <a:stCxn id="76927" idx="3"/>
            <a:endCxn id="76920" idx="0"/>
          </p:cNvCxnSpPr>
          <p:nvPr/>
        </p:nvCxnSpPr>
        <p:spPr bwMode="auto">
          <a:xfrm flipH="1">
            <a:off x="9456739" y="3382963"/>
            <a:ext cx="339725" cy="5207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6" name="AutoShape 136"/>
          <p:cNvCxnSpPr>
            <a:cxnSpLocks noChangeShapeType="1"/>
            <a:stCxn id="76931" idx="4"/>
            <a:endCxn id="76923" idx="7"/>
          </p:cNvCxnSpPr>
          <p:nvPr/>
        </p:nvCxnSpPr>
        <p:spPr bwMode="auto">
          <a:xfrm flipH="1">
            <a:off x="9501188" y="4783138"/>
            <a:ext cx="341312" cy="519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37" name="AutoShape 137"/>
          <p:cNvCxnSpPr>
            <a:cxnSpLocks noChangeShapeType="1"/>
            <a:stCxn id="76928" idx="3"/>
          </p:cNvCxnSpPr>
          <p:nvPr/>
        </p:nvCxnSpPr>
        <p:spPr bwMode="auto">
          <a:xfrm flipH="1">
            <a:off x="7848601" y="4764088"/>
            <a:ext cx="404813" cy="582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938" name="Oval 138"/>
          <p:cNvSpPr>
            <a:spLocks noChangeArrowheads="1"/>
          </p:cNvSpPr>
          <p:nvPr/>
        </p:nvSpPr>
        <p:spPr bwMode="auto">
          <a:xfrm>
            <a:off x="7848600" y="5284788"/>
            <a:ext cx="128588" cy="1254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76939" name="AutoShape 139"/>
          <p:cNvCxnSpPr>
            <a:cxnSpLocks noChangeShapeType="1"/>
            <a:stCxn id="76916" idx="3"/>
            <a:endCxn id="76938" idx="7"/>
          </p:cNvCxnSpPr>
          <p:nvPr/>
        </p:nvCxnSpPr>
        <p:spPr bwMode="auto">
          <a:xfrm flipH="1">
            <a:off x="7958139" y="4865688"/>
            <a:ext cx="434975" cy="438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0" name="AutoShape 140"/>
          <p:cNvCxnSpPr>
            <a:cxnSpLocks noChangeShapeType="1"/>
            <a:stCxn id="76901" idx="4"/>
            <a:endCxn id="76923" idx="1"/>
          </p:cNvCxnSpPr>
          <p:nvPr/>
        </p:nvCxnSpPr>
        <p:spPr bwMode="auto">
          <a:xfrm>
            <a:off x="9334500" y="4876800"/>
            <a:ext cx="76200" cy="4270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1" name="AutoShape 141"/>
          <p:cNvCxnSpPr>
            <a:cxnSpLocks noChangeShapeType="1"/>
            <a:stCxn id="76909" idx="5"/>
            <a:endCxn id="76931" idx="1"/>
          </p:cNvCxnSpPr>
          <p:nvPr/>
        </p:nvCxnSpPr>
        <p:spPr bwMode="auto">
          <a:xfrm>
            <a:off x="9590089" y="4484689"/>
            <a:ext cx="206375" cy="1920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2" name="AutoShape 142"/>
          <p:cNvCxnSpPr>
            <a:cxnSpLocks noChangeShapeType="1"/>
            <a:stCxn id="76906" idx="2"/>
            <a:endCxn id="76928" idx="7"/>
          </p:cNvCxnSpPr>
          <p:nvPr/>
        </p:nvCxnSpPr>
        <p:spPr bwMode="auto">
          <a:xfrm flipH="1">
            <a:off x="8343900" y="4457701"/>
            <a:ext cx="266700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3" name="AutoShape 143"/>
          <p:cNvCxnSpPr>
            <a:cxnSpLocks noChangeShapeType="1"/>
            <a:stCxn id="76897" idx="3"/>
            <a:endCxn id="76919" idx="5"/>
          </p:cNvCxnSpPr>
          <p:nvPr/>
        </p:nvCxnSpPr>
        <p:spPr bwMode="auto">
          <a:xfrm flipH="1" flipV="1">
            <a:off x="7958139" y="4010026"/>
            <a:ext cx="434975" cy="174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4" name="AutoShape 144"/>
          <p:cNvCxnSpPr>
            <a:cxnSpLocks noChangeShapeType="1"/>
            <a:stCxn id="76904" idx="1"/>
            <a:endCxn id="76926" idx="5"/>
          </p:cNvCxnSpPr>
          <p:nvPr/>
        </p:nvCxnSpPr>
        <p:spPr bwMode="auto">
          <a:xfrm flipH="1" flipV="1">
            <a:off x="8343901" y="3382963"/>
            <a:ext cx="277813" cy="2095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945" name="AutoShape 145"/>
          <p:cNvCxnSpPr>
            <a:cxnSpLocks noChangeShapeType="1"/>
            <a:stCxn id="76905" idx="0"/>
            <a:endCxn id="76927" idx="3"/>
          </p:cNvCxnSpPr>
          <p:nvPr/>
        </p:nvCxnSpPr>
        <p:spPr bwMode="auto">
          <a:xfrm flipV="1">
            <a:off x="9563101" y="3382964"/>
            <a:ext cx="233363" cy="198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Some Special Simple Graphs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664489"/>
            <a:chOff x="1563245" y="3007523"/>
            <a:chExt cx="10200139" cy="1664489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>
                  <a:solidFill>
                    <a:schemeClr val="bg1"/>
                  </a:solidFill>
                  <a:latin typeface="Rockwell" panose="02060603020205020403" pitchFamily="18" charset="0"/>
                </a:rPr>
                <a:t>Cubes - </a:t>
              </a:r>
              <a:r>
                <a:rPr lang="en-US" b="1" err="1">
                  <a:solidFill>
                    <a:schemeClr val="bg1"/>
                  </a:solidFill>
                  <a:latin typeface="Rockwell" panose="02060603020205020403" pitchFamily="18" charset="0"/>
                </a:rPr>
                <a:t>Q</a:t>
              </a:r>
              <a:r>
                <a:rPr lang="en-US" b="1" baseline="-25000" err="1">
                  <a:solidFill>
                    <a:schemeClr val="bg1"/>
                  </a:solidFill>
                  <a:latin typeface="Rockwell" panose="02060603020205020403" pitchFamily="18" charset="0"/>
                </a:rPr>
                <a:t>n</a:t>
              </a:r>
              <a:endParaRPr lang="en-US" b="1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/>
                <a:t>The </a:t>
              </a:r>
              <a:r>
                <a:rPr lang="en-US" i="1"/>
                <a:t>n</a:t>
              </a:r>
              <a:r>
                <a:rPr lang="en-US" b="1" i="1"/>
                <a:t>-cube</a:t>
              </a:r>
              <a:r>
                <a:rPr lang="en-US"/>
                <a:t> </a:t>
              </a:r>
              <a:r>
                <a:rPr lang="en-US" i="1" err="1"/>
                <a:t>Q</a:t>
              </a:r>
              <a:r>
                <a:rPr lang="en-US" i="1" baseline="-25000" err="1"/>
                <a:t>n</a:t>
              </a:r>
              <a:r>
                <a:rPr lang="en-US"/>
                <a:t> is defined recursively. </a:t>
              </a:r>
              <a:r>
                <a:rPr lang="en-US" i="1"/>
                <a:t>Q</a:t>
              </a:r>
              <a:r>
                <a:rPr lang="en-US" baseline="-25000"/>
                <a:t>0 </a:t>
              </a:r>
              <a:r>
                <a:rPr lang="en-US"/>
                <a:t>is just a vertex. </a:t>
              </a:r>
              <a:r>
                <a:rPr lang="en-US" i="1"/>
                <a:t>Q</a:t>
              </a:r>
              <a:r>
                <a:rPr lang="en-US" i="1" baseline="-25000"/>
                <a:t>n</a:t>
              </a:r>
              <a:r>
                <a:rPr lang="en-US" baseline="-25000"/>
                <a:t>+1 </a:t>
              </a:r>
              <a:r>
                <a:rPr lang="en-US"/>
                <a:t>is gotten by taking 2 copies of </a:t>
              </a:r>
              <a:r>
                <a:rPr lang="en-US" i="1" err="1"/>
                <a:t>Q</a:t>
              </a:r>
              <a:r>
                <a:rPr lang="en-US" i="1" baseline="-25000" err="1"/>
                <a:t>n</a:t>
              </a:r>
              <a:r>
                <a:rPr lang="en-US" i="1" baseline="-25000"/>
                <a:t>  </a:t>
              </a:r>
              <a:r>
                <a:rPr lang="en-US"/>
                <a:t>and joining each vertex </a:t>
              </a:r>
              <a:r>
                <a:rPr lang="en-US" i="1"/>
                <a:t>v</a:t>
              </a:r>
              <a:r>
                <a:rPr lang="en-US"/>
                <a:t> of </a:t>
              </a:r>
              <a:r>
                <a:rPr lang="en-US" i="1" err="1"/>
                <a:t>Q</a:t>
              </a:r>
              <a:r>
                <a:rPr lang="en-US" i="1" baseline="-25000" err="1"/>
                <a:t>n</a:t>
              </a:r>
              <a:r>
                <a:rPr lang="en-US" i="1" baseline="-25000"/>
                <a:t>  </a:t>
              </a:r>
              <a:r>
                <a:rPr lang="en-US"/>
                <a:t>with its copy </a:t>
              </a:r>
              <a:r>
                <a:rPr lang="en-US" i="1"/>
                <a:t>v’ </a:t>
              </a:r>
              <a:r>
                <a:rPr lang="en-US"/>
                <a:t>:</a:t>
              </a:r>
            </a:p>
            <a:p>
              <a:pPr marL="0" indent="0">
                <a:buNone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891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Bipartite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585787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033459" y="1614492"/>
            <a:ext cx="10581921" cy="5857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>
                <a:solidFill>
                  <a:schemeClr val="bg1"/>
                </a:solidFill>
              </a:rPr>
              <a:t>Definition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1" y="2201725"/>
            <a:ext cx="10779205" cy="200144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1328738" y="4972050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67125" y="4972050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6" idx="6"/>
            <a:endCxn id="10" idx="2"/>
          </p:cNvCxnSpPr>
          <p:nvPr/>
        </p:nvCxnSpPr>
        <p:spPr>
          <a:xfrm>
            <a:off x="1500188" y="5072063"/>
            <a:ext cx="216693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83656" y="4357688"/>
            <a:ext cx="0" cy="152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68758" y="5225647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8834437" y="4772024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>
            <a:stCxn id="16" idx="2"/>
            <a:endCxn id="17" idx="2"/>
          </p:cNvCxnSpPr>
          <p:nvPr/>
        </p:nvCxnSpPr>
        <p:spPr>
          <a:xfrm flipV="1">
            <a:off x="6368758" y="4872037"/>
            <a:ext cx="2465679" cy="45362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920162" y="5779294"/>
            <a:ext cx="171450" cy="200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6" idx="5"/>
            <a:endCxn id="19" idx="2"/>
          </p:cNvCxnSpPr>
          <p:nvPr/>
        </p:nvCxnSpPr>
        <p:spPr>
          <a:xfrm>
            <a:off x="6515100" y="5396379"/>
            <a:ext cx="2405062" cy="48292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717631" y="4561278"/>
            <a:ext cx="0" cy="1528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9" idx="0"/>
          </p:cNvCxnSpPr>
          <p:nvPr/>
        </p:nvCxnSpPr>
        <p:spPr>
          <a:xfrm>
            <a:off x="8934450" y="4972049"/>
            <a:ext cx="71437" cy="807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3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CA59-1785-476D-92E4-0ED6539211DB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6084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216066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6067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6068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069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6070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6071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6072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073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16074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75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6076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77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6078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a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82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1328737" y="1885950"/>
            <a:ext cx="10372725" cy="230505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rgbClr val="003399"/>
                </a:solidFill>
              </a:rPr>
              <a:t>Definition 1.</a:t>
            </a:r>
            <a:r>
              <a:rPr lang="en-US" b="1"/>
              <a:t> The </a:t>
            </a:r>
            <a:r>
              <a:rPr lang="en-US" b="1">
                <a:solidFill>
                  <a:srgbClr val="990033"/>
                </a:solidFill>
              </a:rPr>
              <a:t>degree of a vertex</a:t>
            </a:r>
            <a:r>
              <a:rPr lang="en-US" b="1"/>
              <a:t> in an undirected graph is the number of edges incident with it, except that a loop at a vertex contributes twice to the degree of that vertex</a:t>
            </a:r>
            <a:r>
              <a:rPr lang="en-US" sz="2400" b="1"/>
              <a:t>.</a:t>
            </a:r>
          </a:p>
        </p:txBody>
      </p:sp>
      <p:sp>
        <p:nvSpPr>
          <p:cNvPr id="216083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6085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6087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88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g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91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f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92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e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c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94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d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d </a:t>
            </a:r>
            <a:r>
              <a:rPr lang="en-US" sz="2400">
                <a:solidFill>
                  <a:srgbClr val="CC0000"/>
                </a:solidFill>
              </a:rPr>
              <a:t>) = 1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144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Is Bipartite Graphs?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9" y="1614492"/>
            <a:ext cx="10915651" cy="585787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  <a:p>
            <a:pPr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</a:pP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4950"/>
            <a:ext cx="4170549" cy="20240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848" t="5753" r="1430" b="3096"/>
          <a:stretch/>
        </p:blipFill>
        <p:spPr>
          <a:xfrm>
            <a:off x="4114101" y="3414713"/>
            <a:ext cx="7729538" cy="294322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2200275" y="1504950"/>
            <a:ext cx="0" cy="24098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02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BEBBB-F87F-4D99-98E9-CCCD73481912}" type="slidenum">
              <a:rPr lang="en-US"/>
              <a:pPr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Bipartite Graphs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91" y="2344738"/>
            <a:ext cx="11042456" cy="1157288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805039" y="1686721"/>
            <a:ext cx="11040608" cy="5857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>
                <a:solidFill>
                  <a:schemeClr val="bg1"/>
                </a:solidFill>
              </a:rPr>
              <a:t>Another definition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271963" y="3934619"/>
            <a:ext cx="2286000" cy="2133600"/>
            <a:chOff x="3648" y="960"/>
            <a:chExt cx="1440" cy="1344"/>
          </a:xfrm>
        </p:grpSpPr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3648" y="960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3" name="Oval 5"/>
            <p:cNvSpPr>
              <a:spLocks noChangeArrowheads="1"/>
            </p:cNvSpPr>
            <p:nvPr/>
          </p:nvSpPr>
          <p:spPr bwMode="auto">
            <a:xfrm>
              <a:off x="4977" y="960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648" y="2192"/>
              <a:ext cx="111" cy="112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5" name="AutoShape 7"/>
            <p:cNvCxnSpPr>
              <a:cxnSpLocks noChangeShapeType="1"/>
              <a:stCxn id="12" idx="6"/>
              <a:endCxn id="13" idx="2"/>
            </p:cNvCxnSpPr>
            <p:nvPr/>
          </p:nvCxnSpPr>
          <p:spPr bwMode="auto">
            <a:xfrm>
              <a:off x="3759" y="1016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8"/>
            <p:cNvCxnSpPr>
              <a:cxnSpLocks noChangeShapeType="1"/>
              <a:stCxn id="12" idx="4"/>
              <a:endCxn id="14" idx="0"/>
            </p:cNvCxnSpPr>
            <p:nvPr/>
          </p:nvCxnSpPr>
          <p:spPr bwMode="auto">
            <a:xfrm>
              <a:off x="370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4977" y="2192"/>
              <a:ext cx="111" cy="1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cxnSp>
          <p:nvCxnSpPr>
            <p:cNvPr id="18" name="AutoShape 10"/>
            <p:cNvCxnSpPr>
              <a:cxnSpLocks noChangeShapeType="1"/>
              <a:stCxn id="14" idx="6"/>
              <a:endCxn id="17" idx="2"/>
            </p:cNvCxnSpPr>
            <p:nvPr/>
          </p:nvCxnSpPr>
          <p:spPr bwMode="auto">
            <a:xfrm>
              <a:off x="3759" y="2248"/>
              <a:ext cx="121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11"/>
            <p:cNvCxnSpPr>
              <a:cxnSpLocks noChangeShapeType="1"/>
              <a:stCxn id="13" idx="4"/>
              <a:endCxn id="17" idx="0"/>
            </p:cNvCxnSpPr>
            <p:nvPr/>
          </p:nvCxnSpPr>
          <p:spPr bwMode="auto">
            <a:xfrm>
              <a:off x="5033" y="1072"/>
              <a:ext cx="0" cy="112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9" name="Straight Connector 8"/>
          <p:cNvCxnSpPr/>
          <p:nvPr/>
        </p:nvCxnSpPr>
        <p:spPr>
          <a:xfrm>
            <a:off x="3228984" y="4986342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343527" y="3571872"/>
            <a:ext cx="0" cy="2867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3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L23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C2BD6-025C-4B35-9B15-CF24B88432B3}" type="slidenum">
              <a:rPr lang="en-US"/>
              <a:pPr/>
              <a:t>22</a:t>
            </a:fld>
            <a:endParaRPr lang="en-US"/>
          </a:p>
        </p:txBody>
      </p:sp>
      <p:sp>
        <p:nvSpPr>
          <p:cNvPr id="8192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362200" y="1905000"/>
            <a:ext cx="77724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/>
              <a:t>When all possible edges exist in a simple bipartite graph with </a:t>
            </a:r>
            <a:r>
              <a:rPr lang="en-US" i="1"/>
              <a:t>m</a:t>
            </a:r>
            <a:r>
              <a:rPr lang="en-US"/>
              <a:t> red vertices and </a:t>
            </a:r>
            <a:r>
              <a:rPr lang="en-US" i="1"/>
              <a:t>n </a:t>
            </a:r>
            <a:r>
              <a:rPr lang="en-US"/>
              <a:t>green vertices, the graph is called </a:t>
            </a:r>
            <a:r>
              <a:rPr lang="en-US" b="1" i="1"/>
              <a:t>complete bipartite</a:t>
            </a:r>
            <a:r>
              <a:rPr lang="en-US" b="1"/>
              <a:t> </a:t>
            </a:r>
            <a:r>
              <a:rPr lang="en-US"/>
              <a:t>and the notation </a:t>
            </a:r>
            <a:r>
              <a:rPr lang="en-US" i="1" err="1"/>
              <a:t>K</a:t>
            </a:r>
            <a:r>
              <a:rPr lang="en-US" i="1" baseline="-25000" err="1"/>
              <a:t>m,n</a:t>
            </a:r>
            <a:r>
              <a:rPr lang="en-US" i="1"/>
              <a:t> </a:t>
            </a:r>
            <a:r>
              <a:rPr lang="en-US"/>
              <a:t>is used.  EG: </a:t>
            </a:r>
          </a:p>
          <a:p>
            <a:pPr>
              <a:buFont typeface="Wingdings" panose="05000000000000000000" pitchFamily="2" charset="2"/>
              <a:buNone/>
            </a:pPr>
            <a:endParaRPr lang="en-US"/>
          </a:p>
          <a:p>
            <a:pPr>
              <a:buFont typeface="Wingdings" panose="05000000000000000000" pitchFamily="2" charset="2"/>
              <a:buNone/>
            </a:pPr>
            <a:endParaRPr lang="en-US" baseline="-25000"/>
          </a:p>
          <a:p>
            <a:pPr>
              <a:buFont typeface="Wingdings" panose="05000000000000000000" pitchFamily="2" charset="2"/>
              <a:buNone/>
            </a:pPr>
            <a:endParaRPr lang="en-US" baseline="-25000"/>
          </a:p>
          <a:p>
            <a:pPr>
              <a:buFont typeface="Wingdings" panose="05000000000000000000" pitchFamily="2" charset="2"/>
              <a:buNone/>
            </a:pPr>
            <a:r>
              <a:rPr lang="en-US" baseline="-25000"/>
              <a:t>	 </a:t>
            </a:r>
            <a:r>
              <a:rPr lang="en-US" i="1"/>
              <a:t>K</a:t>
            </a:r>
            <a:r>
              <a:rPr lang="en-US" baseline="-25000"/>
              <a:t>2,3	 	                               </a:t>
            </a:r>
            <a:r>
              <a:rPr lang="en-US" i="1"/>
              <a:t>K</a:t>
            </a:r>
            <a:r>
              <a:rPr lang="en-US" baseline="-25000"/>
              <a:t>4,5</a:t>
            </a:r>
          </a:p>
        </p:txBody>
      </p:sp>
      <p:sp>
        <p:nvSpPr>
          <p:cNvPr id="81924" name="Oval 4"/>
          <p:cNvSpPr>
            <a:spLocks noChangeArrowheads="1"/>
          </p:cNvSpPr>
          <p:nvPr/>
        </p:nvSpPr>
        <p:spPr bwMode="auto">
          <a:xfrm>
            <a:off x="3276600" y="49911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25" name="Oval 5"/>
          <p:cNvSpPr>
            <a:spLocks noChangeArrowheads="1"/>
          </p:cNvSpPr>
          <p:nvPr/>
        </p:nvSpPr>
        <p:spPr bwMode="auto">
          <a:xfrm>
            <a:off x="4191000" y="4838700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4191000" y="5067300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81927" name="AutoShape 7"/>
          <p:cNvCxnSpPr>
            <a:cxnSpLocks noChangeShapeType="1"/>
            <a:stCxn id="81924" idx="6"/>
            <a:endCxn id="81925" idx="2"/>
          </p:cNvCxnSpPr>
          <p:nvPr/>
        </p:nvCxnSpPr>
        <p:spPr bwMode="auto">
          <a:xfrm flipV="1">
            <a:off x="3352800" y="4876800"/>
            <a:ext cx="838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29" name="AutoShape 9"/>
          <p:cNvCxnSpPr>
            <a:cxnSpLocks noChangeShapeType="1"/>
            <a:stCxn id="81930" idx="6"/>
            <a:endCxn id="81925" idx="3"/>
          </p:cNvCxnSpPr>
          <p:nvPr/>
        </p:nvCxnSpPr>
        <p:spPr bwMode="auto">
          <a:xfrm flipV="1">
            <a:off x="3352801" y="4903788"/>
            <a:ext cx="849313" cy="354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0" name="Oval 10"/>
          <p:cNvSpPr>
            <a:spLocks noChangeArrowheads="1"/>
          </p:cNvSpPr>
          <p:nvPr/>
        </p:nvSpPr>
        <p:spPr bwMode="auto">
          <a:xfrm>
            <a:off x="3276600" y="5219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31" name="Oval 11"/>
          <p:cNvSpPr>
            <a:spLocks noChangeArrowheads="1"/>
          </p:cNvSpPr>
          <p:nvPr/>
        </p:nvSpPr>
        <p:spPr bwMode="auto">
          <a:xfrm>
            <a:off x="4191000" y="5334000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81932" name="AutoShape 12"/>
          <p:cNvCxnSpPr>
            <a:cxnSpLocks noChangeShapeType="1"/>
            <a:stCxn id="81930" idx="6"/>
            <a:endCxn id="81931" idx="2"/>
          </p:cNvCxnSpPr>
          <p:nvPr/>
        </p:nvCxnSpPr>
        <p:spPr bwMode="auto">
          <a:xfrm>
            <a:off x="3352800" y="5257800"/>
            <a:ext cx="8382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34" name="Oval 14"/>
          <p:cNvSpPr>
            <a:spLocks noChangeArrowheads="1"/>
          </p:cNvSpPr>
          <p:nvPr/>
        </p:nvSpPr>
        <p:spPr bwMode="auto">
          <a:xfrm>
            <a:off x="65532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7467600" y="4648200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36" name="Oval 16"/>
          <p:cNvSpPr>
            <a:spLocks noChangeArrowheads="1"/>
          </p:cNvSpPr>
          <p:nvPr/>
        </p:nvSpPr>
        <p:spPr bwMode="auto">
          <a:xfrm>
            <a:off x="6553200" y="50292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81937" name="AutoShape 17"/>
          <p:cNvCxnSpPr>
            <a:cxnSpLocks noChangeShapeType="1"/>
            <a:stCxn id="81934" idx="6"/>
            <a:endCxn id="81935" idx="2"/>
          </p:cNvCxnSpPr>
          <p:nvPr/>
        </p:nvCxnSpPr>
        <p:spPr bwMode="auto">
          <a:xfrm flipV="1">
            <a:off x="6629400" y="4686300"/>
            <a:ext cx="838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39" name="AutoShape 19"/>
          <p:cNvCxnSpPr>
            <a:cxnSpLocks noChangeShapeType="1"/>
            <a:stCxn id="81936" idx="7"/>
            <a:endCxn id="81935" idx="3"/>
          </p:cNvCxnSpPr>
          <p:nvPr/>
        </p:nvCxnSpPr>
        <p:spPr bwMode="auto">
          <a:xfrm flipV="1">
            <a:off x="6618289" y="4713289"/>
            <a:ext cx="860425" cy="327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40" name="Oval 20"/>
          <p:cNvSpPr>
            <a:spLocks noChangeArrowheads="1"/>
          </p:cNvSpPr>
          <p:nvPr/>
        </p:nvSpPr>
        <p:spPr bwMode="auto">
          <a:xfrm>
            <a:off x="7467600" y="4876800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81941" name="AutoShape 21"/>
          <p:cNvCxnSpPr>
            <a:cxnSpLocks noChangeShapeType="1"/>
            <a:stCxn id="81936" idx="6"/>
            <a:endCxn id="81940" idx="2"/>
          </p:cNvCxnSpPr>
          <p:nvPr/>
        </p:nvCxnSpPr>
        <p:spPr bwMode="auto">
          <a:xfrm flipV="1">
            <a:off x="6629400" y="4914900"/>
            <a:ext cx="838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43" name="AutoShape 23"/>
          <p:cNvCxnSpPr>
            <a:cxnSpLocks noChangeShapeType="1"/>
            <a:stCxn id="81940" idx="1"/>
            <a:endCxn id="81934" idx="5"/>
          </p:cNvCxnSpPr>
          <p:nvPr/>
        </p:nvCxnSpPr>
        <p:spPr bwMode="auto">
          <a:xfrm flipH="1" flipV="1">
            <a:off x="6618289" y="4865689"/>
            <a:ext cx="860425" cy="222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59" name="AutoShape 39"/>
          <p:cNvCxnSpPr>
            <a:cxnSpLocks noChangeShapeType="1"/>
            <a:stCxn id="81924" idx="6"/>
            <a:endCxn id="81926" idx="1"/>
          </p:cNvCxnSpPr>
          <p:nvPr/>
        </p:nvCxnSpPr>
        <p:spPr bwMode="auto">
          <a:xfrm>
            <a:off x="3352801" y="5029201"/>
            <a:ext cx="849313" cy="49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0" name="AutoShape 40"/>
          <p:cNvCxnSpPr>
            <a:cxnSpLocks noChangeShapeType="1"/>
            <a:stCxn id="81930" idx="6"/>
            <a:endCxn id="81926" idx="2"/>
          </p:cNvCxnSpPr>
          <p:nvPr/>
        </p:nvCxnSpPr>
        <p:spPr bwMode="auto">
          <a:xfrm flipV="1">
            <a:off x="3352800" y="5105400"/>
            <a:ext cx="838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1" name="AutoShape 41"/>
          <p:cNvCxnSpPr>
            <a:cxnSpLocks noChangeShapeType="1"/>
            <a:stCxn id="81924" idx="5"/>
            <a:endCxn id="81931" idx="1"/>
          </p:cNvCxnSpPr>
          <p:nvPr/>
        </p:nvCxnSpPr>
        <p:spPr bwMode="auto">
          <a:xfrm>
            <a:off x="3341689" y="5056189"/>
            <a:ext cx="860425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62" name="Oval 42"/>
          <p:cNvSpPr>
            <a:spLocks noChangeArrowheads="1"/>
          </p:cNvSpPr>
          <p:nvPr/>
        </p:nvSpPr>
        <p:spPr bwMode="auto">
          <a:xfrm>
            <a:off x="6553200" y="52197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63" name="Oval 43"/>
          <p:cNvSpPr>
            <a:spLocks noChangeArrowheads="1"/>
          </p:cNvSpPr>
          <p:nvPr/>
        </p:nvSpPr>
        <p:spPr bwMode="auto">
          <a:xfrm>
            <a:off x="7467600" y="5143500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64" name="Oval 44"/>
          <p:cNvSpPr>
            <a:spLocks noChangeArrowheads="1"/>
          </p:cNvSpPr>
          <p:nvPr/>
        </p:nvSpPr>
        <p:spPr bwMode="auto">
          <a:xfrm>
            <a:off x="7467600" y="5372100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81965" name="AutoShape 45"/>
          <p:cNvCxnSpPr>
            <a:cxnSpLocks noChangeShapeType="1"/>
            <a:stCxn id="81936" idx="6"/>
            <a:endCxn id="81963" idx="1"/>
          </p:cNvCxnSpPr>
          <p:nvPr/>
        </p:nvCxnSpPr>
        <p:spPr bwMode="auto">
          <a:xfrm>
            <a:off x="6629401" y="5067301"/>
            <a:ext cx="849313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66" name="AutoShape 46"/>
          <p:cNvCxnSpPr>
            <a:cxnSpLocks noChangeShapeType="1"/>
            <a:stCxn id="81967" idx="6"/>
            <a:endCxn id="81963" idx="3"/>
          </p:cNvCxnSpPr>
          <p:nvPr/>
        </p:nvCxnSpPr>
        <p:spPr bwMode="auto">
          <a:xfrm flipV="1">
            <a:off x="6629401" y="5208588"/>
            <a:ext cx="849313" cy="277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967" name="Oval 47"/>
          <p:cNvSpPr>
            <a:spLocks noChangeArrowheads="1"/>
          </p:cNvSpPr>
          <p:nvPr/>
        </p:nvSpPr>
        <p:spPr bwMode="auto">
          <a:xfrm>
            <a:off x="6553200" y="54483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1968" name="Oval 48"/>
          <p:cNvSpPr>
            <a:spLocks noChangeArrowheads="1"/>
          </p:cNvSpPr>
          <p:nvPr/>
        </p:nvSpPr>
        <p:spPr bwMode="auto">
          <a:xfrm>
            <a:off x="7467600" y="5638800"/>
            <a:ext cx="76200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en-US"/>
          </a:p>
        </p:txBody>
      </p:sp>
      <p:cxnSp>
        <p:nvCxnSpPr>
          <p:cNvPr id="81969" name="AutoShape 49"/>
          <p:cNvCxnSpPr>
            <a:cxnSpLocks noChangeShapeType="1"/>
            <a:stCxn id="81967" idx="6"/>
            <a:endCxn id="81968" idx="2"/>
          </p:cNvCxnSpPr>
          <p:nvPr/>
        </p:nvCxnSpPr>
        <p:spPr bwMode="auto">
          <a:xfrm>
            <a:off x="6629400" y="5486400"/>
            <a:ext cx="8382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0" name="AutoShape 50"/>
          <p:cNvCxnSpPr>
            <a:cxnSpLocks noChangeShapeType="1"/>
            <a:stCxn id="81962" idx="6"/>
            <a:endCxn id="81964" idx="1"/>
          </p:cNvCxnSpPr>
          <p:nvPr/>
        </p:nvCxnSpPr>
        <p:spPr bwMode="auto">
          <a:xfrm>
            <a:off x="6629401" y="5257801"/>
            <a:ext cx="849313" cy="125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1" name="AutoShape 51"/>
          <p:cNvCxnSpPr>
            <a:cxnSpLocks noChangeShapeType="1"/>
            <a:stCxn id="81967" idx="6"/>
            <a:endCxn id="81964" idx="2"/>
          </p:cNvCxnSpPr>
          <p:nvPr/>
        </p:nvCxnSpPr>
        <p:spPr bwMode="auto">
          <a:xfrm flipV="1">
            <a:off x="6629400" y="5410200"/>
            <a:ext cx="838200" cy="76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2" name="AutoShape 52"/>
          <p:cNvCxnSpPr>
            <a:cxnSpLocks noChangeShapeType="1"/>
            <a:stCxn id="81962" idx="5"/>
            <a:endCxn id="81968" idx="1"/>
          </p:cNvCxnSpPr>
          <p:nvPr/>
        </p:nvCxnSpPr>
        <p:spPr bwMode="auto">
          <a:xfrm>
            <a:off x="6618289" y="5284789"/>
            <a:ext cx="8604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3" name="AutoShape 53"/>
          <p:cNvCxnSpPr>
            <a:cxnSpLocks noChangeShapeType="1"/>
            <a:stCxn id="81936" idx="5"/>
            <a:endCxn id="81964" idx="1"/>
          </p:cNvCxnSpPr>
          <p:nvPr/>
        </p:nvCxnSpPr>
        <p:spPr bwMode="auto">
          <a:xfrm>
            <a:off x="6618289" y="5094289"/>
            <a:ext cx="860425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4" name="AutoShape 54"/>
          <p:cNvCxnSpPr>
            <a:cxnSpLocks noChangeShapeType="1"/>
            <a:stCxn id="81936" idx="4"/>
            <a:endCxn id="81968" idx="1"/>
          </p:cNvCxnSpPr>
          <p:nvPr/>
        </p:nvCxnSpPr>
        <p:spPr bwMode="auto">
          <a:xfrm>
            <a:off x="6591301" y="5105401"/>
            <a:ext cx="887413" cy="5445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5" name="AutoShape 55"/>
          <p:cNvCxnSpPr>
            <a:cxnSpLocks noChangeShapeType="1"/>
            <a:stCxn id="81934" idx="4"/>
            <a:endCxn id="81968" idx="0"/>
          </p:cNvCxnSpPr>
          <p:nvPr/>
        </p:nvCxnSpPr>
        <p:spPr bwMode="auto">
          <a:xfrm>
            <a:off x="6591300" y="4876800"/>
            <a:ext cx="914400" cy="762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6" name="AutoShape 56"/>
          <p:cNvCxnSpPr>
            <a:cxnSpLocks noChangeShapeType="1"/>
            <a:stCxn id="81934" idx="5"/>
            <a:endCxn id="81964" idx="0"/>
          </p:cNvCxnSpPr>
          <p:nvPr/>
        </p:nvCxnSpPr>
        <p:spPr bwMode="auto">
          <a:xfrm>
            <a:off x="6618288" y="4865688"/>
            <a:ext cx="887412" cy="506412"/>
          </a:xfrm>
          <a:prstGeom prst="straightConnector1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1977" name="AutoShape 57"/>
          <p:cNvCxnSpPr>
            <a:cxnSpLocks noChangeShapeType="1"/>
            <a:stCxn id="81934" idx="5"/>
            <a:endCxn id="81963" idx="0"/>
          </p:cNvCxnSpPr>
          <p:nvPr/>
        </p:nvCxnSpPr>
        <p:spPr bwMode="auto">
          <a:xfrm>
            <a:off x="6618288" y="4865688"/>
            <a:ext cx="887412" cy="277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8" name="AutoShape 58"/>
          <p:cNvCxnSpPr>
            <a:cxnSpLocks noChangeShapeType="1"/>
            <a:stCxn id="81962" idx="7"/>
            <a:endCxn id="81963" idx="2"/>
          </p:cNvCxnSpPr>
          <p:nvPr/>
        </p:nvCxnSpPr>
        <p:spPr bwMode="auto">
          <a:xfrm flipV="1">
            <a:off x="6618288" y="5181601"/>
            <a:ext cx="849312" cy="49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79" name="AutoShape 59"/>
          <p:cNvCxnSpPr>
            <a:cxnSpLocks noChangeShapeType="1"/>
            <a:stCxn id="81962" idx="0"/>
            <a:endCxn id="81935" idx="3"/>
          </p:cNvCxnSpPr>
          <p:nvPr/>
        </p:nvCxnSpPr>
        <p:spPr bwMode="auto">
          <a:xfrm flipV="1">
            <a:off x="6591301" y="4713288"/>
            <a:ext cx="887413" cy="506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80" name="AutoShape 60"/>
          <p:cNvCxnSpPr>
            <a:cxnSpLocks noChangeShapeType="1"/>
            <a:stCxn id="81962" idx="7"/>
            <a:endCxn id="81940" idx="3"/>
          </p:cNvCxnSpPr>
          <p:nvPr/>
        </p:nvCxnSpPr>
        <p:spPr bwMode="auto">
          <a:xfrm flipV="1">
            <a:off x="6618289" y="4941889"/>
            <a:ext cx="860425" cy="2889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81" name="AutoShape 61"/>
          <p:cNvCxnSpPr>
            <a:cxnSpLocks noChangeShapeType="1"/>
            <a:stCxn id="81967" idx="7"/>
            <a:endCxn id="81935" idx="4"/>
          </p:cNvCxnSpPr>
          <p:nvPr/>
        </p:nvCxnSpPr>
        <p:spPr bwMode="auto">
          <a:xfrm flipV="1">
            <a:off x="6618288" y="4724401"/>
            <a:ext cx="887412" cy="735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982" name="AutoShape 62"/>
          <p:cNvCxnSpPr>
            <a:cxnSpLocks noChangeShapeType="1"/>
            <a:stCxn id="81967" idx="7"/>
            <a:endCxn id="81940" idx="4"/>
          </p:cNvCxnSpPr>
          <p:nvPr/>
        </p:nvCxnSpPr>
        <p:spPr bwMode="auto">
          <a:xfrm flipV="1">
            <a:off x="6618288" y="4953001"/>
            <a:ext cx="887412" cy="506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Graph Patterns</a:t>
            </a:r>
            <a:b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</a:br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Complete Bipartite - Km,n </a:t>
            </a:r>
          </a:p>
        </p:txBody>
      </p:sp>
    </p:spTree>
    <p:extLst>
      <p:ext uri="{BB962C8B-B14F-4D97-AF65-F5344CB8AC3E}">
        <p14:creationId xmlns:p14="http://schemas.microsoft.com/office/powerpoint/2010/main" val="648763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58D8-5BA3-4715-B6D0-DDD5D69910C9}" type="slidenum">
              <a:rPr lang="en-US"/>
              <a:pPr/>
              <a:t>23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7772400" cy="4038600"/>
          </a:xfrm>
          <a:noFill/>
          <a:ln/>
        </p:spPr>
        <p:txBody>
          <a:bodyPr/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/>
              <a:t>A simple graph </a:t>
            </a:r>
            <a:r>
              <a:rPr lang="en-US" sz="2400" b="1" i="1"/>
              <a:t>G</a:t>
            </a:r>
            <a:r>
              <a:rPr lang="en-US" sz="2400" b="1"/>
              <a:t> = (</a:t>
            </a:r>
            <a:r>
              <a:rPr lang="en-US" sz="2400" b="1" i="1"/>
              <a:t>V</a:t>
            </a:r>
            <a:r>
              <a:rPr lang="en-US" sz="2400" b="1"/>
              <a:t>, </a:t>
            </a:r>
            <a:r>
              <a:rPr lang="en-US" sz="2400" b="1" i="1"/>
              <a:t>E</a:t>
            </a:r>
            <a:r>
              <a:rPr lang="en-US" sz="2400" b="1"/>
              <a:t>) with n vertices 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/>
              <a:t>can be represented by its adjacency matrix,</a:t>
            </a:r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sz="2400" b="1"/>
              <a:t> A, where entry a</a:t>
            </a:r>
            <a:r>
              <a:rPr lang="en-US" sz="2400" b="1" i="1" baseline="-25000">
                <a:latin typeface="Courier New" panose="02070309020205020404" pitchFamily="49" charset="0"/>
              </a:rPr>
              <a:t>ij</a:t>
            </a:r>
            <a:r>
              <a:rPr lang="en-US" sz="2400" b="1"/>
              <a:t> in row </a:t>
            </a:r>
            <a:r>
              <a:rPr lang="en-US" sz="2400" b="1" i="1">
                <a:latin typeface="Courier New" panose="02070309020205020404" pitchFamily="49" charset="0"/>
              </a:rPr>
              <a:t>i</a:t>
            </a:r>
            <a:r>
              <a:rPr lang="en-US" sz="2400" b="1"/>
              <a:t> and column </a:t>
            </a:r>
            <a:r>
              <a:rPr lang="en-US" sz="2400" b="1" i="1">
                <a:latin typeface="Courier New" panose="02070309020205020404" pitchFamily="49" charset="0"/>
              </a:rPr>
              <a:t>j</a:t>
            </a:r>
            <a:r>
              <a:rPr lang="en-US" sz="2400" b="1"/>
              <a:t> is</a:t>
            </a:r>
            <a:endParaRPr lang="en-US" b="1"/>
          </a:p>
          <a:p>
            <a:pPr>
              <a:buFont typeface="Monotype Sorts" pitchFamily="2" charset="2"/>
              <a:buNone/>
            </a:pPr>
            <a:endParaRPr lang="en-US" b="1"/>
          </a:p>
          <a:p>
            <a:pPr>
              <a:buFont typeface="Monotype Sorts" pitchFamily="2" charset="2"/>
              <a:buNone/>
            </a:pPr>
            <a:r>
              <a:rPr lang="en-US" b="1">
                <a:solidFill>
                  <a:srgbClr val="990033"/>
                </a:solidFill>
              </a:rPr>
              <a:t>                 </a:t>
            </a:r>
            <a:r>
              <a:rPr lang="en-US" sz="2400" b="1">
                <a:solidFill>
                  <a:srgbClr val="990033"/>
                </a:solidFill>
              </a:rPr>
              <a:t>1        if  { </a:t>
            </a:r>
            <a:r>
              <a:rPr lang="en-US" sz="2400" b="1" i="1">
                <a:solidFill>
                  <a:srgbClr val="990033"/>
                </a:solidFill>
              </a:rPr>
              <a:t>v</a:t>
            </a:r>
            <a:r>
              <a:rPr lang="en-US" sz="2400" b="1" i="1" baseline="-25000">
                <a:solidFill>
                  <a:srgbClr val="990033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>
                <a:solidFill>
                  <a:srgbClr val="990033"/>
                </a:solidFill>
              </a:rPr>
              <a:t>, </a:t>
            </a:r>
            <a:r>
              <a:rPr lang="en-US" sz="2400" b="1" i="1">
                <a:solidFill>
                  <a:srgbClr val="990033"/>
                </a:solidFill>
              </a:rPr>
              <a:t>v</a:t>
            </a:r>
            <a:r>
              <a:rPr lang="en-US" sz="2400" b="1" i="1" baseline="-25000">
                <a:solidFill>
                  <a:srgbClr val="990033"/>
                </a:solidFill>
                <a:latin typeface="Courier New" panose="02070309020205020404" pitchFamily="49" charset="0"/>
              </a:rPr>
              <a:t>j</a:t>
            </a:r>
            <a:r>
              <a:rPr lang="en-US" sz="2400" b="1" i="1">
                <a:solidFill>
                  <a:srgbClr val="990033"/>
                </a:solidFill>
              </a:rPr>
              <a:t> </a:t>
            </a:r>
            <a:r>
              <a:rPr lang="en-US" sz="2400" b="1">
                <a:solidFill>
                  <a:srgbClr val="990033"/>
                </a:solidFill>
              </a:rPr>
              <a:t>} is an edge in G,</a:t>
            </a:r>
            <a:endParaRPr lang="en-US" b="1">
              <a:solidFill>
                <a:srgbClr val="990033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b="1">
                <a:solidFill>
                  <a:srgbClr val="990033"/>
                </a:solidFill>
              </a:rPr>
              <a:t>a</a:t>
            </a:r>
            <a:r>
              <a:rPr lang="en-US" b="1" i="1" baseline="-25000">
                <a:solidFill>
                  <a:srgbClr val="990033"/>
                </a:solidFill>
                <a:latin typeface="Courier New" panose="02070309020205020404" pitchFamily="49" charset="0"/>
              </a:rPr>
              <a:t>ij</a:t>
            </a:r>
            <a:r>
              <a:rPr lang="en-US" b="1">
                <a:solidFill>
                  <a:srgbClr val="990033"/>
                </a:solidFill>
                <a:latin typeface="Courier New" panose="02070309020205020404" pitchFamily="49" charset="0"/>
              </a:rPr>
              <a:t> </a:t>
            </a:r>
            <a:r>
              <a:rPr lang="en-US" b="1">
                <a:solidFill>
                  <a:srgbClr val="990033"/>
                </a:solidFill>
              </a:rPr>
              <a:t>=  </a:t>
            </a:r>
          </a:p>
          <a:p>
            <a:pPr>
              <a:buFont typeface="Monotype Sorts" pitchFamily="2" charset="2"/>
              <a:buNone/>
            </a:pPr>
            <a:r>
              <a:rPr lang="en-US" sz="2400" b="1">
                <a:solidFill>
                  <a:srgbClr val="990033"/>
                </a:solidFill>
              </a:rPr>
              <a:t>                    0        otherwise.</a:t>
            </a:r>
            <a:endParaRPr lang="en-US" sz="1600" b="1"/>
          </a:p>
          <a:p>
            <a:pPr>
              <a:lnSpc>
                <a:spcPct val="120000"/>
              </a:lnSpc>
              <a:buFont typeface="Monotype Sorts" pitchFamily="2" charset="2"/>
              <a:buNone/>
            </a:pPr>
            <a:endParaRPr lang="en-US" sz="2400" b="1"/>
          </a:p>
          <a:p>
            <a:pPr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205828" name="AutoShape 4"/>
          <p:cNvSpPr>
            <a:spLocks/>
          </p:cNvSpPr>
          <p:nvPr/>
        </p:nvSpPr>
        <p:spPr bwMode="auto">
          <a:xfrm>
            <a:off x="3505200" y="3886200"/>
            <a:ext cx="304800" cy="1600200"/>
          </a:xfrm>
          <a:prstGeom prst="leftBrace">
            <a:avLst>
              <a:gd name="adj1" fmla="val 43750"/>
              <a:gd name="adj2" fmla="val 50000"/>
            </a:avLst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3068350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A8767-E1BE-46F3-A5FF-2CB7E4345435}" type="slidenum">
              <a:rPr lang="en-US"/>
              <a:pPr/>
              <a:t>24</a:t>
            </a:fld>
            <a:endParaRPr lang="en-US"/>
          </a:p>
        </p:txBody>
      </p:sp>
      <p:sp>
        <p:nvSpPr>
          <p:cNvPr id="52243" name="Rectangle 19"/>
          <p:cNvSpPr>
            <a:spLocks noChangeArrowheads="1"/>
          </p:cNvSpPr>
          <p:nvPr/>
        </p:nvSpPr>
        <p:spPr bwMode="auto">
          <a:xfrm>
            <a:off x="5791200" y="2209800"/>
            <a:ext cx="4648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40000"/>
              </a:lnSpc>
            </a:pPr>
            <a:r>
              <a:rPr lang="en-US" sz="2400">
                <a:solidFill>
                  <a:schemeClr val="tx1"/>
                </a:solidFill>
              </a:rPr>
              <a:t>This graph has 6 vertices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a, b, c, d, e,  f.  We can </a:t>
            </a:r>
            <a:br>
              <a:rPr lang="en-US" sz="2400">
                <a:solidFill>
                  <a:schemeClr val="tx1"/>
                </a:solidFill>
              </a:rPr>
            </a:br>
            <a:r>
              <a:rPr lang="en-US" sz="2400">
                <a:solidFill>
                  <a:schemeClr val="tx1"/>
                </a:solidFill>
              </a:rPr>
              <a:t>arrange them in that order.</a:t>
            </a:r>
            <a:endParaRPr lang="en-US"/>
          </a:p>
        </p:txBody>
      </p:sp>
      <p:sp>
        <p:nvSpPr>
          <p:cNvPr id="52270" name="Line 46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1" name="Text Box 47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d</a:t>
            </a:r>
            <a:endParaRPr lang="en-US" sz="2400"/>
          </a:p>
        </p:txBody>
      </p:sp>
      <p:sp>
        <p:nvSpPr>
          <p:cNvPr id="52272" name="Text Box 48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W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52273" name="Line 49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4" name="Oval 50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2275" name="Line 51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6" name="Oval 52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2277" name="Line 53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78" name="Oval 54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52279" name="Line 55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0" name="Oval 56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2281" name="Line 57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2" name="Oval 58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2283" name="Text Box 59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52284" name="Text Box 60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b</a:t>
            </a:r>
            <a:endParaRPr lang="en-US" sz="2400"/>
          </a:p>
        </p:txBody>
      </p:sp>
      <p:sp>
        <p:nvSpPr>
          <p:cNvPr id="52285" name="Text Box 61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52286" name="Text Box 62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52287" name="Oval 63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52288" name="Line 64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89" name="Line 65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90" name="Line 66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91" name="Line 67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92" name="Text Box 68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52293" name="Text Box 69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52294" name="Text Box 70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52295" name="Text Box 71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 f</a:t>
            </a:r>
            <a:endParaRPr lang="en-US" sz="2400"/>
          </a:p>
        </p:txBody>
      </p:sp>
      <p:sp>
        <p:nvSpPr>
          <p:cNvPr id="32" name="Rectangle 3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511542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B2AA-5346-43F8-9C2C-2D7520C2638C}" type="slidenum">
              <a:rPr lang="en-US"/>
              <a:pPr/>
              <a:t>25</a:t>
            </a:fld>
            <a:endParaRPr lang="en-US"/>
          </a:p>
        </p:txBody>
      </p:sp>
      <p:sp>
        <p:nvSpPr>
          <p:cNvPr id="221247" name="Line 63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Finding the adjacency matrix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6705600" y="1905000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a    b    c    d     e    f   </a:t>
            </a:r>
            <a:endParaRPr lang="en-US"/>
          </a:p>
        </p:txBody>
      </p:sp>
      <p:sp>
        <p:nvSpPr>
          <p:cNvPr id="221203" name="Text Box 19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d</a:t>
            </a:r>
            <a:endParaRPr lang="en-US" sz="2400"/>
          </a:p>
        </p:txBody>
      </p:sp>
      <p:grpSp>
        <p:nvGrpSpPr>
          <p:cNvPr id="221223" name="Group 39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1217" name="Group 33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1214" name="Line 30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5" name="Line 31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16" name="Line 32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1218" name="Group 34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1219" name="Line 3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20" name="Line 36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221" name="Line 3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1222" name="Text Box 38"/>
          <p:cNvSpPr txBox="1">
            <a:spLocks noChangeArrowheads="1"/>
          </p:cNvSpPr>
          <p:nvPr/>
        </p:nvSpPr>
        <p:spPr bwMode="auto">
          <a:xfrm>
            <a:off x="6052898" y="2812336"/>
            <a:ext cx="360868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        0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 0     0      </a:t>
            </a:r>
            <a:r>
              <a:rPr lang="en-US" sz="2400">
                <a:solidFill>
                  <a:srgbClr val="0000CC"/>
                </a:solidFill>
              </a:rPr>
              <a:t>1     1</a:t>
            </a:r>
            <a:endParaRPr lang="en-US"/>
          </a:p>
          <a:p>
            <a:endParaRPr lang="en-US" sz="1000"/>
          </a:p>
          <a:p>
            <a:r>
              <a:rPr lang="en-US" sz="2400"/>
              <a:t>b</a:t>
            </a:r>
            <a:endParaRPr lang="en-US"/>
          </a:p>
          <a:p>
            <a:endParaRPr lang="en-US" sz="1000"/>
          </a:p>
          <a:p>
            <a:r>
              <a:rPr lang="en-US" sz="2400"/>
              <a:t>c</a:t>
            </a:r>
            <a:endParaRPr lang="en-US"/>
          </a:p>
          <a:p>
            <a:endParaRPr lang="en-US" sz="1000"/>
          </a:p>
          <a:p>
            <a:r>
              <a:rPr lang="en-US" sz="2400"/>
              <a:t>d</a:t>
            </a:r>
          </a:p>
          <a:p>
            <a:endParaRPr lang="en-US" sz="1000"/>
          </a:p>
          <a:p>
            <a:r>
              <a:rPr lang="en-US" sz="2400"/>
              <a:t>e</a:t>
            </a:r>
          </a:p>
          <a:p>
            <a:endParaRPr lang="en-US" sz="1000"/>
          </a:p>
          <a:p>
            <a:r>
              <a:rPr lang="en-US" sz="2400"/>
              <a:t>f</a:t>
            </a:r>
            <a:endParaRPr lang="en-US"/>
          </a:p>
        </p:txBody>
      </p:sp>
      <p:sp>
        <p:nvSpPr>
          <p:cNvPr id="221224" name="Text Box 40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221225" name="Text Box 41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221226" name="Text Box 42"/>
          <p:cNvSpPr txBox="1">
            <a:spLocks noChangeArrowheads="1"/>
          </p:cNvSpPr>
          <p:nvPr/>
        </p:nvSpPr>
        <p:spPr bwMode="auto">
          <a:xfrm>
            <a:off x="2422525" y="6030913"/>
            <a:ext cx="5589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 are edges from a to b, from a to e, and from a to f   </a:t>
            </a:r>
          </a:p>
        </p:txBody>
      </p:sp>
      <p:sp>
        <p:nvSpPr>
          <p:cNvPr id="221228" name="Text Box 44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W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221229" name="Line 45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30" name="Oval 46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1231" name="Line 47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32" name="Oval 48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1233" name="Line 49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34" name="Oval 50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1235" name="Line 51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36" name="Oval 52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1237" name="Line 53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38" name="Oval 54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1239" name="Text Box 55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1240" name="Text Box 56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b</a:t>
            </a:r>
            <a:endParaRPr lang="en-US" sz="2400"/>
          </a:p>
        </p:txBody>
      </p:sp>
      <p:sp>
        <p:nvSpPr>
          <p:cNvPr id="221241" name="Text Box 57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1242" name="Text Box 58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1244" name="Oval 60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1245" name="Line 61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46" name="Line 62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48" name="Line 64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49" name="Line 65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250" name="Text Box 66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1251" name="Text Box 67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1252" name="Text Box 68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1253" name="Text Box 69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 f</a:t>
            </a:r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3115545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4ED35-06E1-4FEE-A895-FFD28099DA86}" type="slidenum">
              <a:rPr lang="en-US"/>
              <a:pPr/>
              <a:t>26</a:t>
            </a:fld>
            <a:endParaRPr lang="en-US"/>
          </a:p>
        </p:txBody>
      </p:sp>
      <p:sp>
        <p:nvSpPr>
          <p:cNvPr id="222228" name="Line 20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6" name="Line 28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3" name="Line 35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0" name="Line 2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Finding the adjacency matrix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6416933" y="1911347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a    b    c    d     e    f   </a:t>
            </a:r>
            <a:endParaRPr lang="en-US"/>
          </a:p>
        </p:txBody>
      </p:sp>
      <p:sp>
        <p:nvSpPr>
          <p:cNvPr id="222213" name="Text Box 5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d</a:t>
            </a:r>
            <a:endParaRPr lang="en-US" sz="2400"/>
          </a:p>
        </p:txBody>
      </p:sp>
      <p:grpSp>
        <p:nvGrpSpPr>
          <p:cNvPr id="222214" name="Group 6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2215" name="Group 7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2216" name="Line 8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17" name="Line 9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18" name="Line 10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2219" name="Group 11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2220" name="Line 12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21" name="Line 13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222" name="Line 14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5851525" y="2782888"/>
            <a:ext cx="327846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    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0    0     </a:t>
            </a:r>
            <a:r>
              <a:rPr lang="en-US" sz="2400">
                <a:solidFill>
                  <a:srgbClr val="0000CC"/>
                </a:solidFill>
              </a:rPr>
              <a:t>1    1</a:t>
            </a:r>
            <a:endParaRPr lang="en-US"/>
          </a:p>
          <a:p>
            <a:endParaRPr lang="en-US" sz="1000"/>
          </a:p>
          <a:p>
            <a:r>
              <a:rPr lang="en-US" sz="2400"/>
              <a:t>b   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 0    0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 lang="en-US"/>
          </a:p>
          <a:p>
            <a:endParaRPr lang="en-US" sz="1000"/>
          </a:p>
          <a:p>
            <a:r>
              <a:rPr lang="en-US" sz="2400"/>
              <a:t>c</a:t>
            </a:r>
            <a:endParaRPr lang="en-US"/>
          </a:p>
          <a:p>
            <a:endParaRPr lang="en-US" sz="1000"/>
          </a:p>
          <a:p>
            <a:r>
              <a:rPr lang="en-US" sz="2400"/>
              <a:t>d</a:t>
            </a:r>
          </a:p>
          <a:p>
            <a:endParaRPr lang="en-US" sz="1000"/>
          </a:p>
          <a:p>
            <a:r>
              <a:rPr lang="en-US" sz="2400"/>
              <a:t>e</a:t>
            </a:r>
          </a:p>
          <a:p>
            <a:endParaRPr lang="en-US" sz="1000"/>
          </a:p>
          <a:p>
            <a:r>
              <a:rPr lang="en-US" sz="2400"/>
              <a:t>f</a:t>
            </a:r>
            <a:endParaRPr lang="en-US"/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222226" name="Text Box 18"/>
          <p:cNvSpPr txBox="1">
            <a:spLocks noChangeArrowheads="1"/>
          </p:cNvSpPr>
          <p:nvPr/>
        </p:nvSpPr>
        <p:spPr bwMode="auto">
          <a:xfrm>
            <a:off x="2422525" y="6030913"/>
            <a:ext cx="55946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 are edges from b to a, from b to c, and from b to f   </a:t>
            </a:r>
          </a:p>
        </p:txBody>
      </p: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W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222229" name="Oval 21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2230" name="Line 22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1" name="Oval 23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2232" name="Line 24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3" name="Oval 25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2234" name="Line 26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35" name="Oval 27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2237" name="Oval 29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2238" name="Text Box 30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2239" name="Text Box 31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b</a:t>
            </a:r>
            <a:endParaRPr lang="en-US" sz="2400"/>
          </a:p>
        </p:txBody>
      </p:sp>
      <p:sp>
        <p:nvSpPr>
          <p:cNvPr id="222240" name="Text Box 32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2241" name="Text Box 33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2242" name="Oval 34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2244" name="Line 36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5" name="Line 37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6" name="Line 38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2247" name="Text Box 39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2248" name="Text Box 40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2249" name="Text Box 41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2250" name="Text Box 42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 f</a:t>
            </a:r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4190720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0F25-EDD8-4563-BE9D-4C93EB49A723}" type="slidenum">
              <a:rPr lang="en-US"/>
              <a:pPr/>
              <a:t>27</a:t>
            </a:fld>
            <a:endParaRPr lang="en-US"/>
          </a:p>
        </p:txBody>
      </p:sp>
      <p:sp>
        <p:nvSpPr>
          <p:cNvPr id="223260" name="Line 28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69" name="Line 37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4" name="Line 2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5" name="Line 3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6" name="Line 4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7" name="Line 5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Finding the adjacency matrix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6553200" y="1911347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a    b    c    d     e    f   </a:t>
            </a:r>
            <a:endParaRPr lang="en-US"/>
          </a:p>
        </p:txBody>
      </p:sp>
      <p:sp>
        <p:nvSpPr>
          <p:cNvPr id="223240" name="Text Box 8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d</a:t>
            </a:r>
            <a:endParaRPr lang="en-US" sz="2400"/>
          </a:p>
        </p:txBody>
      </p:sp>
      <p:grpSp>
        <p:nvGrpSpPr>
          <p:cNvPr id="223241" name="Group 9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3242" name="Group 10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3243" name="Line 11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244" name="Line 12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245" name="Line 1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3246" name="Group 14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3247" name="Line 1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248" name="Line 16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249" name="Line 1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3250" name="Text Box 18"/>
          <p:cNvSpPr txBox="1">
            <a:spLocks noChangeArrowheads="1"/>
          </p:cNvSpPr>
          <p:nvPr/>
        </p:nvSpPr>
        <p:spPr bwMode="auto">
          <a:xfrm>
            <a:off x="5851525" y="2782888"/>
            <a:ext cx="327846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    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0    0     </a:t>
            </a:r>
            <a:r>
              <a:rPr lang="en-US" sz="2400">
                <a:solidFill>
                  <a:srgbClr val="0000CC"/>
                </a:solidFill>
              </a:rPr>
              <a:t>1    1</a:t>
            </a:r>
            <a:endParaRPr lang="en-US"/>
          </a:p>
          <a:p>
            <a:endParaRPr lang="en-US" sz="1000"/>
          </a:p>
          <a:p>
            <a:r>
              <a:rPr lang="en-US" sz="2400"/>
              <a:t>b   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 0    0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 lang="en-US"/>
          </a:p>
          <a:p>
            <a:endParaRPr lang="en-US" sz="1000"/>
          </a:p>
          <a:p>
            <a:r>
              <a:rPr lang="en-US" sz="2400"/>
              <a:t>c    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 lang="en-US"/>
          </a:p>
          <a:p>
            <a:endParaRPr lang="en-US" sz="1000"/>
          </a:p>
          <a:p>
            <a:r>
              <a:rPr lang="en-US" sz="2400"/>
              <a:t>d</a:t>
            </a:r>
          </a:p>
          <a:p>
            <a:endParaRPr lang="en-US" sz="1000"/>
          </a:p>
          <a:p>
            <a:r>
              <a:rPr lang="en-US" sz="2400"/>
              <a:t>e</a:t>
            </a:r>
          </a:p>
          <a:p>
            <a:endParaRPr lang="en-US" sz="1000"/>
          </a:p>
          <a:p>
            <a:r>
              <a:rPr lang="en-US" sz="2400"/>
              <a:t>f</a:t>
            </a:r>
            <a:endParaRPr lang="en-US"/>
          </a:p>
        </p:txBody>
      </p:sp>
      <p:sp>
        <p:nvSpPr>
          <p:cNvPr id="223251" name="Text Box 19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223252" name="Text Box 20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223253" name="Text Box 21"/>
          <p:cNvSpPr txBox="1">
            <a:spLocks noChangeArrowheads="1"/>
          </p:cNvSpPr>
          <p:nvPr/>
        </p:nvSpPr>
        <p:spPr bwMode="auto">
          <a:xfrm>
            <a:off x="2422525" y="6030913"/>
            <a:ext cx="55577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There are edges from c to b, from c to d, and from c to f   </a:t>
            </a:r>
          </a:p>
        </p:txBody>
      </p:sp>
      <p:sp>
        <p:nvSpPr>
          <p:cNvPr id="223254" name="Text Box 22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W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223255" name="Oval 23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3256" name="Line 24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57" name="Oval 25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3258" name="Line 26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59" name="Oval 27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3261" name="Oval 29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3262" name="Oval 30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 w="12700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3263" name="Text Box 31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3264" name="Text Box 32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b</a:t>
            </a:r>
            <a:endParaRPr lang="en-US" sz="2400"/>
          </a:p>
        </p:txBody>
      </p:sp>
      <p:sp>
        <p:nvSpPr>
          <p:cNvPr id="223265" name="Text Box 33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3266" name="Text Box 34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3267" name="Oval 35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3268" name="Line 36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0" name="Line 38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3271" name="Text Box 39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3272" name="Text Box 40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3273" name="Text Box 41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3274" name="Text Box 42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 f</a:t>
            </a:r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500493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80102-3A8D-4FA1-B0F1-B046E8E4DDB5}" type="slidenum">
              <a:rPr lang="en-US"/>
              <a:pPr/>
              <a:t>28</a:t>
            </a:fld>
            <a:endParaRPr lang="en-US"/>
          </a:p>
        </p:txBody>
      </p:sp>
      <p:sp>
        <p:nvSpPr>
          <p:cNvPr id="224264" name="Rectangle 8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Finding the adjacency matrix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6523969" y="1911347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a    b    c    d     e    f   </a:t>
            </a:r>
            <a:endParaRPr lang="en-US"/>
          </a:p>
        </p:txBody>
      </p:sp>
      <p:grpSp>
        <p:nvGrpSpPr>
          <p:cNvPr id="224267" name="Group 11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4268" name="Group 12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4269" name="Line 1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270" name="Line 14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271" name="Line 1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4272" name="Group 16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4273" name="Line 1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274" name="Line 18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275" name="Line 19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4276" name="Text Box 20"/>
          <p:cNvSpPr txBox="1">
            <a:spLocks noChangeArrowheads="1"/>
          </p:cNvSpPr>
          <p:nvPr/>
        </p:nvSpPr>
        <p:spPr bwMode="auto">
          <a:xfrm>
            <a:off x="5851525" y="2782888"/>
            <a:ext cx="3278462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    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0    0     </a:t>
            </a:r>
            <a:r>
              <a:rPr lang="en-US" sz="2400">
                <a:solidFill>
                  <a:srgbClr val="0000CC"/>
                </a:solidFill>
              </a:rPr>
              <a:t>1    1</a:t>
            </a:r>
            <a:endParaRPr lang="en-US"/>
          </a:p>
          <a:p>
            <a:endParaRPr lang="en-US" sz="1000"/>
          </a:p>
          <a:p>
            <a:r>
              <a:rPr lang="en-US" sz="2400"/>
              <a:t>b   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 0    0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 lang="en-US"/>
          </a:p>
          <a:p>
            <a:endParaRPr lang="en-US" sz="1000"/>
          </a:p>
          <a:p>
            <a:r>
              <a:rPr lang="en-US" sz="2400"/>
              <a:t>c    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 lang="en-US"/>
          </a:p>
          <a:p>
            <a:endParaRPr lang="en-US" sz="1000"/>
          </a:p>
          <a:p>
            <a:r>
              <a:rPr lang="en-US" sz="2400"/>
              <a:t>d</a:t>
            </a:r>
          </a:p>
          <a:p>
            <a:endParaRPr lang="en-US" sz="1000"/>
          </a:p>
          <a:p>
            <a:r>
              <a:rPr lang="en-US" sz="2400"/>
              <a:t>e</a:t>
            </a:r>
          </a:p>
          <a:p>
            <a:endParaRPr lang="en-US" sz="1000"/>
          </a:p>
          <a:p>
            <a:r>
              <a:rPr lang="en-US" sz="2400"/>
              <a:t>f</a:t>
            </a:r>
            <a:endParaRPr lang="en-US"/>
          </a:p>
        </p:txBody>
      </p:sp>
      <p:sp>
        <p:nvSpPr>
          <p:cNvPr id="224277" name="Text Box 21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224278" name="Text Box 22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224279" name="Text Box 23"/>
          <p:cNvSpPr txBox="1">
            <a:spLocks noChangeArrowheads="1"/>
          </p:cNvSpPr>
          <p:nvPr/>
        </p:nvSpPr>
        <p:spPr bwMode="auto">
          <a:xfrm>
            <a:off x="2422525" y="6030913"/>
            <a:ext cx="41014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COMPLETE THE ADJACENCY MATRIX . . .    </a:t>
            </a:r>
          </a:p>
        </p:txBody>
      </p:sp>
      <p:sp>
        <p:nvSpPr>
          <p:cNvPr id="224299" name="Line 43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0" name="Line 44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1" name="Line 45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2" name="Line 46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3" name="Line 47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4" name="Line 48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5" name="Text Box 49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d</a:t>
            </a:r>
            <a:endParaRPr lang="en-US" sz="2400"/>
          </a:p>
        </p:txBody>
      </p:sp>
      <p:sp>
        <p:nvSpPr>
          <p:cNvPr id="224306" name="Text Box 50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W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224307" name="Oval 51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4308" name="Line 52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09" name="Oval 53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4310" name="Line 54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11" name="Oval 55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4312" name="Oval 56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4313" name="Oval 57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4314" name="Text Box 58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4315" name="Text Box 59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b</a:t>
            </a:r>
            <a:endParaRPr lang="en-US" sz="2400"/>
          </a:p>
        </p:txBody>
      </p:sp>
      <p:sp>
        <p:nvSpPr>
          <p:cNvPr id="224316" name="Text Box 60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4317" name="Text Box 61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4318" name="Oval 62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4319" name="Line 63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20" name="Line 64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4321" name="Text Box 65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4322" name="Text Box 66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4323" name="Text Box 67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4324" name="Text Box 68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 f</a:t>
            </a:r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168860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4AE-A510-43AA-B222-883AD5672C7C}" type="slidenum">
              <a:rPr lang="en-US"/>
              <a:pPr/>
              <a:t>29</a:t>
            </a:fld>
            <a:endParaRPr lang="en-US"/>
          </a:p>
        </p:txBody>
      </p:sp>
      <p:sp>
        <p:nvSpPr>
          <p:cNvPr id="225282" name="Line 2"/>
          <p:cNvSpPr>
            <a:spLocks noChangeAspect="1" noChangeShapeType="1"/>
          </p:cNvSpPr>
          <p:nvPr/>
        </p:nvSpPr>
        <p:spPr bwMode="auto">
          <a:xfrm>
            <a:off x="3733800" y="2571750"/>
            <a:ext cx="795338" cy="5969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3" name="Line 3"/>
          <p:cNvSpPr>
            <a:spLocks noChangeAspect="1" noChangeShapeType="1"/>
          </p:cNvSpPr>
          <p:nvPr/>
        </p:nvSpPr>
        <p:spPr bwMode="auto">
          <a:xfrm>
            <a:off x="3657600" y="2559050"/>
            <a:ext cx="0" cy="8826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4" name="Line 4"/>
          <p:cNvSpPr>
            <a:spLocks noChangeAspect="1" noChangeShapeType="1"/>
          </p:cNvSpPr>
          <p:nvPr/>
        </p:nvSpPr>
        <p:spPr bwMode="auto">
          <a:xfrm rot="-1383174">
            <a:off x="2922588" y="3124200"/>
            <a:ext cx="0" cy="10620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5" name="Line 5"/>
          <p:cNvSpPr>
            <a:spLocks noChangeAspect="1" noChangeShapeType="1"/>
          </p:cNvSpPr>
          <p:nvPr/>
        </p:nvSpPr>
        <p:spPr bwMode="auto">
          <a:xfrm rot="-5400000">
            <a:off x="2917032" y="2380457"/>
            <a:ext cx="685800" cy="890587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6" name="Line 6"/>
          <p:cNvSpPr>
            <a:spLocks noChangeAspect="1" noChangeShapeType="1"/>
          </p:cNvSpPr>
          <p:nvPr/>
        </p:nvSpPr>
        <p:spPr bwMode="auto">
          <a:xfrm>
            <a:off x="2765426" y="3168650"/>
            <a:ext cx="892175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7" name="Line 7"/>
          <p:cNvSpPr>
            <a:spLocks noChangeAspect="1" noChangeShapeType="1"/>
          </p:cNvSpPr>
          <p:nvPr/>
        </p:nvSpPr>
        <p:spPr bwMode="auto">
          <a:xfrm flipV="1">
            <a:off x="3048000" y="3505200"/>
            <a:ext cx="617538" cy="6858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288" name="Rectangle 8"/>
          <p:cNvSpPr>
            <a:spLocks noGrp="1" noChangeArrowheads="1"/>
          </p:cNvSpPr>
          <p:nvPr>
            <p:ph type="title"/>
          </p:nvPr>
        </p:nvSpPr>
        <p:spPr>
          <a:xfrm>
            <a:off x="2114550" y="209550"/>
            <a:ext cx="7848600" cy="1143000"/>
          </a:xfrm>
          <a:noFill/>
          <a:ln/>
        </p:spPr>
        <p:txBody>
          <a:bodyPr/>
          <a:lstStyle/>
          <a:p>
            <a:r>
              <a:rPr lang="en-US"/>
              <a:t>Finding the adjacency matrix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6553200" y="1911347"/>
            <a:ext cx="3200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1pPr>
            <a:lvl2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2pPr>
            <a:lvl3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3pPr>
            <a:lvl4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4pPr>
            <a:lvl5pPr algn="ctr"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66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2400">
                <a:solidFill>
                  <a:schemeClr val="tx1"/>
                </a:solidFill>
              </a:rPr>
              <a:t>a    b    c    d     e    f   </a:t>
            </a:r>
            <a:endParaRPr lang="en-US"/>
          </a:p>
        </p:txBody>
      </p:sp>
      <p:sp>
        <p:nvSpPr>
          <p:cNvPr id="225290" name="Text Box 10"/>
          <p:cNvSpPr txBox="1">
            <a:spLocks noChangeAspect="1" noChangeArrowheads="1"/>
          </p:cNvSpPr>
          <p:nvPr/>
        </p:nvSpPr>
        <p:spPr bwMode="auto">
          <a:xfrm>
            <a:off x="4619625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d</a:t>
            </a:r>
            <a:endParaRPr lang="en-US" sz="2400"/>
          </a:p>
        </p:txBody>
      </p:sp>
      <p:grpSp>
        <p:nvGrpSpPr>
          <p:cNvPr id="225291" name="Group 11"/>
          <p:cNvGrpSpPr>
            <a:grpSpLocks/>
          </p:cNvGrpSpPr>
          <p:nvPr/>
        </p:nvGrpSpPr>
        <p:grpSpPr bwMode="auto">
          <a:xfrm>
            <a:off x="6553200" y="2819400"/>
            <a:ext cx="3276600" cy="2971800"/>
            <a:chOff x="3168" y="1824"/>
            <a:chExt cx="1776" cy="1440"/>
          </a:xfrm>
        </p:grpSpPr>
        <p:grpSp>
          <p:nvGrpSpPr>
            <p:cNvPr id="225292" name="Group 12"/>
            <p:cNvGrpSpPr>
              <a:grpSpLocks/>
            </p:cNvGrpSpPr>
            <p:nvPr/>
          </p:nvGrpSpPr>
          <p:grpSpPr bwMode="auto">
            <a:xfrm>
              <a:off x="3168" y="1824"/>
              <a:ext cx="192" cy="1440"/>
              <a:chOff x="2928" y="1824"/>
              <a:chExt cx="192" cy="1440"/>
            </a:xfrm>
          </p:grpSpPr>
          <p:sp>
            <p:nvSpPr>
              <p:cNvPr id="225293" name="Line 1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94" name="Line 14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95" name="Line 15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296" name="Group 16"/>
            <p:cNvGrpSpPr>
              <a:grpSpLocks/>
            </p:cNvGrpSpPr>
            <p:nvPr/>
          </p:nvGrpSpPr>
          <p:grpSpPr bwMode="auto">
            <a:xfrm flipH="1">
              <a:off x="4752" y="1824"/>
              <a:ext cx="192" cy="1440"/>
              <a:chOff x="2928" y="1824"/>
              <a:chExt cx="192" cy="1440"/>
            </a:xfrm>
          </p:grpSpPr>
          <p:sp>
            <p:nvSpPr>
              <p:cNvPr id="225297" name="Line 17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98" name="Line 18"/>
              <p:cNvSpPr>
                <a:spLocks noChangeShapeType="1"/>
              </p:cNvSpPr>
              <p:nvPr/>
            </p:nvSpPr>
            <p:spPr bwMode="auto">
              <a:xfrm>
                <a:off x="2928" y="326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299" name="Line 19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14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5300" name="Text Box 20"/>
          <p:cNvSpPr txBox="1">
            <a:spLocks noChangeArrowheads="1"/>
          </p:cNvSpPr>
          <p:nvPr/>
        </p:nvSpPr>
        <p:spPr bwMode="auto">
          <a:xfrm>
            <a:off x="5851526" y="2782888"/>
            <a:ext cx="3280065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a    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0    0     </a:t>
            </a:r>
            <a:r>
              <a:rPr lang="en-US" sz="2400">
                <a:solidFill>
                  <a:srgbClr val="0000CC"/>
                </a:solidFill>
              </a:rPr>
              <a:t>1    1</a:t>
            </a:r>
            <a:endParaRPr lang="en-US"/>
          </a:p>
          <a:p>
            <a:endParaRPr lang="en-US" sz="1000"/>
          </a:p>
          <a:p>
            <a:r>
              <a:rPr lang="en-US" sz="2400"/>
              <a:t>b   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 0    0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 lang="en-US"/>
          </a:p>
          <a:p>
            <a:endParaRPr lang="en-US" sz="1000"/>
          </a:p>
          <a:p>
            <a:r>
              <a:rPr lang="en-US" sz="2400"/>
              <a:t>c    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 lang="en-US"/>
          </a:p>
          <a:p>
            <a:endParaRPr lang="en-US" sz="1000"/>
          </a:p>
          <a:p>
            <a:r>
              <a:rPr lang="en-US" sz="2400"/>
              <a:t>d        0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 0    </a:t>
            </a:r>
            <a:r>
              <a:rPr lang="en-US" sz="2400">
                <a:solidFill>
                  <a:srgbClr val="0000CC"/>
                </a:solidFill>
              </a:rPr>
              <a:t>1    1</a:t>
            </a:r>
            <a:endParaRPr lang="en-US" sz="2400"/>
          </a:p>
          <a:p>
            <a:endParaRPr lang="en-US" sz="1000"/>
          </a:p>
          <a:p>
            <a:r>
              <a:rPr lang="en-US" sz="2400"/>
              <a:t>e   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0    0 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r>
              <a:rPr lang="en-US" sz="2400"/>
              <a:t>    0    </a:t>
            </a:r>
            <a:r>
              <a:rPr lang="en-US" sz="2400">
                <a:solidFill>
                  <a:srgbClr val="0000CC"/>
                </a:solidFill>
              </a:rPr>
              <a:t>1</a:t>
            </a:r>
            <a:endParaRPr lang="en-US" sz="2400"/>
          </a:p>
          <a:p>
            <a:endParaRPr lang="en-US" sz="1000"/>
          </a:p>
          <a:p>
            <a:r>
              <a:rPr lang="en-US" sz="2400"/>
              <a:t>f         </a:t>
            </a:r>
            <a:r>
              <a:rPr lang="en-US" sz="2400">
                <a:solidFill>
                  <a:srgbClr val="0000CC"/>
                </a:solidFill>
              </a:rPr>
              <a:t>1    1    1     1    1</a:t>
            </a:r>
            <a:r>
              <a:rPr lang="en-US" sz="2400"/>
              <a:t>    0</a:t>
            </a:r>
            <a:endParaRPr lang="en-US"/>
          </a:p>
        </p:txBody>
      </p:sp>
      <p:sp>
        <p:nvSpPr>
          <p:cNvPr id="225301" name="Text Box 21"/>
          <p:cNvSpPr txBox="1">
            <a:spLocks noChangeArrowheads="1"/>
          </p:cNvSpPr>
          <p:nvPr/>
        </p:nvSpPr>
        <p:spPr bwMode="auto">
          <a:xfrm>
            <a:off x="5181601" y="23622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FROM</a:t>
            </a:r>
          </a:p>
        </p:txBody>
      </p:sp>
      <p:sp>
        <p:nvSpPr>
          <p:cNvPr id="225302" name="Text Box 22"/>
          <p:cNvSpPr txBox="1">
            <a:spLocks noChangeArrowheads="1"/>
          </p:cNvSpPr>
          <p:nvPr/>
        </p:nvSpPr>
        <p:spPr bwMode="auto">
          <a:xfrm>
            <a:off x="6727826" y="1676400"/>
            <a:ext cx="10445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TO</a:t>
            </a:r>
          </a:p>
        </p:txBody>
      </p:sp>
      <p:sp>
        <p:nvSpPr>
          <p:cNvPr id="225303" name="Text Box 23"/>
          <p:cNvSpPr txBox="1">
            <a:spLocks noChangeArrowheads="1"/>
          </p:cNvSpPr>
          <p:nvPr/>
        </p:nvSpPr>
        <p:spPr bwMode="auto">
          <a:xfrm>
            <a:off x="2422525" y="6030913"/>
            <a:ext cx="53185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Notice that this matrix is symmetric.  That is </a:t>
            </a:r>
            <a:r>
              <a:rPr lang="en-US" err="1"/>
              <a:t>a</a:t>
            </a:r>
            <a:r>
              <a:rPr lang="en-US" i="1" baseline="-25000" err="1">
                <a:latin typeface="Courier New" panose="02070309020205020404" pitchFamily="49" charset="0"/>
              </a:rPr>
              <a:t>ij</a:t>
            </a:r>
            <a:r>
              <a:rPr lang="en-US"/>
              <a:t>  = </a:t>
            </a:r>
            <a:r>
              <a:rPr lang="en-US" err="1"/>
              <a:t>a</a:t>
            </a:r>
            <a:r>
              <a:rPr lang="en-US" i="1" baseline="-25000" err="1">
                <a:latin typeface="Courier New" panose="02070309020205020404" pitchFamily="49" charset="0"/>
              </a:rPr>
              <a:t>ji</a:t>
            </a:r>
            <a:r>
              <a:rPr lang="en-US"/>
              <a:t>  </a:t>
            </a:r>
          </a:p>
        </p:txBody>
      </p:sp>
      <p:sp>
        <p:nvSpPr>
          <p:cNvPr id="225304" name="Text Box 24"/>
          <p:cNvSpPr txBox="1">
            <a:spLocks noChangeArrowheads="1"/>
          </p:cNvSpPr>
          <p:nvPr/>
        </p:nvSpPr>
        <p:spPr bwMode="auto">
          <a:xfrm>
            <a:off x="3276600" y="4768851"/>
            <a:ext cx="631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 W</a:t>
            </a:r>
            <a:r>
              <a:rPr lang="en-US" sz="2400" baseline="-25000"/>
              <a:t>5</a:t>
            </a:r>
            <a:endParaRPr lang="en-US" sz="2400"/>
          </a:p>
        </p:txBody>
      </p:sp>
      <p:sp>
        <p:nvSpPr>
          <p:cNvPr id="225305" name="Oval 25"/>
          <p:cNvSpPr>
            <a:spLocks noChangeAspect="1" noChangeArrowheads="1"/>
          </p:cNvSpPr>
          <p:nvPr/>
        </p:nvSpPr>
        <p:spPr bwMode="auto">
          <a:xfrm>
            <a:off x="3581401" y="2406650"/>
            <a:ext cx="206375" cy="204788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5306" name="Line 26"/>
          <p:cNvSpPr>
            <a:spLocks noChangeAspect="1" noChangeShapeType="1"/>
          </p:cNvSpPr>
          <p:nvPr/>
        </p:nvSpPr>
        <p:spPr bwMode="auto">
          <a:xfrm flipH="1">
            <a:off x="3225800" y="4195763"/>
            <a:ext cx="960438" cy="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7" name="Oval 27"/>
          <p:cNvSpPr>
            <a:spLocks noChangeAspect="1" noChangeArrowheads="1"/>
          </p:cNvSpPr>
          <p:nvPr/>
        </p:nvSpPr>
        <p:spPr bwMode="auto">
          <a:xfrm>
            <a:off x="2678114" y="3098801"/>
            <a:ext cx="204787" cy="206375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5308" name="Line 28"/>
          <p:cNvSpPr>
            <a:spLocks noChangeAspect="1" noChangeShapeType="1"/>
          </p:cNvSpPr>
          <p:nvPr/>
        </p:nvSpPr>
        <p:spPr bwMode="auto">
          <a:xfrm rot="1248377" flipH="1" flipV="1">
            <a:off x="4359276" y="3171825"/>
            <a:ext cx="36513" cy="96520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09" name="Oval 29"/>
          <p:cNvSpPr>
            <a:spLocks noChangeAspect="1" noChangeArrowheads="1"/>
          </p:cNvSpPr>
          <p:nvPr/>
        </p:nvSpPr>
        <p:spPr bwMode="auto">
          <a:xfrm rot="1248377" flipV="1">
            <a:off x="4456114" y="3062288"/>
            <a:ext cx="230187" cy="246062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5310" name="Oval 30"/>
          <p:cNvSpPr>
            <a:spLocks noChangeAspect="1" noChangeArrowheads="1"/>
          </p:cNvSpPr>
          <p:nvPr/>
        </p:nvSpPr>
        <p:spPr bwMode="auto">
          <a:xfrm>
            <a:off x="3019426" y="4059239"/>
            <a:ext cx="206375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5311" name="Oval 31"/>
          <p:cNvSpPr>
            <a:spLocks noChangeAspect="1" noChangeArrowheads="1"/>
          </p:cNvSpPr>
          <p:nvPr/>
        </p:nvSpPr>
        <p:spPr bwMode="auto">
          <a:xfrm>
            <a:off x="4117975" y="4059239"/>
            <a:ext cx="204788" cy="204787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990033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225312" name="Text Box 32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5313" name="Text Box 33"/>
          <p:cNvSpPr txBox="1">
            <a:spLocks noChangeAspect="1" noChangeArrowheads="1"/>
          </p:cNvSpPr>
          <p:nvPr/>
        </p:nvSpPr>
        <p:spPr bwMode="auto">
          <a:xfrm>
            <a:off x="2205038" y="30305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b</a:t>
            </a:r>
            <a:endParaRPr lang="en-US" sz="2400"/>
          </a:p>
        </p:txBody>
      </p:sp>
      <p:sp>
        <p:nvSpPr>
          <p:cNvPr id="225314" name="Text Box 34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5315" name="Text Box 35"/>
          <p:cNvSpPr txBox="1">
            <a:spLocks noChangeAspect="1" noChangeArrowheads="1"/>
          </p:cNvSpPr>
          <p:nvPr/>
        </p:nvSpPr>
        <p:spPr bwMode="auto">
          <a:xfrm>
            <a:off x="4276725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5316" name="Oval 36"/>
          <p:cNvSpPr>
            <a:spLocks noChangeAspect="1" noChangeArrowheads="1"/>
          </p:cNvSpPr>
          <p:nvPr/>
        </p:nvSpPr>
        <p:spPr bwMode="auto">
          <a:xfrm rot="1248377" flipV="1">
            <a:off x="3519489" y="3305176"/>
            <a:ext cx="230187" cy="246063"/>
          </a:xfrm>
          <a:prstGeom prst="ellipse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lang="en-US" sz="2400"/>
          </a:p>
        </p:txBody>
      </p:sp>
      <p:sp>
        <p:nvSpPr>
          <p:cNvPr id="225317" name="Line 37"/>
          <p:cNvSpPr>
            <a:spLocks noChangeAspect="1" noChangeShapeType="1"/>
          </p:cNvSpPr>
          <p:nvPr/>
        </p:nvSpPr>
        <p:spPr bwMode="auto">
          <a:xfrm>
            <a:off x="3589338" y="3441700"/>
            <a:ext cx="615950" cy="617538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8" name="Line 38"/>
          <p:cNvSpPr>
            <a:spLocks noChangeAspect="1" noChangeShapeType="1"/>
          </p:cNvSpPr>
          <p:nvPr/>
        </p:nvSpPr>
        <p:spPr bwMode="auto">
          <a:xfrm flipV="1">
            <a:off x="3589338" y="3168650"/>
            <a:ext cx="1027112" cy="273050"/>
          </a:xfrm>
          <a:prstGeom prst="line">
            <a:avLst/>
          </a:prstGeom>
          <a:noFill/>
          <a:ln w="28575">
            <a:solidFill>
              <a:srgbClr val="99003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9" name="Text Box 39"/>
          <p:cNvSpPr txBox="1">
            <a:spLocks noChangeAspect="1" noChangeArrowheads="1"/>
          </p:cNvSpPr>
          <p:nvPr/>
        </p:nvSpPr>
        <p:spPr bwMode="auto">
          <a:xfrm>
            <a:off x="2684463" y="4059238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a</a:t>
            </a:r>
            <a:endParaRPr lang="en-US" sz="2400"/>
          </a:p>
        </p:txBody>
      </p:sp>
      <p:sp>
        <p:nvSpPr>
          <p:cNvPr id="225320" name="Text Box 40"/>
          <p:cNvSpPr txBox="1">
            <a:spLocks noChangeAspect="1" noChangeArrowheads="1"/>
          </p:cNvSpPr>
          <p:nvPr/>
        </p:nvSpPr>
        <p:spPr bwMode="auto">
          <a:xfrm>
            <a:off x="3451225" y="2057400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c</a:t>
            </a:r>
            <a:endParaRPr lang="en-US" sz="2400"/>
          </a:p>
        </p:txBody>
      </p:sp>
      <p:sp>
        <p:nvSpPr>
          <p:cNvPr id="225321" name="Text Box 41"/>
          <p:cNvSpPr txBox="1">
            <a:spLocks noChangeAspect="1" noChangeArrowheads="1"/>
          </p:cNvSpPr>
          <p:nvPr/>
        </p:nvSpPr>
        <p:spPr bwMode="auto">
          <a:xfrm>
            <a:off x="4275138" y="4059238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 e</a:t>
            </a:r>
            <a:endParaRPr lang="en-US" sz="2400"/>
          </a:p>
        </p:txBody>
      </p:sp>
      <p:sp>
        <p:nvSpPr>
          <p:cNvPr id="225322" name="Text Box 42"/>
          <p:cNvSpPr txBox="1">
            <a:spLocks noChangeAspect="1" noChangeArrowheads="1"/>
          </p:cNvSpPr>
          <p:nvPr/>
        </p:nvSpPr>
        <p:spPr bwMode="auto">
          <a:xfrm>
            <a:off x="3733801" y="3352800"/>
            <a:ext cx="454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i="1"/>
              <a:t> f</a:t>
            </a:r>
            <a:endParaRPr lang="en-US" sz="2400"/>
          </a:p>
        </p:txBody>
      </p: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Finding the 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86671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FEDD0-389A-4530-8F93-7879E54C9FE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15042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5043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5044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045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5046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5047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5048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049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15050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052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53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054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055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a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57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215058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571499" y="1885950"/>
            <a:ext cx="11458575" cy="230505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rgbClr val="003399"/>
                </a:solidFill>
              </a:rPr>
              <a:t>Definition 1.</a:t>
            </a:r>
            <a:r>
              <a:rPr lang="en-US" b="1"/>
              <a:t> The </a:t>
            </a:r>
            <a:r>
              <a:rPr lang="en-US" b="1">
                <a:solidFill>
                  <a:srgbClr val="990033"/>
                </a:solidFill>
              </a:rPr>
              <a:t>degree of a vertex</a:t>
            </a:r>
            <a:r>
              <a:rPr lang="en-US" b="1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060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061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062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063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64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5065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66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g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67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f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68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e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69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c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70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d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5072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e </a:t>
            </a:r>
            <a:r>
              <a:rPr lang="en-US" sz="2400">
                <a:solidFill>
                  <a:srgbClr val="CC0000"/>
                </a:solidFill>
              </a:rPr>
              <a:t>) = 0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15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9" y="3159286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030A0"/>
                </a:solidFill>
              </a:rPr>
              <a:t>Any Questions?</a:t>
            </a:r>
            <a:br>
              <a:rPr lang="en-US" b="1">
                <a:solidFill>
                  <a:srgbClr val="002060"/>
                </a:solidFill>
              </a:rPr>
            </a:br>
            <a:endParaRPr lang="en-US" b="1">
              <a:solidFill>
                <a:srgbClr val="002060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266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F0634-1711-4657-8F99-C1642FA58F3F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5213350" y="4800600"/>
            <a:ext cx="0" cy="762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5137150" y="45720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137150" y="5562600"/>
            <a:ext cx="228600" cy="2286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5530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30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a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13" name="Text Box 17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b </a:t>
            </a:r>
            <a:r>
              <a:rPr lang="en-US" sz="2400">
                <a:solidFill>
                  <a:srgbClr val="CC0000"/>
                </a:solidFill>
              </a:rPr>
              <a:t>) = 6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15" name="Rectangle 19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55316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742949" y="1885950"/>
            <a:ext cx="11072813" cy="230505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Monotype Sorts" pitchFamily="2" charset="2"/>
              <a:buNone/>
            </a:pPr>
            <a:r>
              <a:rPr lang="en-US" b="1">
                <a:solidFill>
                  <a:srgbClr val="003399"/>
                </a:solidFill>
              </a:rPr>
              <a:t>Definition 1.</a:t>
            </a:r>
            <a:r>
              <a:rPr lang="en-US" b="1"/>
              <a:t> The </a:t>
            </a:r>
            <a:r>
              <a:rPr lang="en-US" b="1">
                <a:solidFill>
                  <a:srgbClr val="990033"/>
                </a:solidFill>
              </a:rPr>
              <a:t>degree of a vertex</a:t>
            </a:r>
            <a:r>
              <a:rPr lang="en-US" b="1"/>
              <a:t> in an undirected graph is the number of edges incident with it, except that a loop at a vertex contributes twice to the degree of that vertex.</a:t>
            </a:r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g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f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e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c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d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67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0660B-9768-4176-9A1C-0F8E0FBEF94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14018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4019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4020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021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4022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402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402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02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14026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27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4028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29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4030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a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b </a:t>
            </a:r>
            <a:r>
              <a:rPr lang="en-US" sz="2400">
                <a:solidFill>
                  <a:srgbClr val="CC0000"/>
                </a:solidFill>
              </a:rPr>
              <a:t>) = 6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33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21403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86000" y="1885950"/>
            <a:ext cx="7620000" cy="131445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deg(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	deg( c )	deg( f )	deg(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</a:t>
            </a:r>
            <a:endParaRPr lang="en-US" sz="2400" b="1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4037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4039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42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g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43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f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44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e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45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c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46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d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47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d </a:t>
            </a:r>
            <a:r>
              <a:rPr lang="en-US" sz="2400">
                <a:solidFill>
                  <a:srgbClr val="CC0000"/>
                </a:solidFill>
              </a:rPr>
              <a:t>) = 1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CC0000"/>
                </a:solidFill>
              </a:rPr>
              <a:t>deg( </a:t>
            </a:r>
            <a:r>
              <a:rPr lang="en-US" sz="2400" i="1">
                <a:solidFill>
                  <a:srgbClr val="CC0000"/>
                </a:solidFill>
              </a:rPr>
              <a:t>e </a:t>
            </a:r>
            <a:r>
              <a:rPr lang="en-US" sz="2400">
                <a:solidFill>
                  <a:srgbClr val="CC0000"/>
                </a:solidFill>
              </a:rPr>
              <a:t>) = 0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9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06DA6-377D-43B4-AE96-AF6C87B9279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17090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7091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7092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093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7094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7095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097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17098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099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7100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101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7102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7103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a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104" name="Text Box 16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b </a:t>
            </a:r>
            <a:r>
              <a:rPr lang="en-US" sz="2400">
                <a:solidFill>
                  <a:srgbClr val="003399"/>
                </a:solidFill>
              </a:rPr>
              <a:t>) = 6</a:t>
            </a:r>
          </a:p>
        </p:txBody>
      </p:sp>
      <p:sp>
        <p:nvSpPr>
          <p:cNvPr id="217105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21710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86000" y="1885950"/>
            <a:ext cx="7924800" cy="131445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 = 2	</a:t>
            </a: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c ) = 4	</a:t>
            </a: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f ) = 3	</a:t>
            </a: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 = 4</a:t>
            </a:r>
            <a:endParaRPr lang="en-US" sz="2400" b="1"/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7108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7109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7111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112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g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115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f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116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e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117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c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118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d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7119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d </a:t>
            </a:r>
            <a:r>
              <a:rPr lang="en-US" sz="2400">
                <a:solidFill>
                  <a:srgbClr val="003399"/>
                </a:solidFill>
              </a:rPr>
              <a:t>) = 1</a:t>
            </a:r>
          </a:p>
        </p:txBody>
      </p:sp>
      <p:sp>
        <p:nvSpPr>
          <p:cNvPr id="217120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e </a:t>
            </a:r>
            <a:r>
              <a:rPr lang="en-US" sz="2400">
                <a:solidFill>
                  <a:srgbClr val="003399"/>
                </a:solidFill>
              </a:rPr>
              <a:t>) = 0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2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CD74F-A3D8-4110-8CCE-B1C88FEDD1AC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18114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8115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8116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117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8118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8119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8120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121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18122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124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25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126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127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a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28" name="Text Box 16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b </a:t>
            </a:r>
            <a:r>
              <a:rPr lang="en-US" sz="2400">
                <a:solidFill>
                  <a:srgbClr val="003399"/>
                </a:solidFill>
              </a:rPr>
              <a:t>) = 6</a:t>
            </a:r>
          </a:p>
        </p:txBody>
      </p:sp>
      <p:sp>
        <p:nvSpPr>
          <p:cNvPr id="218129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218130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38746" y="1589088"/>
            <a:ext cx="8077200" cy="184785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 = 2	</a:t>
            </a: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c ) = 4	</a:t>
            </a: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f ) = 3	</a:t>
            </a: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 = 4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/>
              <a:t>TOTAL of degrees = 2 + 4 + 3 + 4 + 6 + 1 + 0 = 20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218131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133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135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36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38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g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39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f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40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e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41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c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42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d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8143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d </a:t>
            </a:r>
            <a:r>
              <a:rPr lang="en-US" sz="2400">
                <a:solidFill>
                  <a:srgbClr val="003399"/>
                </a:solidFill>
              </a:rPr>
              <a:t>) = 1</a:t>
            </a:r>
          </a:p>
        </p:txBody>
      </p:sp>
      <p:sp>
        <p:nvSpPr>
          <p:cNvPr id="218144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e </a:t>
            </a:r>
            <a:r>
              <a:rPr lang="en-US" sz="2400">
                <a:solidFill>
                  <a:srgbClr val="003399"/>
                </a:solidFill>
              </a:rPr>
              <a:t>) = 0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596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5D3D2-F067-4760-97C3-41FB04A531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19138" name="Group 2"/>
          <p:cNvGrpSpPr>
            <a:grpSpLocks/>
          </p:cNvGrpSpPr>
          <p:nvPr/>
        </p:nvGrpSpPr>
        <p:grpSpPr bwMode="auto">
          <a:xfrm>
            <a:off x="5137150" y="4572000"/>
            <a:ext cx="228600" cy="1219200"/>
            <a:chOff x="576" y="1248"/>
            <a:chExt cx="144" cy="768"/>
          </a:xfrm>
        </p:grpSpPr>
        <p:sp>
          <p:nvSpPr>
            <p:cNvPr id="219139" name="Oval 3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9140" name="Line 4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141" name="Oval 5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219142" name="Group 6"/>
          <p:cNvGrpSpPr>
            <a:grpSpLocks/>
          </p:cNvGrpSpPr>
          <p:nvPr/>
        </p:nvGrpSpPr>
        <p:grpSpPr bwMode="auto">
          <a:xfrm>
            <a:off x="6051550" y="4572000"/>
            <a:ext cx="228600" cy="1219200"/>
            <a:chOff x="576" y="1248"/>
            <a:chExt cx="144" cy="768"/>
          </a:xfrm>
        </p:grpSpPr>
        <p:sp>
          <p:nvSpPr>
            <p:cNvPr id="219143" name="Oval 7"/>
            <p:cNvSpPr>
              <a:spLocks noChangeArrowheads="1"/>
            </p:cNvSpPr>
            <p:nvPr/>
          </p:nvSpPr>
          <p:spPr bwMode="auto">
            <a:xfrm>
              <a:off x="576" y="1248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219144" name="Line 8"/>
            <p:cNvSpPr>
              <a:spLocks noChangeShapeType="1"/>
            </p:cNvSpPr>
            <p:nvPr/>
          </p:nvSpPr>
          <p:spPr bwMode="auto">
            <a:xfrm>
              <a:off x="624" y="1392"/>
              <a:ext cx="0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145" name="Oval 9"/>
            <p:cNvSpPr>
              <a:spLocks noChangeArrowheads="1"/>
            </p:cNvSpPr>
            <p:nvPr/>
          </p:nvSpPr>
          <p:spPr bwMode="auto">
            <a:xfrm>
              <a:off x="576" y="1872"/>
              <a:ext cx="144" cy="144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prstClr val="black"/>
                </a:solidFill>
              </a:endParaRPr>
            </a:p>
          </p:txBody>
        </p:sp>
      </p:grpSp>
      <p:sp>
        <p:nvSpPr>
          <p:cNvPr id="219146" name="Oval 10"/>
          <p:cNvSpPr>
            <a:spLocks noChangeArrowheads="1"/>
          </p:cNvSpPr>
          <p:nvPr/>
        </p:nvSpPr>
        <p:spPr bwMode="auto">
          <a:xfrm>
            <a:off x="6889750" y="45720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 rot="-5400000">
            <a:off x="57086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148" name="Oval 12"/>
          <p:cNvSpPr>
            <a:spLocks noChangeArrowheads="1"/>
          </p:cNvSpPr>
          <p:nvPr/>
        </p:nvSpPr>
        <p:spPr bwMode="auto">
          <a:xfrm>
            <a:off x="68897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>
            <a:off x="5289550" y="4724400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 flipH="1">
            <a:off x="5289550" y="4724400"/>
            <a:ext cx="8382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151" name="Text Box 15"/>
          <p:cNvSpPr txBox="1">
            <a:spLocks noChangeArrowheads="1"/>
          </p:cNvSpPr>
          <p:nvPr/>
        </p:nvSpPr>
        <p:spPr bwMode="auto">
          <a:xfrm>
            <a:off x="39941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a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52" name="Text Box 16"/>
          <p:cNvSpPr txBox="1">
            <a:spLocks noChangeArrowheads="1"/>
          </p:cNvSpPr>
          <p:nvPr/>
        </p:nvSpPr>
        <p:spPr bwMode="auto">
          <a:xfrm>
            <a:off x="2133600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b </a:t>
            </a:r>
            <a:r>
              <a:rPr lang="en-US" sz="2400">
                <a:solidFill>
                  <a:srgbClr val="003399"/>
                </a:solidFill>
              </a:rPr>
              <a:t>) = 6</a:t>
            </a:r>
          </a:p>
        </p:txBody>
      </p:sp>
      <p:sp>
        <p:nvSpPr>
          <p:cNvPr id="219153" name="Rectangle 17"/>
          <p:cNvSpPr>
            <a:spLocks noGrp="1" noChangeArrowheads="1"/>
          </p:cNvSpPr>
          <p:nvPr>
            <p:ph type="title"/>
          </p:nvPr>
        </p:nvSpPr>
        <p:spPr>
          <a:xfrm>
            <a:off x="1524000" y="209550"/>
            <a:ext cx="9144000" cy="1143000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A50021"/>
                </a:solidFill>
              </a:rPr>
              <a:t>Degree of a vertex</a:t>
            </a:r>
            <a:endParaRPr lang="en-US"/>
          </a:p>
        </p:txBody>
      </p:sp>
      <p:sp>
        <p:nvSpPr>
          <p:cNvPr id="219154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2200646" y="1441453"/>
            <a:ext cx="8153400" cy="2533650"/>
          </a:xfrm>
          <a:noFill/>
          <a:ln/>
        </p:spPr>
        <p:txBody>
          <a:bodyPr/>
          <a:lstStyle/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003399"/>
                </a:solidFill>
              </a:rPr>
              <a:t>Find the degree of all the other vertices. 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</a:t>
            </a:r>
            <a:r>
              <a:rPr lang="en-US" sz="2400" b="1" i="1">
                <a:solidFill>
                  <a:srgbClr val="003399"/>
                </a:solidFill>
              </a:rPr>
              <a:t>a</a:t>
            </a:r>
            <a:r>
              <a:rPr lang="en-US" sz="2400" b="1">
                <a:solidFill>
                  <a:srgbClr val="003399"/>
                </a:solidFill>
              </a:rPr>
              <a:t> ) = 2	</a:t>
            </a: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c ) = 4	</a:t>
            </a: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f ) = 3	</a:t>
            </a:r>
            <a:r>
              <a:rPr lang="en-US" sz="2400" b="1" err="1">
                <a:solidFill>
                  <a:srgbClr val="003399"/>
                </a:solidFill>
              </a:rPr>
              <a:t>deg</a:t>
            </a:r>
            <a:r>
              <a:rPr lang="en-US" sz="2400" b="1">
                <a:solidFill>
                  <a:srgbClr val="003399"/>
                </a:solidFill>
              </a:rPr>
              <a:t>( </a:t>
            </a:r>
            <a:r>
              <a:rPr lang="en-US" sz="2400" b="1" i="1">
                <a:solidFill>
                  <a:srgbClr val="003399"/>
                </a:solidFill>
              </a:rPr>
              <a:t>g</a:t>
            </a:r>
            <a:r>
              <a:rPr lang="en-US" sz="2400" b="1">
                <a:solidFill>
                  <a:srgbClr val="003399"/>
                </a:solidFill>
              </a:rPr>
              <a:t> ) = 4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/>
              <a:t>TOTAL of degrees = 2 + 4 + 3 + 4 + 6 + 1 + 0 = 20</a:t>
            </a:r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r>
              <a:rPr lang="en-US" sz="2400" b="1">
                <a:solidFill>
                  <a:srgbClr val="990033"/>
                </a:solidFill>
              </a:rPr>
              <a:t>TOTAL NUMBER OF EDGES = 10</a:t>
            </a:r>
            <a:endParaRPr lang="en-US" sz="2400" b="1"/>
          </a:p>
          <a:p>
            <a:pPr>
              <a:lnSpc>
                <a:spcPct val="140000"/>
              </a:lnSpc>
              <a:buFont typeface="Monotype Sorts" pitchFamily="2" charset="2"/>
              <a:buNone/>
            </a:pPr>
            <a:endParaRPr lang="en-US" sz="2400" b="1"/>
          </a:p>
        </p:txBody>
      </p:sp>
      <p:sp>
        <p:nvSpPr>
          <p:cNvPr id="219155" name="Line 19"/>
          <p:cNvSpPr>
            <a:spLocks noChangeShapeType="1"/>
          </p:cNvSpPr>
          <p:nvPr/>
        </p:nvSpPr>
        <p:spPr bwMode="auto">
          <a:xfrm>
            <a:off x="5213350" y="4648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 flipH="1">
            <a:off x="6127750" y="46482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157" name="Oval 21"/>
          <p:cNvSpPr>
            <a:spLocks noChangeArrowheads="1"/>
          </p:cNvSpPr>
          <p:nvPr/>
        </p:nvSpPr>
        <p:spPr bwMode="auto">
          <a:xfrm>
            <a:off x="4984750" y="41910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158" name="Line 22"/>
          <p:cNvSpPr>
            <a:spLocks noChangeShapeType="1"/>
          </p:cNvSpPr>
          <p:nvPr/>
        </p:nvSpPr>
        <p:spPr bwMode="auto">
          <a:xfrm rot="-5400000">
            <a:off x="4794250" y="5295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159" name="Oval 23"/>
          <p:cNvSpPr>
            <a:spLocks noChangeArrowheads="1"/>
          </p:cNvSpPr>
          <p:nvPr/>
        </p:nvSpPr>
        <p:spPr bwMode="auto">
          <a:xfrm>
            <a:off x="4146550" y="5562600"/>
            <a:ext cx="228600" cy="228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60" name="Line 24"/>
          <p:cNvSpPr>
            <a:spLocks noChangeShapeType="1"/>
          </p:cNvSpPr>
          <p:nvPr/>
        </p:nvSpPr>
        <p:spPr bwMode="auto">
          <a:xfrm flipH="1">
            <a:off x="4298950" y="4724400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19161" name="Text Box 25"/>
          <p:cNvSpPr txBox="1">
            <a:spLocks noChangeArrowheads="1"/>
          </p:cNvSpPr>
          <p:nvPr/>
        </p:nvSpPr>
        <p:spPr bwMode="auto">
          <a:xfrm>
            <a:off x="4527550" y="4495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b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62" name="Text Box 26"/>
          <p:cNvSpPr txBox="1">
            <a:spLocks noChangeArrowheads="1"/>
          </p:cNvSpPr>
          <p:nvPr/>
        </p:nvSpPr>
        <p:spPr bwMode="auto">
          <a:xfrm>
            <a:off x="5060950" y="57753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g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63" name="Text Box 27"/>
          <p:cNvSpPr txBox="1">
            <a:spLocks noChangeArrowheads="1"/>
          </p:cNvSpPr>
          <p:nvPr/>
        </p:nvSpPr>
        <p:spPr bwMode="auto">
          <a:xfrm>
            <a:off x="5961063" y="5775325"/>
            <a:ext cx="3080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f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64" name="Text Box 28"/>
          <p:cNvSpPr txBox="1">
            <a:spLocks noChangeArrowheads="1"/>
          </p:cNvSpPr>
          <p:nvPr/>
        </p:nvSpPr>
        <p:spPr bwMode="auto">
          <a:xfrm>
            <a:off x="6723063" y="5775325"/>
            <a:ext cx="3481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e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65" name="Text Box 29"/>
          <p:cNvSpPr txBox="1">
            <a:spLocks noChangeArrowheads="1"/>
          </p:cNvSpPr>
          <p:nvPr/>
        </p:nvSpPr>
        <p:spPr bwMode="auto">
          <a:xfrm>
            <a:off x="5943600" y="4098925"/>
            <a:ext cx="3337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c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66" name="Text Box 30"/>
          <p:cNvSpPr txBox="1">
            <a:spLocks noChangeArrowheads="1"/>
          </p:cNvSpPr>
          <p:nvPr/>
        </p:nvSpPr>
        <p:spPr bwMode="auto">
          <a:xfrm>
            <a:off x="6799263" y="4098925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prstClr val="black"/>
                </a:solidFill>
              </a:rPr>
              <a:t> d</a:t>
            </a: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19167" name="Text Box 31"/>
          <p:cNvSpPr txBox="1">
            <a:spLocks noChangeArrowheads="1"/>
          </p:cNvSpPr>
          <p:nvPr/>
        </p:nvSpPr>
        <p:spPr bwMode="auto">
          <a:xfrm>
            <a:off x="7954963" y="4267201"/>
            <a:ext cx="15744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d </a:t>
            </a:r>
            <a:r>
              <a:rPr lang="en-US" sz="2400">
                <a:solidFill>
                  <a:srgbClr val="003399"/>
                </a:solidFill>
              </a:rPr>
              <a:t>) = 1</a:t>
            </a:r>
          </a:p>
        </p:txBody>
      </p:sp>
      <p:sp>
        <p:nvSpPr>
          <p:cNvPr id="219168" name="Text Box 32"/>
          <p:cNvSpPr txBox="1">
            <a:spLocks noChangeArrowheads="1"/>
          </p:cNvSpPr>
          <p:nvPr/>
        </p:nvSpPr>
        <p:spPr bwMode="auto">
          <a:xfrm>
            <a:off x="7954963" y="5410201"/>
            <a:ext cx="15632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3399"/>
                </a:solidFill>
              </a:rPr>
              <a:t>deg( </a:t>
            </a:r>
            <a:r>
              <a:rPr lang="en-US" sz="2400" i="1">
                <a:solidFill>
                  <a:srgbClr val="003399"/>
                </a:solidFill>
              </a:rPr>
              <a:t>e </a:t>
            </a:r>
            <a:r>
              <a:rPr lang="en-US" sz="2400">
                <a:solidFill>
                  <a:srgbClr val="003399"/>
                </a:solidFill>
              </a:rPr>
              <a:t>) = 0</a:t>
            </a:r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Degree of a vertex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096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8DCB-FD92-47C4-98FD-3CBC4478C3FD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38400" y="1828800"/>
            <a:ext cx="7543800" cy="44196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Monotype Sorts" pitchFamily="2" charset="2"/>
              <a:buNone/>
            </a:pPr>
            <a:r>
              <a:rPr lang="en-US" b="1" dirty="0">
                <a:solidFill>
                  <a:srgbClr val="003399"/>
                </a:solidFill>
              </a:rPr>
              <a:t>Theorem 1.</a:t>
            </a:r>
            <a:r>
              <a:rPr lang="en-US" b="1" dirty="0"/>
              <a:t> Let </a:t>
            </a:r>
            <a:r>
              <a:rPr lang="en-US" b="1" i="1" dirty="0"/>
              <a:t>G</a:t>
            </a:r>
            <a:r>
              <a:rPr lang="en-US" b="1" dirty="0"/>
              <a:t> = (</a:t>
            </a:r>
            <a:r>
              <a:rPr lang="en-US" b="1" i="1" dirty="0"/>
              <a:t>V, E</a:t>
            </a:r>
            <a:r>
              <a:rPr lang="en-US" b="1" dirty="0"/>
              <a:t>) be an undirected graph </a:t>
            </a:r>
            <a:r>
              <a:rPr lang="en-US" b="1" i="1" dirty="0"/>
              <a:t>G</a:t>
            </a:r>
            <a:r>
              <a:rPr lang="en-US" b="1" dirty="0"/>
              <a:t> with </a:t>
            </a:r>
            <a:r>
              <a:rPr lang="en-US" b="1" i="1" dirty="0"/>
              <a:t>e</a:t>
            </a:r>
            <a:r>
              <a:rPr lang="en-US" b="1" dirty="0"/>
              <a:t> edges.  Then</a:t>
            </a:r>
          </a:p>
          <a:p>
            <a:pPr>
              <a:buFont typeface="Monotype Sorts" pitchFamily="2" charset="2"/>
              <a:buNone/>
            </a:pPr>
            <a:endParaRPr lang="en-US" sz="1200" b="1"/>
          </a:p>
          <a:p>
            <a:pPr>
              <a:buFont typeface="Monotype Sorts" pitchFamily="2" charset="2"/>
              <a:buNone/>
            </a:pPr>
            <a:r>
              <a:rPr lang="en-US" b="1" dirty="0">
                <a:solidFill>
                  <a:srgbClr val="990033"/>
                </a:solidFill>
                <a:sym typeface="Symbol" panose="05050102010706020507" pitchFamily="18" charset="2"/>
              </a:rPr>
              <a:t>		            </a:t>
            </a:r>
            <a:r>
              <a:rPr lang="en-US" b="1" dirty="0">
                <a:solidFill>
                  <a:srgbClr val="990033"/>
                </a:solidFill>
              </a:rPr>
              <a:t>  deg( </a:t>
            </a:r>
            <a:r>
              <a:rPr lang="en-US" b="1" i="1" dirty="0">
                <a:solidFill>
                  <a:srgbClr val="990033"/>
                </a:solidFill>
              </a:rPr>
              <a:t>v </a:t>
            </a:r>
            <a:r>
              <a:rPr lang="en-US" b="1" dirty="0">
                <a:solidFill>
                  <a:srgbClr val="990033"/>
                </a:solidFill>
              </a:rPr>
              <a:t>)  =  2 </a:t>
            </a:r>
            <a:r>
              <a:rPr lang="en-US" b="1" i="1" dirty="0">
                <a:solidFill>
                  <a:srgbClr val="990033"/>
                </a:solidFill>
              </a:rPr>
              <a:t>e</a:t>
            </a:r>
            <a:endParaRPr lang="en-US" b="1" dirty="0">
              <a:solidFill>
                <a:srgbClr val="990033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sz="2000" b="1" dirty="0">
                <a:solidFill>
                  <a:srgbClr val="990033"/>
                </a:solidFill>
                <a:sym typeface="Symbol" panose="05050102010706020507" pitchFamily="18" charset="2"/>
              </a:rPr>
              <a:t>                           </a:t>
            </a:r>
            <a:r>
              <a:rPr lang="en-US" sz="2000" b="1" i="1" dirty="0">
                <a:solidFill>
                  <a:srgbClr val="990033"/>
                </a:solidFill>
                <a:sym typeface="Symbol" panose="05050102010706020507" pitchFamily="18" charset="2"/>
              </a:rPr>
              <a:t>v</a:t>
            </a:r>
            <a:r>
              <a:rPr lang="en-US" b="1" dirty="0">
                <a:solidFill>
                  <a:srgbClr val="990033"/>
                </a:solidFill>
                <a:sym typeface="Symbol" panose="05050102010706020507" pitchFamily="18" charset="2"/>
              </a:rPr>
              <a:t> </a:t>
            </a:r>
            <a:r>
              <a:rPr lang="en-US" b="1" dirty="0">
                <a:solidFill>
                  <a:srgbClr val="990033"/>
                </a:solidFill>
              </a:rPr>
              <a:t> </a:t>
            </a:r>
            <a:r>
              <a:rPr lang="en-US" sz="2000" b="1" i="1" dirty="0">
                <a:solidFill>
                  <a:srgbClr val="990033"/>
                </a:solidFill>
              </a:rPr>
              <a:t>V</a:t>
            </a:r>
            <a:endParaRPr lang="en-US" sz="2000" b="1" dirty="0"/>
          </a:p>
          <a:p>
            <a:pPr>
              <a:buFont typeface="Monotype Sorts" pitchFamily="2" charset="2"/>
              <a:buNone/>
            </a:pPr>
            <a:endParaRPr lang="en-US" sz="1200" b="1"/>
          </a:p>
          <a:p>
            <a:pPr>
              <a:buFont typeface="Monotype Sorts" pitchFamily="2" charset="2"/>
              <a:buNone/>
            </a:pPr>
            <a:r>
              <a:rPr lang="en-US" sz="2400" b="1" i="1" dirty="0">
                <a:solidFill>
                  <a:srgbClr val="990033"/>
                </a:solidFill>
              </a:rPr>
              <a:t>“The sum of the degrees over all the vertices equals twice the number of edges.”</a:t>
            </a:r>
          </a:p>
          <a:p>
            <a:pPr>
              <a:buFont typeface="Monotype Sorts" pitchFamily="2" charset="2"/>
              <a:buNone/>
            </a:pPr>
            <a:endParaRPr lang="en-US" sz="1000" b="1"/>
          </a:p>
          <a:p>
            <a:pPr>
              <a:buFont typeface="Monotype Sorts" pitchFamily="2" charset="2"/>
              <a:buNone/>
            </a:pPr>
            <a:endParaRPr lang="en-US" sz="1000" b="1"/>
          </a:p>
          <a:p>
            <a:pPr>
              <a:buFont typeface="Monotype Sorts" pitchFamily="2" charset="2"/>
              <a:buNone/>
            </a:pPr>
            <a:r>
              <a:rPr lang="en-US" sz="2000" b="1" dirty="0"/>
              <a:t>NOTE:  This applies even if multiple edges and loops are present.</a:t>
            </a:r>
            <a:r>
              <a:rPr lang="en-US" b="1" dirty="0"/>
              <a:t> </a:t>
            </a:r>
            <a:endParaRPr lang="en-US" sz="24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3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prstClr val="white"/>
                </a:solidFill>
                <a:latin typeface="Rockwell" panose="02060603020205020403" pitchFamily="18" charset="0"/>
              </a:rPr>
              <a:t>Handshaking Theorem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541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D366E5-650C-48E0-B5AD-387193BA0C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6EE0A-2BDE-495D-BF24-D7D7FBFE5F8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271D515-271A-4590-A3A8-1FD7F22EA02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Graphs</vt:lpstr>
      <vt:lpstr>PowerPoint Presentation</vt:lpstr>
      <vt:lpstr>Degree of a vertex</vt:lpstr>
      <vt:lpstr>Degree of a vertex</vt:lpstr>
      <vt:lpstr>Degree of a vertex</vt:lpstr>
      <vt:lpstr>Degree of a vertex</vt:lpstr>
      <vt:lpstr>Degree of a vertex</vt:lpstr>
      <vt:lpstr>Degree of a vertex</vt:lpstr>
      <vt:lpstr>PowerPoint Presentation</vt:lpstr>
      <vt:lpstr>Some Special Simple Graphs :  Complete Graphs - Kn</vt:lpstr>
      <vt:lpstr>PowerPoint Presentation</vt:lpstr>
      <vt:lpstr>Some Special Simple Graphs : Cycles - Cn</vt:lpstr>
      <vt:lpstr>PowerPoint Presentation</vt:lpstr>
      <vt:lpstr>Some Special Simple Graphs :  Wheel Graph </vt:lpstr>
      <vt:lpstr>PowerPoint Presentation</vt:lpstr>
      <vt:lpstr>Some Special Simple Graphs : Cubes - Qn</vt:lpstr>
      <vt:lpstr>Some Special Simple Graphs</vt:lpstr>
      <vt:lpstr>Some Special Simple Graphs</vt:lpstr>
      <vt:lpstr>Bipartite Graphs</vt:lpstr>
      <vt:lpstr>Is Bipartite Graphs?</vt:lpstr>
      <vt:lpstr>PowerPoint Presentation</vt:lpstr>
      <vt:lpstr>PowerPoint Presentation</vt:lpstr>
      <vt:lpstr>PowerPoint Presentation</vt:lpstr>
      <vt:lpstr>PowerPoint Presentation</vt:lpstr>
      <vt:lpstr>Finding the adjacency matrix</vt:lpstr>
      <vt:lpstr>Finding the adjacency matrix</vt:lpstr>
      <vt:lpstr>Finding the adjacency matrix</vt:lpstr>
      <vt:lpstr>Finding the adjacency matrix</vt:lpstr>
      <vt:lpstr>Finding the adjacency matrix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T-T</dc:creator>
  <cp:revision>6</cp:revision>
  <dcterms:created xsi:type="dcterms:W3CDTF">2014-03-10T13:34:12Z</dcterms:created>
  <dcterms:modified xsi:type="dcterms:W3CDTF">2020-12-27T03:24:29Z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0x0101004F20D4D22CB166478289643FDD561339</vt:lpwstr>
  </property>
</Properties>
</file>