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302" r:id="rId3"/>
    <p:sldId id="311" r:id="rId4"/>
    <p:sldId id="305" r:id="rId5"/>
    <p:sldId id="304" r:id="rId6"/>
    <p:sldId id="286" r:id="rId7"/>
    <p:sldId id="306" r:id="rId8"/>
    <p:sldId id="258" r:id="rId9"/>
    <p:sldId id="301" r:id="rId10"/>
    <p:sldId id="287" r:id="rId11"/>
    <p:sldId id="296" r:id="rId12"/>
    <p:sldId id="288" r:id="rId13"/>
    <p:sldId id="294" r:id="rId14"/>
    <p:sldId id="297" r:id="rId15"/>
    <p:sldId id="298" r:id="rId16"/>
    <p:sldId id="292" r:id="rId17"/>
    <p:sldId id="295" r:id="rId18"/>
    <p:sldId id="308" r:id="rId19"/>
    <p:sldId id="293" r:id="rId20"/>
    <p:sldId id="307" r:id="rId21"/>
    <p:sldId id="299" r:id="rId22"/>
    <p:sldId id="309" r:id="rId23"/>
    <p:sldId id="310" r:id="rId24"/>
    <p:sldId id="300" r:id="rId25"/>
    <p:sldId id="262" r:id="rId26"/>
    <p:sldId id="271" r:id="rId27"/>
    <p:sldId id="260" r:id="rId28"/>
    <p:sldId id="279" r:id="rId29"/>
  </p:sldIdLst>
  <p:sldSz cx="9144000" cy="5143500" type="screen16x9"/>
  <p:notesSz cx="6858000" cy="9144000"/>
  <p:embeddedFontLst>
    <p:embeddedFont>
      <p:font typeface="Roboto Slab" panose="020B0604020202020204" charset="0"/>
      <p:regular r:id="rId31"/>
      <p:bold r:id="rId32"/>
    </p:embeddedFont>
    <p:embeddedFont>
      <p:font typeface="Garamond" panose="02020404030301010803" pitchFamily="18" charset="0"/>
      <p:regular r:id="rId33"/>
      <p:bold r:id="rId34"/>
      <p:italic r:id="rId35"/>
    </p:embeddedFont>
    <p:embeddedFont>
      <p:font typeface="MS Mincho" panose="02020609040205080304" pitchFamily="49" charset="-128"/>
      <p:regular r:id="rId36"/>
    </p:embeddedFont>
    <p:embeddedFont>
      <p:font typeface="Source Sans Pro"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2896C1"/>
    <a:srgbClr val="5F686C"/>
    <a:srgbClr val="0091EA"/>
    <a:srgbClr val="607D8B"/>
    <a:srgbClr val="2DA4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8FC5D4-ED00-41CF-BD16-44E6D13FCE92}">
  <a:tblStyle styleId="{AA8FC5D4-ED00-41CF-BD16-44E6D13FCE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93" d="100"/>
          <a:sy n="93" d="100"/>
        </p:scale>
        <p:origin x="714" y="78"/>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22011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380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277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62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21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683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098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902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25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492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575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24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429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652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634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398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03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154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11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47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6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15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66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447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36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34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596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ipshita@vu.edu.bd"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sarwar.pervez@gmail.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888435" y="936772"/>
            <a:ext cx="6140198" cy="2951939"/>
          </a:xfrm>
          <a:prstGeom prst="rect">
            <a:avLst/>
          </a:prstGeom>
        </p:spPr>
        <p:txBody>
          <a:bodyPr spcFirstLastPara="1" wrap="square" lIns="91425" tIns="91425" rIns="91425" bIns="91425" anchor="ctr" anchorCtr="0">
            <a:noAutofit/>
          </a:bodyPr>
          <a:lstStyle/>
          <a:p>
            <a:pPr lvl="0"/>
            <a:r>
              <a:rPr lang="en-US" sz="4000" dirty="0" smtClean="0">
                <a:solidFill>
                  <a:srgbClr val="3494BA"/>
                </a:solidFill>
                <a:latin typeface="Roboto Slab" panose="020B0604020202020204" charset="0"/>
                <a:ea typeface="Roboto Slab" panose="020B0604020202020204" charset="0"/>
              </a:rPr>
              <a:t>Electronic</a:t>
            </a:r>
            <a:r>
              <a:rPr lang="en-US" sz="4000" dirty="0" smtClean="0">
                <a:latin typeface="Roboto Slab" panose="020B0604020202020204" charset="0"/>
                <a:ea typeface="Roboto Slab" panose="020B0604020202020204" charset="0"/>
              </a:rPr>
              <a:t> Devices and Circuits</a:t>
            </a:r>
            <a:br>
              <a:rPr lang="en-US" sz="4000" dirty="0" smtClean="0">
                <a:latin typeface="Roboto Slab" panose="020B0604020202020204" charset="0"/>
                <a:ea typeface="Roboto Slab" panose="020B0604020202020204" charset="0"/>
              </a:rPr>
            </a:br>
            <a:r>
              <a:rPr lang="en-US" sz="3200" dirty="0" smtClean="0">
                <a:latin typeface="Roboto Slab" panose="020B0604020202020204" charset="0"/>
                <a:ea typeface="Roboto Slab" panose="020B0604020202020204" charset="0"/>
              </a:rPr>
              <a:t/>
            </a:r>
            <a:br>
              <a:rPr lang="en-US" sz="3200" dirty="0" smtClean="0">
                <a:latin typeface="Roboto Slab" panose="020B0604020202020204" charset="0"/>
                <a:ea typeface="Roboto Slab" panose="020B0604020202020204" charset="0"/>
              </a:rPr>
            </a:br>
            <a:r>
              <a:rPr lang="en-US" sz="3200" dirty="0">
                <a:latin typeface="Roboto Slab" panose="020B0604020202020204" charset="0"/>
                <a:ea typeface="Roboto Slab" panose="020B0604020202020204" charset="0"/>
              </a:rPr>
              <a:t>L</a:t>
            </a:r>
            <a:r>
              <a:rPr lang="en-US" sz="3200" dirty="0" smtClean="0">
                <a:latin typeface="Roboto Slab" panose="020B0604020202020204" charset="0"/>
                <a:ea typeface="Roboto Slab" panose="020B0604020202020204" charset="0"/>
              </a:rPr>
              <a:t>ecture-1</a:t>
            </a:r>
            <a:endParaRPr sz="3200" dirty="0">
              <a:latin typeface="Roboto Slab" panose="020B0604020202020204" charset="0"/>
              <a:ea typeface="Roboto Slab" panose="020B0604020202020204" charset="0"/>
            </a:endParaRPr>
          </a:p>
        </p:txBody>
      </p:sp>
      <p:sp>
        <p:nvSpPr>
          <p:cNvPr id="2" name="TextBox 1"/>
          <p:cNvSpPr txBox="1"/>
          <p:nvPr/>
        </p:nvSpPr>
        <p:spPr>
          <a:xfrm>
            <a:off x="141880" y="3888711"/>
            <a:ext cx="2023311" cy="1384995"/>
          </a:xfrm>
          <a:prstGeom prst="rect">
            <a:avLst/>
          </a:prstGeom>
          <a:noFill/>
        </p:spPr>
        <p:txBody>
          <a:bodyPr wrap="none" rtlCol="0">
            <a:spAutoFit/>
          </a:bodyPr>
          <a:lstStyle/>
          <a:p>
            <a:r>
              <a:rPr lang="en-US" dirty="0">
                <a:solidFill>
                  <a:srgbClr val="3494BA"/>
                </a:solidFill>
                <a:latin typeface="Roboto Slab" panose="020B0604020202020204" charset="0"/>
                <a:ea typeface="Roboto Slab" panose="020B0604020202020204" charset="0"/>
              </a:rPr>
              <a:t>Prepared by </a:t>
            </a:r>
          </a:p>
          <a:p>
            <a:r>
              <a:rPr lang="en-US" dirty="0" err="1" smtClean="0">
                <a:solidFill>
                  <a:srgbClr val="3494BA"/>
                </a:solidFill>
                <a:latin typeface="Roboto Slab" panose="020B0604020202020204" charset="0"/>
                <a:ea typeface="Roboto Slab" panose="020B0604020202020204" charset="0"/>
              </a:rPr>
              <a:t>Ipshita</a:t>
            </a:r>
            <a:r>
              <a:rPr lang="en-US" dirty="0" smtClean="0">
                <a:solidFill>
                  <a:srgbClr val="3494BA"/>
                </a:solidFill>
                <a:latin typeface="Roboto Slab" panose="020B0604020202020204" charset="0"/>
                <a:ea typeface="Roboto Slab" panose="020B0604020202020204" charset="0"/>
              </a:rPr>
              <a:t> </a:t>
            </a:r>
            <a:r>
              <a:rPr lang="en-US" dirty="0" err="1" smtClean="0">
                <a:solidFill>
                  <a:srgbClr val="3494BA"/>
                </a:solidFill>
                <a:latin typeface="Roboto Slab" panose="020B0604020202020204" charset="0"/>
                <a:ea typeface="Roboto Slab" panose="020B0604020202020204" charset="0"/>
              </a:rPr>
              <a:t>Tasnim</a:t>
            </a:r>
            <a:r>
              <a:rPr lang="en-US" dirty="0" smtClean="0">
                <a:solidFill>
                  <a:srgbClr val="3494BA"/>
                </a:solidFill>
                <a:latin typeface="Roboto Slab" panose="020B0604020202020204" charset="0"/>
                <a:ea typeface="Roboto Slab" panose="020B0604020202020204" charset="0"/>
              </a:rPr>
              <a:t> Raha</a:t>
            </a:r>
            <a:endParaRPr lang="en-US" dirty="0">
              <a:solidFill>
                <a:srgbClr val="3494BA"/>
              </a:solidFill>
              <a:latin typeface="Roboto Slab" panose="020B0604020202020204" charset="0"/>
              <a:ea typeface="Roboto Slab" panose="020B0604020202020204" charset="0"/>
            </a:endParaRPr>
          </a:p>
          <a:p>
            <a:r>
              <a:rPr lang="en-US" dirty="0" smtClean="0">
                <a:solidFill>
                  <a:srgbClr val="3494BA"/>
                </a:solidFill>
                <a:latin typeface="Roboto Slab" panose="020B0604020202020204" charset="0"/>
                <a:ea typeface="Roboto Slab" panose="020B0604020202020204" charset="0"/>
              </a:rPr>
              <a:t>Lecturer (Provisional)</a:t>
            </a:r>
            <a:endParaRPr lang="en-US" dirty="0">
              <a:solidFill>
                <a:srgbClr val="3494BA"/>
              </a:solidFill>
              <a:latin typeface="Roboto Slab" panose="020B0604020202020204" charset="0"/>
              <a:ea typeface="Roboto Slab" panose="020B0604020202020204" charset="0"/>
            </a:endParaRPr>
          </a:p>
          <a:p>
            <a:r>
              <a:rPr lang="en-US" dirty="0" smtClean="0">
                <a:solidFill>
                  <a:srgbClr val="3494BA"/>
                </a:solidFill>
                <a:latin typeface="Roboto Slab" panose="020B0604020202020204" charset="0"/>
                <a:ea typeface="Roboto Slab" panose="020B0604020202020204" charset="0"/>
              </a:rPr>
              <a:t>Dept</a:t>
            </a:r>
            <a:r>
              <a:rPr lang="en-US" dirty="0">
                <a:solidFill>
                  <a:srgbClr val="3494BA"/>
                </a:solidFill>
                <a:latin typeface="Roboto Slab" panose="020B0604020202020204" charset="0"/>
                <a:ea typeface="Roboto Slab" panose="020B0604020202020204" charset="0"/>
              </a:rPr>
              <a:t>. of CSE </a:t>
            </a:r>
          </a:p>
          <a:p>
            <a:r>
              <a:rPr lang="en-US" dirty="0" err="1">
                <a:solidFill>
                  <a:srgbClr val="3494BA"/>
                </a:solidFill>
                <a:latin typeface="Roboto Slab" panose="020B0604020202020204" charset="0"/>
                <a:ea typeface="Roboto Slab" panose="020B0604020202020204" charset="0"/>
              </a:rPr>
              <a:t>Varendra</a:t>
            </a:r>
            <a:r>
              <a:rPr lang="en-US" dirty="0">
                <a:solidFill>
                  <a:srgbClr val="3494BA"/>
                </a:solidFill>
                <a:latin typeface="Roboto Slab" panose="020B0604020202020204" charset="0"/>
                <a:ea typeface="Roboto Slab" panose="020B0604020202020204" charset="0"/>
              </a:rPr>
              <a:t> University</a:t>
            </a:r>
          </a:p>
          <a:p>
            <a:endParaRPr lang="en-US" dirty="0">
              <a:solidFill>
                <a:srgbClr val="3494BA"/>
              </a:solidFill>
            </a:endParaRPr>
          </a:p>
        </p:txBody>
      </p:sp>
      <p:cxnSp>
        <p:nvCxnSpPr>
          <p:cNvPr id="5" name="Straight Connector 4"/>
          <p:cNvCxnSpPr/>
          <p:nvPr/>
        </p:nvCxnSpPr>
        <p:spPr>
          <a:xfrm>
            <a:off x="141880" y="3845970"/>
            <a:ext cx="0" cy="1254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Google Shape;70;p12"/>
          <p:cNvSpPr txBox="1">
            <a:spLocks/>
          </p:cNvSpPr>
          <p:nvPr/>
        </p:nvSpPr>
        <p:spPr>
          <a:xfrm>
            <a:off x="1888435" y="711923"/>
            <a:ext cx="1699591" cy="6290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3200" dirty="0" smtClean="0"/>
              <a:t>CSE 223</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97;p15"/>
          <p:cNvSpPr txBox="1">
            <a:spLocks/>
          </p:cNvSpPr>
          <p:nvPr/>
        </p:nvSpPr>
        <p:spPr>
          <a:xfrm>
            <a:off x="822326" y="99392"/>
            <a:ext cx="3562687"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smtClean="0"/>
              <a:t>Semiconductor</a:t>
            </a:r>
            <a:endParaRPr lang="en-US" sz="4800" b="1" dirty="0"/>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321904"/>
            <a:ext cx="7499348" cy="3108543"/>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accent4">
                    <a:lumMod val="25000"/>
                  </a:schemeClr>
                </a:solidFill>
                <a:latin typeface="Roboto Slab" panose="020B0604020202020204" charset="0"/>
                <a:ea typeface="Roboto Slab" panose="020B0604020202020204" charset="0"/>
              </a:rPr>
              <a:t>Semiconductors</a:t>
            </a:r>
            <a:r>
              <a:rPr lang="en-US" dirty="0">
                <a:solidFill>
                  <a:schemeClr val="accent4">
                    <a:lumMod val="25000"/>
                  </a:schemeClr>
                </a:solidFill>
                <a:latin typeface="Roboto Slab" panose="020B0604020202020204" charset="0"/>
                <a:ea typeface="Roboto Slab" panose="020B0604020202020204" charset="0"/>
              </a:rPr>
              <a:t> are a special class of elements having a conductivity between that of </a:t>
            </a:r>
            <a:r>
              <a:rPr lang="en-US" dirty="0" smtClean="0">
                <a:solidFill>
                  <a:schemeClr val="accent4">
                    <a:lumMod val="25000"/>
                  </a:schemeClr>
                </a:solidFill>
                <a:latin typeface="Roboto Slab" panose="020B0604020202020204" charset="0"/>
                <a:ea typeface="Roboto Slab" panose="020B0604020202020204" charset="0"/>
              </a:rPr>
              <a:t>a good </a:t>
            </a:r>
            <a:r>
              <a:rPr lang="en-US" dirty="0">
                <a:solidFill>
                  <a:schemeClr val="accent4">
                    <a:lumMod val="25000"/>
                  </a:schemeClr>
                </a:solidFill>
                <a:latin typeface="Roboto Slab" panose="020B0604020202020204" charset="0"/>
                <a:ea typeface="Roboto Slab" panose="020B0604020202020204" charset="0"/>
              </a:rPr>
              <a:t>conductor and that of an </a:t>
            </a:r>
            <a:r>
              <a:rPr lang="en-US" dirty="0" smtClean="0">
                <a:solidFill>
                  <a:schemeClr val="accent4">
                    <a:lumMod val="25000"/>
                  </a:schemeClr>
                </a:solidFill>
                <a:latin typeface="Roboto Slab" panose="020B0604020202020204" charset="0"/>
                <a:ea typeface="Roboto Slab" panose="020B0604020202020204" charset="0"/>
              </a:rPr>
              <a:t>insulator</a:t>
            </a: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285750" indent="-285750" algn="just">
              <a:buFont typeface="Arial" panose="020B0604020202020204" pitchFamily="34" charset="0"/>
              <a:buChar char="•"/>
            </a:pPr>
            <a:endParaRPr lang="en-US" dirty="0" smtClean="0">
              <a:solidFill>
                <a:schemeClr val="accent4">
                  <a:lumMod val="25000"/>
                </a:schemeClr>
              </a:solidFill>
              <a:latin typeface="Roboto Slab" panose="020B0604020202020204" charset="0"/>
              <a:ea typeface="Roboto Slab" panose="020B0604020202020204" charset="0"/>
            </a:endParaRP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285750" indent="-285750" algn="just">
              <a:buFont typeface="Arial" panose="020B0604020202020204" pitchFamily="34" charset="0"/>
              <a:buChar char="•"/>
            </a:pPr>
            <a:r>
              <a:rPr lang="en-US" dirty="0" smtClean="0">
                <a:solidFill>
                  <a:schemeClr val="accent4">
                    <a:lumMod val="25000"/>
                  </a:schemeClr>
                </a:solidFill>
                <a:latin typeface="Roboto Slab" panose="020B0604020202020204" charset="0"/>
                <a:ea typeface="Roboto Slab" panose="020B0604020202020204" charset="0"/>
              </a:rPr>
              <a:t>In general</a:t>
            </a:r>
            <a:r>
              <a:rPr lang="en-US" dirty="0">
                <a:solidFill>
                  <a:schemeClr val="accent4">
                    <a:lumMod val="25000"/>
                  </a:schemeClr>
                </a:solidFill>
                <a:latin typeface="Roboto Slab" panose="020B0604020202020204" charset="0"/>
                <a:ea typeface="Roboto Slab" panose="020B0604020202020204" charset="0"/>
              </a:rPr>
              <a:t>, semiconductor materials fall into one of two classes</a:t>
            </a:r>
            <a:r>
              <a:rPr lang="en-US" dirty="0" smtClean="0">
                <a:solidFill>
                  <a:schemeClr val="accent4">
                    <a:lumMod val="25000"/>
                  </a:schemeClr>
                </a:solidFill>
                <a:latin typeface="Roboto Slab" panose="020B0604020202020204" charset="0"/>
                <a:ea typeface="Roboto Slab" panose="020B0604020202020204" charset="0"/>
              </a:rPr>
              <a:t>:</a:t>
            </a: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b="1" dirty="0" smtClean="0">
                <a:solidFill>
                  <a:schemeClr val="accent4">
                    <a:lumMod val="25000"/>
                  </a:schemeClr>
                </a:solidFill>
                <a:latin typeface="Roboto Slab" panose="020B0604020202020204" charset="0"/>
                <a:ea typeface="Roboto Slab" panose="020B0604020202020204" charset="0"/>
              </a:rPr>
              <a:t>Single-crystal </a:t>
            </a:r>
            <a:r>
              <a:rPr lang="en-US" b="1" dirty="0">
                <a:solidFill>
                  <a:schemeClr val="accent4">
                    <a:lumMod val="25000"/>
                  </a:schemeClr>
                </a:solidFill>
                <a:latin typeface="Roboto Slab" panose="020B0604020202020204" charset="0"/>
                <a:ea typeface="Roboto Slab" panose="020B0604020202020204" charset="0"/>
              </a:rPr>
              <a:t>Semiconductors: </a:t>
            </a:r>
            <a:r>
              <a:rPr lang="en-US" dirty="0">
                <a:solidFill>
                  <a:schemeClr val="accent4">
                    <a:lumMod val="25000"/>
                  </a:schemeClr>
                </a:solidFill>
                <a:latin typeface="Roboto Slab" panose="020B0604020202020204" charset="0"/>
                <a:ea typeface="Roboto Slab" panose="020B0604020202020204" charset="0"/>
              </a:rPr>
              <a:t>It have a repetitive crystal structure. Such </a:t>
            </a:r>
            <a:r>
              <a:rPr lang="en-US" dirty="0" smtClean="0">
                <a:solidFill>
                  <a:schemeClr val="accent4">
                    <a:lumMod val="25000"/>
                  </a:schemeClr>
                </a:solidFill>
                <a:latin typeface="Roboto Slab" panose="020B0604020202020204" charset="0"/>
                <a:ea typeface="Roboto Slab" panose="020B0604020202020204" charset="0"/>
              </a:rPr>
              <a:t>as, Germanium </a:t>
            </a:r>
            <a:r>
              <a:rPr lang="en-US" dirty="0">
                <a:solidFill>
                  <a:schemeClr val="accent4">
                    <a:lumMod val="25000"/>
                  </a:schemeClr>
                </a:solidFill>
                <a:latin typeface="Roboto Slab" panose="020B0604020202020204" charset="0"/>
                <a:ea typeface="Roboto Slab" panose="020B0604020202020204" charset="0"/>
              </a:rPr>
              <a:t>(</a:t>
            </a:r>
            <a:r>
              <a:rPr lang="en-US" dirty="0" err="1">
                <a:solidFill>
                  <a:schemeClr val="accent4">
                    <a:lumMod val="25000"/>
                  </a:schemeClr>
                </a:solidFill>
                <a:latin typeface="Roboto Slab" panose="020B0604020202020204" charset="0"/>
                <a:ea typeface="Roboto Slab" panose="020B0604020202020204" charset="0"/>
              </a:rPr>
              <a:t>Ge</a:t>
            </a:r>
            <a:r>
              <a:rPr lang="en-US" dirty="0">
                <a:solidFill>
                  <a:schemeClr val="accent4">
                    <a:lumMod val="25000"/>
                  </a:schemeClr>
                </a:solidFill>
                <a:latin typeface="Roboto Slab" panose="020B0604020202020204" charset="0"/>
                <a:ea typeface="Roboto Slab" panose="020B0604020202020204" charset="0"/>
              </a:rPr>
              <a:t>) and Silicon (Si) have a repetitive crystal structure</a:t>
            </a:r>
            <a:r>
              <a:rPr lang="en-US" dirty="0" smtClean="0">
                <a:solidFill>
                  <a:schemeClr val="accent4">
                    <a:lumMod val="25000"/>
                  </a:schemeClr>
                </a:solidFill>
                <a:latin typeface="Roboto Slab" panose="020B0604020202020204" charset="0"/>
                <a:ea typeface="Roboto Slab" panose="020B0604020202020204" charset="0"/>
              </a:rPr>
              <a:t>.</a:t>
            </a:r>
          </a:p>
          <a:p>
            <a:pPr marL="400050" indent="-400050" algn="just">
              <a:buFont typeface="+mj-lt"/>
              <a:buAutoNum type="romanL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b="1" dirty="0" smtClean="0">
                <a:solidFill>
                  <a:schemeClr val="accent4">
                    <a:lumMod val="25000"/>
                  </a:schemeClr>
                </a:solidFill>
                <a:latin typeface="Roboto Slab" panose="020B0604020202020204" charset="0"/>
                <a:ea typeface="Roboto Slab" panose="020B0604020202020204" charset="0"/>
              </a:rPr>
              <a:t>Compound </a:t>
            </a:r>
            <a:r>
              <a:rPr lang="en-US" b="1" dirty="0">
                <a:solidFill>
                  <a:schemeClr val="accent4">
                    <a:lumMod val="25000"/>
                  </a:schemeClr>
                </a:solidFill>
                <a:latin typeface="Roboto Slab" panose="020B0604020202020204" charset="0"/>
                <a:ea typeface="Roboto Slab" panose="020B0604020202020204" charset="0"/>
              </a:rPr>
              <a:t>Semiconductors: </a:t>
            </a:r>
            <a:r>
              <a:rPr lang="en-US" dirty="0">
                <a:solidFill>
                  <a:schemeClr val="accent4">
                    <a:lumMod val="25000"/>
                  </a:schemeClr>
                </a:solidFill>
                <a:latin typeface="Roboto Slab" panose="020B0604020202020204" charset="0"/>
                <a:ea typeface="Roboto Slab" panose="020B0604020202020204" charset="0"/>
              </a:rPr>
              <a:t>It is constructed of two or more semiconductor </a:t>
            </a:r>
            <a:r>
              <a:rPr lang="en-US" dirty="0" smtClean="0">
                <a:solidFill>
                  <a:schemeClr val="accent4">
                    <a:lumMod val="25000"/>
                  </a:schemeClr>
                </a:solidFill>
                <a:latin typeface="Roboto Slab" panose="020B0604020202020204" charset="0"/>
                <a:ea typeface="Roboto Slab" panose="020B0604020202020204" charset="0"/>
              </a:rPr>
              <a:t>materials of </a:t>
            </a:r>
            <a:r>
              <a:rPr lang="en-US" dirty="0">
                <a:solidFill>
                  <a:schemeClr val="accent4">
                    <a:lumMod val="25000"/>
                  </a:schemeClr>
                </a:solidFill>
                <a:latin typeface="Roboto Slab" panose="020B0604020202020204" charset="0"/>
                <a:ea typeface="Roboto Slab" panose="020B0604020202020204" charset="0"/>
              </a:rPr>
              <a:t>different atomic structures. Such as, Gallium Arsenide (</a:t>
            </a:r>
            <a:r>
              <a:rPr lang="en-US" dirty="0" err="1">
                <a:solidFill>
                  <a:schemeClr val="accent4">
                    <a:lumMod val="25000"/>
                  </a:schemeClr>
                </a:solidFill>
                <a:latin typeface="Roboto Slab" panose="020B0604020202020204" charset="0"/>
                <a:ea typeface="Roboto Slab" panose="020B0604020202020204" charset="0"/>
              </a:rPr>
              <a:t>GaAs</a:t>
            </a:r>
            <a:r>
              <a:rPr lang="en-US" dirty="0">
                <a:solidFill>
                  <a:schemeClr val="accent4">
                    <a:lumMod val="25000"/>
                  </a:schemeClr>
                </a:solidFill>
                <a:latin typeface="Roboto Slab" panose="020B0604020202020204" charset="0"/>
                <a:ea typeface="Roboto Slab" panose="020B0604020202020204" charset="0"/>
              </a:rPr>
              <a:t>), Cadmium </a:t>
            </a:r>
            <a:r>
              <a:rPr lang="en-US" dirty="0" smtClean="0">
                <a:solidFill>
                  <a:schemeClr val="accent4">
                    <a:lumMod val="25000"/>
                  </a:schemeClr>
                </a:solidFill>
                <a:latin typeface="Roboto Slab" panose="020B0604020202020204" charset="0"/>
                <a:ea typeface="Roboto Slab" panose="020B0604020202020204" charset="0"/>
              </a:rPr>
              <a:t>Sulfide (</a:t>
            </a:r>
            <a:r>
              <a:rPr lang="en-US" dirty="0" err="1" smtClean="0">
                <a:solidFill>
                  <a:schemeClr val="accent4">
                    <a:lumMod val="25000"/>
                  </a:schemeClr>
                </a:solidFill>
                <a:latin typeface="Roboto Slab" panose="020B0604020202020204" charset="0"/>
                <a:ea typeface="Roboto Slab" panose="020B0604020202020204" charset="0"/>
              </a:rPr>
              <a:t>CdS</a:t>
            </a:r>
            <a:r>
              <a:rPr lang="en-US" dirty="0">
                <a:solidFill>
                  <a:schemeClr val="accent4">
                    <a:lumMod val="25000"/>
                  </a:schemeClr>
                </a:solidFill>
                <a:latin typeface="Roboto Slab" panose="020B0604020202020204" charset="0"/>
                <a:ea typeface="Roboto Slab" panose="020B0604020202020204" charset="0"/>
              </a:rPr>
              <a:t>), Gallium Nitride (</a:t>
            </a:r>
            <a:r>
              <a:rPr lang="en-US" dirty="0" err="1">
                <a:solidFill>
                  <a:schemeClr val="accent4">
                    <a:lumMod val="25000"/>
                  </a:schemeClr>
                </a:solidFill>
                <a:latin typeface="Roboto Slab" panose="020B0604020202020204" charset="0"/>
                <a:ea typeface="Roboto Slab" panose="020B0604020202020204" charset="0"/>
              </a:rPr>
              <a:t>GaN</a:t>
            </a:r>
            <a:r>
              <a:rPr lang="en-US" dirty="0">
                <a:solidFill>
                  <a:schemeClr val="accent4">
                    <a:lumMod val="25000"/>
                  </a:schemeClr>
                </a:solidFill>
                <a:latin typeface="Roboto Slab" panose="020B0604020202020204" charset="0"/>
                <a:ea typeface="Roboto Slab" panose="020B0604020202020204" charset="0"/>
              </a:rPr>
              <a:t>) and Gallium Arsenide Phosphide (</a:t>
            </a:r>
            <a:r>
              <a:rPr lang="en-US" dirty="0" err="1">
                <a:solidFill>
                  <a:schemeClr val="accent4">
                    <a:lumMod val="25000"/>
                  </a:schemeClr>
                </a:solidFill>
                <a:latin typeface="Roboto Slab" panose="020B0604020202020204" charset="0"/>
                <a:ea typeface="Roboto Slab" panose="020B0604020202020204" charset="0"/>
              </a:rPr>
              <a:t>GaAsP</a:t>
            </a:r>
            <a:r>
              <a:rPr lang="en-US" dirty="0">
                <a:solidFill>
                  <a:schemeClr val="accent4">
                    <a:lumMod val="25000"/>
                  </a:schemeClr>
                </a:solidFill>
                <a:latin typeface="Roboto Slab" panose="020B0604020202020204" charset="0"/>
                <a:ea typeface="Roboto Slab" panose="020B0604020202020204" charset="0"/>
              </a:rPr>
              <a:t>) are </a:t>
            </a:r>
            <a:r>
              <a:rPr lang="en-US" dirty="0" smtClean="0">
                <a:solidFill>
                  <a:schemeClr val="accent4">
                    <a:lumMod val="25000"/>
                  </a:schemeClr>
                </a:solidFill>
                <a:latin typeface="Roboto Slab" panose="020B0604020202020204" charset="0"/>
                <a:ea typeface="Roboto Slab" panose="020B0604020202020204" charset="0"/>
              </a:rPr>
              <a:t>compound semiconductors</a:t>
            </a:r>
            <a:r>
              <a:rPr lang="en-US" dirty="0">
                <a:solidFill>
                  <a:schemeClr val="accent4">
                    <a:lumMod val="25000"/>
                  </a:schemeClr>
                </a:solidFill>
                <a:latin typeface="Roboto Slab" panose="020B0604020202020204" charset="0"/>
                <a:ea typeface="Roboto Slab" panose="020B0604020202020204" charset="0"/>
              </a:rPr>
              <a:t>.</a:t>
            </a:r>
          </a:p>
        </p:txBody>
      </p:sp>
    </p:spTree>
    <p:extLst>
      <p:ext uri="{BB962C8B-B14F-4D97-AF65-F5344CB8AC3E}">
        <p14:creationId xmlns:p14="http://schemas.microsoft.com/office/powerpoint/2010/main" val="136365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Google Shape;97;p15"/>
          <p:cNvSpPr txBox="1">
            <a:spLocks/>
          </p:cNvSpPr>
          <p:nvPr/>
        </p:nvSpPr>
        <p:spPr>
          <a:xfrm>
            <a:off x="822326" y="99392"/>
            <a:ext cx="3562687"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smtClean="0">
                <a:solidFill>
                  <a:srgbClr val="3494BA"/>
                </a:solidFill>
              </a:rPr>
              <a:t>Semiconductor</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151358"/>
            <a:ext cx="6430618" cy="738664"/>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285750" indent="-285750">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three semiconductors used most frequently in the construction of </a:t>
            </a:r>
            <a:r>
              <a:rPr lang="en-US" dirty="0" smtClean="0">
                <a:solidFill>
                  <a:schemeClr val="accent4">
                    <a:lumMod val="25000"/>
                  </a:schemeClr>
                </a:solidFill>
                <a:latin typeface="Roboto Slab" panose="020B0604020202020204" charset="0"/>
                <a:ea typeface="Roboto Slab" panose="020B0604020202020204" charset="0"/>
              </a:rPr>
              <a:t>electronic devices </a:t>
            </a:r>
            <a:r>
              <a:rPr lang="en-US" dirty="0">
                <a:solidFill>
                  <a:schemeClr val="accent4">
                    <a:lumMod val="25000"/>
                  </a:schemeClr>
                </a:solidFill>
                <a:latin typeface="Roboto Slab" panose="020B0604020202020204" charset="0"/>
                <a:ea typeface="Roboto Slab" panose="020B0604020202020204" charset="0"/>
              </a:rPr>
              <a:t>are </a:t>
            </a:r>
            <a:r>
              <a:rPr lang="en-US" dirty="0" err="1">
                <a:solidFill>
                  <a:schemeClr val="accent4">
                    <a:lumMod val="25000"/>
                  </a:schemeClr>
                </a:solidFill>
                <a:latin typeface="Roboto Slab" panose="020B0604020202020204" charset="0"/>
                <a:ea typeface="Roboto Slab" panose="020B0604020202020204" charset="0"/>
              </a:rPr>
              <a:t>Ge</a:t>
            </a:r>
            <a:r>
              <a:rPr lang="en-US" dirty="0">
                <a:solidFill>
                  <a:schemeClr val="accent4">
                    <a:lumMod val="25000"/>
                  </a:schemeClr>
                </a:solidFill>
                <a:latin typeface="Roboto Slab" panose="020B0604020202020204" charset="0"/>
                <a:ea typeface="Roboto Slab" panose="020B0604020202020204" charset="0"/>
              </a:rPr>
              <a:t>, Si, and </a:t>
            </a:r>
            <a:r>
              <a:rPr lang="en-US" dirty="0" err="1">
                <a:solidFill>
                  <a:schemeClr val="accent4">
                    <a:lumMod val="25000"/>
                  </a:schemeClr>
                </a:solidFill>
                <a:latin typeface="Roboto Slab" panose="020B0604020202020204" charset="0"/>
                <a:ea typeface="Roboto Slab" panose="020B0604020202020204" charset="0"/>
              </a:rPr>
              <a:t>GaAs</a:t>
            </a:r>
            <a:r>
              <a:rPr lang="en-US" dirty="0">
                <a:solidFill>
                  <a:schemeClr val="accent4">
                    <a:lumMod val="25000"/>
                  </a:schemeClr>
                </a:solidFill>
                <a:latin typeface="Roboto Slab" panose="020B0604020202020204" charset="0"/>
                <a:ea typeface="Roboto Slab" panose="020B0604020202020204" charset="0"/>
              </a:rPr>
              <a:t>.</a:t>
            </a:r>
          </a:p>
        </p:txBody>
      </p:sp>
      <p:graphicFrame>
        <p:nvGraphicFramePr>
          <p:cNvPr id="22" name="Table 21"/>
          <p:cNvGraphicFramePr>
            <a:graphicFrameLocks noGrp="1"/>
          </p:cNvGraphicFramePr>
          <p:nvPr>
            <p:extLst>
              <p:ext uri="{D42A27DB-BD31-4B8C-83A1-F6EECF244321}">
                <p14:modId xmlns:p14="http://schemas.microsoft.com/office/powerpoint/2010/main" val="653965306"/>
              </p:ext>
            </p:extLst>
          </p:nvPr>
        </p:nvGraphicFramePr>
        <p:xfrm>
          <a:off x="1488248" y="2539608"/>
          <a:ext cx="5764696" cy="1803792"/>
        </p:xfrm>
        <a:graphic>
          <a:graphicData uri="http://schemas.openxmlformats.org/drawingml/2006/table">
            <a:tbl>
              <a:tblPr firstRow="1" bandRow="1">
                <a:tableStyleId>{5C22544A-7EE6-4342-B048-85BDC9FD1C3A}</a:tableStyleId>
              </a:tblPr>
              <a:tblGrid>
                <a:gridCol w="576470"/>
                <a:gridCol w="1657350"/>
                <a:gridCol w="1729409"/>
                <a:gridCol w="1801467"/>
              </a:tblGrid>
              <a:tr h="321381">
                <a:tc>
                  <a:txBody>
                    <a:bodyPr/>
                    <a:lstStyle/>
                    <a:p>
                      <a:r>
                        <a:rPr lang="en-US" dirty="0" err="1" smtClean="0"/>
                        <a:t>Sl</a:t>
                      </a:r>
                      <a:endParaRPr lang="en-US" dirty="0"/>
                    </a:p>
                  </a:txBody>
                  <a:tcPr/>
                </a:tc>
                <a:tc>
                  <a:txBody>
                    <a:bodyPr/>
                    <a:lstStyle/>
                    <a:p>
                      <a:r>
                        <a:rPr lang="en-US" dirty="0" smtClean="0"/>
                        <a:t>Substance</a:t>
                      </a:r>
                      <a:endParaRPr lang="en-US" dirty="0"/>
                    </a:p>
                  </a:txBody>
                  <a:tcPr/>
                </a:tc>
                <a:tc>
                  <a:txBody>
                    <a:bodyPr/>
                    <a:lstStyle/>
                    <a:p>
                      <a:r>
                        <a:rPr lang="en-US" dirty="0" smtClean="0"/>
                        <a:t>Nature</a:t>
                      </a:r>
                      <a:endParaRPr lang="en-US" dirty="0"/>
                    </a:p>
                  </a:txBody>
                  <a:tcPr/>
                </a:tc>
                <a:tc>
                  <a:txBody>
                    <a:bodyPr/>
                    <a:lstStyle/>
                    <a:p>
                      <a:r>
                        <a:rPr lang="en-US" dirty="0" smtClean="0"/>
                        <a:t>Resistivity</a:t>
                      </a:r>
                      <a:endParaRPr lang="en-US" dirty="0"/>
                    </a:p>
                  </a:txBody>
                  <a:tcPr/>
                </a:tc>
              </a:tr>
              <a:tr h="321381">
                <a:tc>
                  <a:txBody>
                    <a:bodyPr/>
                    <a:lstStyle/>
                    <a:p>
                      <a:r>
                        <a:rPr lang="en-US" dirty="0" smtClean="0"/>
                        <a:t>1</a:t>
                      </a:r>
                      <a:endParaRPr lang="en-US" dirty="0"/>
                    </a:p>
                  </a:txBody>
                  <a:tcPr/>
                </a:tc>
                <a:tc>
                  <a:txBody>
                    <a:bodyPr/>
                    <a:lstStyle/>
                    <a:p>
                      <a:r>
                        <a:rPr lang="en-US" dirty="0" smtClean="0"/>
                        <a:t>Copper</a:t>
                      </a:r>
                      <a:endParaRPr lang="en-US" dirty="0"/>
                    </a:p>
                  </a:txBody>
                  <a:tcPr/>
                </a:tc>
                <a:tc>
                  <a:txBody>
                    <a:bodyPr/>
                    <a:lstStyle/>
                    <a:p>
                      <a:r>
                        <a:rPr lang="en-US" dirty="0" smtClean="0"/>
                        <a:t>Good conductor</a:t>
                      </a:r>
                      <a:endParaRPr lang="en-US" dirty="0"/>
                    </a:p>
                  </a:txBody>
                  <a:tcPr/>
                </a:tc>
                <a:tc>
                  <a:txBody>
                    <a:bodyPr/>
                    <a:lstStyle/>
                    <a:p>
                      <a:r>
                        <a:rPr lang="en-US" dirty="0" smtClean="0"/>
                        <a:t>1.7X10</a:t>
                      </a:r>
                      <a:r>
                        <a:rPr lang="en-US" baseline="30000" dirty="0" smtClean="0"/>
                        <a:t>-8 </a:t>
                      </a:r>
                      <a:r>
                        <a:rPr lang="en-US" baseline="0" dirty="0" smtClean="0"/>
                        <a:t> </a:t>
                      </a:r>
                      <a:r>
                        <a:rPr lang="el-GR" baseline="0" dirty="0" smtClean="0"/>
                        <a:t>Ω</a:t>
                      </a:r>
                      <a:r>
                        <a:rPr lang="en-US" baseline="0" dirty="0" smtClean="0"/>
                        <a:t>m</a:t>
                      </a:r>
                      <a:endParaRPr lang="en-US" baseline="0" dirty="0"/>
                    </a:p>
                  </a:txBody>
                  <a:tcPr/>
                </a:tc>
              </a:tr>
              <a:tr h="321381">
                <a:tc>
                  <a:txBody>
                    <a:bodyPr/>
                    <a:lstStyle/>
                    <a:p>
                      <a:r>
                        <a:rPr lang="en-US" dirty="0" smtClean="0"/>
                        <a:t>2</a:t>
                      </a:r>
                      <a:endParaRPr lang="en-US" dirty="0"/>
                    </a:p>
                  </a:txBody>
                  <a:tcPr/>
                </a:tc>
                <a:tc>
                  <a:txBody>
                    <a:bodyPr/>
                    <a:lstStyle/>
                    <a:p>
                      <a:r>
                        <a:rPr lang="en-US" dirty="0" smtClean="0"/>
                        <a:t>Germanium</a:t>
                      </a:r>
                      <a:endParaRPr lang="en-US" dirty="0"/>
                    </a:p>
                  </a:txBody>
                  <a:tcPr/>
                </a:tc>
                <a:tc>
                  <a:txBody>
                    <a:bodyPr/>
                    <a:lstStyle/>
                    <a:p>
                      <a:r>
                        <a:rPr lang="en-US" dirty="0" smtClean="0"/>
                        <a:t>Semiconductor</a:t>
                      </a:r>
                      <a:endParaRPr lang="en-US" dirty="0"/>
                    </a:p>
                  </a:txBody>
                  <a:tcPr/>
                </a:tc>
                <a:tc>
                  <a:txBody>
                    <a:bodyPr/>
                    <a:lstStyle/>
                    <a:p>
                      <a:r>
                        <a:rPr lang="en-US" baseline="0" dirty="0" smtClean="0"/>
                        <a:t>0.6 </a:t>
                      </a:r>
                      <a:r>
                        <a:rPr lang="el-GR" baseline="0" dirty="0" smtClean="0"/>
                        <a:t>Ω</a:t>
                      </a:r>
                      <a:r>
                        <a:rPr lang="en-US" baseline="0" dirty="0" smtClean="0"/>
                        <a:t>m</a:t>
                      </a:r>
                      <a:endParaRPr lang="en-US" baseline="0" dirty="0"/>
                    </a:p>
                  </a:txBody>
                  <a:tcPr/>
                </a:tc>
              </a:tr>
              <a:tr h="321381">
                <a:tc>
                  <a:txBody>
                    <a:bodyPr/>
                    <a:lstStyle/>
                    <a:p>
                      <a:r>
                        <a:rPr lang="en-US" dirty="0" smtClean="0"/>
                        <a:t>3</a:t>
                      </a:r>
                      <a:endParaRPr lang="en-US" dirty="0"/>
                    </a:p>
                  </a:txBody>
                  <a:tcPr/>
                </a:tc>
                <a:tc>
                  <a:txBody>
                    <a:bodyPr/>
                    <a:lstStyle/>
                    <a:p>
                      <a:r>
                        <a:rPr lang="en-US" dirty="0" smtClean="0"/>
                        <a:t>Glass</a:t>
                      </a:r>
                      <a:endParaRPr lang="en-US" dirty="0"/>
                    </a:p>
                  </a:txBody>
                  <a:tcPr/>
                </a:tc>
                <a:tc>
                  <a:txBody>
                    <a:bodyPr/>
                    <a:lstStyle/>
                    <a:p>
                      <a:r>
                        <a:rPr lang="en-US" dirty="0" smtClean="0"/>
                        <a:t>Insulator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9X10</a:t>
                      </a:r>
                      <a:r>
                        <a:rPr lang="en-US" baseline="30000" dirty="0" smtClean="0"/>
                        <a:t>11 </a:t>
                      </a:r>
                      <a:r>
                        <a:rPr lang="en-US" baseline="0" dirty="0" smtClean="0"/>
                        <a:t> </a:t>
                      </a:r>
                      <a:r>
                        <a:rPr lang="el-GR" baseline="0" dirty="0" smtClean="0"/>
                        <a:t>Ω</a:t>
                      </a:r>
                      <a:r>
                        <a:rPr lang="en-US" baseline="0" dirty="0" smtClean="0"/>
                        <a:t>m</a:t>
                      </a:r>
                    </a:p>
                  </a:txBody>
                  <a:tcPr/>
                </a:tc>
              </a:tr>
              <a:tr h="518268">
                <a:tc>
                  <a:txBody>
                    <a:bodyPr/>
                    <a:lstStyle/>
                    <a:p>
                      <a:r>
                        <a:rPr lang="en-US" dirty="0" smtClean="0"/>
                        <a:t>4</a:t>
                      </a:r>
                      <a:endParaRPr lang="en-US" dirty="0"/>
                    </a:p>
                  </a:txBody>
                  <a:tcPr/>
                </a:tc>
                <a:tc>
                  <a:txBody>
                    <a:bodyPr/>
                    <a:lstStyle/>
                    <a:p>
                      <a:r>
                        <a:rPr lang="en-US" dirty="0" err="1" smtClean="0"/>
                        <a:t>Nichrome</a:t>
                      </a:r>
                      <a:endParaRPr lang="en-US" dirty="0"/>
                    </a:p>
                  </a:txBody>
                  <a:tcPr/>
                </a:tc>
                <a:tc>
                  <a:txBody>
                    <a:bodyPr/>
                    <a:lstStyle/>
                    <a:p>
                      <a:r>
                        <a:rPr lang="en-US" dirty="0" smtClean="0"/>
                        <a:t>Resistance material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a:t>
                      </a:r>
                      <a:r>
                        <a:rPr lang="en-US" baseline="30000" dirty="0" smtClean="0"/>
                        <a:t>-4 </a:t>
                      </a:r>
                      <a:r>
                        <a:rPr lang="en-US" baseline="0" dirty="0" smtClean="0"/>
                        <a:t> </a:t>
                      </a:r>
                      <a:r>
                        <a:rPr lang="el-GR" baseline="0" dirty="0" smtClean="0"/>
                        <a:t>Ω</a:t>
                      </a:r>
                      <a:r>
                        <a:rPr lang="en-US" baseline="0" dirty="0" smtClean="0"/>
                        <a:t>m</a:t>
                      </a:r>
                    </a:p>
                    <a:p>
                      <a:endParaRPr lang="en-US" dirty="0"/>
                    </a:p>
                  </a:txBody>
                  <a:tcPr/>
                </a:tc>
              </a:tr>
            </a:tbl>
          </a:graphicData>
        </a:graphic>
      </p:graphicFrame>
    </p:spTree>
    <p:extLst>
      <p:ext uri="{BB962C8B-B14F-4D97-AF65-F5344CB8AC3E}">
        <p14:creationId xmlns:p14="http://schemas.microsoft.com/office/powerpoint/2010/main" val="2779220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Google Shape;97;p15"/>
          <p:cNvSpPr txBox="1">
            <a:spLocks/>
          </p:cNvSpPr>
          <p:nvPr/>
        </p:nvSpPr>
        <p:spPr>
          <a:xfrm>
            <a:off x="822326" y="99392"/>
            <a:ext cx="643061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Properties of Semiconductor</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5" y="1520690"/>
            <a:ext cx="6592265" cy="2031325"/>
          </a:xfrm>
          <a:prstGeom prst="rect">
            <a:avLst/>
          </a:prstGeom>
          <a:noFill/>
        </p:spPr>
        <p:txBody>
          <a:bodyPr wrap="square" rtlCol="0">
            <a:spAutoFit/>
          </a:bodyPr>
          <a:lstStyle/>
          <a:p>
            <a:pPr marL="400050" indent="-400050" algn="just">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The resistivity of a semiconductor is less than an insulator but more than a </a:t>
            </a:r>
            <a:r>
              <a:rPr lang="en-US" dirty="0" smtClean="0">
                <a:solidFill>
                  <a:schemeClr val="accent4">
                    <a:lumMod val="25000"/>
                  </a:schemeClr>
                </a:solidFill>
                <a:latin typeface="Roboto Slab" panose="020B0604020202020204" charset="0"/>
                <a:ea typeface="Roboto Slab" panose="020B0604020202020204" charset="0"/>
              </a:rPr>
              <a:t>conductor</a:t>
            </a:r>
          </a:p>
          <a:p>
            <a:pPr marL="400050" indent="-400050" algn="just">
              <a:buFont typeface="+mj-lt"/>
              <a:buAutoNum type="romanL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Semiconductor has negative temperature co-efficient of resistance i.e. the resistance of a semiconductor decreases with the increase in temperature and vice versa</a:t>
            </a:r>
            <a:r>
              <a:rPr lang="en-US" dirty="0" smtClean="0">
                <a:solidFill>
                  <a:schemeClr val="accent4">
                    <a:lumMod val="25000"/>
                  </a:schemeClr>
                </a:solidFill>
                <a:latin typeface="Roboto Slab" panose="020B0604020202020204" charset="0"/>
                <a:ea typeface="Roboto Slab" panose="020B0604020202020204" charset="0"/>
              </a:rPr>
              <a:t>.</a:t>
            </a:r>
          </a:p>
          <a:p>
            <a:pPr marL="400050" indent="-400050" algn="just">
              <a:buFont typeface="+mj-lt"/>
              <a:buAutoNum type="romanL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When a suitable metallic impurity is added to a semiconductor its current conducting properties change appreciably.</a:t>
            </a:r>
          </a:p>
        </p:txBody>
      </p:sp>
    </p:spTree>
    <p:extLst>
      <p:ext uri="{BB962C8B-B14F-4D97-AF65-F5344CB8AC3E}">
        <p14:creationId xmlns:p14="http://schemas.microsoft.com/office/powerpoint/2010/main" val="2631101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COVALENT BONDING</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7600" y="1094459"/>
            <a:ext cx="7588800" cy="1169551"/>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fundamental components </a:t>
            </a:r>
            <a:r>
              <a:rPr lang="en-US" dirty="0" smtClean="0">
                <a:solidFill>
                  <a:schemeClr val="accent4">
                    <a:lumMod val="25000"/>
                  </a:schemeClr>
                </a:solidFill>
                <a:latin typeface="Roboto Slab" panose="020B0604020202020204" charset="0"/>
                <a:ea typeface="Roboto Slab" panose="020B0604020202020204" charset="0"/>
              </a:rPr>
              <a:t>of an </a:t>
            </a:r>
            <a:r>
              <a:rPr lang="en-US" dirty="0">
                <a:solidFill>
                  <a:schemeClr val="accent4">
                    <a:lumMod val="25000"/>
                  </a:schemeClr>
                </a:solidFill>
                <a:latin typeface="Roboto Slab" panose="020B0604020202020204" charset="0"/>
                <a:ea typeface="Roboto Slab" panose="020B0604020202020204" charset="0"/>
              </a:rPr>
              <a:t>atom are the electron, proton, and neutron. In the lattice structure, neutrons and </a:t>
            </a:r>
            <a:r>
              <a:rPr lang="en-US" dirty="0" smtClean="0">
                <a:solidFill>
                  <a:schemeClr val="accent4">
                    <a:lumMod val="25000"/>
                  </a:schemeClr>
                </a:solidFill>
                <a:latin typeface="Roboto Slab" panose="020B0604020202020204" charset="0"/>
                <a:ea typeface="Roboto Slab" panose="020B0604020202020204" charset="0"/>
              </a:rPr>
              <a:t>protons form </a:t>
            </a:r>
            <a:r>
              <a:rPr lang="en-US" dirty="0">
                <a:solidFill>
                  <a:schemeClr val="accent4">
                    <a:lumMod val="25000"/>
                  </a:schemeClr>
                </a:solidFill>
                <a:latin typeface="Roboto Slab" panose="020B0604020202020204" charset="0"/>
                <a:ea typeface="Roboto Slab" panose="020B0604020202020204" charset="0"/>
              </a:rPr>
              <a:t>the nucleus and electrons appear in fixed orbits around the nucleus. </a:t>
            </a:r>
            <a:endParaRPr lang="en-US" dirty="0" smtClean="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electron configuration of the most used three semiconductors are given below,</a:t>
            </a:r>
          </a:p>
        </p:txBody>
      </p:sp>
      <p:pic>
        <p:nvPicPr>
          <p:cNvPr id="8" name="Picture 7"/>
          <p:cNvPicPr>
            <a:picLocks noChangeAspect="1"/>
          </p:cNvPicPr>
          <p:nvPr/>
        </p:nvPicPr>
        <p:blipFill>
          <a:blip r:embed="rId3"/>
          <a:stretch>
            <a:fillRect/>
          </a:stretch>
        </p:blipFill>
        <p:spPr>
          <a:xfrm>
            <a:off x="473740" y="2200373"/>
            <a:ext cx="4193592" cy="2379130"/>
          </a:xfrm>
          <a:prstGeom prst="rect">
            <a:avLst/>
          </a:prstGeom>
        </p:spPr>
      </p:pic>
      <p:pic>
        <p:nvPicPr>
          <p:cNvPr id="2" name="Picture 1"/>
          <p:cNvPicPr>
            <a:picLocks noChangeAspect="1"/>
          </p:cNvPicPr>
          <p:nvPr/>
        </p:nvPicPr>
        <p:blipFill>
          <a:blip r:embed="rId4"/>
          <a:stretch>
            <a:fillRect/>
          </a:stretch>
        </p:blipFill>
        <p:spPr>
          <a:xfrm>
            <a:off x="5416827" y="2340904"/>
            <a:ext cx="3637722" cy="2238599"/>
          </a:xfrm>
          <a:prstGeom prst="rect">
            <a:avLst/>
          </a:prstGeom>
        </p:spPr>
      </p:pic>
      <p:sp>
        <p:nvSpPr>
          <p:cNvPr id="3" name="TextBox 2"/>
          <p:cNvSpPr txBox="1"/>
          <p:nvPr/>
        </p:nvSpPr>
        <p:spPr>
          <a:xfrm>
            <a:off x="1585016" y="4646458"/>
            <a:ext cx="6736658" cy="276999"/>
          </a:xfrm>
          <a:prstGeom prst="rect">
            <a:avLst/>
          </a:prstGeom>
          <a:noFill/>
        </p:spPr>
        <p:txBody>
          <a:bodyPr wrap="square" rtlCol="0">
            <a:spAutoFit/>
          </a:bodyPr>
          <a:lstStyle/>
          <a:p>
            <a:r>
              <a:rPr lang="en-US" sz="1200" dirty="0" smtClean="0">
                <a:solidFill>
                  <a:schemeClr val="accent4">
                    <a:lumMod val="25000"/>
                  </a:schemeClr>
                </a:solidFill>
                <a:latin typeface="Roboto Slab" panose="020B0604020202020204" charset="0"/>
                <a:ea typeface="Roboto Slab" panose="020B0604020202020204" charset="0"/>
              </a:rPr>
              <a:t>Fig: Atomic </a:t>
            </a:r>
            <a:r>
              <a:rPr lang="en-US" sz="1200" dirty="0">
                <a:solidFill>
                  <a:schemeClr val="accent4">
                    <a:lumMod val="25000"/>
                  </a:schemeClr>
                </a:solidFill>
                <a:latin typeface="Roboto Slab" panose="020B0604020202020204" charset="0"/>
                <a:ea typeface="Roboto Slab" panose="020B0604020202020204" charset="0"/>
              </a:rPr>
              <a:t>structure of (a) silicon; (b) germanium; </a:t>
            </a:r>
            <a:r>
              <a:rPr lang="en-US" sz="1200" dirty="0" smtClean="0">
                <a:solidFill>
                  <a:schemeClr val="accent4">
                    <a:lumMod val="25000"/>
                  </a:schemeClr>
                </a:solidFill>
                <a:latin typeface="Roboto Slab" panose="020B0604020202020204" charset="0"/>
                <a:ea typeface="Roboto Slab" panose="020B0604020202020204" charset="0"/>
              </a:rPr>
              <a:t>and (c</a:t>
            </a:r>
            <a:r>
              <a:rPr lang="en-US" sz="1200" dirty="0">
                <a:solidFill>
                  <a:schemeClr val="accent4">
                    <a:lumMod val="25000"/>
                  </a:schemeClr>
                </a:solidFill>
                <a:latin typeface="Roboto Slab" panose="020B0604020202020204" charset="0"/>
                <a:ea typeface="Roboto Slab" panose="020B0604020202020204" charset="0"/>
              </a:rPr>
              <a:t>) gallium and arsenic.</a:t>
            </a:r>
          </a:p>
        </p:txBody>
      </p:sp>
    </p:spTree>
    <p:extLst>
      <p:ext uri="{BB962C8B-B14F-4D97-AF65-F5344CB8AC3E}">
        <p14:creationId xmlns:p14="http://schemas.microsoft.com/office/powerpoint/2010/main" val="1677508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COVALENT BONDING</a:t>
            </a:r>
            <a:endParaRPr lang="en-US" sz="48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2874" y="3379490"/>
            <a:ext cx="7588800" cy="1815882"/>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Here, silicon has 14 orbiting electrons, germanium has 32 electrons, gallium has 31 electrons </a:t>
            </a:r>
            <a:r>
              <a:rPr lang="en-US" dirty="0" smtClean="0">
                <a:solidFill>
                  <a:schemeClr val="accent4">
                    <a:lumMod val="25000"/>
                  </a:schemeClr>
                </a:solidFill>
                <a:latin typeface="Roboto Slab" panose="020B0604020202020204" charset="0"/>
                <a:ea typeface="Roboto Slab" panose="020B0604020202020204" charset="0"/>
              </a:rPr>
              <a:t>and arsenic </a:t>
            </a:r>
            <a:r>
              <a:rPr lang="en-US" dirty="0">
                <a:solidFill>
                  <a:schemeClr val="accent4">
                    <a:lumMod val="25000"/>
                  </a:schemeClr>
                </a:solidFill>
                <a:latin typeface="Roboto Slab" panose="020B0604020202020204" charset="0"/>
                <a:ea typeface="Roboto Slab" panose="020B0604020202020204" charset="0"/>
              </a:rPr>
              <a:t>has 33 orbiting electrons. </a:t>
            </a:r>
            <a:endParaRPr lang="en-US" dirty="0" smtClean="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smtClean="0">
                <a:solidFill>
                  <a:schemeClr val="accent4">
                    <a:lumMod val="25000"/>
                  </a:schemeClr>
                </a:solidFill>
                <a:latin typeface="Roboto Slab" panose="020B0604020202020204" charset="0"/>
                <a:ea typeface="Roboto Slab" panose="020B0604020202020204" charset="0"/>
              </a:rPr>
              <a:t>For </a:t>
            </a:r>
            <a:r>
              <a:rPr lang="en-US" dirty="0">
                <a:solidFill>
                  <a:schemeClr val="accent4">
                    <a:lumMod val="25000"/>
                  </a:schemeClr>
                </a:solidFill>
                <a:latin typeface="Roboto Slab" panose="020B0604020202020204" charset="0"/>
                <a:ea typeface="Roboto Slab" panose="020B0604020202020204" charset="0"/>
              </a:rPr>
              <a:t>germanium and silicon there are four electrons in </a:t>
            </a:r>
            <a:r>
              <a:rPr lang="en-US" dirty="0" smtClean="0">
                <a:solidFill>
                  <a:schemeClr val="accent4">
                    <a:lumMod val="25000"/>
                  </a:schemeClr>
                </a:solidFill>
                <a:latin typeface="Roboto Slab" panose="020B0604020202020204" charset="0"/>
                <a:ea typeface="Roboto Slab" panose="020B0604020202020204" charset="0"/>
              </a:rPr>
              <a:t>the outermost </a:t>
            </a:r>
            <a:r>
              <a:rPr lang="en-US" dirty="0">
                <a:solidFill>
                  <a:schemeClr val="accent4">
                    <a:lumMod val="25000"/>
                  </a:schemeClr>
                </a:solidFill>
                <a:latin typeface="Roboto Slab" panose="020B0604020202020204" charset="0"/>
                <a:ea typeface="Roboto Slab" panose="020B0604020202020204" charset="0"/>
              </a:rPr>
              <a:t>shell, which are referred to as valence electrons. Gallium has three valence </a:t>
            </a:r>
            <a:r>
              <a:rPr lang="en-US" dirty="0" smtClean="0">
                <a:solidFill>
                  <a:schemeClr val="accent4">
                    <a:lumMod val="25000"/>
                  </a:schemeClr>
                </a:solidFill>
                <a:latin typeface="Roboto Slab" panose="020B0604020202020204" charset="0"/>
                <a:ea typeface="Roboto Slab" panose="020B0604020202020204" charset="0"/>
              </a:rPr>
              <a:t>electrons and </a:t>
            </a:r>
            <a:r>
              <a:rPr lang="en-US" dirty="0">
                <a:solidFill>
                  <a:schemeClr val="accent4">
                    <a:lumMod val="25000"/>
                  </a:schemeClr>
                </a:solidFill>
                <a:latin typeface="Roboto Slab" panose="020B0604020202020204" charset="0"/>
                <a:ea typeface="Roboto Slab" panose="020B0604020202020204" charset="0"/>
              </a:rPr>
              <a:t>arsenic has five valence electrons</a:t>
            </a:r>
            <a:r>
              <a:rPr lang="en-US" dirty="0" smtClean="0">
                <a:solidFill>
                  <a:schemeClr val="accent4">
                    <a:lumMod val="25000"/>
                  </a:schemeClr>
                </a:solidFill>
                <a:latin typeface="Roboto Slab" panose="020B0604020202020204" charset="0"/>
                <a:ea typeface="Roboto Slab" panose="020B0604020202020204" charset="0"/>
              </a:rPr>
              <a:t>.</a:t>
            </a:r>
          </a:p>
          <a:p>
            <a:pPr algn="just"/>
            <a:endParaRPr lang="en-US" dirty="0">
              <a:solidFill>
                <a:schemeClr val="accent4">
                  <a:lumMod val="25000"/>
                </a:schemeClr>
              </a:solidFill>
              <a:latin typeface="Roboto Slab" panose="020B0604020202020204" charset="0"/>
              <a:ea typeface="Roboto Slab" panose="020B0604020202020204" charset="0"/>
            </a:endParaRPr>
          </a:p>
        </p:txBody>
      </p:sp>
      <p:pic>
        <p:nvPicPr>
          <p:cNvPr id="11" name="Picture 10"/>
          <p:cNvPicPr>
            <a:picLocks noChangeAspect="1"/>
          </p:cNvPicPr>
          <p:nvPr/>
        </p:nvPicPr>
        <p:blipFill>
          <a:blip r:embed="rId3"/>
          <a:stretch>
            <a:fillRect/>
          </a:stretch>
        </p:blipFill>
        <p:spPr>
          <a:xfrm>
            <a:off x="483788" y="865141"/>
            <a:ext cx="4140458" cy="2348986"/>
          </a:xfrm>
          <a:prstGeom prst="rect">
            <a:avLst/>
          </a:prstGeom>
        </p:spPr>
      </p:pic>
      <p:pic>
        <p:nvPicPr>
          <p:cNvPr id="12" name="Picture 11"/>
          <p:cNvPicPr>
            <a:picLocks noChangeAspect="1"/>
          </p:cNvPicPr>
          <p:nvPr/>
        </p:nvPicPr>
        <p:blipFill>
          <a:blip r:embed="rId4"/>
          <a:stretch>
            <a:fillRect/>
          </a:stretch>
        </p:blipFill>
        <p:spPr>
          <a:xfrm>
            <a:off x="5416827" y="965480"/>
            <a:ext cx="3637722" cy="2238599"/>
          </a:xfrm>
          <a:prstGeom prst="rect">
            <a:avLst/>
          </a:prstGeom>
        </p:spPr>
      </p:pic>
    </p:spTree>
    <p:extLst>
      <p:ext uri="{BB962C8B-B14F-4D97-AF65-F5344CB8AC3E}">
        <p14:creationId xmlns:p14="http://schemas.microsoft.com/office/powerpoint/2010/main" val="3515869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COVALENT BONDING</a:t>
            </a:r>
            <a:endParaRPr lang="en-US" sz="48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6835" y="927571"/>
            <a:ext cx="7804839" cy="954107"/>
          </a:xfrm>
          <a:prstGeom prst="rect">
            <a:avLst/>
          </a:prstGeom>
          <a:noFill/>
        </p:spPr>
        <p:txBody>
          <a:bodyPr wrap="square" rtlCol="0">
            <a:spAutoFit/>
          </a:bodyPr>
          <a:lstStyle/>
          <a:p>
            <a:pPr algn="just"/>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In a pure silicon or germanium crystal the four valence electrons of one atom form a </a:t>
            </a:r>
            <a:r>
              <a:rPr lang="en-US" dirty="0" smtClean="0">
                <a:solidFill>
                  <a:schemeClr val="accent4">
                    <a:lumMod val="25000"/>
                  </a:schemeClr>
                </a:solidFill>
                <a:latin typeface="Roboto Slab" panose="020B0604020202020204" charset="0"/>
                <a:ea typeface="Roboto Slab" panose="020B0604020202020204" charset="0"/>
              </a:rPr>
              <a:t>bonding arrangement </a:t>
            </a:r>
            <a:r>
              <a:rPr lang="en-US" dirty="0">
                <a:solidFill>
                  <a:schemeClr val="accent4">
                    <a:lumMod val="25000"/>
                  </a:schemeClr>
                </a:solidFill>
                <a:latin typeface="Roboto Slab" panose="020B0604020202020204" charset="0"/>
                <a:ea typeface="Roboto Slab" panose="020B0604020202020204" charset="0"/>
              </a:rPr>
              <a:t>with four adjoining atoms.  </a:t>
            </a:r>
            <a:r>
              <a:rPr lang="en-US" dirty="0" smtClean="0">
                <a:solidFill>
                  <a:schemeClr val="accent4">
                    <a:lumMod val="25000"/>
                  </a:schemeClr>
                </a:solidFill>
                <a:latin typeface="Roboto Slab" panose="020B0604020202020204" charset="0"/>
                <a:ea typeface="Roboto Slab" panose="020B0604020202020204" charset="0"/>
              </a:rPr>
              <a:t>This </a:t>
            </a:r>
            <a:r>
              <a:rPr lang="en-US" dirty="0">
                <a:solidFill>
                  <a:schemeClr val="accent4">
                    <a:lumMod val="25000"/>
                  </a:schemeClr>
                </a:solidFill>
                <a:latin typeface="Roboto Slab" panose="020B0604020202020204" charset="0"/>
                <a:ea typeface="Roboto Slab" panose="020B0604020202020204" charset="0"/>
              </a:rPr>
              <a:t>bonding of </a:t>
            </a:r>
            <a:r>
              <a:rPr lang="en-US" dirty="0" smtClean="0">
                <a:solidFill>
                  <a:schemeClr val="accent4">
                    <a:lumMod val="25000"/>
                  </a:schemeClr>
                </a:solidFill>
                <a:latin typeface="Roboto Slab" panose="020B0604020202020204" charset="0"/>
                <a:ea typeface="Roboto Slab" panose="020B0604020202020204" charset="0"/>
              </a:rPr>
              <a:t>atoms, strengthened </a:t>
            </a:r>
            <a:r>
              <a:rPr lang="en-US" dirty="0">
                <a:solidFill>
                  <a:schemeClr val="accent4">
                    <a:lumMod val="25000"/>
                  </a:schemeClr>
                </a:solidFill>
                <a:latin typeface="Roboto Slab" panose="020B0604020202020204" charset="0"/>
                <a:ea typeface="Roboto Slab" panose="020B0604020202020204" charset="0"/>
              </a:rPr>
              <a:t>by the sharing </a:t>
            </a:r>
            <a:r>
              <a:rPr lang="en-US" dirty="0" smtClean="0">
                <a:solidFill>
                  <a:schemeClr val="accent4">
                    <a:lumMod val="25000"/>
                  </a:schemeClr>
                </a:solidFill>
                <a:latin typeface="Roboto Slab" panose="020B0604020202020204" charset="0"/>
                <a:ea typeface="Roboto Slab" panose="020B0604020202020204" charset="0"/>
              </a:rPr>
              <a:t>of electrons</a:t>
            </a:r>
            <a:r>
              <a:rPr lang="en-US" dirty="0">
                <a:solidFill>
                  <a:schemeClr val="accent4">
                    <a:lumMod val="25000"/>
                  </a:schemeClr>
                </a:solidFill>
                <a:latin typeface="Roboto Slab" panose="020B0604020202020204" charset="0"/>
                <a:ea typeface="Roboto Slab" panose="020B0604020202020204" charset="0"/>
              </a:rPr>
              <a:t>, is called </a:t>
            </a:r>
            <a:r>
              <a:rPr lang="en-US" b="1" dirty="0">
                <a:solidFill>
                  <a:srgbClr val="3494BA"/>
                </a:solidFill>
                <a:latin typeface="Roboto Slab" panose="020B0604020202020204" charset="0"/>
                <a:ea typeface="Roboto Slab" panose="020B0604020202020204" charset="0"/>
              </a:rPr>
              <a:t>covalent bonding</a:t>
            </a:r>
            <a:r>
              <a:rPr lang="en-US" dirty="0">
                <a:solidFill>
                  <a:schemeClr val="accent4">
                    <a:lumMod val="25000"/>
                  </a:schemeClr>
                </a:solidFill>
                <a:latin typeface="Roboto Slab" panose="020B0604020202020204" charset="0"/>
                <a:ea typeface="Roboto Slab" panose="020B0604020202020204" charset="0"/>
              </a:rPr>
              <a:t>.</a:t>
            </a:r>
          </a:p>
        </p:txBody>
      </p:sp>
      <p:pic>
        <p:nvPicPr>
          <p:cNvPr id="4" name="Picture 3"/>
          <p:cNvPicPr>
            <a:picLocks noChangeAspect="1"/>
          </p:cNvPicPr>
          <p:nvPr/>
        </p:nvPicPr>
        <p:blipFill>
          <a:blip r:embed="rId3"/>
          <a:stretch>
            <a:fillRect/>
          </a:stretch>
        </p:blipFill>
        <p:spPr>
          <a:xfrm>
            <a:off x="951536" y="2093630"/>
            <a:ext cx="2457290" cy="2765551"/>
          </a:xfrm>
          <a:prstGeom prst="rect">
            <a:avLst/>
          </a:prstGeom>
        </p:spPr>
      </p:pic>
      <p:pic>
        <p:nvPicPr>
          <p:cNvPr id="2" name="Picture 1"/>
          <p:cNvPicPr>
            <a:picLocks noChangeAspect="1"/>
          </p:cNvPicPr>
          <p:nvPr/>
        </p:nvPicPr>
        <p:blipFill>
          <a:blip r:embed="rId4"/>
          <a:stretch>
            <a:fillRect/>
          </a:stretch>
        </p:blipFill>
        <p:spPr>
          <a:xfrm>
            <a:off x="5257800" y="1984300"/>
            <a:ext cx="2832460" cy="3058721"/>
          </a:xfrm>
          <a:prstGeom prst="rect">
            <a:avLst/>
          </a:prstGeom>
        </p:spPr>
      </p:pic>
    </p:spTree>
    <p:extLst>
      <p:ext uri="{BB962C8B-B14F-4D97-AF65-F5344CB8AC3E}">
        <p14:creationId xmlns:p14="http://schemas.microsoft.com/office/powerpoint/2010/main" val="2678123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Energy </a:t>
            </a:r>
            <a:r>
              <a:rPr lang="en-US" sz="3600" dirty="0" smtClean="0"/>
              <a:t>Levels</a:t>
            </a:r>
            <a:endParaRPr lang="en-US" sz="48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5584" y="1068717"/>
            <a:ext cx="7588800" cy="523220"/>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Within the atomic structure of each and every isolated atom there are specific energy </a:t>
            </a:r>
            <a:r>
              <a:rPr lang="en-US" dirty="0" smtClean="0">
                <a:solidFill>
                  <a:schemeClr val="accent4">
                    <a:lumMod val="25000"/>
                  </a:schemeClr>
                </a:solidFill>
                <a:latin typeface="Roboto Slab" panose="020B0604020202020204" charset="0"/>
                <a:ea typeface="Roboto Slab" panose="020B0604020202020204" charset="0"/>
              </a:rPr>
              <a:t>levels associated </a:t>
            </a:r>
            <a:r>
              <a:rPr lang="en-US" dirty="0">
                <a:solidFill>
                  <a:schemeClr val="accent4">
                    <a:lumMod val="25000"/>
                  </a:schemeClr>
                </a:solidFill>
                <a:latin typeface="Roboto Slab" panose="020B0604020202020204" charset="0"/>
                <a:ea typeface="Roboto Slab" panose="020B0604020202020204" charset="0"/>
              </a:rPr>
              <a:t>with each shell and orbiting electron.</a:t>
            </a:r>
          </a:p>
        </p:txBody>
      </p:sp>
      <p:pic>
        <p:nvPicPr>
          <p:cNvPr id="2" name="Picture 1"/>
          <p:cNvPicPr>
            <a:picLocks noChangeAspect="1"/>
          </p:cNvPicPr>
          <p:nvPr/>
        </p:nvPicPr>
        <p:blipFill>
          <a:blip r:embed="rId3"/>
          <a:stretch>
            <a:fillRect/>
          </a:stretch>
        </p:blipFill>
        <p:spPr>
          <a:xfrm>
            <a:off x="0" y="2000132"/>
            <a:ext cx="2983835" cy="2096293"/>
          </a:xfrm>
          <a:prstGeom prst="rect">
            <a:avLst/>
          </a:prstGeom>
        </p:spPr>
      </p:pic>
      <p:pic>
        <p:nvPicPr>
          <p:cNvPr id="9" name="Picture 8"/>
          <p:cNvPicPr>
            <a:picLocks noChangeAspect="1"/>
          </p:cNvPicPr>
          <p:nvPr/>
        </p:nvPicPr>
        <p:blipFill>
          <a:blip r:embed="rId4"/>
          <a:stretch>
            <a:fillRect/>
          </a:stretch>
        </p:blipFill>
        <p:spPr>
          <a:xfrm>
            <a:off x="3257889" y="1724390"/>
            <a:ext cx="5815773" cy="2728098"/>
          </a:xfrm>
          <a:prstGeom prst="rect">
            <a:avLst/>
          </a:prstGeom>
        </p:spPr>
      </p:pic>
      <p:sp>
        <p:nvSpPr>
          <p:cNvPr id="10" name="TextBox 9"/>
          <p:cNvSpPr txBox="1"/>
          <p:nvPr/>
        </p:nvSpPr>
        <p:spPr>
          <a:xfrm>
            <a:off x="815584" y="4363918"/>
            <a:ext cx="7588800" cy="461665"/>
          </a:xfrm>
          <a:prstGeom prst="rect">
            <a:avLst/>
          </a:prstGeom>
          <a:noFill/>
        </p:spPr>
        <p:txBody>
          <a:bodyPr wrap="square" rtlCol="0">
            <a:spAutoFit/>
          </a:bodyPr>
          <a:lstStyle/>
          <a:p>
            <a:r>
              <a:rPr lang="en-US" sz="1200" dirty="0">
                <a:solidFill>
                  <a:schemeClr val="accent4">
                    <a:lumMod val="25000"/>
                  </a:schemeClr>
                </a:solidFill>
                <a:latin typeface="Roboto Slab" panose="020B0604020202020204" charset="0"/>
                <a:ea typeface="Roboto Slab" panose="020B0604020202020204" charset="0"/>
              </a:rPr>
              <a:t>Fig: Energy levels: (a) discrete levels in isolated atomic structures </a:t>
            </a:r>
            <a:endParaRPr lang="en-US" sz="1200" dirty="0" smtClean="0">
              <a:solidFill>
                <a:schemeClr val="accent4">
                  <a:lumMod val="25000"/>
                </a:schemeClr>
              </a:solidFill>
              <a:latin typeface="Roboto Slab" panose="020B0604020202020204" charset="0"/>
              <a:ea typeface="Roboto Slab" panose="020B0604020202020204" charset="0"/>
            </a:endParaRPr>
          </a:p>
          <a:p>
            <a:r>
              <a:rPr lang="en-US" sz="1200" dirty="0">
                <a:solidFill>
                  <a:schemeClr val="accent4">
                    <a:lumMod val="25000"/>
                  </a:schemeClr>
                </a:solidFill>
                <a:latin typeface="Roboto Slab" panose="020B0604020202020204" charset="0"/>
                <a:ea typeface="Roboto Slab" panose="020B0604020202020204" charset="0"/>
              </a:rPr>
              <a:t> </a:t>
            </a:r>
            <a:r>
              <a:rPr lang="en-US" sz="1200" dirty="0" smtClean="0">
                <a:solidFill>
                  <a:schemeClr val="accent4">
                    <a:lumMod val="25000"/>
                  </a:schemeClr>
                </a:solidFill>
                <a:latin typeface="Roboto Slab" panose="020B0604020202020204" charset="0"/>
                <a:ea typeface="Roboto Slab" panose="020B0604020202020204" charset="0"/>
              </a:rPr>
              <a:t>                                  (</a:t>
            </a:r>
            <a:r>
              <a:rPr lang="en-US" sz="1200" dirty="0">
                <a:solidFill>
                  <a:schemeClr val="accent4">
                    <a:lumMod val="25000"/>
                  </a:schemeClr>
                </a:solidFill>
                <a:latin typeface="Roboto Slab" panose="020B0604020202020204" charset="0"/>
                <a:ea typeface="Roboto Slab" panose="020B0604020202020204" charset="0"/>
              </a:rPr>
              <a:t>b) conduction and valence </a:t>
            </a:r>
            <a:r>
              <a:rPr lang="en-US" sz="1200" dirty="0" smtClean="0">
                <a:solidFill>
                  <a:schemeClr val="accent4">
                    <a:lumMod val="25000"/>
                  </a:schemeClr>
                </a:solidFill>
                <a:latin typeface="Roboto Slab" panose="020B0604020202020204" charset="0"/>
                <a:ea typeface="Roboto Slab" panose="020B0604020202020204" charset="0"/>
              </a:rPr>
              <a:t>bands of </a:t>
            </a:r>
            <a:r>
              <a:rPr lang="en-US" sz="1200" dirty="0">
                <a:solidFill>
                  <a:schemeClr val="accent4">
                    <a:lumMod val="25000"/>
                  </a:schemeClr>
                </a:solidFill>
                <a:latin typeface="Roboto Slab" panose="020B0604020202020204" charset="0"/>
                <a:ea typeface="Roboto Slab" panose="020B0604020202020204" charset="0"/>
              </a:rPr>
              <a:t>an insulator, a semiconductor and a conductor.</a:t>
            </a:r>
          </a:p>
        </p:txBody>
      </p:sp>
    </p:spTree>
    <p:extLst>
      <p:ext uri="{BB962C8B-B14F-4D97-AF65-F5344CB8AC3E}">
        <p14:creationId xmlns:p14="http://schemas.microsoft.com/office/powerpoint/2010/main" val="1003219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97;p15"/>
          <p:cNvSpPr txBox="1">
            <a:spLocks/>
          </p:cNvSpPr>
          <p:nvPr/>
        </p:nvSpPr>
        <p:spPr>
          <a:xfrm>
            <a:off x="921420" y="129864"/>
            <a:ext cx="791108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dirty="0"/>
              <a:t>Valence Band, Conduction Band and Forbidden Energy Gap</a:t>
            </a:r>
            <a:endParaRPr lang="en-US" sz="36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Google Shape;104;p16"/>
          <p:cNvSpPr txBox="1">
            <a:spLocks/>
          </p:cNvSpPr>
          <p:nvPr/>
        </p:nvSpPr>
        <p:spPr>
          <a:xfrm>
            <a:off x="1215300" y="2119272"/>
            <a:ext cx="6713400" cy="1920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dirty="0" smtClean="0">
                <a:solidFill>
                  <a:srgbClr val="5F686C"/>
                </a:solidFill>
              </a:rPr>
              <a:t>Let’s watch a video</a:t>
            </a:r>
          </a:p>
          <a:p>
            <a:pPr marL="0" indent="0">
              <a:buNone/>
            </a:pPr>
            <a:r>
              <a:rPr lang="en-US" sz="1800" dirty="0">
                <a:solidFill>
                  <a:srgbClr val="5F686C"/>
                </a:solidFill>
              </a:rPr>
              <a:t>Link: </a:t>
            </a:r>
            <a:r>
              <a:rPr lang="en-US" sz="1800" dirty="0">
                <a:solidFill>
                  <a:srgbClr val="3494BA"/>
                </a:solidFill>
              </a:rPr>
              <a:t>https://www.youtube.com/watch?v=ANr1wgYLVRo</a:t>
            </a:r>
          </a:p>
        </p:txBody>
      </p:sp>
    </p:spTree>
    <p:extLst>
      <p:ext uri="{BB962C8B-B14F-4D97-AF65-F5344CB8AC3E}">
        <p14:creationId xmlns:p14="http://schemas.microsoft.com/office/powerpoint/2010/main" val="3291424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Google Shape;97;p15"/>
          <p:cNvSpPr txBox="1">
            <a:spLocks/>
          </p:cNvSpPr>
          <p:nvPr/>
        </p:nvSpPr>
        <p:spPr>
          <a:xfrm>
            <a:off x="921420" y="69576"/>
            <a:ext cx="3841499"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Energy Levels</a:t>
            </a:r>
            <a:endParaRPr lang="en-US" sz="44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026" name="Picture 2" descr="Intrinsic Semiconductors II - Engineering LibreTex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81" y="909458"/>
            <a:ext cx="5591734" cy="419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92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Energy Bands Of Semiconductor</a:t>
            </a:r>
            <a:endParaRPr lang="en-US" sz="48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2874" y="1221117"/>
            <a:ext cx="7671510" cy="3323987"/>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Energy gap is different for </a:t>
            </a:r>
            <a:r>
              <a:rPr lang="en-US" dirty="0" err="1">
                <a:solidFill>
                  <a:schemeClr val="accent4">
                    <a:lumMod val="25000"/>
                  </a:schemeClr>
                </a:solidFill>
                <a:latin typeface="Roboto Slab" panose="020B0604020202020204" charset="0"/>
                <a:ea typeface="Roboto Slab" panose="020B0604020202020204" charset="0"/>
              </a:rPr>
              <a:t>Ge</a:t>
            </a:r>
            <a:r>
              <a:rPr lang="en-US" dirty="0">
                <a:solidFill>
                  <a:schemeClr val="accent4">
                    <a:lumMod val="25000"/>
                  </a:schemeClr>
                </a:solidFill>
                <a:latin typeface="Roboto Slab" panose="020B0604020202020204" charset="0"/>
                <a:ea typeface="Roboto Slab" panose="020B0604020202020204" charset="0"/>
              </a:rPr>
              <a:t>, Si and </a:t>
            </a:r>
            <a:r>
              <a:rPr lang="en-US" dirty="0" err="1">
                <a:solidFill>
                  <a:schemeClr val="accent4">
                    <a:lumMod val="25000"/>
                  </a:schemeClr>
                </a:solidFill>
                <a:latin typeface="Roboto Slab" panose="020B0604020202020204" charset="0"/>
                <a:ea typeface="Roboto Slab" panose="020B0604020202020204" charset="0"/>
              </a:rPr>
              <a:t>GaAs</a:t>
            </a:r>
            <a:r>
              <a:rPr lang="en-US" dirty="0">
                <a:solidFill>
                  <a:schemeClr val="accent4">
                    <a:lumMod val="25000"/>
                  </a:schemeClr>
                </a:solidFill>
                <a:latin typeface="Roboto Slab" panose="020B0604020202020204" charset="0"/>
                <a:ea typeface="Roboto Slab" panose="020B0604020202020204" charset="0"/>
              </a:rPr>
              <a:t>. </a:t>
            </a:r>
            <a:r>
              <a:rPr lang="en-US" dirty="0" err="1">
                <a:solidFill>
                  <a:schemeClr val="accent4">
                    <a:lumMod val="25000"/>
                  </a:schemeClr>
                </a:solidFill>
                <a:latin typeface="Roboto Slab" panose="020B0604020202020204" charset="0"/>
                <a:ea typeface="Roboto Slab" panose="020B0604020202020204" charset="0"/>
              </a:rPr>
              <a:t>Ge</a:t>
            </a:r>
            <a:r>
              <a:rPr lang="en-US" dirty="0">
                <a:solidFill>
                  <a:schemeClr val="accent4">
                    <a:lumMod val="25000"/>
                  </a:schemeClr>
                </a:solidFill>
                <a:latin typeface="Roboto Slab" panose="020B0604020202020204" charset="0"/>
                <a:ea typeface="Roboto Slab" panose="020B0604020202020204" charset="0"/>
              </a:rPr>
              <a:t> has the smallest gap and </a:t>
            </a:r>
            <a:r>
              <a:rPr lang="en-US" dirty="0" err="1">
                <a:solidFill>
                  <a:schemeClr val="accent4">
                    <a:lumMod val="25000"/>
                  </a:schemeClr>
                </a:solidFill>
                <a:latin typeface="Roboto Slab" panose="020B0604020202020204" charset="0"/>
                <a:ea typeface="Roboto Slab" panose="020B0604020202020204" charset="0"/>
              </a:rPr>
              <a:t>GaAs</a:t>
            </a:r>
            <a:r>
              <a:rPr lang="en-US" dirty="0">
                <a:solidFill>
                  <a:schemeClr val="accent4">
                    <a:lumMod val="25000"/>
                  </a:schemeClr>
                </a:solidFill>
                <a:latin typeface="Roboto Slab" panose="020B0604020202020204" charset="0"/>
                <a:ea typeface="Roboto Slab" panose="020B0604020202020204" charset="0"/>
              </a:rPr>
              <a:t> the largest </a:t>
            </a:r>
            <a:r>
              <a:rPr lang="en-US" dirty="0" smtClean="0">
                <a:solidFill>
                  <a:schemeClr val="accent4">
                    <a:lumMod val="25000"/>
                  </a:schemeClr>
                </a:solidFill>
                <a:latin typeface="Roboto Slab" panose="020B0604020202020204" charset="0"/>
                <a:ea typeface="Roboto Slab" panose="020B0604020202020204" charset="0"/>
              </a:rPr>
              <a:t>gap. In </a:t>
            </a:r>
            <a:r>
              <a:rPr lang="en-US" dirty="0">
                <a:solidFill>
                  <a:schemeClr val="accent4">
                    <a:lumMod val="25000"/>
                  </a:schemeClr>
                </a:solidFill>
                <a:latin typeface="Roboto Slab" panose="020B0604020202020204" charset="0"/>
                <a:ea typeface="Roboto Slab" panose="020B0604020202020204" charset="0"/>
              </a:rPr>
              <a:t>total, this simply means that, An electron in the valence band of silicon must absorb </a:t>
            </a:r>
            <a:r>
              <a:rPr lang="en-US" dirty="0" smtClean="0">
                <a:solidFill>
                  <a:schemeClr val="accent4">
                    <a:lumMod val="25000"/>
                  </a:schemeClr>
                </a:solidFill>
                <a:latin typeface="Roboto Slab" panose="020B0604020202020204" charset="0"/>
                <a:ea typeface="Roboto Slab" panose="020B0604020202020204" charset="0"/>
              </a:rPr>
              <a:t>more energy </a:t>
            </a:r>
            <a:r>
              <a:rPr lang="en-US" dirty="0">
                <a:solidFill>
                  <a:schemeClr val="accent4">
                    <a:lumMod val="25000"/>
                  </a:schemeClr>
                </a:solidFill>
                <a:latin typeface="Roboto Slab" panose="020B0604020202020204" charset="0"/>
                <a:ea typeface="Roboto Slab" panose="020B0604020202020204" charset="0"/>
              </a:rPr>
              <a:t>than one in the valence band of germanium to become a free carrier. Similarly, </a:t>
            </a:r>
            <a:r>
              <a:rPr lang="en-US" dirty="0" smtClean="0">
                <a:solidFill>
                  <a:schemeClr val="accent4">
                    <a:lumMod val="25000"/>
                  </a:schemeClr>
                </a:solidFill>
                <a:latin typeface="Roboto Slab" panose="020B0604020202020204" charset="0"/>
                <a:ea typeface="Roboto Slab" panose="020B0604020202020204" charset="0"/>
              </a:rPr>
              <a:t>an electron </a:t>
            </a:r>
            <a:r>
              <a:rPr lang="en-US" dirty="0">
                <a:solidFill>
                  <a:schemeClr val="accent4">
                    <a:lumMod val="25000"/>
                  </a:schemeClr>
                </a:solidFill>
                <a:latin typeface="Roboto Slab" panose="020B0604020202020204" charset="0"/>
                <a:ea typeface="Roboto Slab" panose="020B0604020202020204" charset="0"/>
              </a:rPr>
              <a:t>in the valence band of gallium arsenide must gain more energy than one in silicon </a:t>
            </a:r>
            <a:r>
              <a:rPr lang="en-US" dirty="0" smtClean="0">
                <a:solidFill>
                  <a:schemeClr val="accent4">
                    <a:lumMod val="25000"/>
                  </a:schemeClr>
                </a:solidFill>
                <a:latin typeface="Roboto Slab" panose="020B0604020202020204" charset="0"/>
                <a:ea typeface="Roboto Slab" panose="020B0604020202020204" charset="0"/>
              </a:rPr>
              <a:t>or germanium </a:t>
            </a:r>
            <a:r>
              <a:rPr lang="en-US" dirty="0">
                <a:solidFill>
                  <a:schemeClr val="accent4">
                    <a:lumMod val="25000"/>
                  </a:schemeClr>
                </a:solidFill>
                <a:latin typeface="Roboto Slab" panose="020B0604020202020204" charset="0"/>
                <a:ea typeface="Roboto Slab" panose="020B0604020202020204" charset="0"/>
              </a:rPr>
              <a:t>to enter the conduction band</a:t>
            </a:r>
            <a:r>
              <a:rPr lang="en-US" dirty="0" smtClean="0">
                <a:solidFill>
                  <a:schemeClr val="accent4">
                    <a:lumMod val="25000"/>
                  </a:schemeClr>
                </a:solidFill>
                <a:latin typeface="Roboto Slab" panose="020B0604020202020204" charset="0"/>
                <a:ea typeface="Roboto Slab" panose="020B0604020202020204" charset="0"/>
              </a:rPr>
              <a:t>.</a:t>
            </a:r>
          </a:p>
          <a:p>
            <a:pPr marL="342900" indent="-342900" algn="just">
              <a:buFont typeface="Arial" panose="020B0604020202020204" pitchFamily="34" charset="0"/>
              <a:buChar char="•"/>
            </a:pPr>
            <a:endParaRPr lang="en-US" dirty="0" smtClean="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Therefore, relatively small energy is needed by their valence electrons to cross over to </a:t>
            </a:r>
            <a:r>
              <a:rPr lang="en-US" dirty="0" smtClean="0">
                <a:solidFill>
                  <a:schemeClr val="accent4">
                    <a:lumMod val="25000"/>
                  </a:schemeClr>
                </a:solidFill>
                <a:latin typeface="Roboto Slab" panose="020B0604020202020204" charset="0"/>
                <a:ea typeface="Roboto Slab" panose="020B0604020202020204" charset="0"/>
              </a:rPr>
              <a:t>the conduction </a:t>
            </a:r>
            <a:r>
              <a:rPr lang="en-US" dirty="0">
                <a:solidFill>
                  <a:schemeClr val="accent4">
                    <a:lumMod val="25000"/>
                  </a:schemeClr>
                </a:solidFill>
                <a:latin typeface="Roboto Slab" panose="020B0604020202020204" charset="0"/>
                <a:ea typeface="Roboto Slab" panose="020B0604020202020204" charset="0"/>
              </a:rPr>
              <a:t>band. Even at room temperature, some of the valence electrons may </a:t>
            </a:r>
            <a:r>
              <a:rPr lang="en-US" dirty="0" smtClean="0">
                <a:solidFill>
                  <a:schemeClr val="accent4">
                    <a:lumMod val="25000"/>
                  </a:schemeClr>
                </a:solidFill>
                <a:latin typeface="Roboto Slab" panose="020B0604020202020204" charset="0"/>
                <a:ea typeface="Roboto Slab" panose="020B0604020202020204" charset="0"/>
              </a:rPr>
              <a:t>acquire sufficient </a:t>
            </a:r>
            <a:r>
              <a:rPr lang="en-US" dirty="0">
                <a:solidFill>
                  <a:schemeClr val="accent4">
                    <a:lumMod val="25000"/>
                  </a:schemeClr>
                </a:solidFill>
                <a:latin typeface="Roboto Slab" panose="020B0604020202020204" charset="0"/>
                <a:ea typeface="Roboto Slab" panose="020B0604020202020204" charset="0"/>
              </a:rPr>
              <a:t>energy to enter into the conduction band and thus become free electrons. However, </a:t>
            </a:r>
            <a:r>
              <a:rPr lang="en-US" dirty="0" smtClean="0">
                <a:solidFill>
                  <a:schemeClr val="accent4">
                    <a:lumMod val="25000"/>
                  </a:schemeClr>
                </a:solidFill>
                <a:latin typeface="Roboto Slab" panose="020B0604020202020204" charset="0"/>
                <a:ea typeface="Roboto Slab" panose="020B0604020202020204" charset="0"/>
              </a:rPr>
              <a:t>at this </a:t>
            </a:r>
            <a:r>
              <a:rPr lang="en-US" dirty="0">
                <a:solidFill>
                  <a:schemeClr val="accent4">
                    <a:lumMod val="25000"/>
                  </a:schemeClr>
                </a:solidFill>
                <a:latin typeface="Roboto Slab" panose="020B0604020202020204" charset="0"/>
                <a:ea typeface="Roboto Slab" panose="020B0604020202020204" charset="0"/>
              </a:rPr>
              <a:t>temperature, the number of free electrons available is very small. Therefore, at </a:t>
            </a:r>
            <a:r>
              <a:rPr lang="en-US" dirty="0" smtClean="0">
                <a:solidFill>
                  <a:schemeClr val="accent4">
                    <a:lumMod val="25000"/>
                  </a:schemeClr>
                </a:solidFill>
                <a:latin typeface="Roboto Slab" panose="020B0604020202020204" charset="0"/>
                <a:ea typeface="Roboto Slab" panose="020B0604020202020204" charset="0"/>
              </a:rPr>
              <a:t>room temperature</a:t>
            </a:r>
            <a:r>
              <a:rPr lang="en-US" dirty="0">
                <a:solidFill>
                  <a:schemeClr val="accent4">
                    <a:lumMod val="25000"/>
                  </a:schemeClr>
                </a:solidFill>
                <a:latin typeface="Roboto Slab" panose="020B0604020202020204" charset="0"/>
                <a:ea typeface="Roboto Slab" panose="020B0604020202020204" charset="0"/>
              </a:rPr>
              <a:t>, a piece of germanium or silicon is neither a good conductor nor an insulator. </a:t>
            </a:r>
            <a:r>
              <a:rPr lang="en-US" dirty="0" smtClean="0">
                <a:solidFill>
                  <a:schemeClr val="accent4">
                    <a:lumMod val="25000"/>
                  </a:schemeClr>
                </a:solidFill>
                <a:latin typeface="Roboto Slab" panose="020B0604020202020204" charset="0"/>
                <a:ea typeface="Roboto Slab" panose="020B0604020202020204" charset="0"/>
              </a:rPr>
              <a:t>For this </a:t>
            </a:r>
            <a:r>
              <a:rPr lang="en-US" dirty="0">
                <a:solidFill>
                  <a:schemeClr val="accent4">
                    <a:lumMod val="25000"/>
                  </a:schemeClr>
                </a:solidFill>
                <a:latin typeface="Roboto Slab" panose="020B0604020202020204" charset="0"/>
                <a:ea typeface="Roboto Slab" panose="020B0604020202020204" charset="0"/>
              </a:rPr>
              <a:t>reason, such substances are called semiconductors.</a:t>
            </a:r>
          </a:p>
        </p:txBody>
      </p:sp>
    </p:spTree>
    <p:extLst>
      <p:ext uri="{BB962C8B-B14F-4D97-AF65-F5344CB8AC3E}">
        <p14:creationId xmlns:p14="http://schemas.microsoft.com/office/powerpoint/2010/main" val="3647471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738454445"/>
              </p:ext>
            </p:extLst>
          </p:nvPr>
        </p:nvGraphicFramePr>
        <p:xfrm>
          <a:off x="745066" y="175671"/>
          <a:ext cx="7653868" cy="4792158"/>
        </p:xfrm>
        <a:graphic>
          <a:graphicData uri="http://schemas.openxmlformats.org/drawingml/2006/table">
            <a:tbl>
              <a:tblPr/>
              <a:tblGrid>
                <a:gridCol w="2432334"/>
                <a:gridCol w="5221534"/>
              </a:tblGrid>
              <a:tr h="639282">
                <a:tc gridSpan="2">
                  <a:txBody>
                    <a:bodyPr/>
                    <a:lstStyle/>
                    <a:p>
                      <a:pPr marL="0" marR="0" algn="ctr">
                        <a:lnSpc>
                          <a:spcPct val="107000"/>
                        </a:lnSpc>
                        <a:spcBef>
                          <a:spcPts val="0"/>
                        </a:spcBef>
                        <a:spcAft>
                          <a:spcPts val="0"/>
                        </a:spcAft>
                      </a:pPr>
                      <a:r>
                        <a:rPr lang="en-US" sz="1400" b="1" dirty="0">
                          <a:solidFill>
                            <a:srgbClr val="000000"/>
                          </a:solidFill>
                          <a:latin typeface="Roboto Slab" panose="020B0604020202020204" charset="0"/>
                          <a:ea typeface="Roboto Slab" panose="020B0604020202020204" charset="0"/>
                          <a:cs typeface="Calibri"/>
                        </a:rPr>
                        <a:t>Varendra University</a:t>
                      </a:r>
                      <a:r>
                        <a:rPr lang="en-US" sz="1400" dirty="0">
                          <a:solidFill>
                            <a:srgbClr val="000000"/>
                          </a:solidFill>
                          <a:latin typeface="Roboto Slab" panose="020B0604020202020204" charset="0"/>
                          <a:ea typeface="Roboto Slab" panose="020B0604020202020204" charset="0"/>
                          <a:cs typeface="Calibri"/>
                        </a:rPr>
                        <a:t/>
                      </a:r>
                      <a:br>
                        <a:rPr lang="en-US" sz="1400" dirty="0">
                          <a:solidFill>
                            <a:srgbClr val="000000"/>
                          </a:solidFill>
                          <a:latin typeface="Roboto Slab" panose="020B0604020202020204" charset="0"/>
                          <a:ea typeface="Roboto Slab" panose="020B0604020202020204" charset="0"/>
                          <a:cs typeface="Calibri"/>
                        </a:rPr>
                      </a:br>
                      <a:r>
                        <a:rPr lang="en-US" sz="1400" dirty="0">
                          <a:solidFill>
                            <a:srgbClr val="000000"/>
                          </a:solidFill>
                          <a:latin typeface="Roboto Slab" panose="020B0604020202020204" charset="0"/>
                          <a:ea typeface="Roboto Slab" panose="020B0604020202020204" charset="0"/>
                          <a:cs typeface="Calibri"/>
                        </a:rPr>
                        <a:t>Department of Computer Science and </a:t>
                      </a:r>
                      <a:r>
                        <a:rPr lang="en-US" sz="1400" dirty="0" smtClean="0">
                          <a:solidFill>
                            <a:srgbClr val="000000"/>
                          </a:solidFill>
                          <a:latin typeface="Roboto Slab" panose="020B0604020202020204" charset="0"/>
                          <a:ea typeface="Roboto Slab" panose="020B0604020202020204" charset="0"/>
                          <a:cs typeface="Calibri"/>
                        </a:rPr>
                        <a:t>Engineering</a:t>
                      </a:r>
                      <a:endParaRPr lang="en-US" sz="1400"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r>
              <a:tr h="233351">
                <a:tc>
                  <a:txBody>
                    <a:bodyPr/>
                    <a:lstStyle/>
                    <a:p>
                      <a:pPr marL="0" marR="0">
                        <a:lnSpc>
                          <a:spcPct val="107000"/>
                        </a:lnSpc>
                        <a:spcBef>
                          <a:spcPts val="0"/>
                        </a:spcBef>
                        <a:spcAft>
                          <a:spcPts val="800"/>
                        </a:spcAft>
                        <a:tabLst>
                          <a:tab pos="276225" algn="l"/>
                        </a:tabLst>
                      </a:pPr>
                      <a:r>
                        <a:rPr lang="en-US" sz="1400" b="1" dirty="0">
                          <a:latin typeface="Roboto Slab" panose="020B0604020202020204" charset="0"/>
                          <a:ea typeface="Roboto Slab" panose="020B0604020202020204" charset="0"/>
                          <a:cs typeface="Times New Roman"/>
                        </a:rPr>
                        <a:t>Program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tabLst>
                          <a:tab pos="276225" algn="l"/>
                        </a:tabLst>
                      </a:pPr>
                      <a:r>
                        <a:rPr lang="en-US" sz="1400" b="0" dirty="0" smtClean="0">
                          <a:latin typeface="Roboto Slab" panose="020B0604020202020204" charset="0"/>
                          <a:ea typeface="Roboto Slab" panose="020B0604020202020204" charset="0"/>
                          <a:cs typeface="Times New Roman"/>
                        </a:rPr>
                        <a:t>B</a:t>
                      </a:r>
                      <a:r>
                        <a:rPr lang="en-US" sz="1400" b="0" dirty="0">
                          <a:latin typeface="Roboto Slab" panose="020B0604020202020204" charset="0"/>
                          <a:ea typeface="Roboto Slab" panose="020B0604020202020204" charset="0"/>
                          <a:cs typeface="Times New Roman"/>
                        </a:rPr>
                        <a:t>. Sc. In Computer Science and </a:t>
                      </a:r>
                      <a:r>
                        <a:rPr lang="en-US" sz="1400" b="0" dirty="0" smtClean="0">
                          <a:latin typeface="Roboto Slab" panose="020B0604020202020204" charset="0"/>
                          <a:ea typeface="Roboto Slab" panose="020B0604020202020204" charset="0"/>
                          <a:cs typeface="Times New Roman"/>
                        </a:rPr>
                        <a:t>Engineering</a:t>
                      </a:r>
                      <a:endParaRPr lang="en-US" sz="1400" b="0" dirty="0">
                        <a:latin typeface="Roboto Slab" panose="020B0604020202020204" charset="0"/>
                        <a:ea typeface="Roboto Slab" panose="020B060402020202020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351">
                <a:tc>
                  <a:txBody>
                    <a:bodyPr/>
                    <a:lstStyle/>
                    <a:p>
                      <a:pPr marL="0" marR="0">
                        <a:lnSpc>
                          <a:spcPct val="107000"/>
                        </a:lnSpc>
                        <a:spcBef>
                          <a:spcPts val="0"/>
                        </a:spcBef>
                        <a:spcAft>
                          <a:spcPts val="0"/>
                        </a:spcAft>
                      </a:pPr>
                      <a:r>
                        <a:rPr lang="en-US" sz="1400" b="1" dirty="0">
                          <a:solidFill>
                            <a:srgbClr val="000000"/>
                          </a:solidFill>
                          <a:latin typeface="Roboto Slab" panose="020B0604020202020204" charset="0"/>
                          <a:ea typeface="Roboto Slab" panose="020B0604020202020204" charset="0"/>
                          <a:cs typeface="Times New Roman"/>
                        </a:rPr>
                        <a:t>Course Code:</a:t>
                      </a:r>
                      <a:endParaRPr lang="en-US" sz="1400" b="1"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0" dirty="0">
                          <a:solidFill>
                            <a:srgbClr val="000000"/>
                          </a:solidFill>
                          <a:latin typeface="Roboto Slab" panose="020B0604020202020204" charset="0"/>
                          <a:ea typeface="Roboto Slab" panose="020B0604020202020204" charset="0"/>
                          <a:cs typeface="Calibri"/>
                        </a:rPr>
                        <a:t>CSE </a:t>
                      </a:r>
                      <a:endParaRPr lang="en-US" sz="1400" b="0" dirty="0">
                        <a:solidFill>
                          <a:schemeClr val="tx1"/>
                        </a:solidFill>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351">
                <a:tc>
                  <a:txBody>
                    <a:bodyPr/>
                    <a:lstStyle/>
                    <a:p>
                      <a:pPr marL="0" marR="0" algn="just">
                        <a:lnSpc>
                          <a:spcPct val="107000"/>
                        </a:lnSpc>
                        <a:spcBef>
                          <a:spcPts val="0"/>
                        </a:spcBef>
                        <a:spcAft>
                          <a:spcPts val="0"/>
                        </a:spcAft>
                      </a:pPr>
                      <a:r>
                        <a:rPr lang="en-US" sz="1400" b="1" dirty="0">
                          <a:solidFill>
                            <a:srgbClr val="000000"/>
                          </a:solidFill>
                          <a:latin typeface="Roboto Slab" panose="020B0604020202020204" charset="0"/>
                          <a:ea typeface="Roboto Slab" panose="020B0604020202020204" charset="0"/>
                          <a:cs typeface="Times New Roman"/>
                        </a:rPr>
                        <a:t>Course Title:</a:t>
                      </a:r>
                      <a:endParaRPr lang="en-US" sz="1400" b="1"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0" dirty="0" smtClean="0">
                          <a:solidFill>
                            <a:srgbClr val="000000"/>
                          </a:solidFill>
                          <a:latin typeface="Roboto Slab" panose="020B0604020202020204" charset="0"/>
                          <a:ea typeface="Roboto Slab" panose="020B0604020202020204" charset="0"/>
                          <a:cs typeface="Calibri"/>
                        </a:rPr>
                        <a:t>Electrical Devices and </a:t>
                      </a:r>
                      <a:r>
                        <a:rPr lang="en-US" sz="1400" b="0" dirty="0">
                          <a:solidFill>
                            <a:srgbClr val="000000"/>
                          </a:solidFill>
                          <a:latin typeface="Roboto Slab" panose="020B0604020202020204" charset="0"/>
                          <a:ea typeface="Roboto Slab" panose="020B0604020202020204" charset="0"/>
                          <a:cs typeface="Calibri"/>
                        </a:rPr>
                        <a:t>Circuits</a:t>
                      </a:r>
                      <a:endParaRPr lang="en-US" sz="1400" b="0"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351">
                <a:tc>
                  <a:txBody>
                    <a:bodyPr/>
                    <a:lstStyle/>
                    <a:p>
                      <a:pPr marL="0" marR="0" algn="just">
                        <a:lnSpc>
                          <a:spcPct val="107000"/>
                        </a:lnSpc>
                        <a:spcBef>
                          <a:spcPts val="0"/>
                        </a:spcBef>
                        <a:spcAft>
                          <a:spcPts val="0"/>
                        </a:spcAft>
                      </a:pPr>
                      <a:r>
                        <a:rPr lang="en-US" sz="1400" b="1" dirty="0">
                          <a:solidFill>
                            <a:srgbClr val="000000"/>
                          </a:solidFill>
                          <a:latin typeface="Roboto Slab" panose="020B0604020202020204" charset="0"/>
                          <a:ea typeface="Roboto Slab" panose="020B0604020202020204" charset="0"/>
                          <a:cs typeface="Times New Roman"/>
                        </a:rPr>
                        <a:t>Section </a:t>
                      </a:r>
                      <a:endParaRPr lang="en-US" sz="1400" b="1"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0" dirty="0" smtClean="0">
                          <a:solidFill>
                            <a:srgbClr val="000000"/>
                          </a:solidFill>
                          <a:latin typeface="Roboto Slab" panose="020B0604020202020204" charset="0"/>
                          <a:ea typeface="Roboto Slab" panose="020B0604020202020204" charset="0"/>
                          <a:cs typeface="Calibri"/>
                        </a:rPr>
                        <a:t>A, B,</a:t>
                      </a:r>
                      <a:r>
                        <a:rPr lang="en-US" sz="1400" b="0" baseline="0" dirty="0" smtClean="0">
                          <a:solidFill>
                            <a:srgbClr val="000000"/>
                          </a:solidFill>
                          <a:latin typeface="Roboto Slab" panose="020B0604020202020204" charset="0"/>
                          <a:ea typeface="Roboto Slab" panose="020B0604020202020204" charset="0"/>
                          <a:cs typeface="Calibri"/>
                        </a:rPr>
                        <a:t> </a:t>
                      </a:r>
                      <a:r>
                        <a:rPr lang="en-US" sz="1400" b="0" dirty="0" smtClean="0">
                          <a:solidFill>
                            <a:srgbClr val="000000"/>
                          </a:solidFill>
                          <a:latin typeface="Roboto Slab" panose="020B0604020202020204" charset="0"/>
                          <a:ea typeface="Roboto Slab" panose="020B0604020202020204" charset="0"/>
                          <a:cs typeface="Calibri"/>
                        </a:rPr>
                        <a:t>C</a:t>
                      </a:r>
                      <a:endParaRPr lang="en-US" sz="1400" b="0"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351">
                <a:tc>
                  <a:txBody>
                    <a:bodyPr/>
                    <a:lstStyle/>
                    <a:p>
                      <a:pPr marL="0" marR="0" algn="just">
                        <a:lnSpc>
                          <a:spcPct val="107000"/>
                        </a:lnSpc>
                        <a:spcBef>
                          <a:spcPts val="0"/>
                        </a:spcBef>
                        <a:spcAft>
                          <a:spcPts val="0"/>
                        </a:spcAft>
                      </a:pPr>
                      <a:r>
                        <a:rPr lang="en-US" sz="1400" b="1" dirty="0">
                          <a:solidFill>
                            <a:srgbClr val="000000"/>
                          </a:solidFill>
                          <a:latin typeface="Roboto Slab" panose="020B0604020202020204" charset="0"/>
                          <a:ea typeface="Roboto Slab" panose="020B0604020202020204" charset="0"/>
                          <a:cs typeface="Times New Roman"/>
                        </a:rPr>
                        <a:t>Semester</a:t>
                      </a:r>
                      <a:endParaRPr lang="en-US" sz="1400" b="1"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0" baseline="0" dirty="0" smtClean="0">
                          <a:solidFill>
                            <a:srgbClr val="000000"/>
                          </a:solidFill>
                          <a:latin typeface="Roboto Slab" panose="020B0604020202020204" charset="0"/>
                          <a:ea typeface="Roboto Slab" panose="020B0604020202020204" charset="0"/>
                          <a:cs typeface="Calibri"/>
                        </a:rPr>
                        <a:t>4</a:t>
                      </a:r>
                      <a:r>
                        <a:rPr lang="en-US" sz="1400" b="0" baseline="30000" dirty="0" smtClean="0">
                          <a:solidFill>
                            <a:srgbClr val="000000"/>
                          </a:solidFill>
                          <a:latin typeface="Roboto Slab" panose="020B0604020202020204" charset="0"/>
                          <a:ea typeface="Roboto Slab" panose="020B0604020202020204" charset="0"/>
                          <a:cs typeface="Calibri"/>
                        </a:rPr>
                        <a:t>th</a:t>
                      </a:r>
                      <a:r>
                        <a:rPr lang="en-US" sz="1400" b="0" dirty="0" smtClean="0">
                          <a:solidFill>
                            <a:srgbClr val="000000"/>
                          </a:solidFill>
                          <a:latin typeface="Roboto Slab" panose="020B0604020202020204" charset="0"/>
                          <a:ea typeface="Roboto Slab" panose="020B0604020202020204" charset="0"/>
                          <a:cs typeface="Calibri"/>
                        </a:rPr>
                        <a:t> </a:t>
                      </a:r>
                      <a:r>
                        <a:rPr lang="en-US" sz="1400" b="0" dirty="0">
                          <a:solidFill>
                            <a:srgbClr val="000000"/>
                          </a:solidFill>
                          <a:latin typeface="Roboto Slab" panose="020B0604020202020204" charset="0"/>
                          <a:ea typeface="Roboto Slab" panose="020B0604020202020204" charset="0"/>
                          <a:cs typeface="Calibri"/>
                        </a:rPr>
                        <a:t>Semester, Summer 2020</a:t>
                      </a:r>
                      <a:endParaRPr lang="en-US" sz="1400" b="0"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351">
                <a:tc>
                  <a:txBody>
                    <a:bodyPr/>
                    <a:lstStyle/>
                    <a:p>
                      <a:pPr marL="0" marR="0" algn="just">
                        <a:lnSpc>
                          <a:spcPct val="107000"/>
                        </a:lnSpc>
                        <a:spcBef>
                          <a:spcPts val="0"/>
                        </a:spcBef>
                        <a:spcAft>
                          <a:spcPts val="0"/>
                        </a:spcAft>
                      </a:pPr>
                      <a:r>
                        <a:rPr lang="en-US" sz="1400" b="1" dirty="0">
                          <a:solidFill>
                            <a:srgbClr val="000000"/>
                          </a:solidFill>
                          <a:latin typeface="Roboto Slab" panose="020B0604020202020204" charset="0"/>
                          <a:ea typeface="Roboto Slab" panose="020B0604020202020204" charset="0"/>
                          <a:cs typeface="Times New Roman"/>
                        </a:rPr>
                        <a:t>Prerequisite:</a:t>
                      </a:r>
                      <a:endParaRPr lang="en-US" sz="1400" b="1"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0" dirty="0">
                          <a:solidFill>
                            <a:srgbClr val="000000"/>
                          </a:solidFill>
                          <a:latin typeface="Roboto Slab" panose="020B0604020202020204" charset="0"/>
                          <a:ea typeface="Roboto Slab" panose="020B0604020202020204" charset="0"/>
                          <a:cs typeface="Calibri"/>
                        </a:rPr>
                        <a:t>Basic </a:t>
                      </a:r>
                      <a:r>
                        <a:rPr lang="en-US" sz="1400" b="0" dirty="0" smtClean="0">
                          <a:solidFill>
                            <a:srgbClr val="000000"/>
                          </a:solidFill>
                          <a:latin typeface="Roboto Slab" panose="020B0604020202020204" charset="0"/>
                          <a:ea typeface="Roboto Slab" panose="020B0604020202020204" charset="0"/>
                          <a:cs typeface="Calibri"/>
                        </a:rPr>
                        <a:t>Physics </a:t>
                      </a:r>
                      <a:r>
                        <a:rPr lang="en-US" sz="1400" b="0" dirty="0">
                          <a:solidFill>
                            <a:srgbClr val="000000"/>
                          </a:solidFill>
                          <a:latin typeface="Roboto Slab" panose="020B0604020202020204" charset="0"/>
                          <a:ea typeface="Roboto Slab" panose="020B0604020202020204" charset="0"/>
                          <a:cs typeface="Calibri"/>
                        </a:rPr>
                        <a:t>( PHY 111</a:t>
                      </a:r>
                      <a:r>
                        <a:rPr lang="en-US" sz="1400" b="0" dirty="0" smtClean="0">
                          <a:solidFill>
                            <a:srgbClr val="000000"/>
                          </a:solidFill>
                          <a:latin typeface="Roboto Slab" panose="020B0604020202020204" charset="0"/>
                          <a:ea typeface="Roboto Slab" panose="020B0604020202020204" charset="0"/>
                          <a:cs typeface="Calibri"/>
                        </a:rPr>
                        <a:t>), Electrical Circuits (CSE 121)</a:t>
                      </a:r>
                      <a:endParaRPr lang="en-US" sz="1400" b="0"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5393">
                <a:tc>
                  <a:txBody>
                    <a:bodyPr/>
                    <a:lstStyle/>
                    <a:p>
                      <a:pPr marL="0" marR="0" algn="just">
                        <a:lnSpc>
                          <a:spcPct val="107000"/>
                        </a:lnSpc>
                        <a:spcBef>
                          <a:spcPts val="0"/>
                        </a:spcBef>
                        <a:spcAft>
                          <a:spcPts val="0"/>
                        </a:spcAft>
                      </a:pPr>
                      <a:r>
                        <a:rPr lang="en-US" sz="1400" b="1" dirty="0">
                          <a:solidFill>
                            <a:srgbClr val="000000"/>
                          </a:solidFill>
                          <a:latin typeface="Roboto Slab" panose="020B0604020202020204" charset="0"/>
                          <a:ea typeface="Roboto Slab" panose="020B0604020202020204" charset="0"/>
                          <a:cs typeface="Times New Roman"/>
                        </a:rPr>
                        <a:t>Number of Credit:</a:t>
                      </a:r>
                      <a:endParaRPr lang="en-US" sz="1400" b="1"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solidFill>
                            <a:srgbClr val="000000"/>
                          </a:solidFill>
                          <a:latin typeface="Roboto Slab" panose="020B0604020202020204" charset="0"/>
                          <a:ea typeface="Roboto Slab" panose="020B0604020202020204" charset="0"/>
                          <a:cs typeface="Calibri"/>
                        </a:rPr>
                        <a:t>3</a:t>
                      </a:r>
                      <a:endParaRPr lang="en-US" sz="1400"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91285">
                <a:tc>
                  <a:txBody>
                    <a:bodyPr/>
                    <a:lstStyle/>
                    <a:p>
                      <a:pPr marL="0" marR="0">
                        <a:lnSpc>
                          <a:spcPct val="107000"/>
                        </a:lnSpc>
                        <a:spcBef>
                          <a:spcPts val="0"/>
                        </a:spcBef>
                        <a:spcAft>
                          <a:spcPts val="0"/>
                        </a:spcAft>
                      </a:pPr>
                      <a:r>
                        <a:rPr lang="en-US" sz="1400" b="1" dirty="0">
                          <a:solidFill>
                            <a:srgbClr val="000000"/>
                          </a:solidFill>
                          <a:latin typeface="Roboto Slab" panose="020B0604020202020204" charset="0"/>
                          <a:ea typeface="Roboto Slab" panose="020B0604020202020204" charset="0"/>
                          <a:cs typeface="Times New Roman"/>
                        </a:rPr>
                        <a:t>Course Teacher:                     </a:t>
                      </a:r>
                      <a:endParaRPr lang="en-US" sz="1400" b="1"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err="1" smtClean="0">
                          <a:solidFill>
                            <a:srgbClr val="000000"/>
                          </a:solidFill>
                          <a:latin typeface="Roboto Slab" panose="020B0604020202020204" charset="0"/>
                          <a:ea typeface="Roboto Slab" panose="020B0604020202020204" charset="0"/>
                          <a:cs typeface="Calibri"/>
                        </a:rPr>
                        <a:t>Ipshita</a:t>
                      </a:r>
                      <a:r>
                        <a:rPr lang="en-US" sz="1400" b="1" baseline="0" dirty="0" smtClean="0">
                          <a:solidFill>
                            <a:srgbClr val="000000"/>
                          </a:solidFill>
                          <a:latin typeface="Roboto Slab" panose="020B0604020202020204" charset="0"/>
                          <a:ea typeface="Roboto Slab" panose="020B0604020202020204" charset="0"/>
                          <a:cs typeface="Calibri"/>
                        </a:rPr>
                        <a:t> </a:t>
                      </a:r>
                      <a:r>
                        <a:rPr lang="en-US" sz="1400" b="1" baseline="0" dirty="0" err="1" smtClean="0">
                          <a:solidFill>
                            <a:srgbClr val="000000"/>
                          </a:solidFill>
                          <a:latin typeface="Roboto Slab" panose="020B0604020202020204" charset="0"/>
                          <a:ea typeface="Roboto Slab" panose="020B0604020202020204" charset="0"/>
                          <a:cs typeface="Calibri"/>
                        </a:rPr>
                        <a:t>Tasnim</a:t>
                      </a:r>
                      <a:r>
                        <a:rPr lang="en-US" sz="1400" b="1" baseline="0" dirty="0" smtClean="0">
                          <a:solidFill>
                            <a:srgbClr val="000000"/>
                          </a:solidFill>
                          <a:latin typeface="Roboto Slab" panose="020B0604020202020204" charset="0"/>
                          <a:ea typeface="Roboto Slab" panose="020B0604020202020204" charset="0"/>
                          <a:cs typeface="Calibri"/>
                        </a:rPr>
                        <a:t> Raha</a:t>
                      </a:r>
                      <a:r>
                        <a:rPr lang="en-US" sz="1400" dirty="0">
                          <a:solidFill>
                            <a:srgbClr val="000000"/>
                          </a:solidFill>
                          <a:latin typeface="Roboto Slab" panose="020B0604020202020204" charset="0"/>
                          <a:ea typeface="Roboto Slab" panose="020B0604020202020204" charset="0"/>
                          <a:cs typeface="Calibri"/>
                        </a:rPr>
                        <a:t/>
                      </a:r>
                      <a:br>
                        <a:rPr lang="en-US" sz="1400" dirty="0">
                          <a:solidFill>
                            <a:srgbClr val="000000"/>
                          </a:solidFill>
                          <a:latin typeface="Roboto Slab" panose="020B0604020202020204" charset="0"/>
                          <a:ea typeface="Roboto Slab" panose="020B0604020202020204" charset="0"/>
                          <a:cs typeface="Calibri"/>
                        </a:rPr>
                      </a:br>
                      <a:r>
                        <a:rPr lang="en-US" sz="1400" dirty="0" smtClean="0">
                          <a:solidFill>
                            <a:srgbClr val="000000"/>
                          </a:solidFill>
                          <a:latin typeface="Roboto Slab" panose="020B0604020202020204" charset="0"/>
                          <a:ea typeface="Roboto Slab" panose="020B0604020202020204" charset="0"/>
                          <a:cs typeface="Calibri"/>
                        </a:rPr>
                        <a:t>Lecturer (Provisional),</a:t>
                      </a:r>
                      <a:r>
                        <a:rPr lang="en-US" sz="1400" dirty="0">
                          <a:solidFill>
                            <a:srgbClr val="000000"/>
                          </a:solidFill>
                          <a:latin typeface="Roboto Slab" panose="020B0604020202020204" charset="0"/>
                          <a:ea typeface="Roboto Slab" panose="020B0604020202020204" charset="0"/>
                          <a:cs typeface="Calibri"/>
                        </a:rPr>
                        <a:t/>
                      </a:r>
                      <a:br>
                        <a:rPr lang="en-US" sz="1400" dirty="0">
                          <a:solidFill>
                            <a:srgbClr val="000000"/>
                          </a:solidFill>
                          <a:latin typeface="Roboto Slab" panose="020B0604020202020204" charset="0"/>
                          <a:ea typeface="Roboto Slab" panose="020B0604020202020204" charset="0"/>
                          <a:cs typeface="Calibri"/>
                        </a:rPr>
                      </a:br>
                      <a:r>
                        <a:rPr lang="en-US" sz="1400" dirty="0">
                          <a:solidFill>
                            <a:srgbClr val="000000"/>
                          </a:solidFill>
                          <a:latin typeface="Roboto Slab" panose="020B0604020202020204" charset="0"/>
                          <a:ea typeface="Roboto Slab" panose="020B0604020202020204" charset="0"/>
                          <a:cs typeface="Calibri"/>
                        </a:rPr>
                        <a:t>Dept. of CSE, Varendra University</a:t>
                      </a:r>
                      <a:br>
                        <a:rPr lang="en-US" sz="1400" dirty="0">
                          <a:solidFill>
                            <a:srgbClr val="000000"/>
                          </a:solidFill>
                          <a:latin typeface="Roboto Slab" panose="020B0604020202020204" charset="0"/>
                          <a:ea typeface="Roboto Slab" panose="020B0604020202020204" charset="0"/>
                          <a:cs typeface="Calibri"/>
                        </a:rPr>
                      </a:br>
                      <a:r>
                        <a:rPr lang="en-US" sz="1400" dirty="0">
                          <a:solidFill>
                            <a:srgbClr val="000000"/>
                          </a:solidFill>
                          <a:latin typeface="Roboto Slab" panose="020B0604020202020204" charset="0"/>
                          <a:ea typeface="Roboto Slab" panose="020B0604020202020204" charset="0"/>
                          <a:cs typeface="Calibri"/>
                        </a:rPr>
                        <a:t>Cell: </a:t>
                      </a:r>
                      <a:r>
                        <a:rPr lang="en-US" sz="1400" dirty="0" smtClean="0">
                          <a:solidFill>
                            <a:srgbClr val="000000"/>
                          </a:solidFill>
                          <a:latin typeface="Roboto Slab" panose="020B0604020202020204" charset="0"/>
                          <a:ea typeface="Roboto Slab" panose="020B0604020202020204" charset="0"/>
                          <a:cs typeface="Calibri"/>
                        </a:rPr>
                        <a:t>01715673436</a:t>
                      </a:r>
                      <a:r>
                        <a:rPr lang="en-US" sz="1400" dirty="0">
                          <a:solidFill>
                            <a:srgbClr val="000000"/>
                          </a:solidFill>
                          <a:latin typeface="Roboto Slab" panose="020B0604020202020204" charset="0"/>
                          <a:ea typeface="Roboto Slab" panose="020B0604020202020204" charset="0"/>
                          <a:cs typeface="Calibri"/>
                        </a:rPr>
                        <a:t/>
                      </a:r>
                      <a:br>
                        <a:rPr lang="en-US" sz="1400" dirty="0">
                          <a:solidFill>
                            <a:srgbClr val="000000"/>
                          </a:solidFill>
                          <a:latin typeface="Roboto Slab" panose="020B0604020202020204" charset="0"/>
                          <a:ea typeface="Roboto Slab" panose="020B0604020202020204" charset="0"/>
                          <a:cs typeface="Calibri"/>
                        </a:rPr>
                      </a:br>
                      <a:r>
                        <a:rPr lang="en-US" sz="1400" dirty="0">
                          <a:solidFill>
                            <a:srgbClr val="000000"/>
                          </a:solidFill>
                          <a:latin typeface="Roboto Slab" panose="020B0604020202020204" charset="0"/>
                          <a:ea typeface="Roboto Slab" panose="020B0604020202020204" charset="0"/>
                          <a:cs typeface="Calibri"/>
                        </a:rPr>
                        <a:t>Email: </a:t>
                      </a:r>
                      <a:r>
                        <a:rPr lang="en-US" sz="1400" u="sng" dirty="0" smtClean="0">
                          <a:solidFill>
                            <a:srgbClr val="000000"/>
                          </a:solidFill>
                          <a:latin typeface="Roboto Slab" panose="020B0604020202020204" charset="0"/>
                          <a:ea typeface="Roboto Slab" panose="020B0604020202020204" charset="0"/>
                          <a:cs typeface="Calibri"/>
                          <a:hlinkClick r:id="rId3"/>
                        </a:rPr>
                        <a:t>ipshita@vu.edu.bd</a:t>
                      </a:r>
                      <a:r>
                        <a:rPr lang="en-US" sz="1400" dirty="0">
                          <a:solidFill>
                            <a:srgbClr val="000000"/>
                          </a:solidFill>
                          <a:latin typeface="Roboto Slab" panose="020B0604020202020204" charset="0"/>
                          <a:ea typeface="Roboto Slab" panose="020B0604020202020204" charset="0"/>
                          <a:cs typeface="Calibri"/>
                        </a:rPr>
                        <a:t>, </a:t>
                      </a:r>
                      <a:r>
                        <a:rPr lang="en-US" sz="1400" u="sng" dirty="0" smtClean="0">
                          <a:solidFill>
                            <a:srgbClr val="000000"/>
                          </a:solidFill>
                          <a:latin typeface="Roboto Slab" panose="020B0604020202020204" charset="0"/>
                          <a:ea typeface="Roboto Slab" panose="020B0604020202020204" charset="0"/>
                          <a:cs typeface="Calibri"/>
                          <a:hlinkClick r:id="rId4"/>
                        </a:rPr>
                        <a:t>ipshita032@gmail.com</a:t>
                      </a:r>
                      <a:r>
                        <a:rPr lang="en-US" sz="1400" dirty="0" smtClean="0">
                          <a:solidFill>
                            <a:srgbClr val="000000"/>
                          </a:solidFill>
                          <a:latin typeface="Roboto Slab" panose="020B0604020202020204" charset="0"/>
                          <a:ea typeface="Roboto Slab" panose="020B0604020202020204" charset="0"/>
                          <a:cs typeface="Calibri"/>
                        </a:rPr>
                        <a:t> </a:t>
                      </a:r>
                      <a:endParaRPr lang="en-US" sz="1400"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1487">
                <a:tc>
                  <a:txBody>
                    <a:bodyPr/>
                    <a:lstStyle/>
                    <a:p>
                      <a:pPr marL="0" marR="0" algn="just">
                        <a:lnSpc>
                          <a:spcPct val="107000"/>
                        </a:lnSpc>
                        <a:spcBef>
                          <a:spcPts val="0"/>
                        </a:spcBef>
                        <a:spcAft>
                          <a:spcPts val="0"/>
                        </a:spcAft>
                      </a:pPr>
                      <a:r>
                        <a:rPr lang="en-US" sz="1400" b="1" dirty="0">
                          <a:solidFill>
                            <a:srgbClr val="000000"/>
                          </a:solidFill>
                          <a:latin typeface="Roboto Slab" panose="020B0604020202020204" charset="0"/>
                          <a:ea typeface="Roboto Slab" panose="020B0604020202020204" charset="0"/>
                          <a:cs typeface="Times New Roman"/>
                        </a:rPr>
                        <a:t>Lecture Hours:</a:t>
                      </a:r>
                      <a:endParaRPr lang="en-US" sz="1400" b="1"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solidFill>
                            <a:srgbClr val="000000"/>
                          </a:solidFill>
                          <a:latin typeface="Roboto Slab" panose="020B0604020202020204" charset="0"/>
                          <a:ea typeface="Roboto Slab" panose="020B0604020202020204" charset="0"/>
                          <a:cs typeface="Calibri"/>
                        </a:rPr>
                        <a:t>1 Hour 25 Minutes, </a:t>
                      </a:r>
                      <a:r>
                        <a:rPr lang="en-US" sz="1400" dirty="0">
                          <a:latin typeface="Roboto Slab" panose="020B0604020202020204" charset="0"/>
                          <a:ea typeface="Roboto Slab" panose="020B0604020202020204" charset="0"/>
                          <a:cs typeface="Times New Roman"/>
                        </a:rPr>
                        <a:t>two theoretical lectures per week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9720">
                <a:tc>
                  <a:txBody>
                    <a:bodyPr/>
                    <a:lstStyle/>
                    <a:p>
                      <a:pPr marL="0" marR="0">
                        <a:lnSpc>
                          <a:spcPct val="107000"/>
                        </a:lnSpc>
                        <a:spcBef>
                          <a:spcPts val="0"/>
                        </a:spcBef>
                        <a:spcAft>
                          <a:spcPts val="800"/>
                        </a:spcAft>
                      </a:pPr>
                      <a:r>
                        <a:rPr lang="en-US" sz="1400" b="1" dirty="0">
                          <a:solidFill>
                            <a:srgbClr val="000000"/>
                          </a:solidFill>
                          <a:latin typeface="Roboto Slab" panose="020B0604020202020204" charset="0"/>
                          <a:ea typeface="Roboto Slab" panose="020B0604020202020204" charset="0"/>
                          <a:cs typeface="Times New Roman"/>
                        </a:rPr>
                        <a:t>Textbook:</a:t>
                      </a:r>
                      <a:endParaRPr lang="en-US" sz="1400" b="1" dirty="0">
                        <a:latin typeface="Roboto Slab" panose="020B0604020202020204" charset="0"/>
                        <a:ea typeface="Roboto Slab" panose="020B060402020202020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28600" marR="0" indent="-228600" algn="l" defTabSz="914400" rtl="0" eaLnBrk="1" fontAlgn="auto" latinLnBrk="0" hangingPunct="1">
                        <a:lnSpc>
                          <a:spcPct val="107000"/>
                        </a:lnSpc>
                        <a:spcBef>
                          <a:spcPts val="0"/>
                        </a:spcBef>
                        <a:spcAft>
                          <a:spcPts val="0"/>
                        </a:spcAft>
                        <a:buClr>
                          <a:srgbClr val="000000"/>
                        </a:buClr>
                        <a:buSzTx/>
                        <a:buFont typeface="+mj-lt"/>
                        <a:buAutoNum type="arabicPeriod"/>
                        <a:tabLst/>
                        <a:defRPr/>
                      </a:pPr>
                      <a:r>
                        <a:rPr lang="en-US" sz="1200" b="0" dirty="0" smtClean="0">
                          <a:solidFill>
                            <a:srgbClr val="000000"/>
                          </a:solidFill>
                          <a:latin typeface="Roboto Slab" panose="020B0604020202020204" charset="0"/>
                          <a:ea typeface="Roboto Slab" panose="020B0604020202020204" charset="0"/>
                          <a:cs typeface="Calibri"/>
                        </a:rPr>
                        <a:t>Electrical Devices and Circuit</a:t>
                      </a:r>
                      <a:r>
                        <a:rPr lang="en-US" sz="1200" b="0" baseline="0" dirty="0" smtClean="0">
                          <a:solidFill>
                            <a:srgbClr val="000000"/>
                          </a:solidFill>
                          <a:latin typeface="Roboto Slab" panose="020B0604020202020204" charset="0"/>
                          <a:ea typeface="Roboto Slab" panose="020B0604020202020204" charset="0"/>
                          <a:cs typeface="Calibri"/>
                        </a:rPr>
                        <a:t> theory</a:t>
                      </a:r>
                      <a:r>
                        <a:rPr lang="en-US" sz="1200" b="0" baseline="0" dirty="0" smtClean="0">
                          <a:solidFill>
                            <a:schemeClr val="tx1"/>
                          </a:solidFill>
                          <a:latin typeface="Roboto Slab" panose="020B0604020202020204" charset="0"/>
                          <a:ea typeface="Roboto Slab" panose="020B0604020202020204" charset="0"/>
                          <a:cs typeface="Times New Roman"/>
                        </a:rPr>
                        <a:t> </a:t>
                      </a:r>
                      <a:r>
                        <a:rPr lang="en-US" sz="1200" dirty="0" smtClean="0">
                          <a:solidFill>
                            <a:srgbClr val="000000"/>
                          </a:solidFill>
                          <a:latin typeface="Roboto Slab" panose="020B0604020202020204" charset="0"/>
                          <a:ea typeface="Roboto Slab" panose="020B0604020202020204" charset="0"/>
                          <a:cs typeface="Calibri"/>
                        </a:rPr>
                        <a:t>by </a:t>
                      </a:r>
                      <a:r>
                        <a:rPr lang="en-US" sz="1200" dirty="0">
                          <a:solidFill>
                            <a:srgbClr val="000000"/>
                          </a:solidFill>
                          <a:latin typeface="Roboto Slab" panose="020B0604020202020204" charset="0"/>
                          <a:ea typeface="Roboto Slab" panose="020B0604020202020204" charset="0"/>
                          <a:cs typeface="Calibri"/>
                        </a:rPr>
                        <a:t>Robert_L._</a:t>
                      </a:r>
                      <a:r>
                        <a:rPr lang="en-US" sz="1200" dirty="0" err="1" smtClean="0">
                          <a:solidFill>
                            <a:srgbClr val="000000"/>
                          </a:solidFill>
                          <a:latin typeface="Roboto Slab" panose="020B0604020202020204" charset="0"/>
                          <a:ea typeface="Roboto Slab" panose="020B0604020202020204" charset="0"/>
                          <a:cs typeface="Calibri"/>
                        </a:rPr>
                        <a:t>Boylestad</a:t>
                      </a:r>
                      <a:endParaRPr lang="en-US" sz="1200" dirty="0" smtClean="0">
                        <a:solidFill>
                          <a:srgbClr val="000000"/>
                        </a:solidFill>
                        <a:latin typeface="Roboto Slab" panose="020B0604020202020204" charset="0"/>
                        <a:ea typeface="Roboto Slab" panose="020B0604020202020204" charset="0"/>
                        <a:cs typeface="Calibri"/>
                      </a:endParaRPr>
                    </a:p>
                    <a:p>
                      <a:pPr marL="228600" marR="0" indent="-228600" algn="l" defTabSz="914400" rtl="0" eaLnBrk="1" fontAlgn="auto" latinLnBrk="0" hangingPunct="1">
                        <a:lnSpc>
                          <a:spcPct val="107000"/>
                        </a:lnSpc>
                        <a:spcBef>
                          <a:spcPts val="0"/>
                        </a:spcBef>
                        <a:spcAft>
                          <a:spcPts val="0"/>
                        </a:spcAft>
                        <a:buClr>
                          <a:srgbClr val="000000"/>
                        </a:buClr>
                        <a:buSzTx/>
                        <a:buFont typeface="+mj-lt"/>
                        <a:buAutoNum type="arabicPeriod"/>
                        <a:tabLst/>
                        <a:defRPr/>
                      </a:pPr>
                      <a:r>
                        <a:rPr lang="en-US" sz="1200" dirty="0" smtClean="0">
                          <a:solidFill>
                            <a:srgbClr val="000000"/>
                          </a:solidFill>
                          <a:latin typeface="Roboto Slab" panose="020B0604020202020204" charset="0"/>
                          <a:ea typeface="Roboto Slab" panose="020B0604020202020204" charset="0"/>
                          <a:cs typeface="Calibri"/>
                        </a:rPr>
                        <a:t>Principles of Electronics</a:t>
                      </a:r>
                      <a:r>
                        <a:rPr lang="en-US" sz="1200" baseline="0" dirty="0" smtClean="0">
                          <a:solidFill>
                            <a:srgbClr val="000000"/>
                          </a:solidFill>
                          <a:latin typeface="Roboto Slab" panose="020B0604020202020204" charset="0"/>
                          <a:ea typeface="Roboto Slab" panose="020B0604020202020204" charset="0"/>
                          <a:cs typeface="Calibri"/>
                        </a:rPr>
                        <a:t> by V.K. Mehta and </a:t>
                      </a:r>
                      <a:r>
                        <a:rPr lang="en-US" sz="1200" baseline="0" dirty="0" err="1" smtClean="0">
                          <a:solidFill>
                            <a:srgbClr val="000000"/>
                          </a:solidFill>
                          <a:latin typeface="Roboto Slab" panose="020B0604020202020204" charset="0"/>
                          <a:ea typeface="Roboto Slab" panose="020B0604020202020204" charset="0"/>
                          <a:cs typeface="Calibri"/>
                        </a:rPr>
                        <a:t>Rohit</a:t>
                      </a:r>
                      <a:r>
                        <a:rPr lang="en-US" sz="1200" baseline="0" dirty="0" smtClean="0">
                          <a:solidFill>
                            <a:srgbClr val="000000"/>
                          </a:solidFill>
                          <a:latin typeface="Roboto Slab" panose="020B0604020202020204" charset="0"/>
                          <a:ea typeface="Roboto Slab" panose="020B0604020202020204" charset="0"/>
                          <a:cs typeface="Calibri"/>
                        </a:rPr>
                        <a:t> Mehta</a:t>
                      </a:r>
                      <a:endParaRPr lang="en-US" sz="1200" dirty="0">
                        <a:latin typeface="Roboto Slab" panose="020B0604020202020204" charset="0"/>
                        <a:ea typeface="Roboto Slab" panose="020B060402020202020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00906">
                <a:tc>
                  <a:txBody>
                    <a:bodyPr/>
                    <a:lstStyle/>
                    <a:p>
                      <a:pPr marL="0" marR="0">
                        <a:lnSpc>
                          <a:spcPct val="107000"/>
                        </a:lnSpc>
                        <a:spcBef>
                          <a:spcPts val="0"/>
                        </a:spcBef>
                        <a:spcAft>
                          <a:spcPts val="800"/>
                        </a:spcAft>
                      </a:pPr>
                      <a:r>
                        <a:rPr lang="en-US" sz="1400" b="1" dirty="0">
                          <a:latin typeface="Roboto Slab" panose="020B0604020202020204" charset="0"/>
                          <a:ea typeface="Roboto Slab" panose="020B0604020202020204" charset="0"/>
                          <a:cs typeface="Times New Roman"/>
                        </a:rPr>
                        <a:t>Reference book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28600" marR="0" indent="-228600" algn="just" defTabSz="914400" rtl="0" eaLnBrk="1" fontAlgn="auto" latinLnBrk="0" hangingPunct="1">
                        <a:lnSpc>
                          <a:spcPct val="107000"/>
                        </a:lnSpc>
                        <a:spcBef>
                          <a:spcPts val="0"/>
                        </a:spcBef>
                        <a:spcAft>
                          <a:spcPts val="800"/>
                        </a:spcAft>
                        <a:buClr>
                          <a:srgbClr val="000000"/>
                        </a:buClr>
                        <a:buSzTx/>
                        <a:buFont typeface="Arial"/>
                        <a:buAutoNum type="arabicPeriod"/>
                        <a:tabLst/>
                        <a:defRPr/>
                      </a:pPr>
                      <a:r>
                        <a:rPr lang="en-US" sz="1200" b="0" dirty="0" smtClean="0">
                          <a:solidFill>
                            <a:srgbClr val="000000"/>
                          </a:solidFill>
                          <a:latin typeface="Roboto Slab" panose="020B0604020202020204" charset="0"/>
                          <a:ea typeface="Roboto Slab" panose="020B0604020202020204" charset="0"/>
                          <a:cs typeface="Calibri"/>
                        </a:rPr>
                        <a:t>Electrical Devices and Circuits by A. </a:t>
                      </a:r>
                      <a:r>
                        <a:rPr lang="en-US" sz="1200" b="0" dirty="0" err="1" smtClean="0">
                          <a:solidFill>
                            <a:srgbClr val="000000"/>
                          </a:solidFill>
                          <a:latin typeface="Roboto Slab" panose="020B0604020202020204" charset="0"/>
                          <a:ea typeface="Roboto Slab" panose="020B0604020202020204" charset="0"/>
                          <a:cs typeface="Calibri"/>
                        </a:rPr>
                        <a:t>Mottershead</a:t>
                      </a:r>
                      <a:endParaRPr lang="en-US" sz="1200" b="0" dirty="0" smtClean="0">
                        <a:solidFill>
                          <a:schemeClr val="tx1"/>
                        </a:solidFill>
                        <a:latin typeface="Roboto Slab" panose="020B0604020202020204" charset="0"/>
                        <a:ea typeface="Roboto Slab" panose="020B0604020202020204" charset="0"/>
                        <a:cs typeface="Times New Roman"/>
                      </a:endParaRPr>
                    </a:p>
                    <a:p>
                      <a:pPr marL="228600" marR="0" indent="-228600" algn="just" defTabSz="914400" rtl="0" eaLnBrk="1" fontAlgn="auto" latinLnBrk="0" hangingPunct="1">
                        <a:lnSpc>
                          <a:spcPct val="107000"/>
                        </a:lnSpc>
                        <a:spcBef>
                          <a:spcPts val="0"/>
                        </a:spcBef>
                        <a:spcAft>
                          <a:spcPts val="800"/>
                        </a:spcAft>
                        <a:buClr>
                          <a:srgbClr val="000000"/>
                        </a:buClr>
                        <a:buSzTx/>
                        <a:buFont typeface="Arial"/>
                        <a:buAutoNum type="arabicPeriod"/>
                        <a:tabLst/>
                        <a:defRPr/>
                      </a:pPr>
                      <a:r>
                        <a:rPr lang="en-US" sz="1200" b="0" dirty="0" smtClean="0">
                          <a:solidFill>
                            <a:srgbClr val="000000"/>
                          </a:solidFill>
                          <a:latin typeface="Roboto Slab" panose="020B0604020202020204" charset="0"/>
                          <a:ea typeface="Roboto Slab" panose="020B0604020202020204" charset="0"/>
                          <a:cs typeface="Calibri"/>
                        </a:rPr>
                        <a:t>Electrical Devices and Circuits</a:t>
                      </a:r>
                      <a:r>
                        <a:rPr lang="en-US" sz="1200" b="0" baseline="0" dirty="0">
                          <a:solidFill>
                            <a:schemeClr val="tx1"/>
                          </a:solidFill>
                          <a:latin typeface="Roboto Slab" panose="020B0604020202020204" charset="0"/>
                          <a:ea typeface="Roboto Slab" panose="020B0604020202020204" charset="0"/>
                          <a:cs typeface="Times New Roman"/>
                        </a:rPr>
                        <a:t> </a:t>
                      </a:r>
                      <a:r>
                        <a:rPr lang="en-US" sz="1200" b="0" baseline="0" dirty="0" smtClean="0">
                          <a:solidFill>
                            <a:schemeClr val="tx1"/>
                          </a:solidFill>
                          <a:latin typeface="Roboto Slab" panose="020B0604020202020204" charset="0"/>
                          <a:ea typeface="Roboto Slab" panose="020B0604020202020204" charset="0"/>
                          <a:cs typeface="Times New Roman"/>
                        </a:rPr>
                        <a:t>by Jacob </a:t>
                      </a:r>
                      <a:r>
                        <a:rPr lang="en-US" sz="1200" b="0" baseline="0" dirty="0" err="1" smtClean="0">
                          <a:solidFill>
                            <a:schemeClr val="tx1"/>
                          </a:solidFill>
                          <a:latin typeface="Roboto Slab" panose="020B0604020202020204" charset="0"/>
                          <a:ea typeface="Roboto Slab" panose="020B0604020202020204" charset="0"/>
                          <a:cs typeface="Times New Roman"/>
                        </a:rPr>
                        <a:t>Millman</a:t>
                      </a:r>
                      <a:r>
                        <a:rPr lang="en-US" sz="1200" b="0" baseline="0" dirty="0" smtClean="0">
                          <a:solidFill>
                            <a:schemeClr val="tx1"/>
                          </a:solidFill>
                          <a:latin typeface="Roboto Slab" panose="020B0604020202020204" charset="0"/>
                          <a:ea typeface="Roboto Slab" panose="020B0604020202020204" charset="0"/>
                          <a:cs typeface="Times New Roman"/>
                        </a:rPr>
                        <a:t> and Christos C. </a:t>
                      </a:r>
                      <a:r>
                        <a:rPr lang="en-US" sz="1200" b="0" baseline="0" dirty="0" err="1" smtClean="0">
                          <a:solidFill>
                            <a:schemeClr val="tx1"/>
                          </a:solidFill>
                          <a:latin typeface="Roboto Slab" panose="020B0604020202020204" charset="0"/>
                          <a:ea typeface="Roboto Slab" panose="020B0604020202020204" charset="0"/>
                          <a:cs typeface="Times New Roman"/>
                        </a:rPr>
                        <a:t>Halkias</a:t>
                      </a:r>
                      <a:endParaRPr lang="en-US" sz="1200" b="0" dirty="0" smtClean="0">
                        <a:latin typeface="Roboto Slab" panose="020B0604020202020204" charset="0"/>
                        <a:ea typeface="Roboto Slab" panose="020B060402020202020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449814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97;p15"/>
          <p:cNvSpPr txBox="1">
            <a:spLocks/>
          </p:cNvSpPr>
          <p:nvPr/>
        </p:nvSpPr>
        <p:spPr>
          <a:xfrm>
            <a:off x="449147" y="56133"/>
            <a:ext cx="8321674"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Effects Of Temperature </a:t>
            </a:r>
            <a:r>
              <a:rPr lang="en-US" sz="3200" dirty="0" smtClean="0"/>
              <a:t>On Semiconductor</a:t>
            </a:r>
            <a:endParaRPr lang="en-US" sz="44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534664"/>
            <a:ext cx="7821520" cy="2462213"/>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At </a:t>
            </a:r>
            <a:r>
              <a:rPr lang="en-US" b="1" dirty="0">
                <a:solidFill>
                  <a:schemeClr val="accent4">
                    <a:lumMod val="25000"/>
                  </a:schemeClr>
                </a:solidFill>
                <a:latin typeface="Roboto Slab" panose="020B0604020202020204" charset="0"/>
                <a:ea typeface="Roboto Slab" panose="020B0604020202020204" charset="0"/>
              </a:rPr>
              <a:t>absolute zero </a:t>
            </a:r>
            <a:r>
              <a:rPr lang="en-US" dirty="0">
                <a:solidFill>
                  <a:schemeClr val="accent4">
                    <a:lumMod val="25000"/>
                  </a:schemeClr>
                </a:solidFill>
                <a:latin typeface="Roboto Slab" panose="020B0604020202020204" charset="0"/>
                <a:ea typeface="Roboto Slab" panose="020B0604020202020204" charset="0"/>
              </a:rPr>
              <a:t>temperature semiconductor behaves as a perfect insulator</a:t>
            </a:r>
            <a:r>
              <a:rPr lang="en-US" dirty="0" smtClean="0">
                <a:solidFill>
                  <a:schemeClr val="accent4">
                    <a:lumMod val="25000"/>
                  </a:schemeClr>
                </a:solidFill>
                <a:latin typeface="Roboto Slab" panose="020B0604020202020204" charset="0"/>
                <a:ea typeface="Roboto Slab" panose="020B0604020202020204" charset="0"/>
              </a:rPr>
              <a:t>.</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b="1" dirty="0">
                <a:solidFill>
                  <a:schemeClr val="accent4">
                    <a:lumMod val="25000"/>
                  </a:schemeClr>
                </a:solidFill>
                <a:latin typeface="Roboto Slab" panose="020B0604020202020204" charset="0"/>
                <a:ea typeface="Roboto Slab" panose="020B0604020202020204" charset="0"/>
              </a:rPr>
              <a:t>Above zero temperature </a:t>
            </a:r>
            <a:r>
              <a:rPr lang="en-US" dirty="0">
                <a:solidFill>
                  <a:schemeClr val="accent4">
                    <a:lumMod val="25000"/>
                  </a:schemeClr>
                </a:solidFill>
                <a:latin typeface="Roboto Slab" panose="020B0604020202020204" charset="0"/>
                <a:ea typeface="Roboto Slab" panose="020B0604020202020204" charset="0"/>
              </a:rPr>
              <a:t>some of the covalent bonds in semiconductor break due to the thermal energy supplied. For this reason some of the electrons become free. The result is that a few free electrons exist in semiconductor. These free electrons can constitute a tiny electric current if potential difference is applied across the semiconductor crystal. This shows that the resistance of a semiconductor decreases with the rise in temperature.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847898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Google Shape;97;p15"/>
          <p:cNvSpPr txBox="1">
            <a:spLocks/>
          </p:cNvSpPr>
          <p:nvPr/>
        </p:nvSpPr>
        <p:spPr>
          <a:xfrm>
            <a:off x="815584" y="65006"/>
            <a:ext cx="8321674"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Intrinsic and Extrinsic Semiconductors</a:t>
            </a:r>
            <a:endParaRPr lang="en-US" sz="44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Google Shape;104;p16"/>
          <p:cNvSpPr txBox="1">
            <a:spLocks/>
          </p:cNvSpPr>
          <p:nvPr/>
        </p:nvSpPr>
        <p:spPr>
          <a:xfrm>
            <a:off x="1215300" y="2119271"/>
            <a:ext cx="6713400" cy="196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dirty="0" smtClean="0">
                <a:solidFill>
                  <a:srgbClr val="5F686C"/>
                </a:solidFill>
              </a:rPr>
              <a:t>Let’s watch a video</a:t>
            </a:r>
          </a:p>
          <a:p>
            <a:pPr marL="0" indent="0">
              <a:buNone/>
            </a:pPr>
            <a:r>
              <a:rPr lang="en-US" sz="1800" dirty="0">
                <a:solidFill>
                  <a:srgbClr val="5F686C"/>
                </a:solidFill>
              </a:rPr>
              <a:t>Link: </a:t>
            </a:r>
            <a:r>
              <a:rPr lang="en-US" sz="1800" dirty="0">
                <a:solidFill>
                  <a:srgbClr val="3494BA"/>
                </a:solidFill>
              </a:rPr>
              <a:t>https://</a:t>
            </a:r>
            <a:r>
              <a:rPr lang="en-US" sz="1800" dirty="0" smtClean="0">
                <a:solidFill>
                  <a:srgbClr val="3494BA"/>
                </a:solidFill>
              </a:rPr>
              <a:t>www.youtube.com/watch?v=ORP71zqFf1k</a:t>
            </a:r>
          </a:p>
          <a:p>
            <a:pPr marL="0" indent="0">
              <a:buNone/>
            </a:pPr>
            <a:r>
              <a:rPr lang="en-US" sz="1800" dirty="0" smtClean="0">
                <a:solidFill>
                  <a:srgbClr val="3494BA"/>
                </a:solidFill>
              </a:rPr>
              <a:t>          https</a:t>
            </a:r>
            <a:r>
              <a:rPr lang="en-US" sz="1800" dirty="0">
                <a:solidFill>
                  <a:srgbClr val="3494BA"/>
                </a:solidFill>
              </a:rPr>
              <a:t>://www.youtube.com/watch?v=JBtEckh3L9Q</a:t>
            </a:r>
          </a:p>
          <a:p>
            <a:pPr marL="0" indent="0">
              <a:buFont typeface="Source Sans Pro"/>
              <a:buNone/>
            </a:pPr>
            <a:endParaRPr lang="en-US" dirty="0" smtClean="0">
              <a:solidFill>
                <a:srgbClr val="5F686C"/>
              </a:solidFill>
            </a:endParaRPr>
          </a:p>
        </p:txBody>
      </p:sp>
    </p:spTree>
    <p:extLst>
      <p:ext uri="{BB962C8B-B14F-4D97-AF65-F5344CB8AC3E}">
        <p14:creationId xmlns:p14="http://schemas.microsoft.com/office/powerpoint/2010/main" val="1217520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6" y="207881"/>
            <a:ext cx="7571700" cy="587251"/>
          </a:xfrm>
        </p:spPr>
        <p:txBody>
          <a:bodyPr/>
          <a:lstStyle/>
          <a:p>
            <a:r>
              <a:rPr lang="en-US" sz="3200" dirty="0" smtClean="0"/>
              <a:t>Intrinsic Semiconductor</a:t>
            </a:r>
            <a:endParaRPr lang="en-US" sz="3200" dirty="0"/>
          </a:p>
        </p:txBody>
      </p:sp>
      <p:sp>
        <p:nvSpPr>
          <p:cNvPr id="3" name="Text Placeholder 2"/>
          <p:cNvSpPr>
            <a:spLocks noGrp="1"/>
          </p:cNvSpPr>
          <p:nvPr>
            <p:ph type="body" idx="1"/>
          </p:nvPr>
        </p:nvSpPr>
        <p:spPr>
          <a:xfrm>
            <a:off x="674638" y="855421"/>
            <a:ext cx="8224048" cy="3053388"/>
          </a:xfrm>
        </p:spPr>
        <p:txBody>
          <a:bodyPr/>
          <a:lstStyle/>
          <a:p>
            <a:pPr algn="just"/>
            <a:r>
              <a:rPr lang="en-US" sz="1600" dirty="0" smtClean="0"/>
              <a:t>In an intrinsic semiconductor valence electron may absorb the sufficient kinetic energy from external natural causes to break the covalent bond and assume the free state. The external causes include effects such as light energy in the form of photons and thermal energy (heat) from the surrounding medium. At room temperature there are approximately 1.5x10</a:t>
            </a:r>
            <a:r>
              <a:rPr lang="en-US" sz="1600" baseline="30000" dirty="0" smtClean="0"/>
              <a:t>10 </a:t>
            </a:r>
            <a:r>
              <a:rPr lang="en-US" sz="1600" dirty="0" smtClean="0"/>
              <a:t> free carriers in 1cm</a:t>
            </a:r>
            <a:r>
              <a:rPr lang="en-US" sz="1600" baseline="30000" dirty="0" smtClean="0"/>
              <a:t>3</a:t>
            </a:r>
            <a:r>
              <a:rPr lang="en-US" sz="1600" dirty="0" smtClean="0"/>
              <a:t>  of intrinsic silicon material, that is </a:t>
            </a:r>
            <a:r>
              <a:rPr lang="en-US" sz="1800" dirty="0" smtClean="0">
                <a:solidFill>
                  <a:srgbClr val="00B050"/>
                </a:solidFill>
              </a:rPr>
              <a:t>15billion</a:t>
            </a:r>
            <a:r>
              <a:rPr lang="en-US" sz="1600" dirty="0" smtClean="0"/>
              <a:t> electrons in a space smaller than a small sugar cube, which is </a:t>
            </a:r>
            <a:r>
              <a:rPr lang="en-US" sz="1800" dirty="0" smtClean="0">
                <a:solidFill>
                  <a:srgbClr val="00B050"/>
                </a:solidFill>
              </a:rPr>
              <a:t>enormous.</a:t>
            </a:r>
          </a:p>
          <a:p>
            <a:pPr algn="just"/>
            <a:endParaRPr lang="en-US" sz="1800" dirty="0" smtClean="0">
              <a:solidFill>
                <a:srgbClr val="00B050"/>
              </a:solidFill>
            </a:endParaRPr>
          </a:p>
          <a:p>
            <a:r>
              <a:rPr lang="en-US" sz="1600" dirty="0" smtClean="0"/>
              <a:t>Hole-electron pairs are created.</a:t>
            </a:r>
          </a:p>
          <a:p>
            <a:endParaRPr lang="en-US" sz="1600" dirty="0" smtClean="0"/>
          </a:p>
          <a:p>
            <a:r>
              <a:rPr lang="en-US" sz="1600" dirty="0" smtClean="0"/>
              <a:t>When electric field is applied across an intrinsic semiconductor </a:t>
            </a:r>
          </a:p>
        </p:txBody>
      </p:sp>
      <p:cxnSp>
        <p:nvCxnSpPr>
          <p:cNvPr id="4" name="Straight Connector 3"/>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51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06348" cy="546410"/>
          </a:xfrm>
        </p:spPr>
        <p:txBody>
          <a:bodyPr/>
          <a:lstStyle/>
          <a:p>
            <a:r>
              <a:rPr lang="en-US" dirty="0"/>
              <a:t>Intrinsic Semiconductor</a:t>
            </a:r>
          </a:p>
        </p:txBody>
      </p:sp>
      <p:pic>
        <p:nvPicPr>
          <p:cNvPr id="5" name="Picture 4"/>
          <p:cNvPicPr>
            <a:picLocks noChangeAspect="1"/>
          </p:cNvPicPr>
          <p:nvPr/>
        </p:nvPicPr>
        <p:blipFill>
          <a:blip r:embed="rId2"/>
          <a:stretch>
            <a:fillRect/>
          </a:stretch>
        </p:blipFill>
        <p:spPr>
          <a:xfrm>
            <a:off x="1989574" y="858768"/>
            <a:ext cx="6128516" cy="3179648"/>
          </a:xfrm>
          <a:prstGeom prst="rect">
            <a:avLst/>
          </a:prstGeom>
        </p:spPr>
      </p:pic>
    </p:spTree>
    <p:extLst>
      <p:ext uri="{BB962C8B-B14F-4D97-AF65-F5344CB8AC3E}">
        <p14:creationId xmlns:p14="http://schemas.microsoft.com/office/powerpoint/2010/main" val="3935888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6" name="Google Shape;97;p15"/>
          <p:cNvSpPr txBox="1">
            <a:spLocks/>
          </p:cNvSpPr>
          <p:nvPr/>
        </p:nvSpPr>
        <p:spPr>
          <a:xfrm>
            <a:off x="697625" y="56133"/>
            <a:ext cx="7939479"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Intrinsic and Extrinsic Semiconductors</a:t>
            </a: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5584" y="1201170"/>
            <a:ext cx="7821520" cy="3539430"/>
          </a:xfrm>
          <a:prstGeom prst="rect">
            <a:avLst/>
          </a:prstGeom>
          <a:noFill/>
        </p:spPr>
        <p:txBody>
          <a:bodyPr wrap="square" rtlCol="0">
            <a:spAutoFit/>
          </a:bodyPr>
          <a:lstStyle/>
          <a:p>
            <a:pPr marL="342900" indent="-342900" algn="just">
              <a:buFont typeface="Arial" panose="020B0604020202020204" pitchFamily="34" charset="0"/>
              <a:buChar char="•"/>
            </a:pPr>
            <a:r>
              <a:rPr lang="en-US" dirty="0" smtClean="0">
                <a:solidFill>
                  <a:schemeClr val="accent4">
                    <a:lumMod val="25000"/>
                  </a:schemeClr>
                </a:solidFill>
                <a:latin typeface="Roboto Slab" panose="020B0604020202020204" charset="0"/>
                <a:ea typeface="Roboto Slab" panose="020B0604020202020204" charset="0"/>
              </a:rPr>
              <a:t>Any </a:t>
            </a:r>
            <a:r>
              <a:rPr lang="en-US" dirty="0">
                <a:solidFill>
                  <a:schemeClr val="accent4">
                    <a:lumMod val="25000"/>
                  </a:schemeClr>
                </a:solidFill>
                <a:latin typeface="Roboto Slab" panose="020B0604020202020204" charset="0"/>
                <a:ea typeface="Roboto Slab" panose="020B0604020202020204" charset="0"/>
              </a:rPr>
              <a:t>semiconductor material in its extremely pure form is termed as </a:t>
            </a:r>
            <a:r>
              <a:rPr lang="en-US" b="1" dirty="0">
                <a:solidFill>
                  <a:schemeClr val="accent4">
                    <a:lumMod val="25000"/>
                  </a:schemeClr>
                </a:solidFill>
                <a:latin typeface="Roboto Slab" panose="020B0604020202020204" charset="0"/>
                <a:ea typeface="Roboto Slab" panose="020B0604020202020204" charset="0"/>
              </a:rPr>
              <a:t>intrinsic semiconductor</a:t>
            </a:r>
            <a:r>
              <a:rPr lang="en-US" dirty="0">
                <a:solidFill>
                  <a:schemeClr val="accent4">
                    <a:lumMod val="25000"/>
                  </a:schemeClr>
                </a:solidFill>
                <a:latin typeface="Roboto Slab" panose="020B0604020202020204" charset="0"/>
                <a:ea typeface="Roboto Slab" panose="020B0604020202020204" charset="0"/>
              </a:rPr>
              <a:t>. </a:t>
            </a:r>
            <a:r>
              <a:rPr lang="en-US" dirty="0" smtClean="0">
                <a:solidFill>
                  <a:schemeClr val="accent4">
                    <a:lumMod val="25000"/>
                  </a:schemeClr>
                </a:solidFill>
                <a:latin typeface="Roboto Slab" panose="020B0604020202020204" charset="0"/>
                <a:ea typeface="Roboto Slab" panose="020B0604020202020204" charset="0"/>
              </a:rPr>
              <a:t>No electron </a:t>
            </a:r>
            <a:r>
              <a:rPr lang="en-US" dirty="0">
                <a:solidFill>
                  <a:schemeClr val="accent4">
                    <a:lumMod val="25000"/>
                  </a:schemeClr>
                </a:solidFill>
                <a:latin typeface="Roboto Slab" panose="020B0604020202020204" charset="0"/>
                <a:ea typeface="Roboto Slab" panose="020B0604020202020204" charset="0"/>
              </a:rPr>
              <a:t>is found in the conduction band of an intrinsic semiconductor material to take part </a:t>
            </a:r>
            <a:r>
              <a:rPr lang="en-US" dirty="0" smtClean="0">
                <a:solidFill>
                  <a:schemeClr val="accent4">
                    <a:lumMod val="25000"/>
                  </a:schemeClr>
                </a:solidFill>
                <a:latin typeface="Roboto Slab" panose="020B0604020202020204" charset="0"/>
                <a:ea typeface="Roboto Slab" panose="020B0604020202020204" charset="0"/>
              </a:rPr>
              <a:t>in conduction</a:t>
            </a:r>
            <a:r>
              <a:rPr lang="en-US" dirty="0">
                <a:solidFill>
                  <a:schemeClr val="accent4">
                    <a:lumMod val="25000"/>
                  </a:schemeClr>
                </a:solidFill>
                <a:latin typeface="Roboto Slab" panose="020B0604020202020204" charset="0"/>
                <a:ea typeface="Roboto Slab" panose="020B0604020202020204" charset="0"/>
              </a:rPr>
              <a:t>. Example of Intrinsic Material is Silicon, Germanium</a:t>
            </a:r>
            <a:r>
              <a:rPr lang="en-US" dirty="0" smtClean="0">
                <a:solidFill>
                  <a:schemeClr val="accent4">
                    <a:lumMod val="25000"/>
                  </a:schemeClr>
                </a:solidFill>
                <a:latin typeface="Roboto Slab" panose="020B0604020202020204" charset="0"/>
                <a:ea typeface="Roboto Slab" panose="020B0604020202020204" charset="0"/>
              </a:rPr>
              <a:t>.</a:t>
            </a:r>
          </a:p>
          <a:p>
            <a:pPr algn="just"/>
            <a:endParaRPr lang="en-US" dirty="0" smtClean="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conductive characteristic of an intrinsic semiconductor can be altered significantly by </a:t>
            </a:r>
            <a:r>
              <a:rPr lang="en-US" dirty="0" smtClean="0">
                <a:solidFill>
                  <a:schemeClr val="accent4">
                    <a:lumMod val="25000"/>
                  </a:schemeClr>
                </a:solidFill>
                <a:latin typeface="Roboto Slab" panose="020B0604020202020204" charset="0"/>
                <a:ea typeface="Roboto Slab" panose="020B0604020202020204" charset="0"/>
              </a:rPr>
              <a:t>adding a </a:t>
            </a:r>
            <a:r>
              <a:rPr lang="en-US" dirty="0">
                <a:solidFill>
                  <a:schemeClr val="accent4">
                    <a:lumMod val="25000"/>
                  </a:schemeClr>
                </a:solidFill>
                <a:latin typeface="Roboto Slab" panose="020B0604020202020204" charset="0"/>
                <a:ea typeface="Roboto Slab" panose="020B0604020202020204" charset="0"/>
              </a:rPr>
              <a:t>small amount of suitable impurity atoms into it. The process of adding impurities to </a:t>
            </a:r>
            <a:r>
              <a:rPr lang="en-US" dirty="0" smtClean="0">
                <a:solidFill>
                  <a:schemeClr val="accent4">
                    <a:lumMod val="25000"/>
                  </a:schemeClr>
                </a:solidFill>
                <a:latin typeface="Roboto Slab" panose="020B0604020202020204" charset="0"/>
                <a:ea typeface="Roboto Slab" panose="020B0604020202020204" charset="0"/>
              </a:rPr>
              <a:t>intrinsic semiconductor </a:t>
            </a:r>
            <a:r>
              <a:rPr lang="en-US" dirty="0">
                <a:solidFill>
                  <a:schemeClr val="accent4">
                    <a:lumMod val="25000"/>
                  </a:schemeClr>
                </a:solidFill>
                <a:latin typeface="Roboto Slab" panose="020B0604020202020204" charset="0"/>
                <a:ea typeface="Roboto Slab" panose="020B0604020202020204" charset="0"/>
              </a:rPr>
              <a:t>is known as </a:t>
            </a:r>
            <a:r>
              <a:rPr lang="en-US" b="1" dirty="0">
                <a:solidFill>
                  <a:schemeClr val="accent4">
                    <a:lumMod val="25000"/>
                  </a:schemeClr>
                </a:solidFill>
                <a:latin typeface="Roboto Slab" panose="020B0604020202020204" charset="0"/>
                <a:ea typeface="Roboto Slab" panose="020B0604020202020204" charset="0"/>
              </a:rPr>
              <a:t>doping</a:t>
            </a:r>
            <a:r>
              <a:rPr lang="en-US" dirty="0">
                <a:solidFill>
                  <a:schemeClr val="accent4">
                    <a:lumMod val="25000"/>
                  </a:schemeClr>
                </a:solidFill>
                <a:latin typeface="Roboto Slab" panose="020B0604020202020204" charset="0"/>
                <a:ea typeface="Roboto Slab" panose="020B0604020202020204" charset="0"/>
              </a:rPr>
              <a:t>. And an intrinsic semiconductor material that has </a:t>
            </a:r>
            <a:r>
              <a:rPr lang="en-US" dirty="0" smtClean="0">
                <a:solidFill>
                  <a:schemeClr val="accent4">
                    <a:lumMod val="25000"/>
                  </a:schemeClr>
                </a:solidFill>
                <a:latin typeface="Roboto Slab" panose="020B0604020202020204" charset="0"/>
                <a:ea typeface="Roboto Slab" panose="020B0604020202020204" charset="0"/>
              </a:rPr>
              <a:t>been subjected </a:t>
            </a:r>
            <a:r>
              <a:rPr lang="en-US" dirty="0">
                <a:solidFill>
                  <a:schemeClr val="accent4">
                    <a:lumMod val="25000"/>
                  </a:schemeClr>
                </a:solidFill>
                <a:latin typeface="Roboto Slab" panose="020B0604020202020204" charset="0"/>
                <a:ea typeface="Roboto Slab" panose="020B0604020202020204" charset="0"/>
              </a:rPr>
              <a:t>to the doping process is called an </a:t>
            </a:r>
            <a:r>
              <a:rPr lang="en-US" b="1" dirty="0">
                <a:solidFill>
                  <a:schemeClr val="accent4">
                    <a:lumMod val="25000"/>
                  </a:schemeClr>
                </a:solidFill>
                <a:latin typeface="Roboto Slab" panose="020B0604020202020204" charset="0"/>
                <a:ea typeface="Roboto Slab" panose="020B0604020202020204" charset="0"/>
              </a:rPr>
              <a:t>extrinsic semiconductor</a:t>
            </a:r>
            <a:r>
              <a:rPr lang="en-US" dirty="0">
                <a:solidFill>
                  <a:schemeClr val="accent4">
                    <a:lumMod val="25000"/>
                  </a:schemeClr>
                </a:solidFill>
                <a:latin typeface="Roboto Slab" panose="020B0604020202020204" charset="0"/>
                <a:ea typeface="Roboto Slab" panose="020B0604020202020204" charset="0"/>
              </a:rPr>
              <a:t> </a:t>
            </a:r>
            <a:r>
              <a:rPr lang="en-US" dirty="0" smtClean="0">
                <a:solidFill>
                  <a:schemeClr val="accent4">
                    <a:lumMod val="25000"/>
                  </a:schemeClr>
                </a:solidFill>
                <a:latin typeface="Roboto Slab" panose="020B0604020202020204" charset="0"/>
                <a:ea typeface="Roboto Slab" panose="020B0604020202020204" charset="0"/>
              </a:rPr>
              <a:t>material.</a:t>
            </a:r>
          </a:p>
          <a:p>
            <a:pPr marL="342900" indent="-342900" algn="just">
              <a:buFont typeface="Arial" panose="020B0604020202020204" pitchFamily="34" charset="0"/>
              <a:buChar char="•"/>
            </a:pPr>
            <a:endParaRPr lang="en-US" dirty="0" smtClean="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Depending upon the type of impurity added, extrinsic semiconductors are classified into </a:t>
            </a:r>
            <a:r>
              <a:rPr lang="en-US" dirty="0" smtClean="0">
                <a:solidFill>
                  <a:schemeClr val="accent4">
                    <a:lumMod val="25000"/>
                  </a:schemeClr>
                </a:solidFill>
                <a:latin typeface="Roboto Slab" panose="020B0604020202020204" charset="0"/>
                <a:ea typeface="Roboto Slab" panose="020B0604020202020204" charset="0"/>
              </a:rPr>
              <a:t>two types</a:t>
            </a:r>
            <a:r>
              <a:rPr lang="en-US" dirty="0">
                <a:solidFill>
                  <a:schemeClr val="accent4">
                    <a:lumMod val="25000"/>
                  </a:schemeClr>
                </a:solidFill>
                <a:latin typeface="Roboto Slab" panose="020B0604020202020204" charset="0"/>
                <a:ea typeface="Roboto Slab" panose="020B0604020202020204" charset="0"/>
              </a:rPr>
              <a:t>. They are</a:t>
            </a:r>
            <a:r>
              <a:rPr lang="en-US" dirty="0" smtClean="0">
                <a:solidFill>
                  <a:schemeClr val="accent4">
                    <a:lumMod val="25000"/>
                  </a:schemeClr>
                </a:solidFill>
                <a:latin typeface="Roboto Slab" panose="020B0604020202020204" charset="0"/>
                <a:ea typeface="Roboto Slab" panose="020B0604020202020204" charset="0"/>
              </a:rPr>
              <a:t>,</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ctr">
              <a:buFont typeface="+mj-lt"/>
              <a:buAutoNum type="romanLcPeriod"/>
            </a:pPr>
            <a:r>
              <a:rPr lang="en-US" dirty="0" smtClean="0">
                <a:solidFill>
                  <a:schemeClr val="accent4">
                    <a:lumMod val="25000"/>
                  </a:schemeClr>
                </a:solidFill>
                <a:latin typeface="Roboto Slab" panose="020B0604020202020204" charset="0"/>
                <a:ea typeface="Roboto Slab" panose="020B0604020202020204" charset="0"/>
              </a:rPr>
              <a:t>n-type semiconductor</a:t>
            </a:r>
          </a:p>
          <a:p>
            <a:pPr marL="400050" indent="-400050" algn="ctr">
              <a:buFont typeface="+mj-lt"/>
              <a:buAutoNum type="romanLcPeriod"/>
            </a:pPr>
            <a:r>
              <a:rPr lang="en-US" dirty="0" smtClean="0">
                <a:solidFill>
                  <a:schemeClr val="accent4">
                    <a:lumMod val="25000"/>
                  </a:schemeClr>
                </a:solidFill>
                <a:latin typeface="Roboto Slab" panose="020B0604020202020204" charset="0"/>
                <a:ea typeface="Roboto Slab" panose="020B0604020202020204" charset="0"/>
              </a:rPr>
              <a:t>p-type semiconductor</a:t>
            </a:r>
            <a:endParaRPr lang="en-US" dirty="0">
              <a:solidFill>
                <a:schemeClr val="accent4">
                  <a:lumMod val="25000"/>
                </a:schemeClr>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803054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smtClean="0">
                <a:solidFill>
                  <a:srgbClr val="2896C1"/>
                </a:solidFill>
              </a:rPr>
              <a:t>Quiz Time!</a:t>
            </a:r>
            <a:endParaRPr sz="6000" b="1" dirty="0">
              <a:solidFill>
                <a:srgbClr val="2896C1"/>
              </a:solidFill>
            </a:endParaRPr>
          </a:p>
        </p:txBody>
      </p:sp>
      <p:sp>
        <p:nvSpPr>
          <p:cNvPr id="119" name="Google Shape;119;p18"/>
          <p:cNvSpPr txBox="1">
            <a:spLocks noGrp="1"/>
          </p:cNvSpPr>
          <p:nvPr>
            <p:ph type="subTitle" idx="4294967295"/>
          </p:nvPr>
        </p:nvSpPr>
        <p:spPr>
          <a:xfrm>
            <a:off x="533400" y="2394538"/>
            <a:ext cx="4779600" cy="885375"/>
          </a:xfrm>
          <a:prstGeom prst="rect">
            <a:avLst/>
          </a:prstGeom>
        </p:spPr>
        <p:txBody>
          <a:bodyPr spcFirstLastPara="1" wrap="square" lIns="91425" tIns="91425" rIns="91425" bIns="91425" anchor="t" anchorCtr="0">
            <a:noAutofit/>
          </a:bodyPr>
          <a:lstStyle/>
          <a:p>
            <a:pPr marL="0" lvl="0" indent="0" algn="r">
              <a:buNone/>
            </a:pPr>
            <a:r>
              <a:rPr lang="en-US" sz="2800" dirty="0" smtClean="0">
                <a:solidFill>
                  <a:srgbClr val="5F686C"/>
                </a:solidFill>
              </a:rPr>
              <a:t>A </a:t>
            </a:r>
            <a:r>
              <a:rPr lang="en-US" sz="2800" dirty="0">
                <a:solidFill>
                  <a:srgbClr val="5F686C"/>
                </a:solidFill>
              </a:rPr>
              <a:t>brief assessment</a:t>
            </a:r>
            <a:endParaRPr sz="2800" dirty="0">
              <a:solidFill>
                <a:srgbClr val="5F686C"/>
              </a:solidFill>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7861" t="7730" r="18279" b="33334"/>
          <a:stretch/>
        </p:blipFill>
        <p:spPr>
          <a:xfrm>
            <a:off x="6033052" y="1222527"/>
            <a:ext cx="1230998" cy="1226975"/>
          </a:xfrm>
          <a:prstGeom prst="ellipse">
            <a:avLst/>
          </a:prstGeom>
        </p:spPr>
      </p:pic>
      <p:sp>
        <p:nvSpPr>
          <p:cNvPr id="16" name="Google Shape;119;p18"/>
          <p:cNvSpPr txBox="1">
            <a:spLocks/>
          </p:cNvSpPr>
          <p:nvPr/>
        </p:nvSpPr>
        <p:spPr>
          <a:xfrm>
            <a:off x="626165" y="3005002"/>
            <a:ext cx="4686835" cy="1098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r">
              <a:buNone/>
            </a:pPr>
            <a:r>
              <a:rPr lang="en-US" sz="1900" dirty="0" smtClean="0">
                <a:solidFill>
                  <a:srgbClr val="5F686C"/>
                </a:solidFill>
              </a:rPr>
              <a:t>Don’t Worry!</a:t>
            </a:r>
          </a:p>
          <a:p>
            <a:pPr marL="0" indent="0" algn="r">
              <a:buNone/>
            </a:pPr>
            <a:r>
              <a:rPr lang="en-US" sz="1900" dirty="0" smtClean="0">
                <a:solidFill>
                  <a:srgbClr val="5F686C"/>
                </a:solidFill>
              </a:rPr>
              <a:t>A </a:t>
            </a:r>
            <a:r>
              <a:rPr lang="en-US" sz="1900" dirty="0">
                <a:solidFill>
                  <a:srgbClr val="5F686C"/>
                </a:solidFill>
              </a:rPr>
              <a:t>quiz is a form of game or mind </a:t>
            </a:r>
            <a:r>
              <a:rPr lang="en-US" sz="1900" dirty="0" smtClean="0">
                <a:solidFill>
                  <a:srgbClr val="5F686C"/>
                </a:solidFill>
              </a:rPr>
              <a:t>sport.</a:t>
            </a:r>
            <a:endParaRPr lang="en-US" sz="1900" dirty="0">
              <a:solidFill>
                <a:srgbClr val="5F686C"/>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5" name="TextBox 4"/>
          <p:cNvSpPr txBox="1"/>
          <p:nvPr/>
        </p:nvSpPr>
        <p:spPr>
          <a:xfrm>
            <a:off x="857214" y="976333"/>
            <a:ext cx="7821520" cy="3754874"/>
          </a:xfrm>
          <a:prstGeom prst="rect">
            <a:avLst/>
          </a:prstGeom>
          <a:noFill/>
        </p:spPr>
        <p:txBody>
          <a:bodyPr wrap="square" rtlCol="0">
            <a:spAutoFit/>
          </a:bodyPr>
          <a:lstStyle/>
          <a:p>
            <a:pPr marL="400050" indent="-400050" algn="just">
              <a:buFont typeface="+mj-lt"/>
              <a:buAutoNum type="romanLcPeriod"/>
            </a:pPr>
            <a:r>
              <a:rPr lang="en-US" dirty="0" smtClean="0">
                <a:solidFill>
                  <a:schemeClr val="accent4">
                    <a:lumMod val="25000"/>
                  </a:schemeClr>
                </a:solidFill>
                <a:latin typeface="Roboto Slab" panose="020B0604020202020204" charset="0"/>
                <a:ea typeface="Roboto Slab" panose="020B0604020202020204" charset="0"/>
              </a:rPr>
              <a:t>What is semiconductor?</a:t>
            </a:r>
          </a:p>
          <a:p>
            <a:pPr marL="400050" indent="-400050" algn="just">
              <a:buFont typeface="+mj-lt"/>
              <a:buAutoNum type="romanLcPeriod"/>
            </a:pPr>
            <a:endParaRPr lang="en-US" dirty="0" smtClean="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smtClean="0">
                <a:solidFill>
                  <a:schemeClr val="accent4">
                    <a:lumMod val="25000"/>
                  </a:schemeClr>
                </a:solidFill>
                <a:latin typeface="Roboto Slab" panose="020B0604020202020204" charset="0"/>
                <a:ea typeface="Roboto Slab" panose="020B0604020202020204" charset="0"/>
              </a:rPr>
              <a:t>Name any three most frequently used semiconductors.</a:t>
            </a:r>
          </a:p>
          <a:p>
            <a:pPr marL="400050" indent="-400050" algn="just">
              <a:buFont typeface="+mj-lt"/>
              <a:buAutoNum type="romanLcPeriod"/>
            </a:pPr>
            <a:endParaRPr lang="en-US" dirty="0" smtClean="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smtClean="0">
                <a:solidFill>
                  <a:schemeClr val="accent4">
                    <a:lumMod val="25000"/>
                  </a:schemeClr>
                </a:solidFill>
                <a:latin typeface="Roboto Slab" panose="020B0604020202020204" charset="0"/>
                <a:ea typeface="Roboto Slab" panose="020B0604020202020204" charset="0"/>
              </a:rPr>
              <a:t>What are the </a:t>
            </a:r>
            <a:r>
              <a:rPr lang="en-US" dirty="0">
                <a:solidFill>
                  <a:schemeClr val="accent4">
                    <a:lumMod val="25000"/>
                  </a:schemeClr>
                </a:solidFill>
                <a:latin typeface="Roboto Slab" panose="020B0604020202020204" charset="0"/>
                <a:ea typeface="Roboto Slab" panose="020B0604020202020204" charset="0"/>
              </a:rPr>
              <a:t>fundamental components of an </a:t>
            </a:r>
            <a:r>
              <a:rPr lang="en-US" dirty="0" smtClean="0">
                <a:solidFill>
                  <a:schemeClr val="accent4">
                    <a:lumMod val="25000"/>
                  </a:schemeClr>
                </a:solidFill>
                <a:latin typeface="Roboto Slab" panose="020B0604020202020204" charset="0"/>
                <a:ea typeface="Roboto Slab" panose="020B0604020202020204" charset="0"/>
              </a:rPr>
              <a:t>atom?</a:t>
            </a:r>
          </a:p>
          <a:p>
            <a:pPr marL="400050" indent="-400050" algn="just">
              <a:buFont typeface="+mj-lt"/>
              <a:buAutoNum type="romanLcPeriod"/>
            </a:pPr>
            <a:endParaRPr lang="en-US" dirty="0" smtClean="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smtClean="0">
                <a:solidFill>
                  <a:schemeClr val="accent4">
                    <a:lumMod val="25000"/>
                  </a:schemeClr>
                </a:solidFill>
                <a:latin typeface="Roboto Slab" panose="020B0604020202020204" charset="0"/>
                <a:ea typeface="Roboto Slab" panose="020B0604020202020204" charset="0"/>
              </a:rPr>
              <a:t>What is covalent bonding?</a:t>
            </a:r>
          </a:p>
          <a:p>
            <a:pPr marL="400050" indent="-400050" algn="just">
              <a:buFont typeface="+mj-lt"/>
              <a:buAutoNum type="romanLcPeriod"/>
            </a:pPr>
            <a:endParaRPr lang="en-US" dirty="0" smtClean="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At absolute zero temperature semiconductor behaves as a </a:t>
            </a:r>
            <a:r>
              <a:rPr lang="en-US" dirty="0" smtClean="0">
                <a:solidFill>
                  <a:schemeClr val="accent4">
                    <a:lumMod val="25000"/>
                  </a:schemeClr>
                </a:solidFill>
                <a:latin typeface="Roboto Slab" panose="020B0604020202020204" charset="0"/>
                <a:ea typeface="Roboto Slab" panose="020B0604020202020204" charset="0"/>
              </a:rPr>
              <a:t>perfect __________</a:t>
            </a:r>
          </a:p>
          <a:p>
            <a:pPr marL="400050" indent="-400050" algn="just">
              <a:buFont typeface="+mj-lt"/>
              <a:buAutoNum type="romanLcPeriod"/>
            </a:pPr>
            <a:endParaRPr lang="en-US" dirty="0" smtClean="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the resistance of a semiconductor </a:t>
            </a:r>
            <a:r>
              <a:rPr lang="en-US" dirty="0" smtClean="0">
                <a:solidFill>
                  <a:schemeClr val="accent4">
                    <a:lumMod val="25000"/>
                  </a:schemeClr>
                </a:solidFill>
                <a:latin typeface="Roboto Slab" panose="020B0604020202020204" charset="0"/>
                <a:ea typeface="Roboto Slab" panose="020B0604020202020204" charset="0"/>
              </a:rPr>
              <a:t>_________ </a:t>
            </a:r>
            <a:r>
              <a:rPr lang="en-US" dirty="0">
                <a:solidFill>
                  <a:schemeClr val="accent4">
                    <a:lumMod val="25000"/>
                  </a:schemeClr>
                </a:solidFill>
                <a:latin typeface="Roboto Slab" panose="020B0604020202020204" charset="0"/>
                <a:ea typeface="Roboto Slab" panose="020B0604020202020204" charset="0"/>
              </a:rPr>
              <a:t>with the rise in temperature</a:t>
            </a:r>
            <a:r>
              <a:rPr lang="en-US" dirty="0" smtClean="0">
                <a:solidFill>
                  <a:schemeClr val="accent4">
                    <a:lumMod val="25000"/>
                  </a:schemeClr>
                </a:solidFill>
                <a:latin typeface="Roboto Slab" panose="020B0604020202020204" charset="0"/>
                <a:ea typeface="Roboto Slab" panose="020B0604020202020204" charset="0"/>
              </a:rPr>
              <a:t>.</a:t>
            </a:r>
          </a:p>
          <a:p>
            <a:pPr marL="400050" indent="-400050" algn="just">
              <a:buFont typeface="+mj-lt"/>
              <a:buAutoNum type="romanLcPeriod"/>
            </a:pPr>
            <a:endParaRPr lang="en-US" dirty="0" smtClean="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smtClean="0">
                <a:solidFill>
                  <a:schemeClr val="accent4">
                    <a:lumMod val="25000"/>
                  </a:schemeClr>
                </a:solidFill>
                <a:latin typeface="Roboto Slab" panose="020B0604020202020204" charset="0"/>
                <a:ea typeface="Roboto Slab" panose="020B0604020202020204" charset="0"/>
              </a:rPr>
              <a:t>Why do we add </a:t>
            </a:r>
            <a:r>
              <a:rPr lang="en-US" dirty="0">
                <a:solidFill>
                  <a:schemeClr val="accent4">
                    <a:lumMod val="25000"/>
                  </a:schemeClr>
                </a:solidFill>
                <a:latin typeface="Roboto Slab" panose="020B0604020202020204" charset="0"/>
                <a:ea typeface="Roboto Slab" panose="020B0604020202020204" charset="0"/>
              </a:rPr>
              <a:t>suitable impurity atoms </a:t>
            </a:r>
            <a:r>
              <a:rPr lang="en-US" dirty="0" smtClean="0">
                <a:solidFill>
                  <a:schemeClr val="accent4">
                    <a:lumMod val="25000"/>
                  </a:schemeClr>
                </a:solidFill>
                <a:latin typeface="Roboto Slab" panose="020B0604020202020204" charset="0"/>
                <a:ea typeface="Roboto Slab" panose="020B0604020202020204" charset="0"/>
              </a:rPr>
              <a:t>into </a:t>
            </a:r>
            <a:r>
              <a:rPr lang="en-US" dirty="0">
                <a:solidFill>
                  <a:schemeClr val="accent4">
                    <a:lumMod val="25000"/>
                  </a:schemeClr>
                </a:solidFill>
                <a:latin typeface="Roboto Slab" panose="020B0604020202020204" charset="0"/>
                <a:ea typeface="Roboto Slab" panose="020B0604020202020204" charset="0"/>
              </a:rPr>
              <a:t>an intrinsic </a:t>
            </a:r>
            <a:r>
              <a:rPr lang="en-US" dirty="0" smtClean="0">
                <a:solidFill>
                  <a:schemeClr val="accent4">
                    <a:lumMod val="25000"/>
                  </a:schemeClr>
                </a:solidFill>
                <a:latin typeface="Roboto Slab" panose="020B0604020202020204" charset="0"/>
                <a:ea typeface="Roboto Slab" panose="020B0604020202020204" charset="0"/>
              </a:rPr>
              <a:t>semiconductor?</a:t>
            </a:r>
          </a:p>
          <a:p>
            <a:pPr marL="400050" indent="-400050" algn="just">
              <a:buFont typeface="+mj-lt"/>
              <a:buAutoNum type="romanLcPeriod"/>
            </a:pPr>
            <a:endParaRPr lang="en-US" dirty="0" smtClean="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smtClean="0">
                <a:solidFill>
                  <a:schemeClr val="accent4">
                    <a:lumMod val="25000"/>
                  </a:schemeClr>
                </a:solidFill>
                <a:latin typeface="Roboto Slab" panose="020B0604020202020204" charset="0"/>
                <a:ea typeface="Roboto Slab" panose="020B0604020202020204" charset="0"/>
              </a:rPr>
              <a:t>What is doping?</a:t>
            </a:r>
          </a:p>
          <a:p>
            <a:pPr marL="400050" indent="-400050" algn="just">
              <a:buFont typeface="+mj-lt"/>
              <a:buAutoNum type="romanLcPeriod"/>
            </a:pPr>
            <a:endParaRPr lang="en-US" dirty="0" smtClean="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smtClean="0">
                <a:solidFill>
                  <a:schemeClr val="accent4">
                    <a:lumMod val="25000"/>
                  </a:schemeClr>
                </a:solidFill>
                <a:latin typeface="Roboto Slab" panose="020B0604020202020204" charset="0"/>
                <a:ea typeface="Roboto Slab" panose="020B0604020202020204" charset="0"/>
              </a:rPr>
              <a:t>What is Valence </a:t>
            </a:r>
            <a:r>
              <a:rPr lang="en-US" dirty="0">
                <a:solidFill>
                  <a:schemeClr val="accent4">
                    <a:lumMod val="25000"/>
                  </a:schemeClr>
                </a:solidFill>
                <a:latin typeface="Roboto Slab" panose="020B0604020202020204" charset="0"/>
                <a:ea typeface="Roboto Slab" panose="020B0604020202020204" charset="0"/>
              </a:rPr>
              <a:t>Band, Conduction Band and Forbidden Energy </a:t>
            </a:r>
            <a:r>
              <a:rPr lang="en-US" dirty="0" smtClean="0">
                <a:solidFill>
                  <a:schemeClr val="accent4">
                    <a:lumMod val="25000"/>
                  </a:schemeClr>
                </a:solidFill>
                <a:latin typeface="Roboto Slab" panose="020B0604020202020204" charset="0"/>
                <a:ea typeface="Roboto Slab" panose="020B0604020202020204" charset="0"/>
              </a:rPr>
              <a:t>Gap?</a:t>
            </a:r>
            <a:endParaRPr lang="en-US" dirty="0">
              <a:solidFill>
                <a:schemeClr val="accent4">
                  <a:lumMod val="25000"/>
                </a:schemeClr>
              </a:solidFill>
              <a:latin typeface="Roboto Slab" panose="020B0604020202020204" charset="0"/>
              <a:ea typeface="Roboto Slab" panose="020B0604020202020204" charset="0"/>
            </a:endParaRPr>
          </a:p>
        </p:txBody>
      </p:sp>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7861" t="7730" r="18279" b="33334"/>
          <a:stretch/>
        </p:blipFill>
        <p:spPr>
          <a:xfrm>
            <a:off x="7834041" y="69588"/>
            <a:ext cx="1230998" cy="1226975"/>
          </a:xfrm>
          <a:prstGeom prst="ellipse">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49"/>
            <a:ext cx="6713400" cy="152644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solidFill>
                  <a:srgbClr val="5F686C"/>
                </a:solidFill>
              </a:rPr>
              <a:t>Work</a:t>
            </a:r>
            <a:r>
              <a:rPr lang="en" dirty="0" smtClean="0"/>
              <a:t> </a:t>
            </a:r>
            <a:r>
              <a:rPr lang="en" b="1" dirty="0" smtClean="0">
                <a:solidFill>
                  <a:srgbClr val="3494BA"/>
                </a:solidFill>
              </a:rPr>
              <a:t>Hard</a:t>
            </a:r>
          </a:p>
          <a:p>
            <a:pPr marL="0" lvl="0" indent="0">
              <a:buNone/>
            </a:pPr>
            <a:r>
              <a:rPr lang="en" dirty="0" smtClean="0">
                <a:solidFill>
                  <a:srgbClr val="5F686C"/>
                </a:solidFill>
              </a:rPr>
              <a:t>Stay</a:t>
            </a:r>
            <a:r>
              <a:rPr lang="en" dirty="0" smtClean="0"/>
              <a:t> </a:t>
            </a:r>
            <a:r>
              <a:rPr lang="en" b="1" dirty="0" smtClean="0">
                <a:solidFill>
                  <a:srgbClr val="3494BA"/>
                </a:solidFill>
              </a:rPr>
              <a:t>Humble</a:t>
            </a:r>
            <a:endParaRPr dirty="0">
              <a:solidFill>
                <a:srgbClr val="3494BA"/>
              </a:solidFill>
            </a:endParaRPr>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solidFill>
                  <a:srgbClr val="3494BA"/>
                </a:solidFill>
              </a:rPr>
              <a:t>Thanks!</a:t>
            </a:r>
            <a:endParaRPr sz="6000" b="1" dirty="0">
              <a:solidFill>
                <a:srgbClr val="3494BA"/>
              </a:solidFill>
            </a:endParaRPr>
          </a:p>
        </p:txBody>
      </p:sp>
      <p:sp>
        <p:nvSpPr>
          <p:cNvPr id="375" name="Google Shape;375;p3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solidFill>
                  <a:srgbClr val="5F686C"/>
                </a:solidFill>
              </a:rPr>
              <a:t>Any questions?</a:t>
            </a:r>
            <a:endParaRPr sz="3600" b="1" dirty="0">
              <a:solidFill>
                <a:srgbClr val="5F686C"/>
              </a:solidFill>
            </a:endParaRPr>
          </a:p>
        </p:txBody>
      </p:sp>
      <p:sp>
        <p:nvSpPr>
          <p:cNvPr id="376" name="Google Shape;376;p35"/>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5F686C"/>
                </a:solidFill>
              </a:rPr>
              <a:t>You can find me at:</a:t>
            </a:r>
            <a:endParaRPr dirty="0">
              <a:solidFill>
                <a:srgbClr val="5F686C"/>
              </a:solidFill>
            </a:endParaRPr>
          </a:p>
          <a:p>
            <a:pPr marL="0" lvl="0" indent="0" algn="l" rtl="0">
              <a:spcBef>
                <a:spcPts val="600"/>
              </a:spcBef>
              <a:spcAft>
                <a:spcPts val="0"/>
              </a:spcAft>
              <a:buNone/>
            </a:pPr>
            <a:r>
              <a:rPr lang="en" dirty="0" smtClean="0">
                <a:solidFill>
                  <a:srgbClr val="5F686C"/>
                </a:solidFill>
              </a:rPr>
              <a:t>ipshita032@gmail.com</a:t>
            </a:r>
            <a:endParaRPr dirty="0">
              <a:solidFill>
                <a:srgbClr val="5F686C"/>
              </a:solidFill>
            </a:endParaRPr>
          </a:p>
        </p:txBody>
      </p:sp>
      <p:sp>
        <p:nvSpPr>
          <p:cNvPr id="377" name="Google Shape;377;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49974" y="122349"/>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solidFill>
                  <a:srgbClr val="3494BA"/>
                </a:solidFill>
              </a:rPr>
              <a:t>Mark Distribution</a:t>
            </a:r>
            <a:endParaRPr sz="2800" dirty="0">
              <a:solidFill>
                <a:srgbClr val="3494BA"/>
              </a:solidFill>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7" name="Google Shape;215;p25"/>
          <p:cNvGraphicFramePr/>
          <p:nvPr>
            <p:extLst/>
          </p:nvPr>
        </p:nvGraphicFramePr>
        <p:xfrm>
          <a:off x="1535759" y="1267533"/>
          <a:ext cx="6271810" cy="3309338"/>
        </p:xfrm>
        <a:graphic>
          <a:graphicData uri="http://schemas.openxmlformats.org/drawingml/2006/table">
            <a:tbl>
              <a:tblPr>
                <a:noFill/>
                <a:tableStyleId>{AA8FC5D4-ED00-41CF-BD16-44E6D13FCE92}</a:tableStyleId>
              </a:tblPr>
              <a:tblGrid>
                <a:gridCol w="3135905"/>
                <a:gridCol w="3135905"/>
              </a:tblGrid>
              <a:tr h="473584">
                <a:tc>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Attendance</a:t>
                      </a:r>
                      <a:endParaRPr sz="1400" dirty="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smtClean="0">
                          <a:ln>
                            <a:noFill/>
                          </a:ln>
                          <a:solidFill>
                            <a:srgbClr val="263238"/>
                          </a:solidFill>
                          <a:effectLst/>
                          <a:uLnTx/>
                          <a:uFillTx/>
                          <a:latin typeface="Roboto Slab" panose="020B0604020202020204" charset="0"/>
                          <a:ea typeface="Roboto Slab" panose="020B0604020202020204" charset="0"/>
                          <a:cs typeface="Source Sans Pro"/>
                          <a:sym typeface="Source Sans Pro"/>
                        </a:rPr>
                        <a:t>10%</a:t>
                      </a:r>
                      <a:endParaRPr kumimoji="0" lang="en" sz="1400" b="1" i="0" u="none" strike="noStrike" kern="0" cap="none" spc="0" normalizeH="0" baseline="0" noProof="0" dirty="0">
                        <a:ln>
                          <a:noFill/>
                        </a:ln>
                        <a:solidFill>
                          <a:srgbClr val="263238"/>
                        </a:solidFill>
                        <a:effectLst/>
                        <a:uLnTx/>
                        <a:uFillTx/>
                        <a:latin typeface="Roboto Slab" panose="020B0604020202020204" charset="0"/>
                        <a:ea typeface="Roboto Slab" panose="020B0604020202020204" charset="0"/>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73584">
                <a:tc>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Contineous Assessment (Quiz)</a:t>
                      </a:r>
                      <a:endParaRPr sz="1400" dirty="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Roboto Slab" panose="020B0604020202020204" charset="0"/>
                          <a:ea typeface="Roboto Slab" panose="020B0604020202020204" charset="0"/>
                          <a:cs typeface="Source Sans Pro"/>
                          <a:sym typeface="Source Sans Pro"/>
                        </a:rPr>
                        <a:t>10%</a:t>
                      </a:r>
                      <a:endParaRPr sz="14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r>
              <a:tr h="473584">
                <a:tc>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Contineous Assessment (Assignment)</a:t>
                      </a:r>
                      <a:endParaRPr lang="en-US" sz="1400" dirty="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smtClean="0">
                          <a:solidFill>
                            <a:srgbClr val="263238"/>
                          </a:solidFill>
                          <a:latin typeface="Roboto Slab" panose="020B0604020202020204" charset="0"/>
                          <a:ea typeface="Roboto Slab" panose="020B0604020202020204" charset="0"/>
                          <a:cs typeface="Source Sans Pro"/>
                          <a:sym typeface="Source Sans Pro"/>
                        </a:rPr>
                        <a:t>10%</a:t>
                      </a:r>
                      <a:endParaRPr sz="14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73584">
                <a:tc>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Mid</a:t>
                      </a:r>
                    </a:p>
                    <a:p>
                      <a:pPr marL="171450" lvl="8" indent="-171450" algn="l" rtl="0">
                        <a:spcBef>
                          <a:spcPts val="0"/>
                        </a:spcBef>
                        <a:spcAft>
                          <a:spcPts val="0"/>
                        </a:spcAft>
                        <a:buFont typeface="Arial" panose="020B0604020202020204" pitchFamily="34" charset="0"/>
                        <a:buChar char="•"/>
                      </a:pPr>
                      <a:r>
                        <a:rPr lang="en-US" sz="1200" dirty="0" smtClean="0">
                          <a:solidFill>
                            <a:srgbClr val="607D8B"/>
                          </a:solidFill>
                          <a:latin typeface="Roboto Slab" panose="020B0604020202020204" charset="0"/>
                          <a:ea typeface="Roboto Slab" panose="020B0604020202020204" charset="0"/>
                          <a:cs typeface="Roboto Slab"/>
                          <a:sym typeface="Roboto Slab"/>
                        </a:rPr>
                        <a:t>Case study</a:t>
                      </a:r>
                    </a:p>
                    <a:p>
                      <a:pPr marL="171450" lvl="8" indent="-171450" algn="l" rtl="0">
                        <a:spcBef>
                          <a:spcPts val="0"/>
                        </a:spcBef>
                        <a:spcAft>
                          <a:spcPts val="0"/>
                        </a:spcAft>
                        <a:buFont typeface="Arial" panose="020B0604020202020204" pitchFamily="34" charset="0"/>
                        <a:buChar char="•"/>
                      </a:pPr>
                      <a:r>
                        <a:rPr lang="en-US" sz="1200" dirty="0" smtClean="0">
                          <a:solidFill>
                            <a:srgbClr val="607D8B"/>
                          </a:solidFill>
                          <a:latin typeface="Roboto Slab" panose="020B0604020202020204" charset="0"/>
                          <a:ea typeface="Roboto Slab" panose="020B0604020202020204" charset="0"/>
                          <a:cs typeface="Roboto Slab"/>
                          <a:sym typeface="Roboto Slab"/>
                        </a:rPr>
                        <a:t>Presentation</a:t>
                      </a:r>
                    </a:p>
                    <a:p>
                      <a:pPr marL="171450" lvl="8" indent="-171450" algn="l" rtl="0">
                        <a:spcBef>
                          <a:spcPts val="0"/>
                        </a:spcBef>
                        <a:spcAft>
                          <a:spcPts val="0"/>
                        </a:spcAft>
                        <a:buFont typeface="Arial" panose="020B0604020202020204" pitchFamily="34" charset="0"/>
                        <a:buChar char="•"/>
                      </a:pPr>
                      <a:r>
                        <a:rPr lang="en-US" sz="1200" dirty="0" smtClean="0">
                          <a:solidFill>
                            <a:srgbClr val="607D8B"/>
                          </a:solidFill>
                          <a:latin typeface="Roboto Slab" panose="020B0604020202020204" charset="0"/>
                          <a:ea typeface="Roboto Slab" panose="020B0604020202020204" charset="0"/>
                          <a:cs typeface="Roboto Slab"/>
                          <a:sym typeface="Roboto Slab"/>
                        </a:rPr>
                        <a:t>Viva</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Roboto Slab" panose="020B0604020202020204" charset="0"/>
                          <a:ea typeface="Roboto Slab" panose="020B0604020202020204" charset="0"/>
                          <a:cs typeface="Source Sans Pro"/>
                          <a:sym typeface="Source Sans Pro"/>
                        </a:rPr>
                        <a:t> Total 30%</a:t>
                      </a:r>
                    </a:p>
                    <a:p>
                      <a:pPr marL="0" lvl="0" indent="0" algn="ctr" rtl="0">
                        <a:spcBef>
                          <a:spcPts val="0"/>
                        </a:spcBef>
                        <a:spcAft>
                          <a:spcPts val="0"/>
                        </a:spcAft>
                        <a:buNone/>
                      </a:pPr>
                      <a:r>
                        <a:rPr lang="en" sz="1200" b="1" dirty="0" smtClean="0">
                          <a:solidFill>
                            <a:srgbClr val="263238"/>
                          </a:solidFill>
                          <a:latin typeface="Roboto Slab" panose="020B0604020202020204" charset="0"/>
                          <a:ea typeface="Roboto Slab" panose="020B0604020202020204" charset="0"/>
                          <a:cs typeface="Source Sans Pro"/>
                          <a:sym typeface="Source Sans Pro"/>
                        </a:rPr>
                        <a:t>10%</a:t>
                      </a:r>
                    </a:p>
                    <a:p>
                      <a:pPr marL="0" lvl="0" indent="0" algn="ctr" rtl="0">
                        <a:spcBef>
                          <a:spcPts val="0"/>
                        </a:spcBef>
                        <a:spcAft>
                          <a:spcPts val="0"/>
                        </a:spcAft>
                        <a:buNone/>
                      </a:pPr>
                      <a:r>
                        <a:rPr lang="en" sz="1200" b="1" dirty="0" smtClean="0">
                          <a:solidFill>
                            <a:srgbClr val="263238"/>
                          </a:solidFill>
                          <a:latin typeface="Roboto Slab" panose="020B0604020202020204" charset="0"/>
                          <a:ea typeface="Roboto Slab" panose="020B0604020202020204" charset="0"/>
                          <a:cs typeface="Source Sans Pro"/>
                          <a:sym typeface="Source Sans Pro"/>
                        </a:rPr>
                        <a:t>10%</a:t>
                      </a:r>
                    </a:p>
                    <a:p>
                      <a:pPr marL="0" lvl="0" indent="0" algn="ctr" rtl="0">
                        <a:spcBef>
                          <a:spcPts val="0"/>
                        </a:spcBef>
                        <a:spcAft>
                          <a:spcPts val="0"/>
                        </a:spcAft>
                        <a:buNone/>
                      </a:pPr>
                      <a:r>
                        <a:rPr lang="en" sz="1200" b="1" dirty="0" smtClean="0">
                          <a:solidFill>
                            <a:srgbClr val="263238"/>
                          </a:solidFill>
                          <a:latin typeface="Roboto Slab" panose="020B0604020202020204" charset="0"/>
                          <a:ea typeface="Roboto Slab" panose="020B0604020202020204" charset="0"/>
                          <a:cs typeface="Source Sans Pro"/>
                          <a:sym typeface="Source Sans Pro"/>
                        </a:rPr>
                        <a:t>10%</a:t>
                      </a:r>
                      <a:endParaRPr sz="12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r>
              <a:tr h="473584">
                <a:tc>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Final</a:t>
                      </a:r>
                    </a:p>
                    <a:p>
                      <a:pPr marL="171450" lvl="8" indent="-171450" algn="l" rtl="0">
                        <a:spcBef>
                          <a:spcPts val="0"/>
                        </a:spcBef>
                        <a:spcAft>
                          <a:spcPts val="0"/>
                        </a:spcAft>
                        <a:buFont typeface="Arial" panose="020B0604020202020204" pitchFamily="34" charset="0"/>
                        <a:buChar char="•"/>
                      </a:pPr>
                      <a:r>
                        <a:rPr lang="en-US" sz="1200" dirty="0" smtClean="0">
                          <a:solidFill>
                            <a:srgbClr val="607D8B"/>
                          </a:solidFill>
                          <a:latin typeface="Roboto Slab" panose="020B0604020202020204" charset="0"/>
                          <a:ea typeface="Roboto Slab" panose="020B0604020202020204" charset="0"/>
                          <a:cs typeface="Roboto Slab"/>
                          <a:sym typeface="Roboto Slab"/>
                        </a:rPr>
                        <a:t>Case study</a:t>
                      </a:r>
                    </a:p>
                    <a:p>
                      <a:pPr marL="171450" lvl="8" indent="-171450" algn="l" rtl="0">
                        <a:spcBef>
                          <a:spcPts val="0"/>
                        </a:spcBef>
                        <a:spcAft>
                          <a:spcPts val="0"/>
                        </a:spcAft>
                        <a:buFont typeface="Arial" panose="020B0604020202020204" pitchFamily="34" charset="0"/>
                        <a:buChar char="•"/>
                      </a:pPr>
                      <a:r>
                        <a:rPr lang="en-US" sz="1200" dirty="0" smtClean="0">
                          <a:solidFill>
                            <a:srgbClr val="607D8B"/>
                          </a:solidFill>
                          <a:latin typeface="Roboto Slab" panose="020B0604020202020204" charset="0"/>
                          <a:ea typeface="Roboto Slab" panose="020B0604020202020204" charset="0"/>
                          <a:cs typeface="Roboto Slab"/>
                          <a:sym typeface="Roboto Slab"/>
                        </a:rPr>
                        <a:t>Presentation</a:t>
                      </a:r>
                    </a:p>
                    <a:p>
                      <a:pPr marL="171450" lvl="8" indent="-171450" algn="l" rtl="0">
                        <a:spcBef>
                          <a:spcPts val="0"/>
                        </a:spcBef>
                        <a:spcAft>
                          <a:spcPts val="0"/>
                        </a:spcAft>
                        <a:buFont typeface="Arial" panose="020B0604020202020204" pitchFamily="34" charset="0"/>
                        <a:buChar char="•"/>
                      </a:pPr>
                      <a:r>
                        <a:rPr lang="en-US" sz="1200" dirty="0" smtClean="0">
                          <a:solidFill>
                            <a:srgbClr val="607D8B"/>
                          </a:solidFill>
                          <a:latin typeface="Roboto Slab" panose="020B0604020202020204" charset="0"/>
                          <a:ea typeface="Roboto Slab" panose="020B0604020202020204" charset="0"/>
                          <a:cs typeface="Roboto Slab"/>
                          <a:sym typeface="Roboto Slab"/>
                        </a:rPr>
                        <a:t>Online</a:t>
                      </a:r>
                      <a:r>
                        <a:rPr lang="en-US" sz="1200" baseline="0" dirty="0" smtClean="0">
                          <a:solidFill>
                            <a:srgbClr val="607D8B"/>
                          </a:solidFill>
                          <a:latin typeface="Roboto Slab" panose="020B0604020202020204" charset="0"/>
                          <a:ea typeface="Roboto Slab" panose="020B0604020202020204" charset="0"/>
                          <a:cs typeface="Roboto Slab"/>
                          <a:sym typeface="Roboto Slab"/>
                        </a:rPr>
                        <a:t> exam/ Quiz</a:t>
                      </a:r>
                      <a:endParaRPr lang="en-US" sz="1200" dirty="0" smtClean="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US" sz="1400" b="1" dirty="0" smtClean="0">
                          <a:solidFill>
                            <a:srgbClr val="263238"/>
                          </a:solidFill>
                          <a:latin typeface="Roboto Slab" panose="020B0604020202020204" charset="0"/>
                          <a:ea typeface="Roboto Slab" panose="020B0604020202020204" charset="0"/>
                          <a:cs typeface="Source Sans Pro"/>
                          <a:sym typeface="Source Sans Pro"/>
                        </a:rPr>
                        <a:t>Total 40%</a:t>
                      </a:r>
                    </a:p>
                    <a:p>
                      <a:pPr marL="0" lvl="0" indent="0" algn="ctr" rtl="0">
                        <a:spcBef>
                          <a:spcPts val="0"/>
                        </a:spcBef>
                        <a:spcAft>
                          <a:spcPts val="0"/>
                        </a:spcAft>
                        <a:buNone/>
                      </a:pPr>
                      <a:r>
                        <a:rPr lang="en-US" sz="1200" b="1" dirty="0" smtClean="0">
                          <a:solidFill>
                            <a:srgbClr val="263238"/>
                          </a:solidFill>
                          <a:latin typeface="Roboto Slab" panose="020B0604020202020204" charset="0"/>
                          <a:ea typeface="Roboto Slab" panose="020B0604020202020204" charset="0"/>
                          <a:cs typeface="Source Sans Pro"/>
                          <a:sym typeface="Source Sans Pro"/>
                        </a:rPr>
                        <a:t>10%</a:t>
                      </a:r>
                    </a:p>
                    <a:p>
                      <a:pPr marL="0" lvl="0" indent="0" algn="ctr" rtl="0">
                        <a:spcBef>
                          <a:spcPts val="0"/>
                        </a:spcBef>
                        <a:spcAft>
                          <a:spcPts val="0"/>
                        </a:spcAft>
                        <a:buNone/>
                      </a:pPr>
                      <a:r>
                        <a:rPr lang="en-US" sz="1200" b="1" dirty="0" smtClean="0">
                          <a:solidFill>
                            <a:srgbClr val="263238"/>
                          </a:solidFill>
                          <a:latin typeface="Roboto Slab" panose="020B0604020202020204" charset="0"/>
                          <a:ea typeface="Roboto Slab" panose="020B0604020202020204" charset="0"/>
                          <a:cs typeface="Source Sans Pro"/>
                          <a:sym typeface="Source Sans Pro"/>
                        </a:rPr>
                        <a:t>10%</a:t>
                      </a:r>
                    </a:p>
                    <a:p>
                      <a:pPr marL="0" lvl="0" indent="0" algn="ctr" rtl="0">
                        <a:spcBef>
                          <a:spcPts val="0"/>
                        </a:spcBef>
                        <a:spcAft>
                          <a:spcPts val="0"/>
                        </a:spcAft>
                        <a:buNone/>
                      </a:pPr>
                      <a:r>
                        <a:rPr lang="en-US" sz="1200" b="1" dirty="0" smtClean="0">
                          <a:solidFill>
                            <a:srgbClr val="263238"/>
                          </a:solidFill>
                          <a:latin typeface="Roboto Slab" panose="020B0604020202020204" charset="0"/>
                          <a:ea typeface="Roboto Slab" panose="020B0604020202020204" charset="0"/>
                          <a:cs typeface="Source Sans Pro"/>
                          <a:sym typeface="Source Sans Pro"/>
                        </a:rPr>
                        <a:t>20%</a:t>
                      </a:r>
                      <a:endParaRPr sz="12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solidFill>
                  </a:tcPr>
                </a:tc>
              </a:tr>
            </a:tbl>
          </a:graphicData>
        </a:graphic>
      </p:graphicFrame>
      <p:cxnSp>
        <p:nvCxnSpPr>
          <p:cNvPr id="5" name="Straight Connector 4"/>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900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49974" y="122349"/>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solidFill>
                  <a:srgbClr val="3494BA"/>
                </a:solidFill>
              </a:rPr>
              <a:t>Mark Distribution</a:t>
            </a:r>
            <a:endParaRPr sz="2800" dirty="0">
              <a:solidFill>
                <a:srgbClr val="3494BA"/>
              </a:solidFill>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7" name="Google Shape;215;p25"/>
          <p:cNvGraphicFramePr/>
          <p:nvPr>
            <p:extLst>
              <p:ext uri="{D42A27DB-BD31-4B8C-83A1-F6EECF244321}">
                <p14:modId xmlns:p14="http://schemas.microsoft.com/office/powerpoint/2010/main" val="1783208432"/>
              </p:ext>
            </p:extLst>
          </p:nvPr>
        </p:nvGraphicFramePr>
        <p:xfrm>
          <a:off x="934949" y="1267533"/>
          <a:ext cx="6872619" cy="2671566"/>
        </p:xfrm>
        <a:graphic>
          <a:graphicData uri="http://schemas.openxmlformats.org/drawingml/2006/table">
            <a:tbl>
              <a:tblPr>
                <a:noFill/>
                <a:tableStyleId>{AA8FC5D4-ED00-41CF-BD16-44E6D13FCE92}</a:tableStyleId>
              </a:tblPr>
              <a:tblGrid>
                <a:gridCol w="2168763"/>
                <a:gridCol w="2557349"/>
                <a:gridCol w="1140431"/>
                <a:gridCol w="1006076"/>
              </a:tblGrid>
              <a:tr h="473584">
                <a:tc gridSpan="2">
                  <a:txBody>
                    <a:bodyPr/>
                    <a:lstStyle/>
                    <a:p>
                      <a:pPr marL="0" lvl="0" indent="0" algn="ctr"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Assessment Tools</a:t>
                      </a:r>
                      <a:endParaRPr sz="1400" dirty="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lvl="0" indent="0" algn="l" rtl="0">
                        <a:spcBef>
                          <a:spcPts val="0"/>
                        </a:spcBef>
                        <a:spcAft>
                          <a:spcPts val="0"/>
                        </a:spcAft>
                        <a:buNone/>
                      </a:pPr>
                      <a:endParaRPr sz="1400" dirty="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smtClean="0">
                          <a:ln>
                            <a:noFill/>
                          </a:ln>
                          <a:solidFill>
                            <a:srgbClr val="263238"/>
                          </a:solidFill>
                          <a:effectLst/>
                          <a:uLnTx/>
                          <a:uFillTx/>
                          <a:latin typeface="Roboto Slab" panose="020B0604020202020204" charset="0"/>
                          <a:ea typeface="Roboto Slab" panose="020B0604020202020204" charset="0"/>
                          <a:cs typeface="Source Sans Pro"/>
                          <a:sym typeface="Source Sans Pro"/>
                        </a:rPr>
                        <a:t>Marks (%)</a:t>
                      </a:r>
                      <a:endParaRPr kumimoji="0" lang="en" sz="1400" b="1" i="0" u="none" strike="noStrike" kern="0" cap="none" spc="0" normalizeH="0" baseline="0" noProof="0" dirty="0">
                        <a:ln>
                          <a:noFill/>
                        </a:ln>
                        <a:solidFill>
                          <a:srgbClr val="263238"/>
                        </a:solidFill>
                        <a:effectLst/>
                        <a:uLnTx/>
                        <a:uFillTx/>
                        <a:latin typeface="Roboto Slab" panose="020B0604020202020204" charset="0"/>
                        <a:ea typeface="Roboto Slab" panose="020B0604020202020204" charset="0"/>
                        <a:cs typeface="Source Sans Pro"/>
                        <a:sym typeface="Source Sans Pr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400" b="1" i="0" u="none" strike="noStrike" kern="0" cap="none" spc="0" normalizeH="0" baseline="0" noProof="0" dirty="0">
                        <a:ln>
                          <a:noFill/>
                        </a:ln>
                        <a:solidFill>
                          <a:srgbClr val="263238"/>
                        </a:solidFill>
                        <a:effectLst/>
                        <a:uLnTx/>
                        <a:uFillTx/>
                        <a:latin typeface="Roboto Slab" panose="020B0604020202020204" charset="0"/>
                        <a:ea typeface="Roboto Slab" panose="020B0604020202020204" charset="0"/>
                        <a:cs typeface="Source Sans Pro"/>
                        <a:sym typeface="Source Sans Pr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584">
                <a:tc rowSpan="2">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Contineous Assessment </a:t>
                      </a:r>
                      <a:r>
                        <a:rPr lang="en-US" sz="1400" dirty="0" smtClean="0">
                          <a:solidFill>
                            <a:srgbClr val="607D8B"/>
                          </a:solidFill>
                          <a:latin typeface="Roboto Slab" panose="020B0604020202020204" charset="0"/>
                          <a:ea typeface="Roboto Slab" panose="020B0604020202020204" charset="0"/>
                          <a:cs typeface="Roboto Slab"/>
                          <a:sym typeface="Roboto Slab"/>
                        </a:rPr>
                        <a:t>(CA)</a:t>
                      </a:r>
                      <a:endParaRPr sz="1400" dirty="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EFF1"/>
                    </a:solidFill>
                  </a:tcPr>
                </a:tc>
                <a:tc>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Class</a:t>
                      </a:r>
                      <a:r>
                        <a:rPr lang="en-US" sz="1400" baseline="0" dirty="0" smtClean="0">
                          <a:solidFill>
                            <a:srgbClr val="607D8B"/>
                          </a:solidFill>
                          <a:latin typeface="Roboto Slab" panose="020B0604020202020204" charset="0"/>
                          <a:ea typeface="Roboto Slab" panose="020B0604020202020204" charset="0"/>
                          <a:cs typeface="Roboto Slab"/>
                          <a:sym typeface="Roboto Slab"/>
                        </a:rPr>
                        <a:t> participation</a:t>
                      </a:r>
                      <a:endParaRPr sz="1400" dirty="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Roboto Slab" panose="020B0604020202020204" charset="0"/>
                          <a:ea typeface="Roboto Slab" panose="020B0604020202020204" charset="0"/>
                          <a:cs typeface="Source Sans Pro"/>
                          <a:sym typeface="Source Sans Pro"/>
                        </a:rPr>
                        <a:t>10%</a:t>
                      </a:r>
                      <a:endParaRPr sz="14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EFF1"/>
                    </a:solidFill>
                  </a:tcPr>
                </a:tc>
                <a:tc rowSpan="2">
                  <a:txBody>
                    <a:bodyPr/>
                    <a:lstStyle/>
                    <a:p>
                      <a:pPr marL="0" lvl="0" indent="0" algn="ctr" rtl="0">
                        <a:spcBef>
                          <a:spcPts val="0"/>
                        </a:spcBef>
                        <a:spcAft>
                          <a:spcPts val="0"/>
                        </a:spcAft>
                        <a:buNone/>
                      </a:pPr>
                      <a:r>
                        <a:rPr lang="en-US" sz="1400" b="1" dirty="0" smtClean="0">
                          <a:solidFill>
                            <a:srgbClr val="263238"/>
                          </a:solidFill>
                          <a:latin typeface="Roboto Slab" panose="020B0604020202020204" charset="0"/>
                          <a:ea typeface="Roboto Slab" panose="020B0604020202020204" charset="0"/>
                          <a:cs typeface="Source Sans Pro"/>
                          <a:sym typeface="Source Sans Pro"/>
                        </a:rPr>
                        <a:t>40%</a:t>
                      </a:r>
                      <a:endParaRPr sz="14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EFF1"/>
                    </a:solidFill>
                  </a:tcPr>
                </a:tc>
              </a:tr>
              <a:tr h="473584">
                <a:tc vMerge="1">
                  <a:txBody>
                    <a:bodyPr/>
                    <a:lstStyle/>
                    <a:p>
                      <a:pPr marL="0" lvl="0" indent="0" algn="l" rtl="0">
                        <a:spcBef>
                          <a:spcPts val="0"/>
                        </a:spcBef>
                        <a:spcAft>
                          <a:spcPts val="0"/>
                        </a:spcAft>
                        <a:buNone/>
                      </a:pPr>
                      <a:endParaRPr lang="en-US" sz="1400" dirty="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Class Test, Assignment, Project, Discussion, Presentation</a:t>
                      </a:r>
                      <a:endParaRPr lang="en-US" sz="1400" dirty="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400" b="1" dirty="0" smtClean="0">
                          <a:solidFill>
                            <a:srgbClr val="263238"/>
                          </a:solidFill>
                          <a:latin typeface="Roboto Slab" panose="020B0604020202020204" charset="0"/>
                          <a:ea typeface="Roboto Slab" panose="020B0604020202020204" charset="0"/>
                          <a:cs typeface="Source Sans Pro"/>
                          <a:sym typeface="Source Sans Pro"/>
                        </a:rPr>
                        <a:t>30</a:t>
                      </a:r>
                      <a:r>
                        <a:rPr lang="en" sz="1400" b="1" dirty="0" smtClean="0">
                          <a:solidFill>
                            <a:srgbClr val="263238"/>
                          </a:solidFill>
                          <a:latin typeface="Roboto Slab" panose="020B0604020202020204" charset="0"/>
                          <a:ea typeface="Roboto Slab" panose="020B0604020202020204" charset="0"/>
                          <a:cs typeface="Source Sans Pro"/>
                          <a:sym typeface="Source Sans Pro"/>
                        </a:rPr>
                        <a:t>%</a:t>
                      </a:r>
                      <a:endParaRPr sz="14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lvl="0" indent="0" algn="ctr" rtl="0">
                        <a:spcBef>
                          <a:spcPts val="0"/>
                        </a:spcBef>
                        <a:spcAft>
                          <a:spcPts val="0"/>
                        </a:spcAft>
                        <a:buNone/>
                      </a:pPr>
                      <a:endParaRPr sz="14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584">
                <a:tc rowSpan="2">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Summative Assessment (SA)</a:t>
                      </a:r>
                      <a:endParaRPr lang="en-US" sz="1200" dirty="0" smtClean="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EFF1"/>
                    </a:solidFill>
                  </a:tcPr>
                </a:tc>
                <a:tc>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Mid-term</a:t>
                      </a:r>
                      <a:r>
                        <a:rPr lang="en-US" sz="1400" baseline="0" dirty="0" smtClean="0">
                          <a:solidFill>
                            <a:srgbClr val="607D8B"/>
                          </a:solidFill>
                          <a:latin typeface="Roboto Slab" panose="020B0604020202020204" charset="0"/>
                          <a:ea typeface="Roboto Slab" panose="020B0604020202020204" charset="0"/>
                          <a:cs typeface="Roboto Slab"/>
                          <a:sym typeface="Roboto Slab"/>
                        </a:rPr>
                        <a:t> Examination</a:t>
                      </a:r>
                      <a:endParaRPr lang="en-US" sz="1400" dirty="0" smtClean="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EFF1"/>
                    </a:solidFill>
                  </a:tcPr>
                </a:tc>
                <a:tc>
                  <a:txBody>
                    <a:bodyPr/>
                    <a:lstStyle/>
                    <a:p>
                      <a:pPr marL="0" lvl="0" indent="0" algn="ctr" rtl="0">
                        <a:spcBef>
                          <a:spcPts val="0"/>
                        </a:spcBef>
                        <a:spcAft>
                          <a:spcPts val="0"/>
                        </a:spcAft>
                        <a:buNone/>
                      </a:pPr>
                      <a:r>
                        <a:rPr lang="en" sz="1400" b="1" dirty="0" smtClean="0">
                          <a:solidFill>
                            <a:srgbClr val="263238"/>
                          </a:solidFill>
                          <a:latin typeface="Roboto Slab" panose="020B0604020202020204" charset="0"/>
                          <a:ea typeface="Roboto Slab" panose="020B0604020202020204" charset="0"/>
                          <a:cs typeface="Source Sans Pro"/>
                          <a:sym typeface="Source Sans Pro"/>
                        </a:rPr>
                        <a:t> </a:t>
                      </a:r>
                      <a:r>
                        <a:rPr lang="en" sz="1400" b="1" dirty="0" smtClean="0">
                          <a:solidFill>
                            <a:srgbClr val="263238"/>
                          </a:solidFill>
                          <a:latin typeface="Roboto Slab" panose="020B0604020202020204" charset="0"/>
                          <a:ea typeface="Roboto Slab" panose="020B0604020202020204" charset="0"/>
                          <a:cs typeface="Source Sans Pro"/>
                          <a:sym typeface="Source Sans Pro"/>
                        </a:rPr>
                        <a:t>24%</a:t>
                      </a:r>
                      <a:endParaRPr sz="12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EFF1"/>
                    </a:solidFill>
                  </a:tcPr>
                </a:tc>
                <a:tc rowSpan="2">
                  <a:txBody>
                    <a:bodyPr/>
                    <a:lstStyle/>
                    <a:p>
                      <a:pPr marL="0" lvl="0" indent="0" algn="ctr" rtl="0">
                        <a:spcBef>
                          <a:spcPts val="0"/>
                        </a:spcBef>
                        <a:spcAft>
                          <a:spcPts val="0"/>
                        </a:spcAft>
                        <a:buNone/>
                      </a:pPr>
                      <a:r>
                        <a:rPr lang="en-US" sz="1200" b="1" dirty="0" smtClean="0">
                          <a:solidFill>
                            <a:srgbClr val="263238"/>
                          </a:solidFill>
                          <a:latin typeface="Roboto Slab" panose="020B0604020202020204" charset="0"/>
                          <a:ea typeface="Roboto Slab" panose="020B0604020202020204" charset="0"/>
                          <a:cs typeface="Source Sans Pro"/>
                          <a:sym typeface="Source Sans Pro"/>
                        </a:rPr>
                        <a:t>60%</a:t>
                      </a:r>
                      <a:endParaRPr sz="12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EFF1"/>
                    </a:solidFill>
                  </a:tcPr>
                </a:tc>
              </a:tr>
              <a:tr h="473584">
                <a:tc vMerge="1">
                  <a:txBody>
                    <a:bodyPr/>
                    <a:lstStyle/>
                    <a:p>
                      <a:pPr marL="0" lvl="0" indent="0" algn="l" rtl="0">
                        <a:spcBef>
                          <a:spcPts val="0"/>
                        </a:spcBef>
                        <a:spcAft>
                          <a:spcPts val="0"/>
                        </a:spcAft>
                        <a:buNone/>
                      </a:pPr>
                      <a:endParaRPr lang="en-US" sz="1200" dirty="0" smtClean="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rtl="0">
                        <a:spcBef>
                          <a:spcPts val="0"/>
                        </a:spcBef>
                        <a:spcAft>
                          <a:spcPts val="0"/>
                        </a:spcAft>
                        <a:buNone/>
                      </a:pPr>
                      <a:r>
                        <a:rPr lang="en-US" sz="1400" dirty="0" smtClean="0">
                          <a:solidFill>
                            <a:srgbClr val="607D8B"/>
                          </a:solidFill>
                          <a:latin typeface="Roboto Slab" panose="020B0604020202020204" charset="0"/>
                          <a:ea typeface="Roboto Slab" panose="020B0604020202020204" charset="0"/>
                          <a:cs typeface="Roboto Slab"/>
                          <a:sym typeface="Roboto Slab"/>
                        </a:rPr>
                        <a:t>Final</a:t>
                      </a:r>
                      <a:r>
                        <a:rPr lang="en-US" sz="1400" baseline="0" dirty="0" smtClean="0">
                          <a:solidFill>
                            <a:srgbClr val="607D8B"/>
                          </a:solidFill>
                          <a:latin typeface="Roboto Slab" panose="020B0604020202020204" charset="0"/>
                          <a:ea typeface="Roboto Slab" panose="020B0604020202020204" charset="0"/>
                          <a:cs typeface="Roboto Slab"/>
                          <a:sym typeface="Roboto Slab"/>
                        </a:rPr>
                        <a:t> Examination</a:t>
                      </a:r>
                      <a:endParaRPr lang="en-US" sz="1400" dirty="0" smtClean="0">
                        <a:solidFill>
                          <a:srgbClr val="607D8B"/>
                        </a:solidFill>
                        <a:latin typeface="Roboto Slab" panose="020B0604020202020204" charset="0"/>
                        <a:ea typeface="Roboto Slab" panose="020B0604020202020204" charset="0"/>
                        <a:cs typeface="Roboto Slab"/>
                        <a:sym typeface="Roboto Slab"/>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US" sz="1400" b="1" dirty="0" smtClean="0">
                          <a:solidFill>
                            <a:srgbClr val="263238"/>
                          </a:solidFill>
                          <a:latin typeface="Roboto Slab" panose="020B0604020202020204" charset="0"/>
                          <a:ea typeface="Roboto Slab" panose="020B0604020202020204" charset="0"/>
                          <a:cs typeface="Source Sans Pro"/>
                          <a:sym typeface="Source Sans Pro"/>
                        </a:rPr>
                        <a:t>36%</a:t>
                      </a:r>
                      <a:endParaRPr sz="12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lvl="0" indent="0" algn="ctr" rtl="0">
                        <a:spcBef>
                          <a:spcPts val="0"/>
                        </a:spcBef>
                        <a:spcAft>
                          <a:spcPts val="0"/>
                        </a:spcAft>
                        <a:buNone/>
                      </a:pPr>
                      <a:endParaRPr sz="1200" b="1" dirty="0">
                        <a:solidFill>
                          <a:srgbClr val="263238"/>
                        </a:solidFill>
                        <a:latin typeface="Roboto Slab" panose="020B0604020202020204" charset="0"/>
                        <a:ea typeface="Roboto Slab" panose="020B0604020202020204" charset="0"/>
                        <a:cs typeface="Source Sans Pro"/>
                        <a:sym typeface="Source Sans Pro"/>
                      </a:endParaRPr>
                    </a:p>
                  </a:txBody>
                  <a:tcPr marL="91425" marR="91425" marT="68575" marB="6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 name="Straight Connector 4"/>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92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Google Shape;97;p15"/>
          <p:cNvSpPr txBox="1">
            <a:spLocks/>
          </p:cNvSpPr>
          <p:nvPr/>
        </p:nvSpPr>
        <p:spPr>
          <a:xfrm>
            <a:off x="822326" y="99392"/>
            <a:ext cx="3562687"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smtClean="0"/>
              <a:t>Syllabus</a:t>
            </a:r>
            <a:endParaRPr lang="en-US" sz="4800" b="1" dirty="0"/>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3930" y="845497"/>
            <a:ext cx="8216140" cy="3939540"/>
          </a:xfrm>
          <a:prstGeom prst="rect">
            <a:avLst/>
          </a:prstGeom>
          <a:noFill/>
        </p:spPr>
        <p:txBody>
          <a:bodyPr wrap="square" rtlCol="0">
            <a:spAutoFit/>
          </a:bodyPr>
          <a:lstStyle/>
          <a:p>
            <a:pPr algn="just"/>
            <a:r>
              <a:rPr lang="en-US" b="1" dirty="0">
                <a:solidFill>
                  <a:schemeClr val="accent4">
                    <a:lumMod val="25000"/>
                  </a:schemeClr>
                </a:solidFill>
                <a:latin typeface="Roboto Slab" panose="020B0604020202020204" charset="0"/>
                <a:ea typeface="Roboto Slab" panose="020B0604020202020204" charset="0"/>
              </a:rPr>
              <a:t>Course Code: CSE  </a:t>
            </a:r>
            <a:r>
              <a:rPr lang="en-US" b="1" dirty="0" smtClean="0">
                <a:solidFill>
                  <a:schemeClr val="accent4">
                    <a:lumMod val="25000"/>
                  </a:schemeClr>
                </a:solidFill>
                <a:latin typeface="Roboto Slab" panose="020B0604020202020204" charset="0"/>
                <a:ea typeface="Roboto Slab" panose="020B0604020202020204" charset="0"/>
              </a:rPr>
              <a:t>223</a:t>
            </a:r>
            <a:endParaRPr lang="en-US" b="1" dirty="0">
              <a:solidFill>
                <a:schemeClr val="accent4">
                  <a:lumMod val="25000"/>
                </a:schemeClr>
              </a:solidFill>
              <a:latin typeface="Roboto Slab" panose="020B0604020202020204" charset="0"/>
              <a:ea typeface="Roboto Slab" panose="020B0604020202020204" charset="0"/>
            </a:endParaRPr>
          </a:p>
          <a:p>
            <a:pPr algn="just"/>
            <a:r>
              <a:rPr lang="en-US" b="1" dirty="0">
                <a:solidFill>
                  <a:schemeClr val="accent4">
                    <a:lumMod val="25000"/>
                  </a:schemeClr>
                </a:solidFill>
                <a:latin typeface="Roboto Slab" panose="020B0604020202020204" charset="0"/>
                <a:ea typeface="Roboto Slab" panose="020B0604020202020204" charset="0"/>
              </a:rPr>
              <a:t>Course Title: Electrical Devices and Circuits</a:t>
            </a:r>
          </a:p>
          <a:p>
            <a:pPr algn="just"/>
            <a:endParaRPr lang="en-US" b="1" dirty="0" smtClean="0">
              <a:solidFill>
                <a:schemeClr val="accent4">
                  <a:lumMod val="25000"/>
                </a:schemeClr>
              </a:solidFill>
              <a:latin typeface="Roboto Slab" panose="020B0604020202020204" charset="0"/>
              <a:ea typeface="Roboto Slab" panose="020B0604020202020204" charset="0"/>
            </a:endParaRPr>
          </a:p>
          <a:p>
            <a:pPr algn="just"/>
            <a:r>
              <a:rPr lang="en-US" b="1" dirty="0" smtClean="0">
                <a:solidFill>
                  <a:schemeClr val="accent4">
                    <a:lumMod val="25000"/>
                  </a:schemeClr>
                </a:solidFill>
                <a:latin typeface="Roboto Slab" panose="020B0604020202020204" charset="0"/>
                <a:ea typeface="Roboto Slab" panose="020B0604020202020204" charset="0"/>
              </a:rPr>
              <a:t>Pre-requisite: </a:t>
            </a:r>
            <a:r>
              <a:rPr lang="en-US" dirty="0" smtClean="0">
                <a:solidFill>
                  <a:schemeClr val="accent4">
                    <a:lumMod val="25000"/>
                  </a:schemeClr>
                </a:solidFill>
                <a:latin typeface="Roboto Slab" panose="020B0604020202020204" charset="0"/>
                <a:ea typeface="Roboto Slab" panose="020B0604020202020204" charset="0"/>
              </a:rPr>
              <a:t>Basic Physics, Electrical Circuits.</a:t>
            </a:r>
          </a:p>
          <a:p>
            <a:pPr algn="just"/>
            <a:endParaRPr lang="en-US" dirty="0">
              <a:solidFill>
                <a:schemeClr val="accent4">
                  <a:lumMod val="25000"/>
                </a:schemeClr>
              </a:solidFill>
              <a:latin typeface="Roboto Slab" panose="020B0604020202020204" charset="0"/>
              <a:ea typeface="Roboto Slab" panose="020B0604020202020204" charset="0"/>
            </a:endParaRPr>
          </a:p>
          <a:p>
            <a:pPr algn="just"/>
            <a:r>
              <a:rPr lang="en-US" sz="1200" b="1" dirty="0" smtClean="0">
                <a:solidFill>
                  <a:schemeClr val="accent4">
                    <a:lumMod val="25000"/>
                  </a:schemeClr>
                </a:solidFill>
                <a:latin typeface="Roboto Slab" panose="020B0604020202020204" charset="0"/>
                <a:ea typeface="Roboto Slab" panose="020B0604020202020204" charset="0"/>
              </a:rPr>
              <a:t>Course Content: </a:t>
            </a:r>
            <a:r>
              <a:rPr lang="en-US" sz="1200" dirty="0" smtClean="0">
                <a:solidFill>
                  <a:schemeClr val="accent4">
                    <a:lumMod val="25000"/>
                  </a:schemeClr>
                </a:solidFill>
                <a:latin typeface="Roboto Slab" panose="020B0604020202020204" charset="0"/>
                <a:ea typeface="Roboto Slab" panose="020B0604020202020204" charset="0"/>
              </a:rPr>
              <a:t>Introduction </a:t>
            </a:r>
            <a:r>
              <a:rPr lang="en-US" sz="1200" dirty="0">
                <a:solidFill>
                  <a:schemeClr val="accent4">
                    <a:lumMod val="25000"/>
                  </a:schemeClr>
                </a:solidFill>
                <a:latin typeface="Roboto Slab" panose="020B0604020202020204" charset="0"/>
                <a:ea typeface="Roboto Slab" panose="020B0604020202020204" charset="0"/>
              </a:rPr>
              <a:t>to </a:t>
            </a:r>
            <a:r>
              <a:rPr lang="en-US" sz="1200" b="1" dirty="0">
                <a:solidFill>
                  <a:schemeClr val="accent4">
                    <a:lumMod val="25000"/>
                  </a:schemeClr>
                </a:solidFill>
                <a:latin typeface="Roboto Slab" panose="020B0604020202020204" charset="0"/>
                <a:ea typeface="Roboto Slab" panose="020B0604020202020204" charset="0"/>
              </a:rPr>
              <a:t>semiconductors</a:t>
            </a:r>
            <a:r>
              <a:rPr lang="en-US" sz="1200" dirty="0">
                <a:solidFill>
                  <a:schemeClr val="accent4">
                    <a:lumMod val="25000"/>
                  </a:schemeClr>
                </a:solidFill>
                <a:latin typeface="Roboto Slab" panose="020B0604020202020204" charset="0"/>
                <a:ea typeface="Roboto Slab" panose="020B0604020202020204" charset="0"/>
              </a:rPr>
              <a:t>, p-type and n-type semiconductors, </a:t>
            </a:r>
            <a:r>
              <a:rPr lang="en-US" sz="1200" dirty="0" smtClean="0">
                <a:solidFill>
                  <a:schemeClr val="accent4">
                    <a:lumMod val="25000"/>
                  </a:schemeClr>
                </a:solidFill>
                <a:latin typeface="Roboto Slab" panose="020B0604020202020204" charset="0"/>
                <a:ea typeface="Roboto Slab" panose="020B0604020202020204" charset="0"/>
              </a:rPr>
              <a:t>p-n </a:t>
            </a:r>
            <a:r>
              <a:rPr lang="en-US" sz="1200" dirty="0">
                <a:solidFill>
                  <a:schemeClr val="accent4">
                    <a:lumMod val="25000"/>
                  </a:schemeClr>
                </a:solidFill>
                <a:latin typeface="Roboto Slab" panose="020B0604020202020204" charset="0"/>
                <a:ea typeface="Roboto Slab" panose="020B0604020202020204" charset="0"/>
              </a:rPr>
              <a:t>junction diode </a:t>
            </a:r>
            <a:r>
              <a:rPr lang="en-US" sz="1200" dirty="0" smtClean="0">
                <a:solidFill>
                  <a:schemeClr val="accent4">
                    <a:lumMod val="25000"/>
                  </a:schemeClr>
                </a:solidFill>
                <a:latin typeface="Roboto Slab" panose="020B0604020202020204" charset="0"/>
                <a:ea typeface="Roboto Slab" panose="020B0604020202020204" charset="0"/>
              </a:rPr>
              <a:t>characteristics</a:t>
            </a:r>
            <a:r>
              <a:rPr lang="en-US" sz="1200" dirty="0">
                <a:solidFill>
                  <a:schemeClr val="accent4">
                    <a:lumMod val="25000"/>
                  </a:schemeClr>
                </a:solidFill>
                <a:latin typeface="Roboto Slab" panose="020B0604020202020204" charset="0"/>
                <a:ea typeface="Roboto Slab" panose="020B0604020202020204" charset="0"/>
              </a:rPr>
              <a:t>, Forward and reverse biased </a:t>
            </a:r>
            <a:r>
              <a:rPr lang="en-US" sz="1200" dirty="0" smtClean="0">
                <a:solidFill>
                  <a:schemeClr val="accent4">
                    <a:lumMod val="25000"/>
                  </a:schemeClr>
                </a:solidFill>
                <a:latin typeface="Roboto Slab" panose="020B0604020202020204" charset="0"/>
                <a:ea typeface="Roboto Slab" panose="020B0604020202020204" charset="0"/>
              </a:rPr>
              <a:t>p-n </a:t>
            </a:r>
            <a:r>
              <a:rPr lang="en-US" sz="1200" dirty="0">
                <a:solidFill>
                  <a:schemeClr val="accent4">
                    <a:lumMod val="25000"/>
                  </a:schemeClr>
                </a:solidFill>
                <a:latin typeface="Roboto Slab" panose="020B0604020202020204" charset="0"/>
                <a:ea typeface="Roboto Slab" panose="020B0604020202020204" charset="0"/>
              </a:rPr>
              <a:t>junction</a:t>
            </a:r>
            <a:endParaRPr lang="en-US" sz="1200" dirty="0" smtClean="0">
              <a:solidFill>
                <a:schemeClr val="accent4">
                  <a:lumMod val="25000"/>
                </a:schemeClr>
              </a:solidFill>
              <a:latin typeface="Roboto Slab" panose="020B0604020202020204" charset="0"/>
              <a:ea typeface="Roboto Slab" panose="020B0604020202020204" charset="0"/>
            </a:endParaRPr>
          </a:p>
          <a:p>
            <a:pPr algn="just"/>
            <a:r>
              <a:rPr lang="en-US" sz="1200" dirty="0" smtClean="0">
                <a:solidFill>
                  <a:schemeClr val="accent4">
                    <a:lumMod val="25000"/>
                  </a:schemeClr>
                </a:solidFill>
                <a:latin typeface="Roboto Slab" panose="020B0604020202020204" charset="0"/>
                <a:ea typeface="Roboto Slab" panose="020B0604020202020204" charset="0"/>
              </a:rPr>
              <a:t>Diode </a:t>
            </a:r>
            <a:r>
              <a:rPr lang="en-US" sz="1200" dirty="0">
                <a:solidFill>
                  <a:schemeClr val="accent4">
                    <a:lumMod val="25000"/>
                  </a:schemeClr>
                </a:solidFill>
                <a:latin typeface="Roboto Slab" panose="020B0604020202020204" charset="0"/>
                <a:ea typeface="Roboto Slab" panose="020B0604020202020204" charset="0"/>
              </a:rPr>
              <a:t>applications: half and full wave rectifiers, clipping and clamping circuits, regulated power supply using </a:t>
            </a:r>
            <a:r>
              <a:rPr lang="en-US" sz="1200" dirty="0" err="1">
                <a:solidFill>
                  <a:schemeClr val="accent4">
                    <a:lumMod val="25000"/>
                  </a:schemeClr>
                </a:solidFill>
                <a:latin typeface="Roboto Slab" panose="020B0604020202020204" charset="0"/>
                <a:ea typeface="Roboto Slab" panose="020B0604020202020204" charset="0"/>
              </a:rPr>
              <a:t>zener</a:t>
            </a:r>
            <a:r>
              <a:rPr lang="en-US" sz="1200" dirty="0">
                <a:solidFill>
                  <a:schemeClr val="accent4">
                    <a:lumMod val="25000"/>
                  </a:schemeClr>
                </a:solidFill>
                <a:latin typeface="Roboto Slab" panose="020B0604020202020204" charset="0"/>
                <a:ea typeface="Roboto Slab" panose="020B0604020202020204" charset="0"/>
              </a:rPr>
              <a:t> diode. </a:t>
            </a:r>
            <a:endParaRPr lang="en-US" sz="1200" dirty="0" smtClean="0">
              <a:solidFill>
                <a:schemeClr val="accent4">
                  <a:lumMod val="25000"/>
                </a:schemeClr>
              </a:solidFill>
              <a:latin typeface="Roboto Slab" panose="020B0604020202020204" charset="0"/>
              <a:ea typeface="Roboto Slab" panose="020B0604020202020204" charset="0"/>
            </a:endParaRPr>
          </a:p>
          <a:p>
            <a:pPr algn="just"/>
            <a:r>
              <a:rPr lang="en-US" sz="1200" dirty="0" smtClean="0">
                <a:solidFill>
                  <a:schemeClr val="accent4">
                    <a:lumMod val="25000"/>
                  </a:schemeClr>
                </a:solidFill>
                <a:latin typeface="Roboto Slab" panose="020B0604020202020204" charset="0"/>
                <a:ea typeface="Roboto Slab" panose="020B0604020202020204" charset="0"/>
              </a:rPr>
              <a:t> </a:t>
            </a:r>
          </a:p>
          <a:p>
            <a:pPr algn="just"/>
            <a:r>
              <a:rPr lang="en-US" sz="1200" b="1" dirty="0" smtClean="0">
                <a:solidFill>
                  <a:schemeClr val="accent4">
                    <a:lumMod val="25000"/>
                  </a:schemeClr>
                </a:solidFill>
                <a:latin typeface="Roboto Slab" panose="020B0604020202020204" charset="0"/>
                <a:ea typeface="Roboto Slab" panose="020B0604020202020204" charset="0"/>
              </a:rPr>
              <a:t>Bipolar </a:t>
            </a:r>
            <a:r>
              <a:rPr lang="en-US" sz="1200" b="1" dirty="0">
                <a:solidFill>
                  <a:schemeClr val="accent4">
                    <a:lumMod val="25000"/>
                  </a:schemeClr>
                </a:solidFill>
                <a:latin typeface="Roboto Slab" panose="020B0604020202020204" charset="0"/>
                <a:ea typeface="Roboto Slab" panose="020B0604020202020204" charset="0"/>
              </a:rPr>
              <a:t>Junction Transistor (BJT): </a:t>
            </a:r>
            <a:r>
              <a:rPr lang="en-US" sz="1200" dirty="0">
                <a:solidFill>
                  <a:schemeClr val="accent4">
                    <a:lumMod val="25000"/>
                  </a:schemeClr>
                </a:solidFill>
                <a:latin typeface="Roboto Slab" panose="020B0604020202020204" charset="0"/>
                <a:ea typeface="Roboto Slab" panose="020B0604020202020204" charset="0"/>
              </a:rPr>
              <a:t>principle of operation, </a:t>
            </a:r>
            <a:r>
              <a:rPr lang="en-US" sz="1200" dirty="0" smtClean="0">
                <a:solidFill>
                  <a:schemeClr val="accent4">
                    <a:lumMod val="25000"/>
                  </a:schemeClr>
                </a:solidFill>
                <a:latin typeface="Roboto Slab" panose="020B0604020202020204" charset="0"/>
                <a:ea typeface="Roboto Slab" panose="020B0604020202020204" charset="0"/>
              </a:rPr>
              <a:t>I-V </a:t>
            </a:r>
            <a:r>
              <a:rPr lang="en-US" sz="1200" dirty="0">
                <a:solidFill>
                  <a:schemeClr val="accent4">
                    <a:lumMod val="25000"/>
                  </a:schemeClr>
                </a:solidFill>
                <a:latin typeface="Roboto Slab" panose="020B0604020202020204" charset="0"/>
                <a:ea typeface="Roboto Slab" panose="020B0604020202020204" charset="0"/>
              </a:rPr>
              <a:t>characteristics; Transistor circuit configurations (CE, CB, CC), BJT </a:t>
            </a:r>
            <a:r>
              <a:rPr lang="en-US" sz="1200" dirty="0" smtClean="0">
                <a:solidFill>
                  <a:schemeClr val="accent4">
                    <a:lumMod val="25000"/>
                  </a:schemeClr>
                </a:solidFill>
                <a:latin typeface="Roboto Slab" panose="020B0604020202020204" charset="0"/>
                <a:ea typeface="Roboto Slab" panose="020B0604020202020204" charset="0"/>
              </a:rPr>
              <a:t>biasing load </a:t>
            </a:r>
            <a:r>
              <a:rPr lang="en-US" sz="1200" dirty="0">
                <a:solidFill>
                  <a:schemeClr val="accent4">
                    <a:lumMod val="25000"/>
                  </a:schemeClr>
                </a:solidFill>
                <a:latin typeface="Roboto Slab" panose="020B0604020202020204" charset="0"/>
                <a:ea typeface="Roboto Slab" panose="020B0604020202020204" charset="0"/>
              </a:rPr>
              <a:t>lines; </a:t>
            </a:r>
            <a:r>
              <a:rPr lang="en-US" sz="1200" dirty="0" smtClean="0">
                <a:solidFill>
                  <a:schemeClr val="accent4">
                    <a:lumMod val="25000"/>
                  </a:schemeClr>
                </a:solidFill>
                <a:latin typeface="Roboto Slab" panose="020B0604020202020204" charset="0"/>
                <a:ea typeface="Roboto Slab" panose="020B0604020202020204" charset="0"/>
              </a:rPr>
              <a:t>Small-signal </a:t>
            </a:r>
            <a:r>
              <a:rPr lang="en-US" sz="1200" dirty="0">
                <a:solidFill>
                  <a:schemeClr val="accent4">
                    <a:lumMod val="25000"/>
                  </a:schemeClr>
                </a:solidFill>
                <a:latin typeface="Roboto Slab" panose="020B0604020202020204" charset="0"/>
                <a:ea typeface="Roboto Slab" panose="020B0604020202020204" charset="0"/>
              </a:rPr>
              <a:t>analysis of single and multi-stage </a:t>
            </a:r>
            <a:r>
              <a:rPr lang="en-US" sz="1200" dirty="0" smtClean="0">
                <a:solidFill>
                  <a:schemeClr val="accent4">
                    <a:lumMod val="25000"/>
                  </a:schemeClr>
                </a:solidFill>
                <a:latin typeface="Roboto Slab" panose="020B0604020202020204" charset="0"/>
                <a:ea typeface="Roboto Slab" panose="020B0604020202020204" charset="0"/>
              </a:rPr>
              <a:t>amplifiers. </a:t>
            </a:r>
          </a:p>
          <a:p>
            <a:pPr algn="just"/>
            <a:endParaRPr lang="en-US" sz="1200" dirty="0" smtClean="0">
              <a:solidFill>
                <a:schemeClr val="accent4">
                  <a:lumMod val="25000"/>
                </a:schemeClr>
              </a:solidFill>
              <a:latin typeface="Roboto Slab" panose="020B0604020202020204" charset="0"/>
              <a:ea typeface="Roboto Slab" panose="020B0604020202020204" charset="0"/>
            </a:endParaRPr>
          </a:p>
          <a:p>
            <a:pPr algn="just"/>
            <a:r>
              <a:rPr lang="en-US" sz="1200" b="1" dirty="0" smtClean="0">
                <a:solidFill>
                  <a:schemeClr val="accent4">
                    <a:lumMod val="25000"/>
                  </a:schemeClr>
                </a:solidFill>
                <a:latin typeface="Roboto Slab" panose="020B0604020202020204" charset="0"/>
                <a:ea typeface="Roboto Slab" panose="020B0604020202020204" charset="0"/>
              </a:rPr>
              <a:t>Field </a:t>
            </a:r>
            <a:r>
              <a:rPr lang="en-US" sz="1200" b="1" dirty="0">
                <a:solidFill>
                  <a:schemeClr val="accent4">
                    <a:lumMod val="25000"/>
                  </a:schemeClr>
                </a:solidFill>
                <a:latin typeface="Roboto Slab" panose="020B0604020202020204" charset="0"/>
                <a:ea typeface="Roboto Slab" panose="020B0604020202020204" charset="0"/>
              </a:rPr>
              <a:t>Effect Transistors (FET</a:t>
            </a:r>
            <a:r>
              <a:rPr lang="en-US" sz="1200" b="1" dirty="0" smtClean="0">
                <a:solidFill>
                  <a:schemeClr val="accent4">
                    <a:lumMod val="25000"/>
                  </a:schemeClr>
                </a:solidFill>
                <a:latin typeface="Roboto Slab" panose="020B0604020202020204" charset="0"/>
                <a:ea typeface="Roboto Slab" panose="020B0604020202020204" charset="0"/>
              </a:rPr>
              <a:t>): </a:t>
            </a:r>
            <a:r>
              <a:rPr lang="en-US" sz="1200" dirty="0" smtClean="0">
                <a:solidFill>
                  <a:schemeClr val="accent4">
                    <a:lumMod val="25000"/>
                  </a:schemeClr>
                </a:solidFill>
                <a:latin typeface="Roboto Slab" panose="020B0604020202020204" charset="0"/>
                <a:ea typeface="Roboto Slab" panose="020B0604020202020204" charset="0"/>
              </a:rPr>
              <a:t>principle </a:t>
            </a:r>
            <a:r>
              <a:rPr lang="en-US" sz="1200" dirty="0">
                <a:solidFill>
                  <a:schemeClr val="accent4">
                    <a:lumMod val="25000"/>
                  </a:schemeClr>
                </a:solidFill>
                <a:latin typeface="Roboto Slab" panose="020B0604020202020204" charset="0"/>
                <a:ea typeface="Roboto Slab" panose="020B0604020202020204" charset="0"/>
              </a:rPr>
              <a:t>of operation of JFET and </a:t>
            </a:r>
            <a:r>
              <a:rPr lang="en-US" sz="1200" dirty="0" smtClean="0">
                <a:solidFill>
                  <a:schemeClr val="accent4">
                    <a:lumMod val="25000"/>
                  </a:schemeClr>
                </a:solidFill>
                <a:latin typeface="Roboto Slab" panose="020B0604020202020204" charset="0"/>
                <a:ea typeface="Roboto Slab" panose="020B0604020202020204" charset="0"/>
              </a:rPr>
              <a:t>MOSFET and its characteristics; biasing </a:t>
            </a:r>
            <a:r>
              <a:rPr lang="en-US" sz="1200" dirty="0">
                <a:solidFill>
                  <a:schemeClr val="accent4">
                    <a:lumMod val="25000"/>
                  </a:schemeClr>
                </a:solidFill>
                <a:latin typeface="Roboto Slab" panose="020B0604020202020204" charset="0"/>
                <a:ea typeface="Roboto Slab" panose="020B0604020202020204" charset="0"/>
              </a:rPr>
              <a:t>of </a:t>
            </a:r>
            <a:r>
              <a:rPr lang="en-US" sz="1200" dirty="0" smtClean="0">
                <a:solidFill>
                  <a:schemeClr val="accent4">
                    <a:lumMod val="25000"/>
                  </a:schemeClr>
                </a:solidFill>
                <a:latin typeface="Roboto Slab" panose="020B0604020202020204" charset="0"/>
                <a:ea typeface="Roboto Slab" panose="020B0604020202020204" charset="0"/>
              </a:rPr>
              <a:t>FETs, </a:t>
            </a:r>
            <a:r>
              <a:rPr lang="en-US" sz="1200" dirty="0" smtClean="0">
                <a:solidFill>
                  <a:schemeClr val="accent4">
                    <a:lumMod val="25000"/>
                  </a:schemeClr>
                </a:solidFill>
                <a:latin typeface="Roboto Slab" panose="020B0604020202020204" charset="0"/>
                <a:ea typeface="Roboto Slab" panose="020B0604020202020204" charset="0"/>
              </a:rPr>
              <a:t> switching circuits using FETs, Introduction to CMOS.</a:t>
            </a:r>
            <a:endParaRPr lang="en-US" sz="1200" dirty="0" smtClean="0">
              <a:solidFill>
                <a:schemeClr val="accent4">
                  <a:lumMod val="25000"/>
                </a:schemeClr>
              </a:solidFill>
              <a:latin typeface="Roboto Slab" panose="020B0604020202020204" charset="0"/>
              <a:ea typeface="Roboto Slab" panose="020B0604020202020204" charset="0"/>
            </a:endParaRPr>
          </a:p>
          <a:p>
            <a:pPr algn="just"/>
            <a:endParaRPr lang="en-US" sz="1200" dirty="0" smtClean="0">
              <a:solidFill>
                <a:schemeClr val="accent4">
                  <a:lumMod val="25000"/>
                </a:schemeClr>
              </a:solidFill>
              <a:latin typeface="Roboto Slab" panose="020B0604020202020204" charset="0"/>
              <a:ea typeface="Roboto Slab" panose="020B0604020202020204" charset="0"/>
            </a:endParaRPr>
          </a:p>
          <a:p>
            <a:pPr algn="just"/>
            <a:r>
              <a:rPr lang="en-US" sz="1200" b="1" dirty="0" smtClean="0">
                <a:solidFill>
                  <a:schemeClr val="accent4">
                    <a:lumMod val="25000"/>
                  </a:schemeClr>
                </a:solidFill>
                <a:latin typeface="Roboto Slab" panose="020B0604020202020204" charset="0"/>
                <a:ea typeface="Roboto Slab" panose="020B0604020202020204" charset="0"/>
              </a:rPr>
              <a:t>Operational </a:t>
            </a:r>
            <a:r>
              <a:rPr lang="en-US" sz="1200" b="1" dirty="0">
                <a:solidFill>
                  <a:schemeClr val="accent4">
                    <a:lumMod val="25000"/>
                  </a:schemeClr>
                </a:solidFill>
                <a:latin typeface="Roboto Slab" panose="020B0604020202020204" charset="0"/>
                <a:ea typeface="Roboto Slab" panose="020B0604020202020204" charset="0"/>
              </a:rPr>
              <a:t>Amplifiers (OP AMP): </a:t>
            </a:r>
            <a:r>
              <a:rPr lang="en-US" sz="1200" dirty="0">
                <a:solidFill>
                  <a:schemeClr val="accent4">
                    <a:lumMod val="25000"/>
                  </a:schemeClr>
                </a:solidFill>
                <a:latin typeface="Roboto Slab" panose="020B0604020202020204" charset="0"/>
                <a:ea typeface="Roboto Slab" panose="020B0604020202020204" charset="0"/>
              </a:rPr>
              <a:t>Characteristics </a:t>
            </a:r>
            <a:r>
              <a:rPr lang="en-US" sz="1200" dirty="0" smtClean="0">
                <a:solidFill>
                  <a:schemeClr val="accent4">
                    <a:lumMod val="25000"/>
                  </a:schemeClr>
                </a:solidFill>
                <a:latin typeface="Roboto Slab" panose="020B0604020202020204" charset="0"/>
                <a:ea typeface="Roboto Slab" panose="020B0604020202020204" charset="0"/>
              </a:rPr>
              <a:t>and </a:t>
            </a:r>
            <a:r>
              <a:rPr lang="en-US" sz="1200" dirty="0">
                <a:solidFill>
                  <a:schemeClr val="accent4">
                    <a:lumMod val="25000"/>
                  </a:schemeClr>
                </a:solidFill>
                <a:latin typeface="Roboto Slab" panose="020B0604020202020204" charset="0"/>
                <a:ea typeface="Roboto Slab" panose="020B0604020202020204" charset="0"/>
              </a:rPr>
              <a:t>application of </a:t>
            </a:r>
            <a:r>
              <a:rPr lang="en-US" sz="1200" dirty="0" smtClean="0">
                <a:solidFill>
                  <a:schemeClr val="accent4">
                    <a:lumMod val="25000"/>
                  </a:schemeClr>
                </a:solidFill>
                <a:latin typeface="Roboto Slab" panose="020B0604020202020204" charset="0"/>
                <a:ea typeface="Roboto Slab" panose="020B0604020202020204" charset="0"/>
              </a:rPr>
              <a:t>OPAMP, gain, input and output impedances</a:t>
            </a:r>
            <a:endParaRPr lang="en-US" sz="1200" dirty="0" smtClean="0">
              <a:solidFill>
                <a:schemeClr val="accent4">
                  <a:lumMod val="25000"/>
                </a:schemeClr>
              </a:solidFill>
              <a:latin typeface="Roboto Slab" panose="020B0604020202020204" charset="0"/>
              <a:ea typeface="Roboto Slab" panose="020B0604020202020204" charset="0"/>
            </a:endParaRPr>
          </a:p>
          <a:p>
            <a:pPr algn="just"/>
            <a:endParaRPr lang="en-US" sz="1200" dirty="0" smtClean="0">
              <a:solidFill>
                <a:schemeClr val="accent4">
                  <a:lumMod val="25000"/>
                </a:schemeClr>
              </a:solidFill>
              <a:latin typeface="Roboto Slab" panose="020B0604020202020204" charset="0"/>
              <a:ea typeface="Roboto Slab" panose="020B0604020202020204" charset="0"/>
            </a:endParaRPr>
          </a:p>
          <a:p>
            <a:pPr algn="just"/>
            <a:r>
              <a:rPr lang="en-US" sz="1200" dirty="0" smtClean="0">
                <a:solidFill>
                  <a:schemeClr val="accent4">
                    <a:lumMod val="25000"/>
                  </a:schemeClr>
                </a:solidFill>
                <a:latin typeface="Roboto Slab" panose="020B0604020202020204" charset="0"/>
                <a:ea typeface="Roboto Slab" panose="020B0604020202020204" charset="0"/>
              </a:rPr>
              <a:t>Silicon </a:t>
            </a:r>
            <a:r>
              <a:rPr lang="en-US" sz="1200" dirty="0">
                <a:solidFill>
                  <a:schemeClr val="accent4">
                    <a:lumMod val="25000"/>
                  </a:schemeClr>
                </a:solidFill>
                <a:latin typeface="Roboto Slab" panose="020B0604020202020204" charset="0"/>
                <a:ea typeface="Roboto Slab" panose="020B0604020202020204" charset="0"/>
              </a:rPr>
              <a:t>Controlled Rectifiers (SCR</a:t>
            </a:r>
            <a:r>
              <a:rPr lang="en-US" sz="1200" dirty="0" smtClean="0">
                <a:solidFill>
                  <a:schemeClr val="accent4">
                    <a:lumMod val="25000"/>
                  </a:schemeClr>
                </a:solidFill>
                <a:latin typeface="Roboto Slab" panose="020B0604020202020204" charset="0"/>
                <a:ea typeface="Roboto Slab" panose="020B0604020202020204" charset="0"/>
              </a:rPr>
              <a:t>), </a:t>
            </a:r>
            <a:r>
              <a:rPr lang="en-US" sz="1200" dirty="0">
                <a:solidFill>
                  <a:schemeClr val="accent4">
                    <a:lumMod val="25000"/>
                  </a:schemeClr>
                </a:solidFill>
                <a:latin typeface="Roboto Slab" panose="020B0604020202020204" charset="0"/>
                <a:ea typeface="Roboto Slab" panose="020B0604020202020204" charset="0"/>
              </a:rPr>
              <a:t>DIAC </a:t>
            </a:r>
            <a:r>
              <a:rPr lang="en-US" sz="1200" dirty="0" smtClean="0">
                <a:solidFill>
                  <a:schemeClr val="accent4">
                    <a:lumMod val="25000"/>
                  </a:schemeClr>
                </a:solidFill>
                <a:latin typeface="Roboto Slab" panose="020B0604020202020204" charset="0"/>
                <a:ea typeface="Roboto Slab" panose="020B0604020202020204" charset="0"/>
              </a:rPr>
              <a:t>: </a:t>
            </a:r>
            <a:r>
              <a:rPr lang="en-US" sz="1200" dirty="0">
                <a:solidFill>
                  <a:schemeClr val="accent4">
                    <a:lumMod val="25000"/>
                  </a:schemeClr>
                </a:solidFill>
                <a:latin typeface="Roboto Slab" panose="020B0604020202020204" charset="0"/>
                <a:ea typeface="Roboto Slab" panose="020B0604020202020204" charset="0"/>
              </a:rPr>
              <a:t>characteristics and applications; </a:t>
            </a:r>
            <a:endParaRPr lang="en-US" sz="1200" dirty="0" smtClean="0">
              <a:solidFill>
                <a:schemeClr val="accent4">
                  <a:lumMod val="25000"/>
                </a:schemeClr>
              </a:solidFill>
              <a:latin typeface="Roboto Slab" panose="020B0604020202020204" charset="0"/>
              <a:ea typeface="Roboto Slab" panose="020B0604020202020204" charset="0"/>
            </a:endParaRPr>
          </a:p>
          <a:p>
            <a:pPr algn="just"/>
            <a:r>
              <a:rPr lang="en-US" sz="1200" dirty="0" smtClean="0">
                <a:solidFill>
                  <a:schemeClr val="accent4">
                    <a:lumMod val="25000"/>
                  </a:schemeClr>
                </a:solidFill>
                <a:latin typeface="Roboto Slab" panose="020B0604020202020204" charset="0"/>
                <a:ea typeface="Roboto Slab" panose="020B0604020202020204" charset="0"/>
              </a:rPr>
              <a:t>Introduction </a:t>
            </a:r>
            <a:r>
              <a:rPr lang="en-US" sz="1200" dirty="0">
                <a:solidFill>
                  <a:schemeClr val="accent4">
                    <a:lumMod val="25000"/>
                  </a:schemeClr>
                </a:solidFill>
                <a:latin typeface="Roboto Slab" panose="020B0604020202020204" charset="0"/>
                <a:ea typeface="Roboto Slab" panose="020B0604020202020204" charset="0"/>
              </a:rPr>
              <a:t>to IC fabrication processes.</a:t>
            </a:r>
          </a:p>
        </p:txBody>
      </p:sp>
    </p:spTree>
    <p:extLst>
      <p:ext uri="{BB962C8B-B14F-4D97-AF65-F5344CB8AC3E}">
        <p14:creationId xmlns:p14="http://schemas.microsoft.com/office/powerpoint/2010/main" val="2118529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2" name="Table 1"/>
          <p:cNvGraphicFramePr>
            <a:graphicFrameLocks noGrp="1"/>
          </p:cNvGraphicFramePr>
          <p:nvPr>
            <p:extLst>
              <p:ext uri="{D42A27DB-BD31-4B8C-83A1-F6EECF244321}">
                <p14:modId xmlns:p14="http://schemas.microsoft.com/office/powerpoint/2010/main" val="3815510487"/>
              </p:ext>
            </p:extLst>
          </p:nvPr>
        </p:nvGraphicFramePr>
        <p:xfrm>
          <a:off x="974241" y="1322100"/>
          <a:ext cx="6773038" cy="2915237"/>
        </p:xfrm>
        <a:graphic>
          <a:graphicData uri="http://schemas.openxmlformats.org/drawingml/2006/table">
            <a:tbl>
              <a:tblPr firstRow="1" firstCol="1" bandRow="1">
                <a:tableStyleId>{BDBED569-4797-4DF1-A0F4-6AAB3CD982D8}</a:tableStyleId>
              </a:tblPr>
              <a:tblGrid>
                <a:gridCol w="466003"/>
                <a:gridCol w="2926776"/>
                <a:gridCol w="500779"/>
                <a:gridCol w="938961"/>
                <a:gridCol w="813766"/>
                <a:gridCol w="1126753"/>
              </a:tblGrid>
              <a:tr h="586103">
                <a:tc>
                  <a:txBody>
                    <a:bodyPr/>
                    <a:lstStyle/>
                    <a:p>
                      <a:pPr marL="0" marR="0" algn="ctr">
                        <a:spcBef>
                          <a:spcPts val="0"/>
                        </a:spcBef>
                        <a:spcAft>
                          <a:spcPts val="0"/>
                        </a:spcAft>
                      </a:pPr>
                      <a:endParaRPr lang="en-US" sz="1100" dirty="0">
                        <a:solidFill>
                          <a:schemeClr val="accent4">
                            <a:lumMod val="50000"/>
                          </a:schemeClr>
                        </a:solidFill>
                        <a:effectLst/>
                        <a:latin typeface="Roboto Slab" panose="020B0604020202020204" charset="0"/>
                        <a:ea typeface="Roboto Slab" panose="020B0604020202020204" charset="0"/>
                      </a:endParaRPr>
                    </a:p>
                  </a:txBody>
                  <a:tcPr marL="68580" marR="68580" marT="0" marB="0"/>
                </a:tc>
                <a:tc>
                  <a:txBody>
                    <a:bodyPr/>
                    <a:lstStyle/>
                    <a:p>
                      <a:pPr marL="0" marR="0" algn="ctr">
                        <a:spcBef>
                          <a:spcPts val="0"/>
                        </a:spcBef>
                        <a:spcAft>
                          <a:spcPts val="0"/>
                        </a:spcAft>
                      </a:pPr>
                      <a:endParaRPr lang="en-US" sz="1100" dirty="0" smtClean="0">
                        <a:solidFill>
                          <a:schemeClr val="accent4">
                            <a:lumMod val="50000"/>
                          </a:schemeClr>
                        </a:solidFill>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solidFill>
                            <a:schemeClr val="accent4">
                              <a:lumMod val="50000"/>
                            </a:schemeClr>
                          </a:solidFill>
                          <a:effectLst/>
                          <a:latin typeface="Roboto Slab" panose="020B0604020202020204" charset="0"/>
                          <a:ea typeface="Roboto Slab" panose="020B0604020202020204" charset="0"/>
                        </a:rPr>
                        <a:t>Description</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tc>
                <a:tc>
                  <a:txBody>
                    <a:bodyPr/>
                    <a:lstStyle/>
                    <a:p>
                      <a:pPr marL="0" marR="0" algn="ctr">
                        <a:spcBef>
                          <a:spcPts val="0"/>
                        </a:spcBef>
                        <a:spcAft>
                          <a:spcPts val="0"/>
                        </a:spcAft>
                      </a:pPr>
                      <a:endParaRPr lang="en-US" sz="1100" dirty="0" smtClean="0">
                        <a:solidFill>
                          <a:schemeClr val="accent4">
                            <a:lumMod val="50000"/>
                          </a:schemeClr>
                        </a:solidFill>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solidFill>
                            <a:schemeClr val="accent4">
                              <a:lumMod val="50000"/>
                            </a:schemeClr>
                          </a:solidFill>
                          <a:effectLst/>
                          <a:latin typeface="Roboto Slab" panose="020B0604020202020204" charset="0"/>
                          <a:ea typeface="Roboto Slab" panose="020B0604020202020204" charset="0"/>
                        </a:rPr>
                        <a:t>POs</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tc>
                <a:tc>
                  <a:txBody>
                    <a:bodyPr/>
                    <a:lstStyle/>
                    <a:p>
                      <a:pPr marL="0" marR="0" algn="ctr">
                        <a:spcBef>
                          <a:spcPts val="0"/>
                        </a:spcBef>
                        <a:spcAft>
                          <a:spcPts val="0"/>
                        </a:spcAft>
                      </a:pPr>
                      <a:r>
                        <a:rPr lang="en-US" sz="1100" dirty="0">
                          <a:solidFill>
                            <a:schemeClr val="accent4">
                              <a:lumMod val="50000"/>
                            </a:schemeClr>
                          </a:solidFill>
                          <a:effectLst/>
                          <a:latin typeface="Roboto Slab" panose="020B0604020202020204" charset="0"/>
                          <a:ea typeface="Roboto Slab" panose="020B0604020202020204" charset="0"/>
                        </a:rPr>
                        <a:t>Taxonomy domain/</a:t>
                      </a:r>
                      <a:endParaRPr lang="en-US" sz="1200" dirty="0">
                        <a:solidFill>
                          <a:schemeClr val="accent4">
                            <a:lumMod val="50000"/>
                          </a:schemeClr>
                        </a:solidFill>
                        <a:effectLst/>
                        <a:latin typeface="Roboto Slab" panose="020B0604020202020204" charset="0"/>
                        <a:ea typeface="Roboto Slab" panose="020B0604020202020204" charset="0"/>
                      </a:endParaRPr>
                    </a:p>
                    <a:p>
                      <a:pPr marL="0" marR="0" algn="ctr">
                        <a:spcBef>
                          <a:spcPts val="0"/>
                        </a:spcBef>
                        <a:spcAft>
                          <a:spcPts val="0"/>
                        </a:spcAft>
                      </a:pPr>
                      <a:r>
                        <a:rPr lang="en-US" sz="1100" dirty="0">
                          <a:solidFill>
                            <a:schemeClr val="accent4">
                              <a:lumMod val="50000"/>
                            </a:schemeClr>
                          </a:solidFill>
                          <a:effectLst/>
                          <a:latin typeface="Roboto Slab" panose="020B0604020202020204" charset="0"/>
                          <a:ea typeface="Roboto Slab" panose="020B0604020202020204" charset="0"/>
                        </a:rPr>
                        <a:t>level</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tc>
                <a:tc>
                  <a:txBody>
                    <a:bodyPr/>
                    <a:lstStyle/>
                    <a:p>
                      <a:pPr marL="0" marR="0" algn="ctr">
                        <a:spcBef>
                          <a:spcPts val="0"/>
                        </a:spcBef>
                        <a:spcAft>
                          <a:spcPts val="0"/>
                        </a:spcAft>
                      </a:pPr>
                      <a:r>
                        <a:rPr lang="en-US" sz="1100">
                          <a:solidFill>
                            <a:schemeClr val="accent4">
                              <a:lumMod val="50000"/>
                            </a:schemeClr>
                          </a:solidFill>
                          <a:effectLst/>
                          <a:latin typeface="Roboto Slab" panose="020B0604020202020204" charset="0"/>
                          <a:ea typeface="Roboto Slab" panose="020B0604020202020204" charset="0"/>
                        </a:rPr>
                        <a:t>Delivery Method</a:t>
                      </a:r>
                      <a:endParaRPr lang="en-US" sz="1200">
                        <a:solidFill>
                          <a:schemeClr val="accent4">
                            <a:lumMod val="50000"/>
                          </a:schemeClr>
                        </a:solidFill>
                        <a:effectLst/>
                        <a:latin typeface="Roboto Slab" panose="020B0604020202020204" charset="0"/>
                        <a:ea typeface="Roboto Slab" panose="020B0604020202020204" charset="0"/>
                      </a:endParaRPr>
                    </a:p>
                  </a:txBody>
                  <a:tcPr marL="68580" marR="68580" marT="0" marB="0"/>
                </a:tc>
                <a:tc>
                  <a:txBody>
                    <a:bodyPr/>
                    <a:lstStyle/>
                    <a:p>
                      <a:pPr marL="0" marR="0" algn="ctr">
                        <a:spcBef>
                          <a:spcPts val="0"/>
                        </a:spcBef>
                        <a:spcAft>
                          <a:spcPts val="0"/>
                        </a:spcAft>
                      </a:pPr>
                      <a:r>
                        <a:rPr lang="en-US" sz="1100" dirty="0">
                          <a:solidFill>
                            <a:schemeClr val="accent4">
                              <a:lumMod val="50000"/>
                            </a:schemeClr>
                          </a:solidFill>
                          <a:effectLst/>
                          <a:latin typeface="Roboto Slab" panose="020B0604020202020204" charset="0"/>
                          <a:ea typeface="Roboto Slab" panose="020B0604020202020204" charset="0"/>
                        </a:rPr>
                        <a:t>Assessment tools</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tc>
              </a:tr>
              <a:tr h="586103">
                <a:tc>
                  <a:txBody>
                    <a:bodyPr/>
                    <a:lstStyle/>
                    <a:p>
                      <a:pPr marL="0" marR="0" algn="ctr">
                        <a:spcBef>
                          <a:spcPts val="0"/>
                        </a:spcBef>
                        <a:spcAft>
                          <a:spcPts val="0"/>
                        </a:spcAft>
                      </a:pPr>
                      <a:r>
                        <a:rPr lang="en-US" sz="1100" dirty="0">
                          <a:solidFill>
                            <a:schemeClr val="accent4">
                              <a:lumMod val="50000"/>
                            </a:schemeClr>
                          </a:solidFill>
                          <a:effectLst/>
                          <a:latin typeface="Roboto Slab" panose="020B0604020202020204" charset="0"/>
                          <a:ea typeface="Roboto Slab" panose="020B0604020202020204" charset="0"/>
                        </a:rPr>
                        <a:t>CO1</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spcBef>
                          <a:spcPts val="0"/>
                        </a:spcBef>
                        <a:spcAft>
                          <a:spcPts val="0"/>
                        </a:spcAft>
                      </a:pPr>
                      <a:r>
                        <a:rPr lang="en-US" sz="1100" dirty="0">
                          <a:effectLst/>
                          <a:latin typeface="Roboto Slab" panose="020B0604020202020204" charset="0"/>
                          <a:ea typeface="Roboto Slab" panose="020B0604020202020204" charset="0"/>
                        </a:rPr>
                        <a:t>Describe the basic semiconductor devices and their characteristics.</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PO1</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Cognitive/</a:t>
                      </a:r>
                    </a:p>
                    <a:p>
                      <a:pPr marL="0" marR="0" algn="ctr">
                        <a:spcBef>
                          <a:spcPts val="0"/>
                        </a:spcBef>
                        <a:spcAft>
                          <a:spcPts val="0"/>
                        </a:spcAft>
                      </a:pPr>
                      <a:r>
                        <a:rPr lang="en-US" sz="1100" dirty="0" smtClean="0">
                          <a:effectLst/>
                          <a:latin typeface="Roboto Slab" panose="020B0604020202020204" charset="0"/>
                          <a:ea typeface="Roboto Slab" panose="020B0604020202020204" charset="0"/>
                        </a:rPr>
                        <a:t>Understand</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Lecture</a:t>
                      </a:r>
                      <a:r>
                        <a:rPr lang="en-US" sz="1100" dirty="0">
                          <a:effectLst/>
                          <a:latin typeface="Roboto Slab" panose="020B0604020202020204" charset="0"/>
                          <a:ea typeface="Roboto Slab" panose="020B0604020202020204" charset="0"/>
                        </a:rPr>
                        <a:t>,</a:t>
                      </a:r>
                      <a:endParaRPr lang="en-US" sz="1200" dirty="0">
                        <a:effectLst/>
                        <a:latin typeface="Roboto Slab" panose="020B0604020202020204" charset="0"/>
                        <a:ea typeface="Roboto Slab" panose="020B0604020202020204" charset="0"/>
                      </a:endParaRPr>
                    </a:p>
                    <a:p>
                      <a:pPr marL="0" marR="0" algn="ctr">
                        <a:spcBef>
                          <a:spcPts val="0"/>
                        </a:spcBef>
                        <a:spcAft>
                          <a:spcPts val="0"/>
                        </a:spcAft>
                      </a:pPr>
                      <a:r>
                        <a:rPr lang="en-US" sz="1100" dirty="0">
                          <a:effectLst/>
                          <a:latin typeface="Roboto Slab" panose="020B0604020202020204" charset="0"/>
                          <a:ea typeface="Roboto Slab" panose="020B0604020202020204" charset="0"/>
                        </a:rPr>
                        <a:t>Textbook</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Midterm </a:t>
                      </a:r>
                      <a:r>
                        <a:rPr lang="en-US" sz="1100" dirty="0">
                          <a:effectLst/>
                          <a:latin typeface="Roboto Slab" panose="020B0604020202020204" charset="0"/>
                          <a:ea typeface="Roboto Slab" panose="020B0604020202020204" charset="0"/>
                        </a:rPr>
                        <a:t>Exam</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r>
              <a:tr h="570825">
                <a:tc>
                  <a:txBody>
                    <a:bodyPr/>
                    <a:lstStyle/>
                    <a:p>
                      <a:pPr marL="0" marR="0" algn="ctr">
                        <a:spcBef>
                          <a:spcPts val="0"/>
                        </a:spcBef>
                        <a:spcAft>
                          <a:spcPts val="0"/>
                        </a:spcAft>
                      </a:pPr>
                      <a:r>
                        <a:rPr lang="en-US" sz="1100">
                          <a:solidFill>
                            <a:schemeClr val="accent4">
                              <a:lumMod val="50000"/>
                            </a:schemeClr>
                          </a:solidFill>
                          <a:effectLst/>
                          <a:latin typeface="Roboto Slab" panose="020B0604020202020204" charset="0"/>
                          <a:ea typeface="Roboto Slab" panose="020B0604020202020204" charset="0"/>
                        </a:rPr>
                        <a:t>CO2</a:t>
                      </a:r>
                      <a:endParaRPr lang="en-US" sz="120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spcBef>
                          <a:spcPts val="0"/>
                        </a:spcBef>
                        <a:spcAft>
                          <a:spcPts val="0"/>
                        </a:spcAft>
                      </a:pPr>
                      <a:r>
                        <a:rPr lang="en-US" sz="1100" dirty="0">
                          <a:effectLst/>
                          <a:latin typeface="Roboto Slab" panose="020B0604020202020204" charset="0"/>
                          <a:ea typeface="Roboto Slab" panose="020B0604020202020204" charset="0"/>
                        </a:rPr>
                        <a:t>Illustrate the operation principles of transistor and its different circuit configurations.</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PO2</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Cognitive/</a:t>
                      </a:r>
                    </a:p>
                    <a:p>
                      <a:pPr marL="0" marR="0" algn="ctr">
                        <a:spcBef>
                          <a:spcPts val="0"/>
                        </a:spcBef>
                        <a:spcAft>
                          <a:spcPts val="0"/>
                        </a:spcAft>
                      </a:pPr>
                      <a:r>
                        <a:rPr lang="en-US" sz="1100" dirty="0" smtClean="0">
                          <a:effectLst/>
                          <a:latin typeface="Roboto Slab" panose="020B0604020202020204" charset="0"/>
                          <a:ea typeface="Roboto Slab" panose="020B0604020202020204" charset="0"/>
                        </a:rPr>
                        <a:t>Analyze</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Lecture</a:t>
                      </a:r>
                      <a:r>
                        <a:rPr lang="en-US" sz="1100" dirty="0">
                          <a:effectLst/>
                          <a:latin typeface="Roboto Slab" panose="020B0604020202020204" charset="0"/>
                          <a:ea typeface="Roboto Slab" panose="020B0604020202020204" charset="0"/>
                        </a:rPr>
                        <a:t>, Textbook</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Class </a:t>
                      </a:r>
                      <a:r>
                        <a:rPr lang="en-US" sz="1100" dirty="0">
                          <a:effectLst/>
                          <a:latin typeface="Roboto Slab" panose="020B0604020202020204" charset="0"/>
                          <a:ea typeface="Roboto Slab" panose="020B0604020202020204" charset="0"/>
                        </a:rPr>
                        <a:t>Test</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r>
              <a:tr h="586103">
                <a:tc>
                  <a:txBody>
                    <a:bodyPr/>
                    <a:lstStyle/>
                    <a:p>
                      <a:pPr marL="0" marR="0" algn="ctr">
                        <a:spcBef>
                          <a:spcPts val="0"/>
                        </a:spcBef>
                        <a:spcAft>
                          <a:spcPts val="0"/>
                        </a:spcAft>
                      </a:pPr>
                      <a:r>
                        <a:rPr lang="en-US" sz="1100">
                          <a:solidFill>
                            <a:schemeClr val="accent4">
                              <a:lumMod val="50000"/>
                            </a:schemeClr>
                          </a:solidFill>
                          <a:effectLst/>
                          <a:latin typeface="Roboto Slab" panose="020B0604020202020204" charset="0"/>
                          <a:ea typeface="Roboto Slab" panose="020B0604020202020204" charset="0"/>
                        </a:rPr>
                        <a:t>CO3</a:t>
                      </a:r>
                      <a:endParaRPr lang="en-US" sz="120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spcBef>
                          <a:spcPts val="0"/>
                        </a:spcBef>
                        <a:spcAft>
                          <a:spcPts val="0"/>
                        </a:spcAft>
                      </a:pPr>
                      <a:r>
                        <a:rPr lang="en-US" sz="1100" dirty="0" smtClean="0">
                          <a:effectLst/>
                          <a:latin typeface="Roboto Slab" panose="020B0604020202020204" charset="0"/>
                          <a:ea typeface="Roboto Slab" panose="020B0604020202020204" charset="0"/>
                        </a:rPr>
                        <a:t>Demonstrate </a:t>
                      </a:r>
                      <a:r>
                        <a:rPr lang="en-US" sz="1100" dirty="0">
                          <a:effectLst/>
                          <a:latin typeface="Roboto Slab" panose="020B0604020202020204" charset="0"/>
                          <a:ea typeface="Roboto Slab" panose="020B0604020202020204" charset="0"/>
                        </a:rPr>
                        <a:t>the application of field effect transistors.</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PO1</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Cognitive/</a:t>
                      </a:r>
                    </a:p>
                    <a:p>
                      <a:pPr marL="0" marR="0" algn="ctr">
                        <a:spcBef>
                          <a:spcPts val="0"/>
                        </a:spcBef>
                        <a:spcAft>
                          <a:spcPts val="0"/>
                        </a:spcAft>
                      </a:pPr>
                      <a:r>
                        <a:rPr lang="en-US" sz="1100" dirty="0" smtClean="0">
                          <a:effectLst/>
                          <a:latin typeface="Roboto Slab" panose="020B0604020202020204" charset="0"/>
                          <a:ea typeface="Roboto Slab" panose="020B0604020202020204" charset="0"/>
                        </a:rPr>
                        <a:t>Apply</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Lecture</a:t>
                      </a:r>
                      <a:r>
                        <a:rPr lang="en-US" sz="1100" dirty="0">
                          <a:effectLst/>
                          <a:latin typeface="Roboto Slab" panose="020B0604020202020204" charset="0"/>
                          <a:ea typeface="Roboto Slab" panose="020B0604020202020204" charset="0"/>
                        </a:rPr>
                        <a:t>, Textbook</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Class</a:t>
                      </a:r>
                      <a:r>
                        <a:rPr lang="en-US" sz="1100" baseline="0" dirty="0" smtClean="0">
                          <a:effectLst/>
                          <a:latin typeface="Roboto Slab" panose="020B0604020202020204" charset="0"/>
                          <a:ea typeface="Roboto Slab" panose="020B0604020202020204" charset="0"/>
                        </a:rPr>
                        <a:t> Test/</a:t>
                      </a: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Assignment</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r>
              <a:tr h="586103">
                <a:tc>
                  <a:txBody>
                    <a:bodyPr/>
                    <a:lstStyle/>
                    <a:p>
                      <a:pPr marL="0" marR="0" algn="ctr">
                        <a:spcBef>
                          <a:spcPts val="0"/>
                        </a:spcBef>
                        <a:spcAft>
                          <a:spcPts val="0"/>
                        </a:spcAft>
                      </a:pPr>
                      <a:r>
                        <a:rPr lang="en-US" sz="1100" dirty="0">
                          <a:solidFill>
                            <a:schemeClr val="accent4">
                              <a:lumMod val="50000"/>
                            </a:schemeClr>
                          </a:solidFill>
                          <a:effectLst/>
                          <a:latin typeface="Roboto Slab" panose="020B0604020202020204" charset="0"/>
                          <a:ea typeface="Roboto Slab" panose="020B0604020202020204" charset="0"/>
                        </a:rPr>
                        <a:t>CO4</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spcBef>
                          <a:spcPts val="0"/>
                        </a:spcBef>
                        <a:spcAft>
                          <a:spcPts val="0"/>
                        </a:spcAft>
                      </a:pPr>
                      <a:r>
                        <a:rPr lang="en-US" sz="1100" dirty="0">
                          <a:effectLst/>
                          <a:latin typeface="Roboto Slab" panose="020B0604020202020204" charset="0"/>
                          <a:ea typeface="Roboto Slab" panose="020B0604020202020204" charset="0"/>
                        </a:rPr>
                        <a:t>Analyze different circuit based on op-amp and their applications.</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PO2</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Cognitive/</a:t>
                      </a:r>
                    </a:p>
                    <a:p>
                      <a:pPr marL="0" marR="0" algn="ctr">
                        <a:spcBef>
                          <a:spcPts val="0"/>
                        </a:spcBef>
                        <a:spcAft>
                          <a:spcPts val="0"/>
                        </a:spcAft>
                      </a:pPr>
                      <a:r>
                        <a:rPr lang="en-US" sz="1100" dirty="0" smtClean="0">
                          <a:effectLst/>
                          <a:latin typeface="Roboto Slab" panose="020B0604020202020204" charset="0"/>
                          <a:ea typeface="Roboto Slab" panose="020B0604020202020204" charset="0"/>
                        </a:rPr>
                        <a:t>Analyze</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Lecture</a:t>
                      </a:r>
                      <a:r>
                        <a:rPr lang="en-US" sz="1100" dirty="0">
                          <a:effectLst/>
                          <a:latin typeface="Roboto Slab" panose="020B0604020202020204" charset="0"/>
                          <a:ea typeface="Roboto Slab" panose="020B0604020202020204" charset="0"/>
                        </a:rPr>
                        <a:t>, Textbook</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c>
                  <a:txBody>
                    <a:bodyPr/>
                    <a:lstStyle/>
                    <a:p>
                      <a:pPr marL="0" marR="0" algn="ctr">
                        <a:spcBef>
                          <a:spcPts val="0"/>
                        </a:spcBef>
                        <a:spcAft>
                          <a:spcPts val="0"/>
                        </a:spcAft>
                      </a:pPr>
                      <a:endParaRPr lang="en-US" sz="1100" dirty="0" smtClean="0">
                        <a:effectLst/>
                        <a:latin typeface="Roboto Slab" panose="020B0604020202020204" charset="0"/>
                        <a:ea typeface="Roboto Slab" panose="020B0604020202020204" charset="0"/>
                      </a:endParaRPr>
                    </a:p>
                    <a:p>
                      <a:pPr marL="0" marR="0" algn="ctr">
                        <a:spcBef>
                          <a:spcPts val="0"/>
                        </a:spcBef>
                        <a:spcAft>
                          <a:spcPts val="0"/>
                        </a:spcAft>
                      </a:pPr>
                      <a:r>
                        <a:rPr lang="en-US" sz="1100" dirty="0" smtClean="0">
                          <a:effectLst/>
                          <a:latin typeface="Roboto Slab" panose="020B0604020202020204" charset="0"/>
                          <a:ea typeface="Roboto Slab" panose="020B0604020202020204" charset="0"/>
                        </a:rPr>
                        <a:t>Final </a:t>
                      </a:r>
                      <a:r>
                        <a:rPr lang="en-US" sz="1100" dirty="0">
                          <a:effectLst/>
                          <a:latin typeface="Roboto Slab" panose="020B0604020202020204" charset="0"/>
                          <a:ea typeface="Roboto Slab" panose="020B0604020202020204" charset="0"/>
                        </a:rPr>
                        <a:t>Exam</a:t>
                      </a:r>
                      <a:endParaRPr lang="en-US" sz="1200" dirty="0">
                        <a:solidFill>
                          <a:schemeClr val="accent4">
                            <a:lumMod val="50000"/>
                          </a:schemeClr>
                        </a:solidFill>
                        <a:effectLst/>
                        <a:latin typeface="Roboto Slab" panose="020B0604020202020204" charset="0"/>
                        <a:ea typeface="Roboto Slab" panose="020B0604020202020204" charset="0"/>
                      </a:endParaRPr>
                    </a:p>
                  </a:txBody>
                  <a:tcPr marL="68580" marR="68580" marT="0" marB="0" anchor="ctr"/>
                </a:tc>
              </a:tr>
            </a:tbl>
          </a:graphicData>
        </a:graphic>
      </p:graphicFrame>
      <p:cxnSp>
        <p:nvCxnSpPr>
          <p:cNvPr id="5" name="Straight Connector 4"/>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7" name="Google Shape;97;p15"/>
          <p:cNvSpPr txBox="1">
            <a:spLocks/>
          </p:cNvSpPr>
          <p:nvPr/>
        </p:nvSpPr>
        <p:spPr>
          <a:xfrm>
            <a:off x="822326" y="99392"/>
            <a:ext cx="5025815"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3600" b="1" dirty="0">
                <a:latin typeface="Garamond"/>
                <a:ea typeface="MS Mincho"/>
                <a:cs typeface="Times New Roman"/>
              </a:rPr>
              <a:t>Course Outcomes (Cos)</a:t>
            </a:r>
            <a:endParaRPr lang="en-US" sz="3600" dirty="0">
              <a:latin typeface="Garamond"/>
              <a:ea typeface="MS Mincho"/>
              <a:cs typeface="Times New Roman"/>
            </a:endParaRPr>
          </a:p>
        </p:txBody>
      </p:sp>
    </p:spTree>
    <p:extLst>
      <p:ext uri="{BB962C8B-B14F-4D97-AF65-F5344CB8AC3E}">
        <p14:creationId xmlns:p14="http://schemas.microsoft.com/office/powerpoint/2010/main" val="148219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5" name="Straight Connector 4"/>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7" name="Google Shape;97;p15"/>
          <p:cNvSpPr txBox="1">
            <a:spLocks/>
          </p:cNvSpPr>
          <p:nvPr/>
        </p:nvSpPr>
        <p:spPr>
          <a:xfrm>
            <a:off x="912762" y="99392"/>
            <a:ext cx="433247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latin typeface="Garamond"/>
                <a:ea typeface="MS Mincho"/>
                <a:cs typeface="Times New Roman"/>
              </a:rPr>
              <a:t>General Instruction</a:t>
            </a:r>
          </a:p>
        </p:txBody>
      </p:sp>
      <p:sp>
        <p:nvSpPr>
          <p:cNvPr id="6" name="TextBox 5"/>
          <p:cNvSpPr txBox="1"/>
          <p:nvPr/>
        </p:nvSpPr>
        <p:spPr>
          <a:xfrm>
            <a:off x="822326" y="1412344"/>
            <a:ext cx="7499348" cy="2246769"/>
          </a:xfrm>
          <a:prstGeom prst="rect">
            <a:avLst/>
          </a:prstGeom>
          <a:noFill/>
        </p:spPr>
        <p:txBody>
          <a:bodyPr wrap="square" rtlCol="0">
            <a:spAutoFit/>
          </a:bodyPr>
          <a:lstStyle/>
          <a:p>
            <a:pPr marL="342900" indent="-342900">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Class attendance is mandatory</a:t>
            </a:r>
            <a:r>
              <a:rPr lang="en-US" dirty="0" smtClean="0">
                <a:solidFill>
                  <a:schemeClr val="accent4">
                    <a:lumMod val="25000"/>
                  </a:schemeClr>
                </a:solidFill>
                <a:latin typeface="Roboto Slab" panose="020B0604020202020204" charset="0"/>
                <a:ea typeface="Roboto Slab" panose="020B0604020202020204" charset="0"/>
              </a:rPr>
              <a:t>.</a:t>
            </a:r>
          </a:p>
          <a:p>
            <a:pPr marL="342900" indent="-342900">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342900" indent="-342900">
              <a:buFont typeface="+mj-lt"/>
              <a:buAutoNum type="arabicPeriod"/>
            </a:pPr>
            <a:r>
              <a:rPr lang="en-US" dirty="0" smtClean="0">
                <a:solidFill>
                  <a:schemeClr val="accent4">
                    <a:lumMod val="25000"/>
                  </a:schemeClr>
                </a:solidFill>
                <a:latin typeface="Roboto Slab" panose="020B0604020202020204" charset="0"/>
                <a:ea typeface="Roboto Slab" panose="020B0604020202020204" charset="0"/>
              </a:rPr>
              <a:t>Home </a:t>
            </a:r>
            <a:r>
              <a:rPr lang="en-US" dirty="0">
                <a:solidFill>
                  <a:schemeClr val="accent4">
                    <a:lumMod val="25000"/>
                  </a:schemeClr>
                </a:solidFill>
                <a:latin typeface="Roboto Slab" panose="020B0604020202020204" charset="0"/>
                <a:ea typeface="Roboto Slab" panose="020B0604020202020204" charset="0"/>
              </a:rPr>
              <a:t>works will be provided at the end of each class. Home works </a:t>
            </a:r>
            <a:r>
              <a:rPr lang="en-US" dirty="0" smtClean="0">
                <a:solidFill>
                  <a:schemeClr val="accent4">
                    <a:lumMod val="25000"/>
                  </a:schemeClr>
                </a:solidFill>
                <a:latin typeface="Roboto Slab" panose="020B0604020202020204" charset="0"/>
                <a:ea typeface="Roboto Slab" panose="020B0604020202020204" charset="0"/>
              </a:rPr>
              <a:t>must submit </a:t>
            </a:r>
            <a:r>
              <a:rPr lang="en-US" dirty="0">
                <a:solidFill>
                  <a:schemeClr val="accent4">
                    <a:lumMod val="25000"/>
                  </a:schemeClr>
                </a:solidFill>
                <a:latin typeface="Roboto Slab" panose="020B0604020202020204" charset="0"/>
                <a:ea typeface="Roboto Slab" panose="020B0604020202020204" charset="0"/>
              </a:rPr>
              <a:t>before the next class on MS Team</a:t>
            </a:r>
            <a:r>
              <a:rPr lang="en-US" dirty="0" smtClean="0">
                <a:solidFill>
                  <a:schemeClr val="accent4">
                    <a:lumMod val="25000"/>
                  </a:schemeClr>
                </a:solidFill>
                <a:latin typeface="Roboto Slab" panose="020B0604020202020204" charset="0"/>
                <a:ea typeface="Roboto Slab" panose="020B0604020202020204" charset="0"/>
              </a:rPr>
              <a:t>.</a:t>
            </a:r>
          </a:p>
          <a:p>
            <a:pPr marL="342900" indent="-342900">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342900" indent="-342900">
              <a:buFont typeface="+mj-lt"/>
              <a:buAutoNum type="arabicPeriod"/>
            </a:pPr>
            <a:r>
              <a:rPr lang="en-US" dirty="0" smtClean="0">
                <a:solidFill>
                  <a:schemeClr val="accent4">
                    <a:lumMod val="25000"/>
                  </a:schemeClr>
                </a:solidFill>
                <a:latin typeface="Roboto Slab" panose="020B0604020202020204" charset="0"/>
                <a:ea typeface="Roboto Slab" panose="020B0604020202020204" charset="0"/>
              </a:rPr>
              <a:t>Must </a:t>
            </a:r>
            <a:r>
              <a:rPr lang="en-US" dirty="0">
                <a:solidFill>
                  <a:schemeClr val="accent4">
                    <a:lumMod val="25000"/>
                  </a:schemeClr>
                </a:solidFill>
                <a:latin typeface="Roboto Slab" panose="020B0604020202020204" charset="0"/>
                <a:ea typeface="Roboto Slab" panose="020B0604020202020204" charset="0"/>
              </a:rPr>
              <a:t>read the previous lecture and next lecture before joining the class</a:t>
            </a:r>
            <a:r>
              <a:rPr lang="en-US" dirty="0" smtClean="0">
                <a:solidFill>
                  <a:schemeClr val="accent4">
                    <a:lumMod val="25000"/>
                  </a:schemeClr>
                </a:solidFill>
                <a:latin typeface="Roboto Slab" panose="020B0604020202020204" charset="0"/>
                <a:ea typeface="Roboto Slab" panose="020B0604020202020204" charset="0"/>
              </a:rPr>
              <a:t>.</a:t>
            </a:r>
          </a:p>
          <a:p>
            <a:pPr marL="342900" indent="-342900">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342900" indent="-342900">
              <a:buFont typeface="+mj-lt"/>
              <a:buAutoNum type="arabicPeriod"/>
            </a:pPr>
            <a:r>
              <a:rPr lang="en-US" dirty="0" smtClean="0">
                <a:solidFill>
                  <a:schemeClr val="accent4">
                    <a:lumMod val="25000"/>
                  </a:schemeClr>
                </a:solidFill>
                <a:latin typeface="Roboto Slab" panose="020B0604020202020204" charset="0"/>
                <a:ea typeface="Roboto Slab" panose="020B0604020202020204" charset="0"/>
              </a:rPr>
              <a:t>Class </a:t>
            </a:r>
            <a:r>
              <a:rPr lang="en-US" dirty="0">
                <a:solidFill>
                  <a:schemeClr val="accent4">
                    <a:lumMod val="25000"/>
                  </a:schemeClr>
                </a:solidFill>
                <a:latin typeface="Roboto Slab" panose="020B0604020202020204" charset="0"/>
                <a:ea typeface="Roboto Slab" panose="020B0604020202020204" charset="0"/>
              </a:rPr>
              <a:t>Assignment will be provided at due time before the midterm exam and </a:t>
            </a:r>
            <a:r>
              <a:rPr lang="en-US" dirty="0" smtClean="0">
                <a:solidFill>
                  <a:schemeClr val="accent4">
                    <a:lumMod val="25000"/>
                  </a:schemeClr>
                </a:solidFill>
                <a:latin typeface="Roboto Slab" panose="020B0604020202020204" charset="0"/>
                <a:ea typeface="Roboto Slab" panose="020B0604020202020204" charset="0"/>
              </a:rPr>
              <a:t>final </a:t>
            </a:r>
            <a:r>
              <a:rPr lang="en-US" dirty="0">
                <a:solidFill>
                  <a:schemeClr val="accent4">
                    <a:lumMod val="25000"/>
                  </a:schemeClr>
                </a:solidFill>
                <a:latin typeface="Roboto Slab" panose="020B0604020202020204" charset="0"/>
                <a:ea typeface="Roboto Slab" panose="020B0604020202020204" charset="0"/>
              </a:rPr>
              <a:t>exam. Assignment must submitted before due date on MS Team. No </a:t>
            </a:r>
            <a:r>
              <a:rPr lang="en-US" dirty="0" smtClean="0">
                <a:solidFill>
                  <a:schemeClr val="accent4">
                    <a:lumMod val="25000"/>
                  </a:schemeClr>
                </a:solidFill>
                <a:latin typeface="Roboto Slab" panose="020B0604020202020204" charset="0"/>
                <a:ea typeface="Roboto Slab" panose="020B0604020202020204" charset="0"/>
              </a:rPr>
              <a:t>assignment </a:t>
            </a:r>
            <a:r>
              <a:rPr lang="en-US" dirty="0">
                <a:solidFill>
                  <a:schemeClr val="accent4">
                    <a:lumMod val="25000"/>
                  </a:schemeClr>
                </a:solidFill>
                <a:latin typeface="Roboto Slab" panose="020B0604020202020204" charset="0"/>
                <a:ea typeface="Roboto Slab" panose="020B0604020202020204" charset="0"/>
              </a:rPr>
              <a:t>will be counted for marks/Points after the due date.</a:t>
            </a:r>
          </a:p>
        </p:txBody>
      </p:sp>
    </p:spTree>
    <p:extLst>
      <p:ext uri="{BB962C8B-B14F-4D97-AF65-F5344CB8AC3E}">
        <p14:creationId xmlns:p14="http://schemas.microsoft.com/office/powerpoint/2010/main" val="518722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2515529" y="71104"/>
            <a:ext cx="3759448" cy="8432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dirty="0" smtClean="0">
                <a:solidFill>
                  <a:srgbClr val="3494BA"/>
                </a:solidFill>
              </a:rPr>
              <a:t>Text Book</a:t>
            </a:r>
            <a:endParaRPr sz="4400" b="1" dirty="0">
              <a:solidFill>
                <a:srgbClr val="3494BA"/>
              </a:solidFill>
            </a:endParaRP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p:cNvPicPr>
            <a:picLocks noChangeAspect="1"/>
          </p:cNvPicPr>
          <p:nvPr/>
        </p:nvPicPr>
        <p:blipFill>
          <a:blip r:embed="rId4"/>
          <a:stretch>
            <a:fillRect/>
          </a:stretch>
        </p:blipFill>
        <p:spPr>
          <a:xfrm>
            <a:off x="991575" y="1866620"/>
            <a:ext cx="1904790" cy="2695340"/>
          </a:xfrm>
          <a:prstGeom prst="rect">
            <a:avLst/>
          </a:prstGeom>
        </p:spPr>
      </p:pic>
      <p:pic>
        <p:nvPicPr>
          <p:cNvPr id="3" name="Picture 2"/>
          <p:cNvPicPr>
            <a:picLocks noChangeAspect="1"/>
          </p:cNvPicPr>
          <p:nvPr/>
        </p:nvPicPr>
        <p:blipFill>
          <a:blip r:embed="rId5"/>
          <a:stretch>
            <a:fillRect/>
          </a:stretch>
        </p:blipFill>
        <p:spPr>
          <a:xfrm>
            <a:off x="3201129" y="1839834"/>
            <a:ext cx="2081739" cy="2752661"/>
          </a:xfrm>
          <a:prstGeom prst="rect">
            <a:avLst/>
          </a:prstGeom>
          <a:ln>
            <a:solidFill>
              <a:schemeClr val="accent1">
                <a:lumMod val="50000"/>
              </a:schemeClr>
            </a:solidFill>
          </a:ln>
        </p:spPr>
      </p:pic>
      <p:cxnSp>
        <p:nvCxnSpPr>
          <p:cNvPr id="10" name="Straight Connector 9"/>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7632" y="1836086"/>
            <a:ext cx="2337435" cy="275640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Google Shape;118;p18"/>
          <p:cNvSpPr txBox="1">
            <a:spLocks/>
          </p:cNvSpPr>
          <p:nvPr/>
        </p:nvSpPr>
        <p:spPr>
          <a:xfrm>
            <a:off x="1297091" y="1517812"/>
            <a:ext cx="6549818" cy="21078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6000" b="1" dirty="0" smtClean="0">
                <a:solidFill>
                  <a:srgbClr val="2896C1"/>
                </a:solidFill>
              </a:rPr>
              <a:t>Introduction to </a:t>
            </a:r>
            <a:r>
              <a:rPr lang="en-US" sz="6000" b="1" dirty="0">
                <a:solidFill>
                  <a:srgbClr val="2896C1"/>
                </a:solidFill>
              </a:rPr>
              <a:t>Semiconductors</a:t>
            </a:r>
          </a:p>
        </p:txBody>
      </p:sp>
    </p:spTree>
    <p:extLst>
      <p:ext uri="{BB962C8B-B14F-4D97-AF65-F5344CB8AC3E}">
        <p14:creationId xmlns:p14="http://schemas.microsoft.com/office/powerpoint/2010/main" val="2061167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1705</Words>
  <Application>Microsoft Office PowerPoint</Application>
  <PresentationFormat>On-screen Show (16:9)</PresentationFormat>
  <Paragraphs>293</Paragraphs>
  <Slides>28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Times New Roman</vt:lpstr>
      <vt:lpstr>Roboto Slab</vt:lpstr>
      <vt:lpstr>Arial</vt:lpstr>
      <vt:lpstr>Garamond</vt:lpstr>
      <vt:lpstr>MS Mincho</vt:lpstr>
      <vt:lpstr>Source Sans Pro</vt:lpstr>
      <vt:lpstr>Calibri</vt:lpstr>
      <vt:lpstr>Cordelia template</vt:lpstr>
      <vt:lpstr>Electronic Devices and Circuits  Lecture-1</vt:lpstr>
      <vt:lpstr>PowerPoint Presentation</vt:lpstr>
      <vt:lpstr>Mark Distribution</vt:lpstr>
      <vt:lpstr>Mark Distribution</vt:lpstr>
      <vt:lpstr>PowerPoint Presentation</vt:lpstr>
      <vt:lpstr>PowerPoint Presentation</vt:lpstr>
      <vt:lpstr>PowerPoint Presentation</vt:lpstr>
      <vt:lpstr>Text 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Intrinsic Semiconductor</vt:lpstr>
      <vt:lpstr>Intrinsic Semiconductor</vt:lpstr>
      <vt:lpstr>PowerPoint Presentation</vt:lpstr>
      <vt:lpstr>Quiz Time!</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 and Circuits  Lecture-1</dc:title>
  <cp:lastModifiedBy>Raha</cp:lastModifiedBy>
  <cp:revision>59</cp:revision>
  <dcterms:modified xsi:type="dcterms:W3CDTF">2023-07-17T05:03:10Z</dcterms:modified>
</cp:coreProperties>
</file>