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87" r:id="rId3"/>
    <p:sldId id="302" r:id="rId4"/>
    <p:sldId id="303" r:id="rId5"/>
    <p:sldId id="325" r:id="rId6"/>
    <p:sldId id="305" r:id="rId7"/>
    <p:sldId id="306" r:id="rId8"/>
    <p:sldId id="326" r:id="rId9"/>
    <p:sldId id="327" r:id="rId10"/>
    <p:sldId id="328" r:id="rId11"/>
    <p:sldId id="304" r:id="rId12"/>
    <p:sldId id="329" r:id="rId13"/>
    <p:sldId id="330" r:id="rId14"/>
    <p:sldId id="301" r:id="rId15"/>
    <p:sldId id="288" r:id="rId16"/>
    <p:sldId id="324" r:id="rId17"/>
    <p:sldId id="308" r:id="rId18"/>
    <p:sldId id="309" r:id="rId19"/>
    <p:sldId id="323" r:id="rId20"/>
    <p:sldId id="310" r:id="rId21"/>
    <p:sldId id="311" r:id="rId22"/>
    <p:sldId id="313" r:id="rId23"/>
    <p:sldId id="312" r:id="rId24"/>
    <p:sldId id="315" r:id="rId25"/>
    <p:sldId id="316" r:id="rId26"/>
    <p:sldId id="317" r:id="rId27"/>
    <p:sldId id="318" r:id="rId28"/>
    <p:sldId id="319" r:id="rId29"/>
    <p:sldId id="320" r:id="rId30"/>
    <p:sldId id="299" r:id="rId31"/>
    <p:sldId id="262" r:id="rId32"/>
    <p:sldId id="322" r:id="rId33"/>
    <p:sldId id="260" r:id="rId34"/>
    <p:sldId id="279" r:id="rId35"/>
  </p:sldIdLst>
  <p:sldSz cx="9144000" cy="5143500" type="screen16x9"/>
  <p:notesSz cx="6858000" cy="9144000"/>
  <p:embeddedFontLst>
    <p:embeddedFont>
      <p:font typeface="Roboto Slab" pitchFamily="2" charset="0"/>
      <p:regular r:id="rId37"/>
      <p:bold r:id="rId38"/>
    </p:embeddedFont>
    <p:embeddedFont>
      <p:font typeface="Source Sans Pr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FFFFFF"/>
    <a:srgbClr val="2896C1"/>
    <a:srgbClr val="5F686C"/>
    <a:srgbClr val="0091EA"/>
    <a:srgbClr val="607D8B"/>
    <a:srgbClr val="2DA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FC5D4-ED00-41CF-BD16-44E6D13FCE92}">
  <a:tblStyle styleId="{AA8FC5D4-ED00-41CF-BD16-44E6D13FCE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95" d="100"/>
          <a:sy n="95" d="100"/>
        </p:scale>
        <p:origin x="654" y="72"/>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2.fntdata"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1.fntdata" /><Relationship Id="rId40" Type="http://schemas.openxmlformats.org/officeDocument/2006/relationships/font" Target="fonts/font4.fntdata"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201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94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03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386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883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9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77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37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397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823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05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77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519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72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4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883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634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3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99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1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7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88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47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38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44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59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2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3.xml" /><Relationship Id="rId1" Type="http://schemas.openxmlformats.org/officeDocument/2006/relationships/slideLayout" Target="../slideLayouts/slideLayout3.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5.xml" /><Relationship Id="rId1" Type="http://schemas.openxmlformats.org/officeDocument/2006/relationships/slideLayout" Target="../slideLayouts/slideLayout3.xml" /><Relationship Id="rId4" Type="http://schemas.openxmlformats.org/officeDocument/2006/relationships/image" Target="../media/image20.png" /></Relationships>
</file>

<file path=ppt/slides/_rels/slide22.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7.xml" /><Relationship Id="rId1" Type="http://schemas.openxmlformats.org/officeDocument/2006/relationships/slideLayout" Target="../slideLayouts/slideLayout3.xml" /><Relationship Id="rId4" Type="http://schemas.openxmlformats.org/officeDocument/2006/relationships/image" Target="../media/image23.png"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25.xml" /><Relationship Id="rId1" Type="http://schemas.openxmlformats.org/officeDocument/2006/relationships/slideLayout" Target="../slideLayouts/slideLayout4.xml" /><Relationship Id="rId4" Type="http://schemas.microsoft.com/office/2007/relationships/hdphoto" Target="../media/hdphoto1.wdp" /></Relationships>
</file>

<file path=ppt/slides/_rels/slide32.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26.xml" /><Relationship Id="rId1" Type="http://schemas.openxmlformats.org/officeDocument/2006/relationships/slideLayout" Target="../slideLayouts/slideLayout5.xml" /><Relationship Id="rId4" Type="http://schemas.microsoft.com/office/2007/relationships/hdphoto" Target="../media/hdphoto1.wdp"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88435" y="936772"/>
            <a:ext cx="6140198" cy="2951939"/>
          </a:xfrm>
          <a:prstGeom prst="rect">
            <a:avLst/>
          </a:prstGeom>
        </p:spPr>
        <p:txBody>
          <a:bodyPr spcFirstLastPara="1" wrap="square" lIns="91425" tIns="91425" rIns="91425" bIns="91425" anchor="ctr" anchorCtr="0">
            <a:noAutofit/>
          </a:bodyPr>
          <a:lstStyle/>
          <a:p>
            <a:pPr lvl="0"/>
            <a:r>
              <a:rPr lang="en-US" sz="4000" dirty="0">
                <a:solidFill>
                  <a:srgbClr val="3494BA"/>
                </a:solidFill>
              </a:rPr>
              <a:t>Electronic</a:t>
            </a:r>
            <a:r>
              <a:rPr lang="en-US" sz="4000" dirty="0"/>
              <a:t> Devices and Circuits</a:t>
            </a:r>
            <a:br>
              <a:rPr lang="en-US" sz="4000" dirty="0"/>
            </a:br>
            <a:br>
              <a:rPr lang="en-US" sz="3200" dirty="0"/>
            </a:br>
            <a:r>
              <a:rPr lang="en-US" sz="3200" dirty="0"/>
              <a:t>Lecture-2</a:t>
            </a:r>
            <a:endParaRPr sz="3200" dirty="0"/>
          </a:p>
        </p:txBody>
      </p:sp>
      <p:sp>
        <p:nvSpPr>
          <p:cNvPr id="2" name="TextBox 1"/>
          <p:cNvSpPr txBox="1"/>
          <p:nvPr/>
        </p:nvSpPr>
        <p:spPr>
          <a:xfrm>
            <a:off x="141880" y="3888711"/>
            <a:ext cx="2023311" cy="1384995"/>
          </a:xfrm>
          <a:prstGeom prst="rect">
            <a:avLst/>
          </a:prstGeom>
          <a:noFill/>
        </p:spPr>
        <p:txBody>
          <a:bodyPr wrap="none" rtlCol="0">
            <a:spAutoFit/>
          </a:bodyPr>
          <a:lstStyle/>
          <a:p>
            <a:r>
              <a:rPr lang="en-US" dirty="0">
                <a:solidFill>
                  <a:srgbClr val="3494BA"/>
                </a:solidFill>
                <a:latin typeface="Roboto Slab" panose="020B0604020202020204" charset="0"/>
                <a:ea typeface="Roboto Slab" panose="020B0604020202020204" charset="0"/>
              </a:rPr>
              <a:t>Prepared by </a:t>
            </a:r>
          </a:p>
          <a:p>
            <a:r>
              <a:rPr lang="en-US" dirty="0" err="1">
                <a:solidFill>
                  <a:srgbClr val="3494BA"/>
                </a:solidFill>
                <a:latin typeface="Roboto Slab" panose="020B0604020202020204" charset="0"/>
                <a:ea typeface="Roboto Slab" panose="020B0604020202020204" charset="0"/>
              </a:rPr>
              <a:t>Ipshita</a:t>
            </a:r>
            <a:r>
              <a:rPr lang="en-US" dirty="0">
                <a:solidFill>
                  <a:srgbClr val="3494BA"/>
                </a:solidFill>
                <a:latin typeface="Roboto Slab" panose="020B0604020202020204" charset="0"/>
                <a:ea typeface="Roboto Slab" panose="020B0604020202020204" charset="0"/>
              </a:rPr>
              <a:t> </a:t>
            </a:r>
            <a:r>
              <a:rPr lang="en-US" dirty="0" err="1">
                <a:solidFill>
                  <a:srgbClr val="3494BA"/>
                </a:solidFill>
                <a:latin typeface="Roboto Slab" panose="020B0604020202020204" charset="0"/>
                <a:ea typeface="Roboto Slab" panose="020B0604020202020204" charset="0"/>
              </a:rPr>
              <a:t>Tasnim</a:t>
            </a:r>
            <a:r>
              <a:rPr lang="en-US" dirty="0">
                <a:solidFill>
                  <a:srgbClr val="3494BA"/>
                </a:solidFill>
                <a:latin typeface="Roboto Slab" panose="020B0604020202020204" charset="0"/>
                <a:ea typeface="Roboto Slab" panose="020B0604020202020204" charset="0"/>
              </a:rPr>
              <a:t> Raha</a:t>
            </a:r>
          </a:p>
          <a:p>
            <a:r>
              <a:rPr lang="en-US" dirty="0">
                <a:solidFill>
                  <a:srgbClr val="3494BA"/>
                </a:solidFill>
                <a:latin typeface="Roboto Slab" panose="020B0604020202020204" charset="0"/>
                <a:ea typeface="Roboto Slab" panose="020B0604020202020204" charset="0"/>
              </a:rPr>
              <a:t>Lecturer (Provisional)</a:t>
            </a:r>
          </a:p>
          <a:p>
            <a:r>
              <a:rPr lang="en-US" dirty="0">
                <a:solidFill>
                  <a:srgbClr val="3494BA"/>
                </a:solidFill>
                <a:latin typeface="Roboto Slab" panose="020B0604020202020204" charset="0"/>
                <a:ea typeface="Roboto Slab" panose="020B0604020202020204" charset="0"/>
              </a:rPr>
              <a:t>Dept. of CSE </a:t>
            </a:r>
          </a:p>
          <a:p>
            <a:r>
              <a:rPr lang="en-US" dirty="0" err="1">
                <a:solidFill>
                  <a:srgbClr val="3494BA"/>
                </a:solidFill>
                <a:latin typeface="Roboto Slab" panose="020B0604020202020204" charset="0"/>
                <a:ea typeface="Roboto Slab" panose="020B0604020202020204" charset="0"/>
              </a:rPr>
              <a:t>Varendra</a:t>
            </a:r>
            <a:r>
              <a:rPr lang="en-US" dirty="0">
                <a:solidFill>
                  <a:srgbClr val="3494BA"/>
                </a:solidFill>
                <a:latin typeface="Roboto Slab" panose="020B0604020202020204" charset="0"/>
                <a:ea typeface="Roboto Slab" panose="020B0604020202020204" charset="0"/>
              </a:rPr>
              <a:t> University</a:t>
            </a:r>
          </a:p>
          <a:p>
            <a:endParaRPr lang="en-US" dirty="0">
              <a:solidFill>
                <a:srgbClr val="3494BA"/>
              </a:solidFill>
            </a:endParaRPr>
          </a:p>
        </p:txBody>
      </p:sp>
      <p:cxnSp>
        <p:nvCxnSpPr>
          <p:cNvPr id="5" name="Straight Connector 4"/>
          <p:cNvCxnSpPr/>
          <p:nvPr/>
        </p:nvCxnSpPr>
        <p:spPr>
          <a:xfrm>
            <a:off x="141880" y="3845970"/>
            <a:ext cx="0" cy="1254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0;p12"/>
          <p:cNvSpPr txBox="1">
            <a:spLocks/>
          </p:cNvSpPr>
          <p:nvPr/>
        </p:nvSpPr>
        <p:spPr>
          <a:xfrm>
            <a:off x="1888435" y="711923"/>
            <a:ext cx="1699591" cy="629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3200" dirty="0"/>
              <a:t>CSE 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22" y="157808"/>
            <a:ext cx="7571700" cy="450163"/>
          </a:xfrm>
        </p:spPr>
        <p:txBody>
          <a:bodyPr/>
          <a:lstStyle/>
          <a:p>
            <a:r>
              <a:rPr lang="en-US" dirty="0"/>
              <a:t>Majority and Minority Carriers </a:t>
            </a:r>
          </a:p>
        </p:txBody>
      </p:sp>
      <p:sp>
        <p:nvSpPr>
          <p:cNvPr id="3" name="Text Placeholder 2"/>
          <p:cNvSpPr>
            <a:spLocks noGrp="1"/>
          </p:cNvSpPr>
          <p:nvPr>
            <p:ph type="body" idx="1"/>
          </p:nvPr>
        </p:nvSpPr>
        <p:spPr>
          <a:xfrm>
            <a:off x="321243" y="1010823"/>
            <a:ext cx="4507516" cy="3665718"/>
          </a:xfrm>
        </p:spPr>
        <p:txBody>
          <a:bodyPr/>
          <a:lstStyle/>
          <a:p>
            <a:r>
              <a:rPr lang="en-US" dirty="0"/>
              <a:t>N-type material has a large number of free electrons. And a small number of holes</a:t>
            </a:r>
          </a:p>
          <a:p>
            <a:endParaRPr lang="en-US" dirty="0"/>
          </a:p>
          <a:p>
            <a:endParaRPr lang="en-US" dirty="0"/>
          </a:p>
          <a:p>
            <a:endParaRPr lang="en-US" dirty="0"/>
          </a:p>
          <a:p>
            <a:r>
              <a:rPr lang="en-US" dirty="0"/>
              <a:t>P-type material has a large number of holes. And a small number of electrons</a:t>
            </a:r>
          </a:p>
          <a:p>
            <a:endParaRPr lang="en-US" dirty="0"/>
          </a:p>
        </p:txBody>
      </p:sp>
      <p:pic>
        <p:nvPicPr>
          <p:cNvPr id="6" name="Picture 5"/>
          <p:cNvPicPr>
            <a:picLocks noChangeAspect="1"/>
          </p:cNvPicPr>
          <p:nvPr/>
        </p:nvPicPr>
        <p:blipFill>
          <a:blip r:embed="rId2"/>
          <a:stretch>
            <a:fillRect/>
          </a:stretch>
        </p:blipFill>
        <p:spPr>
          <a:xfrm>
            <a:off x="4828759" y="710753"/>
            <a:ext cx="4124325" cy="1743075"/>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7" name="Picture 6"/>
          <p:cNvPicPr>
            <a:picLocks noChangeAspect="1"/>
          </p:cNvPicPr>
          <p:nvPr/>
        </p:nvPicPr>
        <p:blipFill>
          <a:blip r:embed="rId3"/>
          <a:stretch>
            <a:fillRect/>
          </a:stretch>
        </p:blipFill>
        <p:spPr>
          <a:xfrm>
            <a:off x="4933533" y="2843682"/>
            <a:ext cx="3914775" cy="1809750"/>
          </a:xfrm>
          <a:prstGeom prst="rect">
            <a:avLst/>
          </a:prstGeom>
        </p:spPr>
      </p:pic>
      <p:cxnSp>
        <p:nvCxnSpPr>
          <p:cNvPr id="8" name="Straight Connector 7"/>
          <p:cNvCxnSpPr/>
          <p:nvPr/>
        </p:nvCxnSpPr>
        <p:spPr>
          <a:xfrm flipV="1">
            <a:off x="822326" y="624314"/>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19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n-type &amp; p-type conductivity</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15300" y="2119272"/>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solidFill>
                  <a:srgbClr val="5F686C"/>
                </a:solidFill>
              </a:rPr>
              <a:t>Let’s watch a video</a:t>
            </a:r>
          </a:p>
          <a:p>
            <a:pPr marL="0" indent="0">
              <a:buNone/>
            </a:pPr>
            <a:r>
              <a:rPr lang="en-US" sz="1800" dirty="0">
                <a:solidFill>
                  <a:srgbClr val="5F686C"/>
                </a:solidFill>
              </a:rPr>
              <a:t>Link: </a:t>
            </a:r>
            <a:r>
              <a:rPr lang="en-US" sz="1800" dirty="0">
                <a:solidFill>
                  <a:srgbClr val="3494BA"/>
                </a:solidFill>
              </a:rPr>
              <a:t>https://www.youtube.com/watch?v=CM0C7gWMcyw</a:t>
            </a:r>
          </a:p>
          <a:p>
            <a:pPr marL="0" indent="0">
              <a:buNone/>
            </a:pPr>
            <a:endParaRPr lang="en-US" sz="1800" dirty="0">
              <a:solidFill>
                <a:srgbClr val="5F686C"/>
              </a:solidFill>
            </a:endParaRPr>
          </a:p>
          <a:p>
            <a:pPr marL="0" indent="0">
              <a:buNone/>
            </a:pPr>
            <a:r>
              <a:rPr lang="en-US" sz="1800" dirty="0">
                <a:solidFill>
                  <a:srgbClr val="3494BA"/>
                </a:solidFill>
              </a:rPr>
              <a:t>https://www.youtube.com/watch?v=5ZNeDxfgYAE</a:t>
            </a:r>
          </a:p>
        </p:txBody>
      </p:sp>
    </p:spTree>
    <p:extLst>
      <p:ext uri="{BB962C8B-B14F-4D97-AF65-F5344CB8AC3E}">
        <p14:creationId xmlns:p14="http://schemas.microsoft.com/office/powerpoint/2010/main" val="59303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87" y="0"/>
            <a:ext cx="7571700" cy="557561"/>
          </a:xfrm>
        </p:spPr>
        <p:txBody>
          <a:bodyPr/>
          <a:lstStyle/>
          <a:p>
            <a:r>
              <a:rPr lang="en-US" sz="2400" b="1" dirty="0"/>
              <a:t>P N junction of semiconductor</a:t>
            </a:r>
            <a:endParaRPr lang="en-US"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p:cNvPicPr>
            <a:picLocks noChangeAspect="1"/>
          </p:cNvPicPr>
          <p:nvPr/>
        </p:nvPicPr>
        <p:blipFill>
          <a:blip r:embed="rId2"/>
          <a:stretch>
            <a:fillRect/>
          </a:stretch>
        </p:blipFill>
        <p:spPr>
          <a:xfrm>
            <a:off x="264145" y="557561"/>
            <a:ext cx="3486150" cy="3000375"/>
          </a:xfrm>
          <a:prstGeom prst="rect">
            <a:avLst/>
          </a:prstGeom>
        </p:spPr>
      </p:pic>
      <p:pic>
        <p:nvPicPr>
          <p:cNvPr id="7" name="Picture 6"/>
          <p:cNvPicPr>
            <a:picLocks noChangeAspect="1"/>
          </p:cNvPicPr>
          <p:nvPr/>
        </p:nvPicPr>
        <p:blipFill>
          <a:blip r:embed="rId3"/>
          <a:stretch>
            <a:fillRect/>
          </a:stretch>
        </p:blipFill>
        <p:spPr>
          <a:xfrm>
            <a:off x="4595115" y="557561"/>
            <a:ext cx="3209925" cy="2600325"/>
          </a:xfrm>
          <a:prstGeom prst="rect">
            <a:avLst/>
          </a:prstGeom>
        </p:spPr>
      </p:pic>
    </p:spTree>
    <p:extLst>
      <p:ext uri="{BB962C8B-B14F-4D97-AF65-F5344CB8AC3E}">
        <p14:creationId xmlns:p14="http://schemas.microsoft.com/office/powerpoint/2010/main" val="104922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0"/>
            <a:ext cx="7571700" cy="468424"/>
          </a:xfrm>
        </p:spPr>
        <p:txBody>
          <a:bodyPr/>
          <a:lstStyle/>
          <a:p>
            <a:r>
              <a:rPr lang="en-US" b="1" dirty="0"/>
              <a:t>P N junction of semiconductor</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2"/>
          <a:stretch>
            <a:fillRect/>
          </a:stretch>
        </p:blipFill>
        <p:spPr>
          <a:xfrm>
            <a:off x="2847975" y="587325"/>
            <a:ext cx="3448050" cy="4359326"/>
          </a:xfrm>
          <a:prstGeom prst="rect">
            <a:avLst/>
          </a:prstGeom>
        </p:spPr>
      </p:pic>
    </p:spTree>
    <p:extLst>
      <p:ext uri="{BB962C8B-B14F-4D97-AF65-F5344CB8AC3E}">
        <p14:creationId xmlns:p14="http://schemas.microsoft.com/office/powerpoint/2010/main" val="5721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118;p18"/>
          <p:cNvSpPr txBox="1">
            <a:spLocks/>
          </p:cNvSpPr>
          <p:nvPr/>
        </p:nvSpPr>
        <p:spPr>
          <a:xfrm>
            <a:off x="1297091" y="1517812"/>
            <a:ext cx="6549818" cy="21078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a:t>Semiconductor Diode:</a:t>
            </a:r>
            <a:endParaRPr lang="en-US" sz="6000" b="1" dirty="0">
              <a:solidFill>
                <a:srgbClr val="2896C1"/>
              </a:solidFill>
            </a:endParaRPr>
          </a:p>
        </p:txBody>
      </p:sp>
    </p:spTree>
    <p:extLst>
      <p:ext uri="{BB962C8B-B14F-4D97-AF65-F5344CB8AC3E}">
        <p14:creationId xmlns:p14="http://schemas.microsoft.com/office/powerpoint/2010/main" val="206116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97;p15"/>
          <p:cNvSpPr txBox="1">
            <a:spLocks/>
          </p:cNvSpPr>
          <p:nvPr/>
        </p:nvSpPr>
        <p:spPr>
          <a:xfrm>
            <a:off x="822326" y="99392"/>
            <a:ext cx="643061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Properties of Semiconductor</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2761" y="1249384"/>
            <a:ext cx="6592265" cy="1600438"/>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semiconductor diode is created by simply joining a p-type and an n-type material together.</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It is represented by the following symbols, where the arrow indicates the direction of positive current flow. These are generally used for rectifiers. It is also called the p-n junction diode.</a:t>
            </a:r>
          </a:p>
        </p:txBody>
      </p:sp>
      <p:pic>
        <p:nvPicPr>
          <p:cNvPr id="2" name="Picture 1"/>
          <p:cNvPicPr>
            <a:picLocks noChangeAspect="1"/>
          </p:cNvPicPr>
          <p:nvPr/>
        </p:nvPicPr>
        <p:blipFill>
          <a:blip r:embed="rId3"/>
          <a:stretch>
            <a:fillRect/>
          </a:stretch>
        </p:blipFill>
        <p:spPr>
          <a:xfrm>
            <a:off x="3215002" y="3361975"/>
            <a:ext cx="5524022" cy="1210024"/>
          </a:xfrm>
          <a:prstGeom prst="rect">
            <a:avLst/>
          </a:prstGeom>
        </p:spPr>
      </p:pic>
    </p:spTree>
    <p:extLst>
      <p:ext uri="{BB962C8B-B14F-4D97-AF65-F5344CB8AC3E}">
        <p14:creationId xmlns:p14="http://schemas.microsoft.com/office/powerpoint/2010/main" val="263110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How a P N junction semiconductor works</a:t>
            </a: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15300" y="2119272"/>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solidFill>
                  <a:srgbClr val="5F686C"/>
                </a:solidFill>
              </a:rPr>
              <a:t>Let’s watch a video</a:t>
            </a:r>
          </a:p>
          <a:p>
            <a:pPr marL="0" indent="0">
              <a:buNone/>
            </a:pPr>
            <a:r>
              <a:rPr lang="en-US" sz="1800" dirty="0">
                <a:solidFill>
                  <a:srgbClr val="5F686C"/>
                </a:solidFill>
              </a:rPr>
              <a:t>Link: </a:t>
            </a:r>
            <a:r>
              <a:rPr lang="en-US" sz="1800" dirty="0">
                <a:solidFill>
                  <a:srgbClr val="3494BA"/>
                </a:solidFill>
              </a:rPr>
              <a:t>https://www.youtube.com/watch?v=OyC02DWq3mI</a:t>
            </a:r>
          </a:p>
        </p:txBody>
      </p:sp>
    </p:spTree>
    <p:extLst>
      <p:ext uri="{BB962C8B-B14F-4D97-AF65-F5344CB8AC3E}">
        <p14:creationId xmlns:p14="http://schemas.microsoft.com/office/powerpoint/2010/main" val="257080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97;p15"/>
          <p:cNvSpPr txBox="1">
            <a:spLocks/>
          </p:cNvSpPr>
          <p:nvPr/>
        </p:nvSpPr>
        <p:spPr>
          <a:xfrm>
            <a:off x="822326" y="99392"/>
            <a:ext cx="643061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No Applied Bias (</a:t>
            </a:r>
            <a:r>
              <a:rPr lang="en-US" sz="3600" dirty="0"/>
              <a:t>V</a:t>
            </a:r>
            <a:r>
              <a:rPr lang="en-US" sz="3600" baseline="-25000" dirty="0"/>
              <a:t>D</a:t>
            </a:r>
            <a:r>
              <a:rPr lang="en-US" sz="3600" dirty="0">
                <a:solidFill>
                  <a:srgbClr val="3494BA"/>
                </a:solidFill>
              </a:rPr>
              <a: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8506" y="1209805"/>
            <a:ext cx="7408913" cy="738664"/>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At the instant the two materials are joined the electrons and the holes in the region of the junction will combine, resulting in a lack of free carriers in the region near the junction.</a:t>
            </a:r>
          </a:p>
        </p:txBody>
      </p:sp>
      <p:pic>
        <p:nvPicPr>
          <p:cNvPr id="3" name="Picture 2"/>
          <p:cNvPicPr>
            <a:picLocks noChangeAspect="1"/>
          </p:cNvPicPr>
          <p:nvPr/>
        </p:nvPicPr>
        <p:blipFill>
          <a:blip r:embed="rId3"/>
          <a:stretch>
            <a:fillRect/>
          </a:stretch>
        </p:blipFill>
        <p:spPr>
          <a:xfrm>
            <a:off x="5043335" y="2246576"/>
            <a:ext cx="4100665" cy="2239515"/>
          </a:xfrm>
          <a:prstGeom prst="rect">
            <a:avLst/>
          </a:prstGeom>
        </p:spPr>
      </p:pic>
      <p:sp>
        <p:nvSpPr>
          <p:cNvPr id="5" name="Rectangle 4"/>
          <p:cNvSpPr/>
          <p:nvPr/>
        </p:nvSpPr>
        <p:spPr>
          <a:xfrm>
            <a:off x="728506" y="2333325"/>
            <a:ext cx="4572000" cy="1815882"/>
          </a:xfrm>
          <a:prstGeom prst="rect">
            <a:avLst/>
          </a:prstGeom>
        </p:spPr>
        <p:txBody>
          <a:bodyPr>
            <a:spAutoFit/>
          </a:bodyPr>
          <a:lstStyle/>
          <a:p>
            <a:pPr marL="285750" indent="-285750">
              <a:buFont typeface="Arial" panose="020B0604020202020204" pitchFamily="34" charset="0"/>
              <a:buChar char="•"/>
            </a:pPr>
            <a:r>
              <a:rPr lang="en-US" dirty="0">
                <a:latin typeface="Roboto Slab" panose="020B0604020202020204" charset="0"/>
                <a:ea typeface="Roboto Slab" panose="020B0604020202020204" charset="0"/>
              </a:rPr>
              <a:t>If leads are connected to the ends of each material, a two-terminal device results as the given picture. </a:t>
            </a:r>
          </a:p>
          <a:p>
            <a:pPr marL="285750" indent="-285750">
              <a:buFont typeface="Arial" panose="020B0604020202020204" pitchFamily="34" charset="0"/>
              <a:buChar char="•"/>
            </a:pPr>
            <a:r>
              <a:rPr lang="en-US" dirty="0">
                <a:latin typeface="Roboto Slab" panose="020B0604020202020204" charset="0"/>
                <a:ea typeface="Roboto Slab" panose="020B0604020202020204" charset="0"/>
              </a:rPr>
              <a:t>Three options then become available: </a:t>
            </a:r>
          </a:p>
          <a:p>
            <a:pPr marL="285750" indent="-285750">
              <a:buFont typeface="Arial" panose="020B0604020202020204" pitchFamily="34" charset="0"/>
              <a:buChar char="•"/>
            </a:pPr>
            <a:endParaRPr lang="en-US" dirty="0">
              <a:latin typeface="Roboto Slab" panose="020B0604020202020204" charset="0"/>
              <a:ea typeface="Roboto Slab" panose="020B0604020202020204" charset="0"/>
            </a:endParaRPr>
          </a:p>
          <a:p>
            <a:pPr marL="400050" lvl="8" indent="-400050">
              <a:buFont typeface="+mj-lt"/>
              <a:buAutoNum type="romanLcPeriod"/>
            </a:pPr>
            <a:r>
              <a:rPr lang="en-US" dirty="0">
                <a:latin typeface="Roboto Slab" panose="020B0604020202020204" charset="0"/>
                <a:ea typeface="Roboto Slab" panose="020B0604020202020204" charset="0"/>
              </a:rPr>
              <a:t>no bias </a:t>
            </a:r>
          </a:p>
          <a:p>
            <a:pPr marL="400050" lvl="8" indent="-400050">
              <a:buFont typeface="+mj-lt"/>
              <a:buAutoNum type="romanLcPeriod"/>
            </a:pPr>
            <a:r>
              <a:rPr lang="en-US" dirty="0">
                <a:latin typeface="Roboto Slab" panose="020B0604020202020204" charset="0"/>
                <a:ea typeface="Roboto Slab" panose="020B0604020202020204" charset="0"/>
              </a:rPr>
              <a:t>forward bias </a:t>
            </a:r>
          </a:p>
          <a:p>
            <a:pPr marL="400050" lvl="8" indent="-400050">
              <a:buFont typeface="+mj-lt"/>
              <a:buAutoNum type="romanLcPeriod"/>
            </a:pPr>
            <a:r>
              <a:rPr lang="en-US" dirty="0">
                <a:latin typeface="Roboto Slab" panose="020B0604020202020204" charset="0"/>
                <a:ea typeface="Roboto Slab" panose="020B0604020202020204" charset="0"/>
              </a:rPr>
              <a:t>reverse bias</a:t>
            </a:r>
          </a:p>
        </p:txBody>
      </p:sp>
    </p:spTree>
    <p:extLst>
      <p:ext uri="{BB962C8B-B14F-4D97-AF65-F5344CB8AC3E}">
        <p14:creationId xmlns:p14="http://schemas.microsoft.com/office/powerpoint/2010/main" val="273749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97;p15"/>
          <p:cNvSpPr txBox="1">
            <a:spLocks/>
          </p:cNvSpPr>
          <p:nvPr/>
        </p:nvSpPr>
        <p:spPr>
          <a:xfrm>
            <a:off x="822326" y="99392"/>
            <a:ext cx="643061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No Applied Bias (</a:t>
            </a:r>
            <a:r>
              <a:rPr lang="en-US" sz="3600" dirty="0"/>
              <a:t>V</a:t>
            </a:r>
            <a:r>
              <a:rPr lang="en-US" sz="3600" baseline="-25000" dirty="0"/>
              <a:t>D</a:t>
            </a:r>
            <a:r>
              <a:rPr lang="en-US" sz="3600" dirty="0">
                <a:solidFill>
                  <a:srgbClr val="3494BA"/>
                </a:solidFill>
              </a:rPr>
              <a: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2761" y="1151358"/>
            <a:ext cx="7408913" cy="1600438"/>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term bias refers to the application of an external voltage across the two terminals of the device to extract a response. </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condition shown in figure is the no-bias situation because there is no external voltage applied. In the figure it is clear that the applied voltage is 0 V (no bias) and the resulting current is 0 A, much like an isolated resistor. The absence of a voltage across a resistor results in zero current through it.</a:t>
            </a:r>
          </a:p>
        </p:txBody>
      </p:sp>
      <p:pic>
        <p:nvPicPr>
          <p:cNvPr id="7" name="Picture 6"/>
          <p:cNvPicPr>
            <a:picLocks noChangeAspect="1"/>
          </p:cNvPicPr>
          <p:nvPr/>
        </p:nvPicPr>
        <p:blipFill>
          <a:blip r:embed="rId3"/>
          <a:stretch>
            <a:fillRect/>
          </a:stretch>
        </p:blipFill>
        <p:spPr>
          <a:xfrm>
            <a:off x="4450482" y="2751796"/>
            <a:ext cx="4100665" cy="2239515"/>
          </a:xfrm>
          <a:prstGeom prst="rect">
            <a:avLst/>
          </a:prstGeom>
        </p:spPr>
      </p:pic>
    </p:spTree>
    <p:extLst>
      <p:ext uri="{BB962C8B-B14F-4D97-AF65-F5344CB8AC3E}">
        <p14:creationId xmlns:p14="http://schemas.microsoft.com/office/powerpoint/2010/main" val="245553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Important Terms</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410344" y="1619690"/>
            <a:ext cx="3619046" cy="1194968"/>
          </a:xfrm>
          <a:prstGeom prst="rect">
            <a:avLst/>
          </a:prstGeom>
        </p:spPr>
      </p:pic>
      <p:sp>
        <p:nvSpPr>
          <p:cNvPr id="2" name="TextBox 1"/>
          <p:cNvSpPr txBox="1"/>
          <p:nvPr/>
        </p:nvSpPr>
        <p:spPr>
          <a:xfrm>
            <a:off x="1899139" y="2903974"/>
            <a:ext cx="760144" cy="307777"/>
          </a:xfrm>
          <a:prstGeom prst="rect">
            <a:avLst/>
          </a:prstGeom>
          <a:noFill/>
        </p:spPr>
        <p:txBody>
          <a:bodyPr wrap="none" rtlCol="0">
            <a:spAutoFit/>
          </a:bodyPr>
          <a:lstStyle/>
          <a:p>
            <a:r>
              <a:rPr lang="en-US" dirty="0">
                <a:latin typeface="Roboto Slab" panose="020B0604020202020204" charset="0"/>
                <a:ea typeface="Roboto Slab" panose="020B0604020202020204" charset="0"/>
              </a:rPr>
              <a:t>N-type</a:t>
            </a:r>
          </a:p>
        </p:txBody>
      </p:sp>
      <p:pic>
        <p:nvPicPr>
          <p:cNvPr id="10" name="Picture 9"/>
          <p:cNvPicPr>
            <a:picLocks noChangeAspect="1"/>
          </p:cNvPicPr>
          <p:nvPr/>
        </p:nvPicPr>
        <p:blipFill>
          <a:blip r:embed="rId4"/>
          <a:stretch>
            <a:fillRect/>
          </a:stretch>
        </p:blipFill>
        <p:spPr>
          <a:xfrm>
            <a:off x="4761143" y="1551745"/>
            <a:ext cx="4088413" cy="1262913"/>
          </a:xfrm>
          <a:prstGeom prst="rect">
            <a:avLst/>
          </a:prstGeom>
        </p:spPr>
      </p:pic>
      <p:sp>
        <p:nvSpPr>
          <p:cNvPr id="11" name="TextBox 10"/>
          <p:cNvSpPr txBox="1"/>
          <p:nvPr/>
        </p:nvSpPr>
        <p:spPr>
          <a:xfrm>
            <a:off x="6425277" y="2903974"/>
            <a:ext cx="734496" cy="307777"/>
          </a:xfrm>
          <a:prstGeom prst="rect">
            <a:avLst/>
          </a:prstGeom>
          <a:noFill/>
        </p:spPr>
        <p:txBody>
          <a:bodyPr wrap="none" rtlCol="0">
            <a:spAutoFit/>
          </a:bodyPr>
          <a:lstStyle/>
          <a:p>
            <a:r>
              <a:rPr lang="en-US" dirty="0">
                <a:latin typeface="Roboto Slab" panose="020B0604020202020204" charset="0"/>
                <a:ea typeface="Roboto Slab" panose="020B0604020202020204" charset="0"/>
              </a:rPr>
              <a:t>P-type</a:t>
            </a:r>
          </a:p>
        </p:txBody>
      </p:sp>
    </p:spTree>
    <p:extLst>
      <p:ext uri="{BB962C8B-B14F-4D97-AF65-F5344CB8AC3E}">
        <p14:creationId xmlns:p14="http://schemas.microsoft.com/office/powerpoint/2010/main" val="413193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Extrinsic Semiconductors (Review)</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321904"/>
            <a:ext cx="7499348" cy="2462213"/>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conductive characteristic of an intrinsic semiconductor can be altered significantly by adding a small amount of suitable impurity atoms into it. The process of adding impurities to intrinsic semiconductor is known as </a:t>
            </a:r>
            <a:r>
              <a:rPr lang="en-US" b="1" dirty="0">
                <a:solidFill>
                  <a:schemeClr val="accent4">
                    <a:lumMod val="25000"/>
                  </a:schemeClr>
                </a:solidFill>
                <a:latin typeface="Roboto Slab" panose="020B0604020202020204" charset="0"/>
                <a:ea typeface="Roboto Slab" panose="020B0604020202020204" charset="0"/>
              </a:rPr>
              <a:t>doping</a:t>
            </a:r>
            <a:r>
              <a:rPr lang="en-US" dirty="0">
                <a:solidFill>
                  <a:schemeClr val="accent4">
                    <a:lumMod val="25000"/>
                  </a:schemeClr>
                </a:solidFill>
                <a:latin typeface="Roboto Slab" panose="020B0604020202020204" charset="0"/>
                <a:ea typeface="Roboto Slab" panose="020B0604020202020204" charset="0"/>
              </a:rPr>
              <a:t>. And an intrinsic semiconductor material that has been subjected to the doping process is called an </a:t>
            </a:r>
            <a:r>
              <a:rPr lang="en-US" b="1" dirty="0">
                <a:solidFill>
                  <a:schemeClr val="accent4">
                    <a:lumMod val="25000"/>
                  </a:schemeClr>
                </a:solidFill>
                <a:latin typeface="Roboto Slab" panose="020B0604020202020204" charset="0"/>
                <a:ea typeface="Roboto Slab" panose="020B0604020202020204" charset="0"/>
              </a:rPr>
              <a:t>extrinsic semiconductor</a:t>
            </a:r>
            <a:r>
              <a:rPr lang="en-US" dirty="0">
                <a:solidFill>
                  <a:schemeClr val="accent4">
                    <a:lumMod val="25000"/>
                  </a:schemeClr>
                </a:solidFill>
                <a:latin typeface="Roboto Slab" panose="020B0604020202020204" charset="0"/>
                <a:ea typeface="Roboto Slab" panose="020B0604020202020204" charset="0"/>
              </a:rPr>
              <a:t> material.</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Depending upon the type of impurity added, extrinsic semiconductors are classified into two types. They are,</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ctr">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n-type semiconductor</a:t>
            </a:r>
          </a:p>
          <a:p>
            <a:pPr marL="400050" indent="-400050" algn="ctr">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p-type semiconductor</a:t>
            </a:r>
          </a:p>
        </p:txBody>
      </p:sp>
    </p:spTree>
    <p:extLst>
      <p:ext uri="{BB962C8B-B14F-4D97-AF65-F5344CB8AC3E}">
        <p14:creationId xmlns:p14="http://schemas.microsoft.com/office/powerpoint/2010/main" val="136365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97;p15"/>
          <p:cNvSpPr txBox="1">
            <a:spLocks/>
          </p:cNvSpPr>
          <p:nvPr/>
        </p:nvSpPr>
        <p:spPr>
          <a:xfrm>
            <a:off x="822326" y="99392"/>
            <a:ext cx="758205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sz="3600" dirty="0">
                <a:solidFill>
                  <a:srgbClr val="3494BA"/>
                </a:solidFill>
              </a:rPr>
              <a:t>Reverse - </a:t>
            </a:r>
            <a:r>
              <a:rPr lang="fr-FR" sz="3600" dirty="0" err="1">
                <a:solidFill>
                  <a:srgbClr val="3494BA"/>
                </a:solidFill>
              </a:rPr>
              <a:t>Bias</a:t>
            </a:r>
            <a:r>
              <a:rPr lang="fr-FR" sz="3600" dirty="0">
                <a:solidFill>
                  <a:srgbClr val="3494BA"/>
                </a:solidFill>
              </a:rPr>
              <a:t> Condition (</a:t>
            </a:r>
            <a:r>
              <a:rPr lang="en-US" sz="3600" dirty="0"/>
              <a:t>V</a:t>
            </a:r>
            <a:r>
              <a:rPr lang="en-US" sz="3600" baseline="-25000" dirty="0"/>
              <a:t>D</a:t>
            </a:r>
            <a:r>
              <a:rPr lang="fr-FR" sz="3600" dirty="0">
                <a:solidFill>
                  <a:srgbClr val="3494BA"/>
                </a:solidFill>
              </a:rPr>
              <a:t> &lt;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1894" y="1060923"/>
            <a:ext cx="5196637" cy="3970318"/>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If an external potential of V volts is applied across the p – n junction such that the positive terminal is connected to the n -type material and the negative terminal is connected to the p –type material, the number of uncovered positive ions in the depletion region of the n -type material will increase due to the large number of free electrons drawn to the positive potential of the applied voltage.</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For similar reasons, the number of uncovered negative ions will increase in the p-type material. The net effect, therefore, is a widening of the depletion region. This widening of the depletion region will establish too great a barrier for the majority carriers to overcome, effectively reducing the majority carrier flow to zero. The current that exists under reverse-bias conditions is called </a:t>
            </a:r>
            <a:r>
              <a:rPr lang="en-US" b="1" dirty="0">
                <a:solidFill>
                  <a:schemeClr val="accent4">
                    <a:lumMod val="25000"/>
                  </a:schemeClr>
                </a:solidFill>
                <a:latin typeface="Roboto Slab" panose="020B0604020202020204" charset="0"/>
                <a:ea typeface="Roboto Slab" panose="020B0604020202020204" charset="0"/>
              </a:rPr>
              <a:t>the reverse saturation current</a:t>
            </a:r>
            <a:r>
              <a:rPr lang="en-US" dirty="0">
                <a:solidFill>
                  <a:schemeClr val="accent4">
                    <a:lumMod val="25000"/>
                  </a:schemeClr>
                </a:solidFill>
                <a:latin typeface="Roboto Slab" panose="020B0604020202020204" charset="0"/>
                <a:ea typeface="Roboto Slab" panose="020B0604020202020204" charset="0"/>
              </a:rPr>
              <a:t> and is represented by Is.</a:t>
            </a:r>
          </a:p>
        </p:txBody>
      </p:sp>
      <p:pic>
        <p:nvPicPr>
          <p:cNvPr id="2" name="Picture 1"/>
          <p:cNvPicPr>
            <a:picLocks noChangeAspect="1"/>
          </p:cNvPicPr>
          <p:nvPr/>
        </p:nvPicPr>
        <p:blipFill>
          <a:blip r:embed="rId3"/>
          <a:stretch>
            <a:fillRect/>
          </a:stretch>
        </p:blipFill>
        <p:spPr>
          <a:xfrm>
            <a:off x="5876469" y="1520690"/>
            <a:ext cx="3267531" cy="2553056"/>
          </a:xfrm>
          <a:prstGeom prst="rect">
            <a:avLst/>
          </a:prstGeom>
        </p:spPr>
      </p:pic>
    </p:spTree>
    <p:extLst>
      <p:ext uri="{BB962C8B-B14F-4D97-AF65-F5344CB8AC3E}">
        <p14:creationId xmlns:p14="http://schemas.microsoft.com/office/powerpoint/2010/main" val="52915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97;p15"/>
          <p:cNvSpPr txBox="1">
            <a:spLocks/>
          </p:cNvSpPr>
          <p:nvPr/>
        </p:nvSpPr>
        <p:spPr>
          <a:xfrm>
            <a:off x="822326" y="99392"/>
            <a:ext cx="758205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sz="3600" dirty="0">
                <a:solidFill>
                  <a:srgbClr val="3494BA"/>
                </a:solidFill>
              </a:rPr>
              <a:t>Reverse - </a:t>
            </a:r>
            <a:r>
              <a:rPr lang="fr-FR" sz="3600" dirty="0" err="1">
                <a:solidFill>
                  <a:srgbClr val="3494BA"/>
                </a:solidFill>
              </a:rPr>
              <a:t>Bias</a:t>
            </a:r>
            <a:r>
              <a:rPr lang="fr-FR" sz="3600" dirty="0">
                <a:solidFill>
                  <a:srgbClr val="3494BA"/>
                </a:solidFill>
              </a:rPr>
              <a:t> Condition (</a:t>
            </a:r>
            <a:r>
              <a:rPr lang="en-US" sz="3600" dirty="0"/>
              <a:t>V</a:t>
            </a:r>
            <a:r>
              <a:rPr lang="en-US" sz="3600" baseline="-25000" dirty="0"/>
              <a:t>D</a:t>
            </a:r>
            <a:r>
              <a:rPr lang="fr-FR" sz="3600" dirty="0">
                <a:solidFill>
                  <a:srgbClr val="3494BA"/>
                </a:solidFill>
              </a:rPr>
              <a:t> &lt;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2321" y="3783642"/>
            <a:ext cx="4799344" cy="830997"/>
          </a:xfrm>
          <a:prstGeom prst="rect">
            <a:avLst/>
          </a:prstGeom>
          <a:noFill/>
        </p:spPr>
        <p:txBody>
          <a:bodyPr wrap="square" rtlCol="0">
            <a:spAutoFit/>
          </a:bodyPr>
          <a:lstStyle/>
          <a:p>
            <a:pPr algn="just"/>
            <a:r>
              <a:rPr lang="en-US" sz="1200" u="sng" dirty="0">
                <a:solidFill>
                  <a:schemeClr val="accent4">
                    <a:lumMod val="25000"/>
                  </a:schemeClr>
                </a:solidFill>
                <a:latin typeface="Roboto Slab" panose="020B0604020202020204" charset="0"/>
                <a:ea typeface="Roboto Slab" panose="020B0604020202020204" charset="0"/>
              </a:rPr>
              <a:t>Fig: </a:t>
            </a:r>
            <a:r>
              <a:rPr lang="en-US" sz="1200" dirty="0">
                <a:solidFill>
                  <a:schemeClr val="accent4">
                    <a:lumMod val="25000"/>
                  </a:schemeClr>
                </a:solidFill>
                <a:latin typeface="Roboto Slab" panose="020B0604020202020204" charset="0"/>
                <a:ea typeface="Roboto Slab" panose="020B0604020202020204" charset="0"/>
              </a:rPr>
              <a:t>Reverse-biased p–n junction: </a:t>
            </a:r>
          </a:p>
          <a:p>
            <a:pPr algn="just"/>
            <a:r>
              <a:rPr lang="en-US" sz="1200" dirty="0">
                <a:solidFill>
                  <a:schemeClr val="accent4">
                    <a:lumMod val="25000"/>
                  </a:schemeClr>
                </a:solidFill>
                <a:latin typeface="Roboto Slab" panose="020B0604020202020204" charset="0"/>
                <a:ea typeface="Roboto Slab" panose="020B0604020202020204" charset="0"/>
              </a:rPr>
              <a:t>(a) internal distribution of charge under reverse-bias conditions</a:t>
            </a:r>
          </a:p>
          <a:p>
            <a:pPr algn="just"/>
            <a:r>
              <a:rPr lang="en-US" sz="1200" dirty="0">
                <a:solidFill>
                  <a:schemeClr val="accent4">
                    <a:lumMod val="25000"/>
                  </a:schemeClr>
                </a:solidFill>
                <a:latin typeface="Roboto Slab" panose="020B0604020202020204" charset="0"/>
                <a:ea typeface="Roboto Slab" panose="020B0604020202020204" charset="0"/>
              </a:rPr>
              <a:t>(b)reverse-bias polarity and direction of reverse saturation current.</a:t>
            </a:r>
          </a:p>
        </p:txBody>
      </p:sp>
      <p:pic>
        <p:nvPicPr>
          <p:cNvPr id="4" name="Picture 3"/>
          <p:cNvPicPr>
            <a:picLocks noChangeAspect="1"/>
          </p:cNvPicPr>
          <p:nvPr/>
        </p:nvPicPr>
        <p:blipFill>
          <a:blip r:embed="rId3"/>
          <a:stretch>
            <a:fillRect/>
          </a:stretch>
        </p:blipFill>
        <p:spPr>
          <a:xfrm>
            <a:off x="6365749" y="1800205"/>
            <a:ext cx="2038635" cy="1562318"/>
          </a:xfrm>
          <a:prstGeom prst="rect">
            <a:avLst/>
          </a:prstGeom>
        </p:spPr>
      </p:pic>
      <p:sp>
        <p:nvSpPr>
          <p:cNvPr id="9" name="TextBox 8"/>
          <p:cNvSpPr txBox="1"/>
          <p:nvPr/>
        </p:nvSpPr>
        <p:spPr>
          <a:xfrm>
            <a:off x="5928905" y="3362523"/>
            <a:ext cx="3215095" cy="276999"/>
          </a:xfrm>
          <a:prstGeom prst="rect">
            <a:avLst/>
          </a:prstGeom>
          <a:noFill/>
        </p:spPr>
        <p:txBody>
          <a:bodyPr wrap="square" rtlCol="0">
            <a:spAutoFit/>
          </a:bodyPr>
          <a:lstStyle/>
          <a:p>
            <a:pPr algn="just"/>
            <a:r>
              <a:rPr lang="en-US" sz="1200" u="sng" dirty="0">
                <a:solidFill>
                  <a:schemeClr val="accent4">
                    <a:lumMod val="25000"/>
                  </a:schemeClr>
                </a:solidFill>
                <a:latin typeface="Roboto Slab" panose="020B0604020202020204" charset="0"/>
                <a:ea typeface="Roboto Slab" panose="020B0604020202020204" charset="0"/>
              </a:rPr>
              <a:t>Fig: </a:t>
            </a:r>
            <a:r>
              <a:rPr lang="en-US" sz="1200" dirty="0">
                <a:solidFill>
                  <a:schemeClr val="accent4">
                    <a:lumMod val="25000"/>
                  </a:schemeClr>
                </a:solidFill>
                <a:latin typeface="Roboto Slab" panose="020B0604020202020204" charset="0"/>
                <a:ea typeface="Roboto Slab" panose="020B0604020202020204" charset="0"/>
              </a:rPr>
              <a:t>The reverse bias circuit using diode</a:t>
            </a:r>
          </a:p>
        </p:txBody>
      </p:sp>
      <p:pic>
        <p:nvPicPr>
          <p:cNvPr id="5" name="Picture 4"/>
          <p:cNvPicPr>
            <a:picLocks noChangeAspect="1"/>
          </p:cNvPicPr>
          <p:nvPr/>
        </p:nvPicPr>
        <p:blipFill>
          <a:blip r:embed="rId4"/>
          <a:stretch>
            <a:fillRect/>
          </a:stretch>
        </p:blipFill>
        <p:spPr>
          <a:xfrm>
            <a:off x="545674" y="1143624"/>
            <a:ext cx="4572638" cy="2495898"/>
          </a:xfrm>
          <a:prstGeom prst="rect">
            <a:avLst/>
          </a:prstGeom>
        </p:spPr>
      </p:pic>
    </p:spTree>
    <p:extLst>
      <p:ext uri="{BB962C8B-B14F-4D97-AF65-F5344CB8AC3E}">
        <p14:creationId xmlns:p14="http://schemas.microsoft.com/office/powerpoint/2010/main" val="74873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97;p15"/>
          <p:cNvSpPr txBox="1">
            <a:spLocks/>
          </p:cNvSpPr>
          <p:nvPr/>
        </p:nvSpPr>
        <p:spPr>
          <a:xfrm>
            <a:off x="822325" y="99392"/>
            <a:ext cx="7802385"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Forward - Bias Condition (</a:t>
            </a:r>
            <a:r>
              <a:rPr lang="en-US" sz="3600" dirty="0"/>
              <a:t>V</a:t>
            </a:r>
            <a:r>
              <a:rPr lang="en-US" sz="3600" baseline="-25000" dirty="0"/>
              <a:t>D</a:t>
            </a:r>
            <a:r>
              <a:rPr lang="en-US" sz="3600" dirty="0">
                <a:solidFill>
                  <a:srgbClr val="3494BA"/>
                </a:solidFill>
              </a:rPr>
              <a:t> &gt;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272" y="1210421"/>
            <a:ext cx="5196637" cy="3539430"/>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A forward-bias or “on” condition is established by applying the positive potential to the p –type material and the negative potential to the n -type material. The application of a forward-bias potential </a:t>
            </a:r>
            <a:r>
              <a:rPr lang="en-US" dirty="0"/>
              <a:t>V</a:t>
            </a:r>
            <a:r>
              <a:rPr lang="en-US" baseline="-25000" dirty="0"/>
              <a:t>D</a:t>
            </a:r>
            <a:r>
              <a:rPr lang="en-US" dirty="0">
                <a:solidFill>
                  <a:schemeClr val="accent4">
                    <a:lumMod val="25000"/>
                  </a:schemeClr>
                </a:solidFill>
                <a:latin typeface="Roboto Slab" panose="020B0604020202020204" charset="0"/>
                <a:ea typeface="Roboto Slab" panose="020B0604020202020204" charset="0"/>
              </a:rPr>
              <a:t> will “pressure” electrons in the n -type material and holes in the p -type material to recombine with the ions near the boundary and reduce the width of the depletion.</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resulting minority-carrier flow of electrons from the p -type material to the n -type material and of holes from the n -type material to the p -type material has not changed in magnitude since the conduction level is controlled primarily by the limited number of impurities in the material, but the reduction in the width of the depletion region has resulted in a heavy majority flow across the junction.</a:t>
            </a:r>
          </a:p>
        </p:txBody>
      </p:sp>
      <p:pic>
        <p:nvPicPr>
          <p:cNvPr id="3" name="Picture 2"/>
          <p:cNvPicPr>
            <a:picLocks noChangeAspect="1"/>
          </p:cNvPicPr>
          <p:nvPr/>
        </p:nvPicPr>
        <p:blipFill>
          <a:blip r:embed="rId3"/>
          <a:stretch>
            <a:fillRect/>
          </a:stretch>
        </p:blipFill>
        <p:spPr>
          <a:xfrm>
            <a:off x="5826932" y="1804570"/>
            <a:ext cx="3229266" cy="2351132"/>
          </a:xfrm>
          <a:prstGeom prst="rect">
            <a:avLst/>
          </a:prstGeom>
        </p:spPr>
      </p:pic>
    </p:spTree>
    <p:extLst>
      <p:ext uri="{BB962C8B-B14F-4D97-AF65-F5344CB8AC3E}">
        <p14:creationId xmlns:p14="http://schemas.microsoft.com/office/powerpoint/2010/main" val="144082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Forward - Bias Condition (</a:t>
            </a:r>
            <a:r>
              <a:rPr lang="en-US" sz="3600" dirty="0"/>
              <a:t>V</a:t>
            </a:r>
            <a:r>
              <a:rPr lang="en-US" sz="3600" baseline="-25000" dirty="0"/>
              <a:t>D</a:t>
            </a:r>
            <a:r>
              <a:rPr lang="en-US" sz="3600" dirty="0">
                <a:solidFill>
                  <a:srgbClr val="3494BA"/>
                </a:solidFill>
              </a:rPr>
              <a:t> &gt; 0V)</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35428" y="921408"/>
            <a:ext cx="5171802" cy="2566859"/>
          </a:xfrm>
          <a:prstGeom prst="rect">
            <a:avLst/>
          </a:prstGeom>
        </p:spPr>
      </p:pic>
      <p:sp>
        <p:nvSpPr>
          <p:cNvPr id="8" name="TextBox 7"/>
          <p:cNvSpPr txBox="1"/>
          <p:nvPr/>
        </p:nvSpPr>
        <p:spPr>
          <a:xfrm>
            <a:off x="167693" y="3584726"/>
            <a:ext cx="4878439" cy="646331"/>
          </a:xfrm>
          <a:prstGeom prst="rect">
            <a:avLst/>
          </a:prstGeom>
          <a:noFill/>
        </p:spPr>
        <p:txBody>
          <a:bodyPr wrap="square" rtlCol="0">
            <a:spAutoFit/>
          </a:bodyPr>
          <a:lstStyle/>
          <a:p>
            <a:pPr algn="just"/>
            <a:r>
              <a:rPr lang="en-US" sz="1200" u="sng" dirty="0">
                <a:solidFill>
                  <a:schemeClr val="accent4">
                    <a:lumMod val="25000"/>
                  </a:schemeClr>
                </a:solidFill>
                <a:latin typeface="Roboto Slab" panose="020B0604020202020204" charset="0"/>
                <a:ea typeface="Roboto Slab" panose="020B0604020202020204" charset="0"/>
              </a:rPr>
              <a:t>Fig: </a:t>
            </a:r>
            <a:r>
              <a:rPr lang="en-US" sz="1200" dirty="0">
                <a:solidFill>
                  <a:schemeClr val="accent4">
                    <a:lumMod val="25000"/>
                  </a:schemeClr>
                </a:solidFill>
                <a:latin typeface="Roboto Slab" panose="020B0604020202020204" charset="0"/>
                <a:ea typeface="Roboto Slab" panose="020B0604020202020204" charset="0"/>
              </a:rPr>
              <a:t>Forward-biased p–n junction: </a:t>
            </a:r>
          </a:p>
          <a:p>
            <a:r>
              <a:rPr lang="en-US" sz="1200" dirty="0">
                <a:solidFill>
                  <a:schemeClr val="accent4">
                    <a:lumMod val="25000"/>
                  </a:schemeClr>
                </a:solidFill>
                <a:latin typeface="Roboto Slab" panose="020B0604020202020204" charset="0"/>
                <a:ea typeface="Roboto Slab" panose="020B0604020202020204" charset="0"/>
              </a:rPr>
              <a:t>(a) internal distribution of charge under forward-bias conditions</a:t>
            </a:r>
          </a:p>
          <a:p>
            <a:pPr algn="just"/>
            <a:r>
              <a:rPr lang="en-US" sz="1200" dirty="0">
                <a:solidFill>
                  <a:schemeClr val="accent4">
                    <a:lumMod val="25000"/>
                  </a:schemeClr>
                </a:solidFill>
                <a:latin typeface="Roboto Slab" panose="020B0604020202020204" charset="0"/>
                <a:ea typeface="Roboto Slab" panose="020B0604020202020204" charset="0"/>
              </a:rPr>
              <a:t>(b) forward-bias polarity and direction of resulting current.</a:t>
            </a:r>
          </a:p>
        </p:txBody>
      </p:sp>
      <p:pic>
        <p:nvPicPr>
          <p:cNvPr id="3" name="Picture 2"/>
          <p:cNvPicPr>
            <a:picLocks noChangeAspect="1"/>
          </p:cNvPicPr>
          <p:nvPr/>
        </p:nvPicPr>
        <p:blipFill>
          <a:blip r:embed="rId4"/>
          <a:stretch>
            <a:fillRect/>
          </a:stretch>
        </p:blipFill>
        <p:spPr>
          <a:xfrm>
            <a:off x="6808023" y="1948034"/>
            <a:ext cx="1705213" cy="1314633"/>
          </a:xfrm>
          <a:prstGeom prst="rect">
            <a:avLst/>
          </a:prstGeom>
        </p:spPr>
      </p:pic>
      <p:sp>
        <p:nvSpPr>
          <p:cNvPr id="10" name="TextBox 9"/>
          <p:cNvSpPr txBox="1"/>
          <p:nvPr/>
        </p:nvSpPr>
        <p:spPr>
          <a:xfrm>
            <a:off x="6053083" y="3349767"/>
            <a:ext cx="3215095" cy="276999"/>
          </a:xfrm>
          <a:prstGeom prst="rect">
            <a:avLst/>
          </a:prstGeom>
          <a:noFill/>
        </p:spPr>
        <p:txBody>
          <a:bodyPr wrap="square" rtlCol="0">
            <a:spAutoFit/>
          </a:bodyPr>
          <a:lstStyle/>
          <a:p>
            <a:pPr algn="just"/>
            <a:r>
              <a:rPr lang="en-US" sz="1200" u="sng" dirty="0">
                <a:solidFill>
                  <a:schemeClr val="accent4">
                    <a:lumMod val="25000"/>
                  </a:schemeClr>
                </a:solidFill>
                <a:latin typeface="Roboto Slab" panose="020B0604020202020204" charset="0"/>
                <a:ea typeface="Roboto Slab" panose="020B0604020202020204" charset="0"/>
              </a:rPr>
              <a:t>Fig: </a:t>
            </a:r>
            <a:r>
              <a:rPr lang="en-US" sz="1200" dirty="0">
                <a:solidFill>
                  <a:schemeClr val="accent4">
                    <a:lumMod val="25000"/>
                  </a:schemeClr>
                </a:solidFill>
                <a:latin typeface="Roboto Slab" panose="020B0604020202020204" charset="0"/>
                <a:ea typeface="Roboto Slab" panose="020B0604020202020204" charset="0"/>
              </a:rPr>
              <a:t>The forward bias circuit using diode</a:t>
            </a:r>
          </a:p>
        </p:txBody>
      </p:sp>
    </p:spTree>
    <p:extLst>
      <p:ext uri="{BB962C8B-B14F-4D97-AF65-F5344CB8AC3E}">
        <p14:creationId xmlns:p14="http://schemas.microsoft.com/office/powerpoint/2010/main" val="36630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Characteristics of Diode:</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372104"/>
            <a:ext cx="7499349" cy="1600438"/>
          </a:xfrm>
          <a:prstGeom prst="rect">
            <a:avLst/>
          </a:prstGeom>
          <a:noFill/>
        </p:spPr>
        <p:txBody>
          <a:bodyPr wrap="square" rtlCol="0">
            <a:spAutoFit/>
          </a:bodyPr>
          <a:lstStyle/>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Diode always conducts in one direction.</a:t>
            </a: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Diodes conduct current when Forward Biased (Zero resistance)</a:t>
            </a: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romanLcPeriod"/>
            </a:pPr>
            <a:r>
              <a:rPr lang="en-US" dirty="0">
                <a:solidFill>
                  <a:schemeClr val="accent4">
                    <a:lumMod val="25000"/>
                  </a:schemeClr>
                </a:solidFill>
                <a:latin typeface="Roboto Slab" panose="020B0604020202020204" charset="0"/>
                <a:ea typeface="Roboto Slab" panose="020B0604020202020204" charset="0"/>
              </a:rPr>
              <a:t>Diodes do not conduct when Reverse Biased (Infinite resistance)</a:t>
            </a:r>
          </a:p>
        </p:txBody>
      </p:sp>
    </p:spTree>
    <p:extLst>
      <p:ext uri="{BB962C8B-B14F-4D97-AF65-F5344CB8AC3E}">
        <p14:creationId xmlns:p14="http://schemas.microsoft.com/office/powerpoint/2010/main" val="29570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97;p15"/>
          <p:cNvSpPr txBox="1">
            <a:spLocks/>
          </p:cNvSpPr>
          <p:nvPr/>
        </p:nvSpPr>
        <p:spPr>
          <a:xfrm>
            <a:off x="913631" y="99392"/>
            <a:ext cx="759819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V-I Characteristics of </a:t>
            </a:r>
            <a:r>
              <a:rPr lang="en-US" sz="3600" dirty="0" err="1">
                <a:solidFill>
                  <a:srgbClr val="3494BA"/>
                </a:solidFill>
              </a:rPr>
              <a:t>pn</a:t>
            </a:r>
            <a:r>
              <a:rPr lang="en-US" sz="3600" dirty="0">
                <a:solidFill>
                  <a:srgbClr val="3494BA"/>
                </a:solidFill>
              </a:rPr>
              <a:t> junction</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372104"/>
            <a:ext cx="3309408" cy="2893100"/>
          </a:xfrm>
          <a:prstGeom prst="rect">
            <a:avLst/>
          </a:prstGeom>
          <a:noFill/>
        </p:spPr>
        <p:txBody>
          <a:bodyPr wrap="square" rtlCol="0">
            <a:spAutoFit/>
          </a:bodyPr>
          <a:lstStyle/>
          <a:p>
            <a:pPr marL="400050" indent="-400050" algn="just">
              <a:buFont typeface="Arial" panose="020B0604020202020204" pitchFamily="34" charset="0"/>
              <a:buChar char="•"/>
            </a:pPr>
            <a:r>
              <a:rPr lang="en-US" sz="1300" dirty="0">
                <a:solidFill>
                  <a:schemeClr val="accent4">
                    <a:lumMod val="25000"/>
                  </a:schemeClr>
                </a:solidFill>
                <a:latin typeface="Roboto Slab" panose="020B0604020202020204" charset="0"/>
                <a:ea typeface="Roboto Slab" panose="020B0604020202020204" charset="0"/>
              </a:rPr>
              <a:t>Volt-ampere or V-I characteristic of a p-n junction is the curve between voltage across the junction and the circuit current. Usually, voltage is taken along x-axis and current along y-axis.</a:t>
            </a:r>
          </a:p>
          <a:p>
            <a:pPr marL="400050" indent="-400050" algn="just">
              <a:buFont typeface="Arial" panose="020B0604020202020204" pitchFamily="34" charset="0"/>
              <a:buChar char="•"/>
            </a:pPr>
            <a:endParaRPr lang="en-US" sz="1300"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endParaRPr lang="en-US" sz="1300"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sz="1300" dirty="0">
                <a:solidFill>
                  <a:schemeClr val="accent4">
                    <a:lumMod val="25000"/>
                  </a:schemeClr>
                </a:solidFill>
                <a:latin typeface="Roboto Slab" panose="020B0604020202020204" charset="0"/>
                <a:ea typeface="Roboto Slab" panose="020B0604020202020204" charset="0"/>
              </a:rPr>
              <a:t>The characteristics can be studied under three heads</a:t>
            </a:r>
          </a:p>
          <a:p>
            <a:pPr marL="400050" indent="-400050" algn="just">
              <a:buFont typeface="Arial" panose="020B0604020202020204" pitchFamily="34" charset="0"/>
              <a:buChar char="•"/>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lphaLcPeriod"/>
            </a:pPr>
            <a:r>
              <a:rPr lang="en-US" sz="1300" dirty="0">
                <a:solidFill>
                  <a:schemeClr val="accent4">
                    <a:lumMod val="25000"/>
                  </a:schemeClr>
                </a:solidFill>
                <a:latin typeface="Roboto Slab" panose="020B0604020202020204" charset="0"/>
                <a:ea typeface="Roboto Slab" panose="020B0604020202020204" charset="0"/>
              </a:rPr>
              <a:t>Zero external voltage</a:t>
            </a:r>
          </a:p>
          <a:p>
            <a:pPr marL="342900" indent="-342900" algn="just">
              <a:buFont typeface="+mj-lt"/>
              <a:buAutoNum type="alphaLcPeriod"/>
            </a:pPr>
            <a:r>
              <a:rPr lang="en-US" sz="1300" dirty="0">
                <a:solidFill>
                  <a:schemeClr val="accent4">
                    <a:lumMod val="25000"/>
                  </a:schemeClr>
                </a:solidFill>
                <a:latin typeface="Roboto Slab" panose="020B0604020202020204" charset="0"/>
                <a:ea typeface="Roboto Slab" panose="020B0604020202020204" charset="0"/>
              </a:rPr>
              <a:t>Forward bias and</a:t>
            </a:r>
          </a:p>
          <a:p>
            <a:pPr marL="342900" indent="-342900" algn="just">
              <a:buFont typeface="+mj-lt"/>
              <a:buAutoNum type="alphaLcPeriod"/>
            </a:pPr>
            <a:r>
              <a:rPr lang="en-US" sz="1300" dirty="0">
                <a:solidFill>
                  <a:schemeClr val="accent4">
                    <a:lumMod val="25000"/>
                  </a:schemeClr>
                </a:solidFill>
                <a:latin typeface="Roboto Slab" panose="020B0604020202020204" charset="0"/>
                <a:ea typeface="Roboto Slab" panose="020B0604020202020204" charset="0"/>
              </a:rPr>
              <a:t>Reverse bias</a:t>
            </a:r>
          </a:p>
        </p:txBody>
      </p:sp>
      <p:pic>
        <p:nvPicPr>
          <p:cNvPr id="2" name="Picture 1"/>
          <p:cNvPicPr>
            <a:picLocks noChangeAspect="1"/>
          </p:cNvPicPr>
          <p:nvPr/>
        </p:nvPicPr>
        <p:blipFill>
          <a:blip r:embed="rId3"/>
          <a:stretch>
            <a:fillRect/>
          </a:stretch>
        </p:blipFill>
        <p:spPr>
          <a:xfrm>
            <a:off x="4334933" y="1118193"/>
            <a:ext cx="4500623" cy="3263965"/>
          </a:xfrm>
          <a:prstGeom prst="rect">
            <a:avLst/>
          </a:prstGeom>
        </p:spPr>
      </p:pic>
    </p:spTree>
    <p:extLst>
      <p:ext uri="{BB962C8B-B14F-4D97-AF65-F5344CB8AC3E}">
        <p14:creationId xmlns:p14="http://schemas.microsoft.com/office/powerpoint/2010/main" val="316726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V-I Characteristics of </a:t>
            </a:r>
            <a:r>
              <a:rPr lang="en-US" sz="3600" dirty="0" err="1">
                <a:solidFill>
                  <a:srgbClr val="3494BA"/>
                </a:solidFill>
              </a:rPr>
              <a:t>pn</a:t>
            </a:r>
            <a:r>
              <a:rPr lang="en-US" sz="3600" dirty="0">
                <a:solidFill>
                  <a:srgbClr val="3494BA"/>
                </a:solidFill>
              </a:rPr>
              <a:t> junction</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372104"/>
            <a:ext cx="7499349" cy="3323987"/>
          </a:xfrm>
          <a:prstGeom prst="rect">
            <a:avLst/>
          </a:prstGeom>
          <a:noFill/>
        </p:spPr>
        <p:txBody>
          <a:bodyPr wrap="square" rtlCol="0">
            <a:spAutoFit/>
          </a:bodyPr>
          <a:lstStyle/>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Zero external voltage:</a:t>
            </a:r>
            <a:r>
              <a:rPr lang="en-US" dirty="0">
                <a:solidFill>
                  <a:schemeClr val="accent4">
                    <a:lumMod val="25000"/>
                  </a:schemeClr>
                </a:solidFill>
                <a:latin typeface="Roboto Slab" panose="020B0604020202020204" charset="0"/>
                <a:ea typeface="Roboto Slab" panose="020B0604020202020204" charset="0"/>
              </a:rPr>
              <a:t> When the external voltage is zero, that is, circuit is open, the potential barrier at the junction does not permit current flow. Therefore, the circuit current is zero as indicated by point O in the figure.</a:t>
            </a:r>
          </a:p>
          <a:p>
            <a:pPr marL="400050" indent="-40005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Forward bias: </a:t>
            </a:r>
            <a:r>
              <a:rPr lang="en-US" dirty="0">
                <a:solidFill>
                  <a:schemeClr val="accent4">
                    <a:lumMod val="25000"/>
                  </a:schemeClr>
                </a:solidFill>
                <a:latin typeface="Roboto Slab" panose="020B0604020202020204" charset="0"/>
                <a:ea typeface="Roboto Slab" panose="020B0604020202020204" charset="0"/>
              </a:rPr>
              <a:t>With forward bias to the p-n junction that is, p-type connected to positive terminal and n-type connected to negative terminal, the potential barrier is reduced. At some forward voltage (0.7 V for Si and 0.3 V for </a:t>
            </a:r>
            <a:r>
              <a:rPr lang="en-US" dirty="0" err="1">
                <a:solidFill>
                  <a:schemeClr val="accent4">
                    <a:lumMod val="25000"/>
                  </a:schemeClr>
                </a:solidFill>
                <a:latin typeface="Roboto Slab" panose="020B0604020202020204" charset="0"/>
                <a:ea typeface="Roboto Slab" panose="020B0604020202020204" charset="0"/>
              </a:rPr>
              <a:t>Ge</a:t>
            </a:r>
            <a:r>
              <a:rPr lang="en-US" dirty="0">
                <a:solidFill>
                  <a:schemeClr val="accent4">
                    <a:lumMod val="25000"/>
                  </a:schemeClr>
                </a:solidFill>
                <a:latin typeface="Roboto Slab" panose="020B0604020202020204" charset="0"/>
                <a:ea typeface="Roboto Slab" panose="020B0604020202020204" charset="0"/>
              </a:rPr>
              <a:t>), the potential barrier is altogether eliminated and current starts flowing in the circuit. From now onwards, the current increases with the increase in forward voltage. Thus, a rising curve OB is obtained with forward bias as shown in the Figure</a:t>
            </a:r>
          </a:p>
          <a:p>
            <a:pPr marL="400050" indent="-40005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Reverse bias:</a:t>
            </a:r>
            <a:r>
              <a:rPr lang="en-US" dirty="0">
                <a:solidFill>
                  <a:schemeClr val="accent4">
                    <a:lumMod val="25000"/>
                  </a:schemeClr>
                </a:solidFill>
                <a:latin typeface="Roboto Slab" panose="020B0604020202020204" charset="0"/>
                <a:ea typeface="Roboto Slab" panose="020B0604020202020204" charset="0"/>
              </a:rPr>
              <a:t> With reverse bias to the p-n junction that is, p-type connected to negative terminal and n-type connected to positive terminal, potential barrier at the junction is increased. Therefore, the junction resistance becomes very high and practically no current flows through the circuit.</a:t>
            </a:r>
          </a:p>
        </p:txBody>
      </p:sp>
    </p:spTree>
    <p:extLst>
      <p:ext uri="{BB962C8B-B14F-4D97-AF65-F5344CB8AC3E}">
        <p14:creationId xmlns:p14="http://schemas.microsoft.com/office/powerpoint/2010/main" val="112150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V-I Characteristics of </a:t>
            </a:r>
            <a:r>
              <a:rPr lang="en-US" sz="3600" dirty="0" err="1">
                <a:solidFill>
                  <a:srgbClr val="3494BA"/>
                </a:solidFill>
              </a:rPr>
              <a:t>pn</a:t>
            </a:r>
            <a:r>
              <a:rPr lang="en-US" sz="3600" dirty="0">
                <a:solidFill>
                  <a:srgbClr val="3494BA"/>
                </a:solidFill>
              </a:rPr>
              <a:t> junction</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372104"/>
            <a:ext cx="7499349" cy="3108543"/>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However, in practice, a very small current (of the order of </a:t>
            </a:r>
            <a:r>
              <a:rPr lang="en-US" dirty="0" err="1">
                <a:solidFill>
                  <a:schemeClr val="accent4">
                    <a:lumMod val="25000"/>
                  </a:schemeClr>
                </a:solidFill>
                <a:latin typeface="Roboto Slab" panose="020B0604020202020204" charset="0"/>
                <a:ea typeface="Roboto Slab" panose="020B0604020202020204" charset="0"/>
              </a:rPr>
              <a:t>μA</a:t>
            </a:r>
            <a:r>
              <a:rPr lang="en-US" dirty="0">
                <a:solidFill>
                  <a:schemeClr val="accent4">
                    <a:lumMod val="25000"/>
                  </a:schemeClr>
                </a:solidFill>
                <a:latin typeface="Roboto Slab" panose="020B0604020202020204" charset="0"/>
                <a:ea typeface="Roboto Slab" panose="020B0604020202020204" charset="0"/>
              </a:rPr>
              <a:t>) flows in the circuit with reverse bias as shown in the reverse characteristic. This is called reverse </a:t>
            </a:r>
            <a:r>
              <a:rPr lang="en-US" b="1" dirty="0">
                <a:solidFill>
                  <a:schemeClr val="accent4">
                    <a:lumMod val="25000"/>
                  </a:schemeClr>
                </a:solidFill>
                <a:latin typeface="Roboto Slab" panose="020B0604020202020204" charset="0"/>
                <a:ea typeface="Roboto Slab" panose="020B0604020202020204" charset="0"/>
              </a:rPr>
              <a:t>saturation current (Is) </a:t>
            </a:r>
            <a:r>
              <a:rPr lang="en-US" dirty="0">
                <a:solidFill>
                  <a:schemeClr val="accent4">
                    <a:lumMod val="25000"/>
                  </a:schemeClr>
                </a:solidFill>
                <a:latin typeface="Roboto Slab" panose="020B0604020202020204" charset="0"/>
                <a:ea typeface="Roboto Slab" panose="020B0604020202020204" charset="0"/>
              </a:rPr>
              <a:t>and is due to the minority carriers. It may be recalled that there are a few free electrons in p-type material and a few holes in n-type material. These undesirable free electrons in p-type and holes in n-type are called minority carriers. To these minority carriers, the applied reverse bias appears as forward bias.</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Therefore, a small current flows in the reverse direction. If reverse voltage is increased continuously, the kinetic energy of electrons (minority carriers) may become high enough to knock out electrons from the semiconductor atoms. At this stage </a:t>
            </a:r>
            <a:r>
              <a:rPr lang="en-US" b="1" dirty="0">
                <a:solidFill>
                  <a:schemeClr val="accent4">
                    <a:lumMod val="25000"/>
                  </a:schemeClr>
                </a:solidFill>
                <a:latin typeface="Roboto Slab" panose="020B0604020202020204" charset="0"/>
                <a:ea typeface="Roboto Slab" panose="020B0604020202020204" charset="0"/>
              </a:rPr>
              <a:t>breakdown</a:t>
            </a:r>
            <a:r>
              <a:rPr lang="en-US" dirty="0">
                <a:solidFill>
                  <a:schemeClr val="accent4">
                    <a:lumMod val="25000"/>
                  </a:schemeClr>
                </a:solidFill>
                <a:latin typeface="Roboto Slab" panose="020B0604020202020204" charset="0"/>
                <a:ea typeface="Roboto Slab" panose="020B0604020202020204" charset="0"/>
              </a:rPr>
              <a:t> of the junction occurs, characterized by a sudden rise of reverse current and a sudden fall of the resistance of barrier region. This may destroy the junction permanently.</a:t>
            </a:r>
          </a:p>
        </p:txBody>
      </p:sp>
    </p:spTree>
    <p:extLst>
      <p:ext uri="{BB962C8B-B14F-4D97-AF65-F5344CB8AC3E}">
        <p14:creationId xmlns:p14="http://schemas.microsoft.com/office/powerpoint/2010/main" val="152341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Important Terms</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372104"/>
            <a:ext cx="7499349" cy="1600438"/>
          </a:xfrm>
          <a:prstGeom prst="rect">
            <a:avLst/>
          </a:prstGeom>
          <a:noFill/>
        </p:spPr>
        <p:txBody>
          <a:bodyPr wrap="square" rtlCol="0">
            <a:spAutoFit/>
          </a:bodyPr>
          <a:lstStyle/>
          <a:p>
            <a:pPr marL="400050" indent="-40005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Breakdown voltage: </a:t>
            </a:r>
            <a:r>
              <a:rPr lang="en-US" dirty="0">
                <a:solidFill>
                  <a:schemeClr val="accent4">
                    <a:lumMod val="25000"/>
                  </a:schemeClr>
                </a:solidFill>
                <a:latin typeface="Roboto Slab" panose="020B0604020202020204" charset="0"/>
                <a:ea typeface="Roboto Slab" panose="020B0604020202020204" charset="0"/>
              </a:rPr>
              <a:t>It is the minimum reverse voltage at which p-n junction breaks down with sudden rise in reverse current.</a:t>
            </a: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Knee voltage: </a:t>
            </a:r>
            <a:r>
              <a:rPr lang="en-US" dirty="0">
                <a:solidFill>
                  <a:schemeClr val="accent4">
                    <a:lumMod val="25000"/>
                  </a:schemeClr>
                </a:solidFill>
                <a:latin typeface="Roboto Slab" panose="020B0604020202020204" charset="0"/>
                <a:ea typeface="Roboto Slab" panose="020B0604020202020204" charset="0"/>
              </a:rPr>
              <a:t>It is the forward voltage at which the current through the junction starts to increase rapidly.</a:t>
            </a:r>
          </a:p>
        </p:txBody>
      </p:sp>
    </p:spTree>
    <p:extLst>
      <p:ext uri="{BB962C8B-B14F-4D97-AF65-F5344CB8AC3E}">
        <p14:creationId xmlns:p14="http://schemas.microsoft.com/office/powerpoint/2010/main" val="3717735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97;p15"/>
          <p:cNvSpPr txBox="1">
            <a:spLocks/>
          </p:cNvSpPr>
          <p:nvPr/>
        </p:nvSpPr>
        <p:spPr>
          <a:xfrm>
            <a:off x="822325" y="0"/>
            <a:ext cx="8130759" cy="960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solidFill>
                  <a:srgbClr val="3494BA"/>
                </a:solidFill>
              </a:rPr>
              <a:t>Limitations in the Operating Conditions of </a:t>
            </a:r>
          </a:p>
          <a:p>
            <a:r>
              <a:rPr lang="en-US" sz="2800" dirty="0">
                <a:solidFill>
                  <a:srgbClr val="3494BA"/>
                </a:solidFill>
              </a:rPr>
              <a:t>p-n Junction</a:t>
            </a:r>
            <a:endParaRPr lang="en-US" sz="4000" b="1" dirty="0">
              <a:solidFill>
                <a:srgbClr val="3494BA"/>
              </a:solidFill>
            </a:endParaRPr>
          </a:p>
        </p:txBody>
      </p:sp>
      <p:cxnSp>
        <p:nvCxnSpPr>
          <p:cNvPr id="16" name="Straight Connector 15"/>
          <p:cNvCxnSpPr/>
          <p:nvPr/>
        </p:nvCxnSpPr>
        <p:spPr>
          <a:xfrm flipV="1">
            <a:off x="822326" y="930601"/>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2325" y="1045022"/>
            <a:ext cx="7499349" cy="3754874"/>
          </a:xfrm>
          <a:prstGeom prst="rect">
            <a:avLst/>
          </a:prstGeom>
          <a:noFill/>
        </p:spPr>
        <p:txBody>
          <a:bodyPr wrap="square" rtlCol="0">
            <a:spAutoFit/>
          </a:bodyPr>
          <a:lstStyle/>
          <a:p>
            <a:pPr marL="400050" indent="-4000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Every p-n junction has limiting values of maximum forward current, peak inverse voltage and maximum power rating. The p-n junction will give satisfactory performance if it is operated within these limiting values. However, if these values are exceeded, the p-n junction may be destroyed due to excessive heat.</a:t>
            </a:r>
          </a:p>
          <a:p>
            <a:pPr algn="just"/>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Maximum forward current: </a:t>
            </a:r>
            <a:r>
              <a:rPr lang="en-US" dirty="0">
                <a:solidFill>
                  <a:schemeClr val="accent4">
                    <a:lumMod val="25000"/>
                  </a:schemeClr>
                </a:solidFill>
                <a:latin typeface="Roboto Slab" panose="020B0604020202020204" charset="0"/>
                <a:ea typeface="Roboto Slab" panose="020B0604020202020204" charset="0"/>
              </a:rPr>
              <a:t>It is the highest instantaneous forward current that a p-n junction can conduct without damage to the junction. Manufacturer’s data sheet usually specifies this rating. If the forward current in a p-n junction is more than this rating, the junction will be destroyed due to overheating.</a:t>
            </a:r>
          </a:p>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Peak inverse voltage (PIV):</a:t>
            </a:r>
            <a:r>
              <a:rPr lang="en-US" dirty="0">
                <a:solidFill>
                  <a:schemeClr val="accent4">
                    <a:lumMod val="25000"/>
                  </a:schemeClr>
                </a:solidFill>
                <a:latin typeface="Roboto Slab" panose="020B0604020202020204" charset="0"/>
                <a:ea typeface="Roboto Slab" panose="020B0604020202020204" charset="0"/>
              </a:rPr>
              <a:t> It is the maximum reverse voltage that can be applied to the p-n junction without damage to the junction. If the reverse voltage across the junction exceeds its PIV, the junction may be destroyed due to excessive heat.</a:t>
            </a:r>
          </a:p>
          <a:p>
            <a:pPr marL="400050" indent="-400050" algn="just">
              <a:buFont typeface="+mj-lt"/>
              <a:buAutoNum type="arabicPeriod"/>
            </a:pPr>
            <a:r>
              <a:rPr lang="en-US" b="1" dirty="0">
                <a:solidFill>
                  <a:schemeClr val="accent4">
                    <a:lumMod val="25000"/>
                  </a:schemeClr>
                </a:solidFill>
                <a:latin typeface="Roboto Slab" panose="020B0604020202020204" charset="0"/>
                <a:ea typeface="Roboto Slab" panose="020B0604020202020204" charset="0"/>
              </a:rPr>
              <a:t>Maximum power rating: </a:t>
            </a:r>
            <a:r>
              <a:rPr lang="en-US" dirty="0">
                <a:solidFill>
                  <a:schemeClr val="accent4">
                    <a:lumMod val="25000"/>
                  </a:schemeClr>
                </a:solidFill>
                <a:latin typeface="Roboto Slab" panose="020B0604020202020204" charset="0"/>
                <a:ea typeface="Roboto Slab" panose="020B0604020202020204" charset="0"/>
              </a:rPr>
              <a:t>It is the maximum power that can be dissipated at the        junction without damaging it. The power dissipated at the junction is equal to the product of junction current and the voltage across the junction. This is a very important consideration and is invariably specified by the manufacturer in the data sheet. </a:t>
            </a:r>
          </a:p>
        </p:txBody>
      </p:sp>
    </p:spTree>
    <p:extLst>
      <p:ext uri="{BB962C8B-B14F-4D97-AF65-F5344CB8AC3E}">
        <p14:creationId xmlns:p14="http://schemas.microsoft.com/office/powerpoint/2010/main" val="203291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n-type semiconductor</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50598"/>
            <a:ext cx="7499348" cy="1815882"/>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When a small amount of </a:t>
            </a:r>
            <a:r>
              <a:rPr lang="en-US" dirty="0" err="1">
                <a:solidFill>
                  <a:schemeClr val="accent4">
                    <a:lumMod val="25000"/>
                  </a:schemeClr>
                </a:solidFill>
                <a:latin typeface="Roboto Slab" panose="020B0604020202020204" charset="0"/>
                <a:ea typeface="Roboto Slab" panose="020B0604020202020204" charset="0"/>
              </a:rPr>
              <a:t>pentavalent</a:t>
            </a:r>
            <a:r>
              <a:rPr lang="en-US" dirty="0">
                <a:solidFill>
                  <a:schemeClr val="accent4">
                    <a:lumMod val="25000"/>
                  </a:schemeClr>
                </a:solidFill>
                <a:latin typeface="Roboto Slab" panose="020B0604020202020204" charset="0"/>
                <a:ea typeface="Roboto Slab" panose="020B0604020202020204" charset="0"/>
              </a:rPr>
              <a:t> impurity is added to a pure semiconductor, it is known as n-type semiconductor.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addition of </a:t>
            </a:r>
            <a:r>
              <a:rPr lang="en-US" dirty="0" err="1">
                <a:solidFill>
                  <a:schemeClr val="accent4">
                    <a:lumMod val="25000"/>
                  </a:schemeClr>
                </a:solidFill>
                <a:latin typeface="Roboto Slab" panose="020B0604020202020204" charset="0"/>
                <a:ea typeface="Roboto Slab" panose="020B0604020202020204" charset="0"/>
              </a:rPr>
              <a:t>pentavalent</a:t>
            </a:r>
            <a:r>
              <a:rPr lang="en-US" dirty="0">
                <a:solidFill>
                  <a:schemeClr val="accent4">
                    <a:lumMod val="25000"/>
                  </a:schemeClr>
                </a:solidFill>
                <a:latin typeface="Roboto Slab" panose="020B0604020202020204" charset="0"/>
                <a:ea typeface="Roboto Slab" panose="020B0604020202020204" charset="0"/>
              </a:rPr>
              <a:t> impurity provides a large number of free electrons in the semiconductor crystal. Typical examples of </a:t>
            </a:r>
            <a:r>
              <a:rPr lang="en-US" dirty="0" err="1">
                <a:solidFill>
                  <a:schemeClr val="accent4">
                    <a:lumMod val="25000"/>
                  </a:schemeClr>
                </a:solidFill>
                <a:latin typeface="Roboto Slab" panose="020B0604020202020204" charset="0"/>
                <a:ea typeface="Roboto Slab" panose="020B0604020202020204" charset="0"/>
              </a:rPr>
              <a:t>pentavalent</a:t>
            </a:r>
            <a:r>
              <a:rPr lang="en-US" dirty="0">
                <a:solidFill>
                  <a:schemeClr val="accent4">
                    <a:lumMod val="25000"/>
                  </a:schemeClr>
                </a:solidFill>
                <a:latin typeface="Roboto Slab" panose="020B0604020202020204" charset="0"/>
                <a:ea typeface="Roboto Slab" panose="020B0604020202020204" charset="0"/>
              </a:rPr>
              <a:t> impurities are arsenic (Atomic Number 33) and antimony (Atomic Number 51). Such impurities which produce n-type semiconductor are known as donor impurities because they donate or provide free electrons to the semiconductor crystal.</a:t>
            </a:r>
          </a:p>
        </p:txBody>
      </p:sp>
      <p:pic>
        <p:nvPicPr>
          <p:cNvPr id="2" name="Picture 1"/>
          <p:cNvPicPr>
            <a:picLocks noChangeAspect="1"/>
          </p:cNvPicPr>
          <p:nvPr/>
        </p:nvPicPr>
        <p:blipFill>
          <a:blip r:embed="rId3"/>
          <a:stretch>
            <a:fillRect/>
          </a:stretch>
        </p:blipFill>
        <p:spPr>
          <a:xfrm>
            <a:off x="5629810" y="2866480"/>
            <a:ext cx="3162498" cy="2211030"/>
          </a:xfrm>
          <a:prstGeom prst="rect">
            <a:avLst/>
          </a:prstGeom>
        </p:spPr>
      </p:pic>
    </p:spTree>
    <p:extLst>
      <p:ext uri="{BB962C8B-B14F-4D97-AF65-F5344CB8AC3E}">
        <p14:creationId xmlns:p14="http://schemas.microsoft.com/office/powerpoint/2010/main" val="1106393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400" b="1" dirty="0"/>
              <a:t>p-n junction</a:t>
            </a: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15300" y="2119272"/>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solidFill>
                  <a:srgbClr val="5F686C"/>
                </a:solidFill>
              </a:rPr>
              <a:t>Let’s review</a:t>
            </a:r>
          </a:p>
          <a:p>
            <a:pPr marL="0" indent="0">
              <a:buNone/>
            </a:pPr>
            <a:r>
              <a:rPr lang="en-US" sz="1800" dirty="0">
                <a:solidFill>
                  <a:srgbClr val="5F686C"/>
                </a:solidFill>
              </a:rPr>
              <a:t>Link: </a:t>
            </a:r>
            <a:r>
              <a:rPr lang="en-US" sz="1800" dirty="0">
                <a:solidFill>
                  <a:srgbClr val="3494BA"/>
                </a:solidFill>
              </a:rPr>
              <a:t>https://www.youtube.com/watch?v=JBtEckh3L9Q</a:t>
            </a:r>
          </a:p>
          <a:p>
            <a:pPr marL="0" indent="0">
              <a:buNone/>
            </a:pPr>
            <a:r>
              <a:rPr lang="en-US" sz="1800" dirty="0">
                <a:solidFill>
                  <a:srgbClr val="3494BA"/>
                </a:solidFill>
              </a:rPr>
              <a:t>           </a:t>
            </a:r>
          </a:p>
        </p:txBody>
      </p:sp>
    </p:spTree>
    <p:extLst>
      <p:ext uri="{BB962C8B-B14F-4D97-AF65-F5344CB8AC3E}">
        <p14:creationId xmlns:p14="http://schemas.microsoft.com/office/powerpoint/2010/main" val="1217520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solidFill>
                  <a:srgbClr val="2896C1"/>
                </a:solidFill>
              </a:rPr>
              <a:t>Quiz Time!</a:t>
            </a:r>
            <a:endParaRPr sz="6000" b="1" dirty="0">
              <a:solidFill>
                <a:srgbClr val="2896C1"/>
              </a:solidFill>
            </a:endParaRPr>
          </a:p>
        </p:txBody>
      </p:sp>
      <p:sp>
        <p:nvSpPr>
          <p:cNvPr id="119" name="Google Shape;119;p18"/>
          <p:cNvSpPr txBox="1">
            <a:spLocks noGrp="1"/>
          </p:cNvSpPr>
          <p:nvPr>
            <p:ph type="subTitle" idx="4294967295"/>
          </p:nvPr>
        </p:nvSpPr>
        <p:spPr>
          <a:xfrm>
            <a:off x="533400" y="2394538"/>
            <a:ext cx="4779600" cy="885375"/>
          </a:xfrm>
          <a:prstGeom prst="rect">
            <a:avLst/>
          </a:prstGeom>
        </p:spPr>
        <p:txBody>
          <a:bodyPr spcFirstLastPara="1" wrap="square" lIns="91425" tIns="91425" rIns="91425" bIns="91425" anchor="t" anchorCtr="0">
            <a:noAutofit/>
          </a:bodyPr>
          <a:lstStyle/>
          <a:p>
            <a:pPr marL="0" lvl="0" indent="0" algn="r">
              <a:buNone/>
            </a:pPr>
            <a:r>
              <a:rPr lang="en-US" sz="2800" dirty="0">
                <a:solidFill>
                  <a:srgbClr val="5F686C"/>
                </a:solidFill>
              </a:rPr>
              <a:t>A brief assessment</a:t>
            </a:r>
            <a:endParaRPr sz="2800" dirty="0">
              <a:solidFill>
                <a:srgbClr val="5F686C"/>
              </a:solidFill>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6033052" y="1222527"/>
            <a:ext cx="1230998" cy="1226975"/>
          </a:xfrm>
          <a:prstGeom prst="ellipse">
            <a:avLst/>
          </a:prstGeom>
        </p:spPr>
      </p:pic>
      <p:sp>
        <p:nvSpPr>
          <p:cNvPr id="16" name="Google Shape;119;p18"/>
          <p:cNvSpPr txBox="1">
            <a:spLocks/>
          </p:cNvSpPr>
          <p:nvPr/>
        </p:nvSpPr>
        <p:spPr>
          <a:xfrm>
            <a:off x="626165" y="3005002"/>
            <a:ext cx="4686835" cy="109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r">
              <a:buNone/>
            </a:pPr>
            <a:r>
              <a:rPr lang="en-US" sz="1900" dirty="0">
                <a:solidFill>
                  <a:srgbClr val="5F686C"/>
                </a:solidFill>
              </a:rPr>
              <a:t>Don’t Worry!</a:t>
            </a:r>
          </a:p>
          <a:p>
            <a:pPr marL="0" indent="0" algn="r">
              <a:buNone/>
            </a:pPr>
            <a:r>
              <a:rPr lang="en-US" sz="1900" dirty="0">
                <a:solidFill>
                  <a:srgbClr val="5F686C"/>
                </a:solidFill>
              </a:rPr>
              <a:t>A quiz is a form of game or mind sport.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TextBox 4"/>
          <p:cNvSpPr txBox="1"/>
          <p:nvPr/>
        </p:nvSpPr>
        <p:spPr>
          <a:xfrm>
            <a:off x="247615" y="72318"/>
            <a:ext cx="7821520" cy="5416868"/>
          </a:xfrm>
          <a:prstGeom prst="rect">
            <a:avLst/>
          </a:prstGeom>
          <a:noFill/>
        </p:spPr>
        <p:txBody>
          <a:bodyPr wrap="square" rtlCol="0">
            <a:spAutoFit/>
          </a:bodyPr>
          <a:lstStyle/>
          <a:p>
            <a:pPr marL="400050" indent="-400050" algn="just">
              <a:buFont typeface="+mj-lt"/>
              <a:buAutoNum type="arabicPeriod"/>
            </a:pPr>
            <a:r>
              <a:rPr lang="en-US" dirty="0">
                <a:latin typeface="Roboto Slab" panose="020B0604020202020204" charset="0"/>
                <a:ea typeface="Roboto Slab" panose="020B0604020202020204" charset="0"/>
              </a:rPr>
              <a:t>When a </a:t>
            </a:r>
            <a:r>
              <a:rPr lang="en-US" dirty="0" err="1">
                <a:latin typeface="Roboto Slab" panose="020B0604020202020204" charset="0"/>
                <a:ea typeface="Roboto Slab" panose="020B0604020202020204" charset="0"/>
              </a:rPr>
              <a:t>pentavalent</a:t>
            </a:r>
            <a:r>
              <a:rPr lang="en-US" dirty="0">
                <a:latin typeface="Roboto Slab" panose="020B0604020202020204" charset="0"/>
                <a:ea typeface="Roboto Slab" panose="020B0604020202020204" charset="0"/>
              </a:rPr>
              <a:t> impurity is added to a pure semiconductor, it becomes _____</a:t>
            </a:r>
          </a:p>
          <a:p>
            <a:pPr marL="400050" indent="-400050" fontAlgn="base">
              <a:buFont typeface="+mj-lt"/>
              <a:buAutoNum type="arabicPeriod"/>
            </a:pPr>
            <a:endParaRPr lang="en-US" dirty="0">
              <a:latin typeface="Roboto Slab" panose="020B0604020202020204" charset="0"/>
              <a:ea typeface="Roboto Slab" panose="020B0604020202020204" charset="0"/>
            </a:endParaRPr>
          </a:p>
          <a:p>
            <a:pPr marL="400050" indent="-400050" fontAlgn="base">
              <a:buFont typeface="+mj-lt"/>
              <a:buAutoNum type="arabicPeriod"/>
            </a:pPr>
            <a:r>
              <a:rPr lang="en-US" dirty="0">
                <a:latin typeface="Roboto Slab" panose="020B0604020202020204" charset="0"/>
                <a:ea typeface="Roboto Slab" panose="020B0604020202020204" charset="0"/>
              </a:rPr>
              <a:t>In a semiconductor, current conduction is due to ______</a:t>
            </a:r>
          </a:p>
          <a:p>
            <a:pPr marL="285750" lvl="2" indent="-285750" fontAlgn="base">
              <a:buFont typeface="Arial" panose="020B0604020202020204" pitchFamily="34" charset="0"/>
              <a:buChar char="•"/>
            </a:pPr>
            <a:r>
              <a:rPr lang="en-US" sz="1200" dirty="0">
                <a:latin typeface="Roboto Slab" panose="020B0604020202020204" charset="0"/>
                <a:ea typeface="Roboto Slab" panose="020B0604020202020204" charset="0"/>
              </a:rPr>
              <a:t>Only holes</a:t>
            </a:r>
          </a:p>
          <a:p>
            <a:pPr marL="285750" lvl="2" indent="-285750" fontAlgn="base">
              <a:buFont typeface="Arial" panose="020B0604020202020204" pitchFamily="34" charset="0"/>
              <a:buChar char="•"/>
            </a:pPr>
            <a:r>
              <a:rPr lang="en-US" sz="1200" dirty="0">
                <a:latin typeface="Roboto Slab" panose="020B0604020202020204" charset="0"/>
                <a:ea typeface="Roboto Slab" panose="020B0604020202020204" charset="0"/>
              </a:rPr>
              <a:t>Only free electrons</a:t>
            </a:r>
          </a:p>
          <a:p>
            <a:pPr marL="285750" lvl="2" indent="-285750" fontAlgn="base">
              <a:buFont typeface="Arial" panose="020B0604020202020204" pitchFamily="34" charset="0"/>
              <a:buChar char="•"/>
            </a:pPr>
            <a:r>
              <a:rPr lang="en-US" sz="1200" dirty="0">
                <a:latin typeface="Roboto Slab" panose="020B0604020202020204" charset="0"/>
                <a:ea typeface="Roboto Slab" panose="020B0604020202020204" charset="0"/>
              </a:rPr>
              <a:t>Holes and free electrons</a:t>
            </a:r>
          </a:p>
          <a:p>
            <a:pPr marL="285750" lvl="2" indent="-285750" fontAlgn="base">
              <a:buFont typeface="Arial" panose="020B0604020202020204" pitchFamily="34" charset="0"/>
              <a:buChar char="•"/>
            </a:pPr>
            <a:r>
              <a:rPr lang="en-US" sz="1200" dirty="0">
                <a:latin typeface="Roboto Slab" panose="020B0604020202020204" charset="0"/>
                <a:ea typeface="Roboto Slab" panose="020B0604020202020204" charset="0"/>
              </a:rPr>
              <a:t>None of the above</a:t>
            </a:r>
          </a:p>
          <a:p>
            <a:pPr marL="400050" indent="-40005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 The barrier voltage at a </a:t>
            </a:r>
            <a:r>
              <a:rPr lang="en-US" dirty="0" err="1">
                <a:solidFill>
                  <a:schemeClr val="accent4">
                    <a:lumMod val="25000"/>
                  </a:schemeClr>
                </a:solidFill>
                <a:latin typeface="Roboto Slab" panose="020B0604020202020204" charset="0"/>
                <a:ea typeface="Roboto Slab" panose="020B0604020202020204" charset="0"/>
              </a:rPr>
              <a:t>pn</a:t>
            </a:r>
            <a:r>
              <a:rPr lang="en-US" dirty="0">
                <a:solidFill>
                  <a:schemeClr val="accent4">
                    <a:lumMod val="25000"/>
                  </a:schemeClr>
                </a:solidFill>
                <a:latin typeface="Roboto Slab" panose="020B0604020202020204" charset="0"/>
                <a:ea typeface="Roboto Slab" panose="020B0604020202020204" charset="0"/>
              </a:rPr>
              <a:t> junction for germanium is about _____</a:t>
            </a:r>
          </a:p>
          <a:p>
            <a:pPr marL="400050" indent="-400050" algn="just">
              <a:buFont typeface="+mj-lt"/>
              <a:buAutoNum type="arabicPeriod"/>
            </a:pPr>
            <a:endParaRPr lang="en-US" b="1" dirty="0">
              <a:solidFill>
                <a:schemeClr val="accent4">
                  <a:lumMod val="25000"/>
                </a:schemeClr>
              </a:solidFill>
              <a:latin typeface="Roboto Slab" panose="020B0604020202020204" charset="0"/>
              <a:ea typeface="Roboto Slab" panose="020B0604020202020204" charset="0"/>
            </a:endParaRPr>
          </a:p>
          <a:p>
            <a:pPr marL="342900" indent="-342900" fontAlgn="base">
              <a:buFont typeface="+mj-lt"/>
              <a:buAutoNum type="arabicPeriod"/>
            </a:pPr>
            <a:r>
              <a:rPr lang="en-US" dirty="0">
                <a:latin typeface="Roboto Slab" panose="020B0604020202020204" charset="0"/>
                <a:ea typeface="Roboto Slab" panose="020B0604020202020204" charset="0"/>
              </a:rPr>
              <a:t>The leakage current across a </a:t>
            </a:r>
            <a:r>
              <a:rPr lang="en-US" dirty="0" err="1">
                <a:latin typeface="Roboto Slab" panose="020B0604020202020204" charset="0"/>
                <a:ea typeface="Roboto Slab" panose="020B0604020202020204" charset="0"/>
              </a:rPr>
              <a:t>pn</a:t>
            </a:r>
            <a:r>
              <a:rPr lang="en-US" dirty="0">
                <a:latin typeface="Roboto Slab" panose="020B0604020202020204" charset="0"/>
                <a:ea typeface="Roboto Slab" panose="020B0604020202020204" charset="0"/>
              </a:rPr>
              <a:t> junction is due to ______</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Minority carriers  </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Majority carriers</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Junction capacitance  </a:t>
            </a:r>
          </a:p>
          <a:p>
            <a:pPr marL="228600" indent="-228600" fontAlgn="base">
              <a:buFont typeface="Arial" panose="020B0604020202020204" pitchFamily="34" charset="0"/>
              <a:buChar char="•"/>
            </a:pPr>
            <a:endParaRPr lang="en-US" sz="1200" dirty="0">
              <a:latin typeface="Roboto Slab" panose="020B0604020202020204" charset="0"/>
              <a:ea typeface="Roboto Slab" panose="020B0604020202020204" charset="0"/>
            </a:endParaRPr>
          </a:p>
          <a:p>
            <a:pPr fontAlgn="base"/>
            <a:r>
              <a:rPr lang="en-US" dirty="0">
                <a:latin typeface="Roboto Slab" panose="020B0604020202020204" charset="0"/>
                <a:ea typeface="Roboto Slab" panose="020B0604020202020204" charset="0"/>
              </a:rPr>
              <a:t>5.    With forward bias to a </a:t>
            </a:r>
            <a:r>
              <a:rPr lang="en-US" dirty="0" err="1">
                <a:latin typeface="Roboto Slab" panose="020B0604020202020204" charset="0"/>
                <a:ea typeface="Roboto Slab" panose="020B0604020202020204" charset="0"/>
              </a:rPr>
              <a:t>pn</a:t>
            </a:r>
            <a:r>
              <a:rPr lang="en-US" dirty="0">
                <a:latin typeface="Roboto Slab" panose="020B0604020202020204" charset="0"/>
                <a:ea typeface="Roboto Slab" panose="020B0604020202020204" charset="0"/>
              </a:rPr>
              <a:t> junction , the width of depletion layer _____</a:t>
            </a:r>
          </a:p>
          <a:p>
            <a:pPr marL="285750" indent="-285750" fontAlgn="base">
              <a:buFont typeface="Arial" panose="020B0604020202020204" pitchFamily="34" charset="0"/>
              <a:buChar char="•"/>
            </a:pPr>
            <a:r>
              <a:rPr lang="en-US" sz="1200" dirty="0">
                <a:latin typeface="Roboto Slab" panose="020B0604020202020204" charset="0"/>
                <a:ea typeface="Roboto Slab" panose="020B0604020202020204" charset="0"/>
              </a:rPr>
              <a:t>Decreases </a:t>
            </a:r>
          </a:p>
          <a:p>
            <a:pPr marL="285750" indent="-285750" fontAlgn="base">
              <a:buFont typeface="Arial" panose="020B0604020202020204" pitchFamily="34" charset="0"/>
              <a:buChar char="•"/>
            </a:pPr>
            <a:r>
              <a:rPr lang="en-US" sz="1200" dirty="0">
                <a:latin typeface="Roboto Slab" panose="020B0604020202020204" charset="0"/>
                <a:ea typeface="Roboto Slab" panose="020B0604020202020204" charset="0"/>
              </a:rPr>
              <a:t>Increases</a:t>
            </a:r>
          </a:p>
          <a:p>
            <a:pPr marL="285750" indent="-285750" fontAlgn="base">
              <a:buFont typeface="Arial" panose="020B0604020202020204" pitchFamily="34" charset="0"/>
              <a:buChar char="•"/>
            </a:pPr>
            <a:r>
              <a:rPr lang="en-US" sz="1200" dirty="0">
                <a:latin typeface="Roboto Slab" panose="020B0604020202020204" charset="0"/>
                <a:ea typeface="Roboto Slab" panose="020B0604020202020204" charset="0"/>
              </a:rPr>
              <a:t>Remains the same </a:t>
            </a:r>
          </a:p>
          <a:p>
            <a:pPr marL="285750" indent="-285750" fontAlgn="base">
              <a:buFont typeface="Arial" panose="020B0604020202020204" pitchFamily="34" charset="0"/>
              <a:buChar char="•"/>
            </a:pPr>
            <a:r>
              <a:rPr lang="en-US" sz="1200" dirty="0">
                <a:latin typeface="Roboto Slab" panose="020B0604020202020204" charset="0"/>
                <a:ea typeface="Roboto Slab" panose="020B0604020202020204" charset="0"/>
              </a:rPr>
              <a:t>None of the above</a:t>
            </a:r>
          </a:p>
          <a:p>
            <a:pPr marL="285750" indent="-285750" fontAlgn="base">
              <a:buFont typeface="+mj-lt"/>
              <a:buAutoNum type="arabicPeriod"/>
            </a:pPr>
            <a:endParaRPr lang="en-US" sz="1200" dirty="0">
              <a:latin typeface="Roboto Slab" panose="020B0604020202020204" charset="0"/>
              <a:ea typeface="Roboto Slab" panose="020B0604020202020204" charset="0"/>
            </a:endParaRPr>
          </a:p>
          <a:p>
            <a:pPr fontAlgn="base"/>
            <a:r>
              <a:rPr lang="en-US" dirty="0">
                <a:latin typeface="Roboto Slab" panose="020B0604020202020204" charset="0"/>
                <a:ea typeface="Roboto Slab" panose="020B0604020202020204" charset="0"/>
              </a:rPr>
              <a:t>6.   At room temperature, an intrinsic silicon crystal acts approximately as ……</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A battery </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A conductor</a:t>
            </a:r>
          </a:p>
          <a:p>
            <a:pPr marL="228600" indent="-228600" fontAlgn="base">
              <a:buFont typeface="Arial" panose="020B0604020202020204" pitchFamily="34" charset="0"/>
              <a:buChar char="•"/>
            </a:pPr>
            <a:r>
              <a:rPr lang="en-US" sz="1200" dirty="0">
                <a:latin typeface="Roboto Slab" panose="020B0604020202020204" charset="0"/>
                <a:ea typeface="Roboto Slab" panose="020B0604020202020204" charset="0"/>
              </a:rPr>
              <a:t>An insulator</a:t>
            </a:r>
          </a:p>
          <a:p>
            <a:pPr marL="342900" indent="-342900" fontAlgn="base">
              <a:buFont typeface="+mj-lt"/>
              <a:buAutoNum type="arabicPeriod"/>
            </a:pPr>
            <a:endParaRPr lang="en-US" dirty="0">
              <a:latin typeface="Roboto Slab" panose="020B0604020202020204" charset="0"/>
              <a:ea typeface="Roboto Slab" panose="020B0604020202020204" charset="0"/>
            </a:endParaRPr>
          </a:p>
          <a:p>
            <a:pPr marL="400050" indent="-40005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7834041" y="69588"/>
            <a:ext cx="1230998" cy="1226975"/>
          </a:xfrm>
          <a:prstGeom prst="ellipse">
            <a:avLst/>
          </a:prstGeom>
        </p:spPr>
      </p:pic>
    </p:spTree>
    <p:extLst>
      <p:ext uri="{BB962C8B-B14F-4D97-AF65-F5344CB8AC3E}">
        <p14:creationId xmlns:p14="http://schemas.microsoft.com/office/powerpoint/2010/main" val="1795576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49"/>
            <a:ext cx="6713400" cy="152644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solidFill>
                  <a:srgbClr val="5F686C"/>
                </a:solidFill>
              </a:rPr>
              <a:t>Think Like A Proton</a:t>
            </a:r>
            <a:endParaRPr lang="en" b="1" dirty="0">
              <a:solidFill>
                <a:srgbClr val="3494BA"/>
              </a:solidFill>
            </a:endParaRPr>
          </a:p>
          <a:p>
            <a:pPr marL="0" lvl="0" indent="0">
              <a:buNone/>
            </a:pPr>
            <a:r>
              <a:rPr lang="en" b="1" dirty="0">
                <a:solidFill>
                  <a:srgbClr val="3494BA"/>
                </a:solidFill>
              </a:rPr>
              <a:t>Always Positive</a:t>
            </a:r>
            <a:endParaRPr dirty="0">
              <a:solidFill>
                <a:srgbClr val="3494B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1531553" y="1532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3494BA"/>
                </a:solidFill>
              </a:rPr>
              <a:t>Thanks!</a:t>
            </a:r>
            <a:endParaRPr sz="6000" b="1" dirty="0">
              <a:solidFill>
                <a:srgbClr val="3494BA"/>
              </a:solidFill>
            </a:endParaRPr>
          </a:p>
        </p:txBody>
      </p:sp>
      <p:sp>
        <p:nvSpPr>
          <p:cNvPr id="375" name="Google Shape;375;p35"/>
          <p:cNvSpPr txBox="1">
            <a:spLocks noGrp="1"/>
          </p:cNvSpPr>
          <p:nvPr>
            <p:ph type="subTitle" idx="4294967295"/>
          </p:nvPr>
        </p:nvSpPr>
        <p:spPr>
          <a:xfrm>
            <a:off x="2120903" y="2655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5F686C"/>
                </a:solidFill>
              </a:rPr>
              <a:t>Any questions?</a:t>
            </a:r>
            <a:endParaRPr sz="3600" b="1" dirty="0">
              <a:solidFill>
                <a:srgbClr val="5F686C"/>
              </a:solidFill>
            </a:endParaRPr>
          </a:p>
        </p:txBody>
      </p:sp>
      <p:sp>
        <p:nvSpPr>
          <p:cNvPr id="377" name="Google Shape;377;p35"/>
          <p:cNvSpPr txBox="1">
            <a:spLocks noGrp="1"/>
          </p:cNvSpPr>
          <p:nvPr>
            <p:ph type="sldNum" idx="12"/>
          </p:nvPr>
        </p:nvSpPr>
        <p:spPr>
          <a:xfrm>
            <a:off x="5143403" y="5765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n-type semiconductor</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50598"/>
            <a:ext cx="7499348" cy="3108543"/>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To explain the formation of n-type semiconductor, consider a pure germanium crystal. We know that germanium atom has four valence electrons. When a small amount of </a:t>
            </a:r>
            <a:r>
              <a:rPr lang="en-US" dirty="0" err="1">
                <a:solidFill>
                  <a:schemeClr val="accent4">
                    <a:lumMod val="25000"/>
                  </a:schemeClr>
                </a:solidFill>
                <a:latin typeface="Roboto Slab" panose="020B0604020202020204" charset="0"/>
                <a:ea typeface="Roboto Slab" panose="020B0604020202020204" charset="0"/>
              </a:rPr>
              <a:t>pentavalent</a:t>
            </a:r>
            <a:r>
              <a:rPr lang="en-US" dirty="0">
                <a:solidFill>
                  <a:schemeClr val="accent4">
                    <a:lumMod val="25000"/>
                  </a:schemeClr>
                </a:solidFill>
                <a:latin typeface="Roboto Slab" panose="020B0604020202020204" charset="0"/>
                <a:ea typeface="Roboto Slab" panose="020B0604020202020204" charset="0"/>
              </a:rPr>
              <a:t> impurity like arsenic is added to germanium crystal, a large number of free electrons become available in the crystal.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reason is, Arsenic is </a:t>
            </a:r>
            <a:r>
              <a:rPr lang="en-US" dirty="0" err="1">
                <a:solidFill>
                  <a:schemeClr val="accent4">
                    <a:lumMod val="25000"/>
                  </a:schemeClr>
                </a:solidFill>
                <a:latin typeface="Roboto Slab" panose="020B0604020202020204" charset="0"/>
                <a:ea typeface="Roboto Slab" panose="020B0604020202020204" charset="0"/>
              </a:rPr>
              <a:t>pentavalent</a:t>
            </a:r>
            <a:r>
              <a:rPr lang="en-US" dirty="0">
                <a:solidFill>
                  <a:schemeClr val="accent4">
                    <a:lumMod val="25000"/>
                  </a:schemeClr>
                </a:solidFill>
                <a:latin typeface="Roboto Slab" panose="020B0604020202020204" charset="0"/>
                <a:ea typeface="Roboto Slab" panose="020B0604020202020204" charset="0"/>
              </a:rPr>
              <a:t> that is, its atom has five valence electrons. An arsenic atom fits in the germanium crystal in such a way that its four valence electrons form covalent bonds with four germanium atoms. The fifth valence electron of arsenic atom finds no place in co-</a:t>
            </a:r>
            <a:r>
              <a:rPr lang="en-US" dirty="0" err="1">
                <a:solidFill>
                  <a:schemeClr val="accent4">
                    <a:lumMod val="25000"/>
                  </a:schemeClr>
                </a:solidFill>
                <a:latin typeface="Roboto Slab" panose="020B0604020202020204" charset="0"/>
                <a:ea typeface="Roboto Slab" panose="020B0604020202020204" charset="0"/>
              </a:rPr>
              <a:t>valent</a:t>
            </a:r>
            <a:r>
              <a:rPr lang="en-US" dirty="0">
                <a:solidFill>
                  <a:schemeClr val="accent4">
                    <a:lumMod val="25000"/>
                  </a:schemeClr>
                </a:solidFill>
                <a:latin typeface="Roboto Slab" panose="020B0604020202020204" charset="0"/>
                <a:ea typeface="Roboto Slab" panose="020B0604020202020204" charset="0"/>
              </a:rPr>
              <a:t> bonds and is thus free.</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Therefore, for each arsenic atom added, one free electron will be available in the germanium crystal. Though each arsenic atom provides one free electron, yet an extremely small amount of arsenic impurity provides enough atoms to supply millions of free electrons.</a:t>
            </a:r>
          </a:p>
        </p:txBody>
      </p:sp>
    </p:spTree>
    <p:extLst>
      <p:ext uri="{BB962C8B-B14F-4D97-AF65-F5344CB8AC3E}">
        <p14:creationId xmlns:p14="http://schemas.microsoft.com/office/powerpoint/2010/main" val="358603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97;p15"/>
          <p:cNvSpPr txBox="1">
            <a:spLocks noGrp="1"/>
          </p:cNvSpPr>
          <p:nvPr>
            <p:ph type="title"/>
          </p:nvPr>
        </p:nvSpPr>
        <p:spPr>
          <a:xfrm>
            <a:off x="674638" y="0"/>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n-type semiconductor conductivity</a:t>
            </a:r>
            <a:endParaRPr lang="en-US" sz="3200" b="1" dirty="0"/>
          </a:p>
        </p:txBody>
      </p:sp>
      <p:pic>
        <p:nvPicPr>
          <p:cNvPr id="2" name="Picture 1"/>
          <p:cNvPicPr>
            <a:picLocks noChangeAspect="1"/>
          </p:cNvPicPr>
          <p:nvPr/>
        </p:nvPicPr>
        <p:blipFill>
          <a:blip r:embed="rId2"/>
          <a:stretch>
            <a:fillRect/>
          </a:stretch>
        </p:blipFill>
        <p:spPr>
          <a:xfrm>
            <a:off x="1738366" y="1346637"/>
            <a:ext cx="4957876" cy="2843488"/>
          </a:xfrm>
          <a:prstGeom prst="rect">
            <a:avLst/>
          </a:prstGeom>
        </p:spPr>
      </p:pic>
    </p:spTree>
    <p:extLst>
      <p:ext uri="{BB962C8B-B14F-4D97-AF65-F5344CB8AC3E}">
        <p14:creationId xmlns:p14="http://schemas.microsoft.com/office/powerpoint/2010/main" val="54941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p-type semiconductor</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50598"/>
            <a:ext cx="7499348" cy="1815882"/>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When a small amount of trivalent impurity is added to a pure semiconductor, it is called p-type semiconductor.</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addition of trivalent impurity provides a large number of holes in the semiconductor. Typical examples of trivalent impurities are gallium (Atomic Number 31) and indium (Atomic Number 49). Such impurities which produce p-type semiconductor are known as acceptor impurities because the holes created can accept the electrons.</a:t>
            </a:r>
          </a:p>
        </p:txBody>
      </p:sp>
      <p:pic>
        <p:nvPicPr>
          <p:cNvPr id="3" name="Picture 2"/>
          <p:cNvPicPr>
            <a:picLocks noChangeAspect="1"/>
          </p:cNvPicPr>
          <p:nvPr/>
        </p:nvPicPr>
        <p:blipFill>
          <a:blip r:embed="rId3"/>
          <a:stretch>
            <a:fillRect/>
          </a:stretch>
        </p:blipFill>
        <p:spPr>
          <a:xfrm>
            <a:off x="5236700" y="2767089"/>
            <a:ext cx="2974125" cy="2196797"/>
          </a:xfrm>
          <a:prstGeom prst="rect">
            <a:avLst/>
          </a:prstGeom>
        </p:spPr>
      </p:pic>
    </p:spTree>
    <p:extLst>
      <p:ext uri="{BB962C8B-B14F-4D97-AF65-F5344CB8AC3E}">
        <p14:creationId xmlns:p14="http://schemas.microsoft.com/office/powerpoint/2010/main" val="341701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p-type semiconductor</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50598"/>
            <a:ext cx="7499348" cy="289310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To explain the formation of p-type semiconductor, consider a pure germanium crystal.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When a small amount of trivalent impurity like gallium is added to germanium crystal, there exists a large number of holes in the crystal. The reason is, Gallium is trivalent that is, its atom has three valence electrons. Each atom of gallium fits into the germanium crystal but now only three covalent bonds can be formed. It is because three valence electrons of gallium atom can form only three single co-</a:t>
            </a:r>
            <a:r>
              <a:rPr lang="en-US" dirty="0" err="1">
                <a:solidFill>
                  <a:schemeClr val="accent4">
                    <a:lumMod val="25000"/>
                  </a:schemeClr>
                </a:solidFill>
                <a:latin typeface="Roboto Slab" panose="020B0604020202020204" charset="0"/>
                <a:ea typeface="Roboto Slab" panose="020B0604020202020204" charset="0"/>
              </a:rPr>
              <a:t>valent</a:t>
            </a:r>
            <a:r>
              <a:rPr lang="en-US" dirty="0">
                <a:solidFill>
                  <a:schemeClr val="accent4">
                    <a:lumMod val="25000"/>
                  </a:schemeClr>
                </a:solidFill>
                <a:latin typeface="Roboto Slab" panose="020B0604020202020204" charset="0"/>
                <a:ea typeface="Roboto Slab" panose="020B0604020202020204" charset="0"/>
              </a:rPr>
              <a:t> bonds with three germanium atoms.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In other words, fourth bond is incomplete being short of one electron. This missing electron is called a hole. Therefore, for each gallium atom added, one hole is created. A small amount of gallium provides millions of holes.</a:t>
            </a:r>
          </a:p>
        </p:txBody>
      </p:sp>
    </p:spTree>
    <p:extLst>
      <p:ext uri="{BB962C8B-B14F-4D97-AF65-F5344CB8AC3E}">
        <p14:creationId xmlns:p14="http://schemas.microsoft.com/office/powerpoint/2010/main" val="333430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p-type semiconductor Conductivity</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p:cNvPicPr>
            <a:picLocks noChangeAspect="1"/>
          </p:cNvPicPr>
          <p:nvPr/>
        </p:nvPicPr>
        <p:blipFill>
          <a:blip r:embed="rId2"/>
          <a:stretch>
            <a:fillRect/>
          </a:stretch>
        </p:blipFill>
        <p:spPr>
          <a:xfrm>
            <a:off x="2499036" y="1104829"/>
            <a:ext cx="4145928" cy="3135576"/>
          </a:xfrm>
          <a:prstGeom prst="rect">
            <a:avLst/>
          </a:prstGeom>
        </p:spPr>
      </p:pic>
    </p:spTree>
    <p:extLst>
      <p:ext uri="{BB962C8B-B14F-4D97-AF65-F5344CB8AC3E}">
        <p14:creationId xmlns:p14="http://schemas.microsoft.com/office/powerpoint/2010/main" val="358804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545" y="160413"/>
            <a:ext cx="7920134" cy="539373"/>
          </a:xfrm>
        </p:spPr>
        <p:txBody>
          <a:bodyPr/>
          <a:lstStyle/>
          <a:p>
            <a:r>
              <a:rPr lang="en-US" sz="2800" dirty="0"/>
              <a:t>Charge on P-type and n-</a:t>
            </a:r>
            <a:r>
              <a:rPr lang="en-US" sz="2800" dirty="0" err="1"/>
              <a:t>typeSemiconductors</a:t>
            </a:r>
            <a:endParaRPr lang="en-US" sz="2800" dirty="0"/>
          </a:p>
        </p:txBody>
      </p:sp>
      <p:sp>
        <p:nvSpPr>
          <p:cNvPr id="3" name="Text Placeholder 2"/>
          <p:cNvSpPr>
            <a:spLocks noGrp="1"/>
          </p:cNvSpPr>
          <p:nvPr>
            <p:ph type="body" idx="1"/>
          </p:nvPr>
        </p:nvSpPr>
        <p:spPr>
          <a:xfrm>
            <a:off x="571488" y="847492"/>
            <a:ext cx="8381596" cy="4148253"/>
          </a:xfrm>
        </p:spPr>
        <p:txBody>
          <a:bodyPr/>
          <a:lstStyle/>
          <a:p>
            <a:pPr algn="just"/>
            <a:r>
              <a:rPr lang="en-US" sz="1600" dirty="0"/>
              <a:t>It is true that n-type semiconductor has excess of electrons but these extra electrons were supplied by the atoms of donor impurity and each atom of donor impurity is electrically neutral. </a:t>
            </a:r>
          </a:p>
          <a:p>
            <a:pPr algn="just"/>
            <a:endParaRPr lang="en-US" sz="1600" dirty="0"/>
          </a:p>
          <a:p>
            <a:pPr algn="just"/>
            <a:r>
              <a:rPr lang="en-US" sz="1600" dirty="0"/>
              <a:t>When the impurity atom is added the term </a:t>
            </a:r>
            <a:r>
              <a:rPr lang="en-US" sz="1600" dirty="0">
                <a:solidFill>
                  <a:srgbClr val="FF0000"/>
                </a:solidFill>
              </a:rPr>
              <a:t>excess electrons</a:t>
            </a:r>
            <a:r>
              <a:rPr lang="en-US" sz="1600" dirty="0"/>
              <a:t> refers to an excess with regards to the number of electrons needed to fill the covalent bonds in semiconductor crystal. </a:t>
            </a:r>
          </a:p>
          <a:p>
            <a:pPr algn="just"/>
            <a:endParaRPr lang="en-US" sz="1600" dirty="0"/>
          </a:p>
          <a:p>
            <a:pPr algn="just"/>
            <a:r>
              <a:rPr lang="en-US" sz="1600" dirty="0"/>
              <a:t>The extra electrons are free electrons and increase the conductivity of the semiconductor. This situation with regard to p-type semiconductor is also similar.</a:t>
            </a:r>
          </a:p>
          <a:p>
            <a:pPr algn="just"/>
            <a:endParaRPr lang="en-US" sz="1600" dirty="0"/>
          </a:p>
          <a:p>
            <a:pPr algn="just"/>
            <a:r>
              <a:rPr lang="en-US" sz="1600" dirty="0"/>
              <a:t>So it follows, therefore that n-type as well as p-type semiconductor is electrically neutral.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6" name="Straight Connector 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700313"/>
      </p:ext>
    </p:extLst>
  </p:cSld>
  <p:clrMapOvr>
    <a:masterClrMapping/>
  </p:clrMapOvr>
</p:sld>
</file>

<file path=ppt/theme/theme1.xml><?xml version="1.0" encoding="utf-8"?>
<a:theme xmlns:a="http://schemas.openxmlformats.org/drawingml/2006/main" name="Cordelia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1574</TotalTime>
  <Words>2305</Words>
  <Application>Microsoft Office PowerPoint</Application>
  <PresentationFormat>On-screen Show (16:9)</PresentationFormat>
  <Paragraphs>209</Paragraphs>
  <Slides>34</Slides>
  <Notes>28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Cordelia template</vt:lpstr>
      <vt:lpstr>Electronic Devices and Circuits  Lecture-2</vt:lpstr>
      <vt:lpstr>PowerPoint Presentation</vt:lpstr>
      <vt:lpstr>PowerPoint Presentation</vt:lpstr>
      <vt:lpstr>PowerPoint Presentation</vt:lpstr>
      <vt:lpstr>n-type semiconductor conductivity</vt:lpstr>
      <vt:lpstr>PowerPoint Presentation</vt:lpstr>
      <vt:lpstr>PowerPoint Presentation</vt:lpstr>
      <vt:lpstr>p-type semiconductor Conductivity </vt:lpstr>
      <vt:lpstr>Charge on P-type and n-typeSemiconductors</vt:lpstr>
      <vt:lpstr>Majority and Minority Carriers </vt:lpstr>
      <vt:lpstr>PowerPoint Presentation</vt:lpstr>
      <vt:lpstr>P N junction of semiconductor</vt:lpstr>
      <vt:lpstr>P N junction of semiconductor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Time!</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  Lecture-1</dc:title>
  <cp:lastModifiedBy>zannatulmifta97@gmail.com</cp:lastModifiedBy>
  <cp:revision>74</cp:revision>
  <dcterms:modified xsi:type="dcterms:W3CDTF">2023-08-22T04:21:34Z</dcterms:modified>
</cp:coreProperties>
</file>