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8" r:id="rId2"/>
    <p:sldId id="266" r:id="rId3"/>
    <p:sldId id="309" r:id="rId4"/>
    <p:sldId id="311" r:id="rId5"/>
    <p:sldId id="275" r:id="rId6"/>
    <p:sldId id="310" r:id="rId7"/>
    <p:sldId id="286" r:id="rId8"/>
    <p:sldId id="287" r:id="rId9"/>
    <p:sldId id="288" r:id="rId10"/>
    <p:sldId id="292" r:id="rId11"/>
    <p:sldId id="279" r:id="rId12"/>
    <p:sldId id="295" r:id="rId13"/>
    <p:sldId id="290" r:id="rId14"/>
    <p:sldId id="312" r:id="rId15"/>
    <p:sldId id="313" r:id="rId16"/>
    <p:sldId id="294" r:id="rId17"/>
    <p:sldId id="314" r:id="rId18"/>
    <p:sldId id="291" r:id="rId19"/>
    <p:sldId id="297" r:id="rId20"/>
    <p:sldId id="316" r:id="rId21"/>
    <p:sldId id="319" r:id="rId22"/>
    <p:sldId id="315" r:id="rId23"/>
    <p:sldId id="320" r:id="rId24"/>
    <p:sldId id="303" r:id="rId25"/>
    <p:sldId id="304" r:id="rId26"/>
    <p:sldId id="305" r:id="rId27"/>
    <p:sldId id="306" r:id="rId28"/>
    <p:sldId id="307" r:id="rId29"/>
    <p:sldId id="308" r:id="rId30"/>
    <p:sldId id="293" r:id="rId31"/>
    <p:sldId id="283"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3C6"/>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E6B010-C72A-4A95-89A6-1BF0B5F5BC18}" type="datetimeFigureOut">
              <a:rPr lang="en-US" smtClean="0"/>
              <a:t>8/8/2023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510BD9-6922-4834-BEDF-BE2709AF9D6A}" type="slidenum">
              <a:rPr lang="en-US" smtClean="0"/>
              <a:t>‹#›</a:t>
            </a:fld>
            <a:endParaRPr lang="en-US"/>
          </a:p>
        </p:txBody>
      </p:sp>
    </p:spTree>
    <p:extLst>
      <p:ext uri="{BB962C8B-B14F-4D97-AF65-F5344CB8AC3E}">
        <p14:creationId xmlns:p14="http://schemas.microsoft.com/office/powerpoint/2010/main" val="20148241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477F0-86B3-45ED-94A1-A34A414A92DF}"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CF985-4E0D-4DB5-BA13-09B12A623534}" type="slidenum">
              <a:rPr lang="en-US" smtClean="0"/>
              <a:t>‹#›</a:t>
            </a:fld>
            <a:endParaRPr lang="en-US"/>
          </a:p>
        </p:txBody>
      </p:sp>
    </p:spTree>
    <p:extLst>
      <p:ext uri="{BB962C8B-B14F-4D97-AF65-F5344CB8AC3E}">
        <p14:creationId xmlns:p14="http://schemas.microsoft.com/office/powerpoint/2010/main" val="1256272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7</a:t>
            </a:fld>
            <a:endParaRPr lang="en-US"/>
          </a:p>
        </p:txBody>
      </p:sp>
    </p:spTree>
    <p:extLst>
      <p:ext uri="{BB962C8B-B14F-4D97-AF65-F5344CB8AC3E}">
        <p14:creationId xmlns:p14="http://schemas.microsoft.com/office/powerpoint/2010/main" val="390082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6CF985-4E0D-4DB5-BA13-09B12A623534}" type="slidenum">
              <a:rPr lang="en-US" smtClean="0"/>
              <a:t>17</a:t>
            </a:fld>
            <a:endParaRPr lang="en-US"/>
          </a:p>
        </p:txBody>
      </p:sp>
    </p:spTree>
    <p:extLst>
      <p:ext uri="{BB962C8B-B14F-4D97-AF65-F5344CB8AC3E}">
        <p14:creationId xmlns:p14="http://schemas.microsoft.com/office/powerpoint/2010/main" val="148372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18</a:t>
            </a:fld>
            <a:endParaRPr lang="en-US"/>
          </a:p>
        </p:txBody>
      </p:sp>
    </p:spTree>
    <p:extLst>
      <p:ext uri="{BB962C8B-B14F-4D97-AF65-F5344CB8AC3E}">
        <p14:creationId xmlns:p14="http://schemas.microsoft.com/office/powerpoint/2010/main" val="361737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19</a:t>
            </a:fld>
            <a:endParaRPr lang="en-US"/>
          </a:p>
        </p:txBody>
      </p:sp>
    </p:spTree>
    <p:extLst>
      <p:ext uri="{BB962C8B-B14F-4D97-AF65-F5344CB8AC3E}">
        <p14:creationId xmlns:p14="http://schemas.microsoft.com/office/powerpoint/2010/main" val="3726644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20</a:t>
            </a:fld>
            <a:endParaRPr lang="en-US"/>
          </a:p>
        </p:txBody>
      </p:sp>
    </p:spTree>
    <p:extLst>
      <p:ext uri="{BB962C8B-B14F-4D97-AF65-F5344CB8AC3E}">
        <p14:creationId xmlns:p14="http://schemas.microsoft.com/office/powerpoint/2010/main" val="1636728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21</a:t>
            </a:fld>
            <a:endParaRPr lang="en-US"/>
          </a:p>
        </p:txBody>
      </p:sp>
    </p:spTree>
    <p:extLst>
      <p:ext uri="{BB962C8B-B14F-4D97-AF65-F5344CB8AC3E}">
        <p14:creationId xmlns:p14="http://schemas.microsoft.com/office/powerpoint/2010/main" val="3374566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22</a:t>
            </a:fld>
            <a:endParaRPr lang="en-US"/>
          </a:p>
        </p:txBody>
      </p:sp>
    </p:spTree>
    <p:extLst>
      <p:ext uri="{BB962C8B-B14F-4D97-AF65-F5344CB8AC3E}">
        <p14:creationId xmlns:p14="http://schemas.microsoft.com/office/powerpoint/2010/main" val="1227671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23</a:t>
            </a:fld>
            <a:endParaRPr lang="en-US"/>
          </a:p>
        </p:txBody>
      </p:sp>
    </p:spTree>
    <p:extLst>
      <p:ext uri="{BB962C8B-B14F-4D97-AF65-F5344CB8AC3E}">
        <p14:creationId xmlns:p14="http://schemas.microsoft.com/office/powerpoint/2010/main" val="2331060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24</a:t>
            </a:fld>
            <a:endParaRPr lang="en-US"/>
          </a:p>
        </p:txBody>
      </p:sp>
    </p:spTree>
    <p:extLst>
      <p:ext uri="{BB962C8B-B14F-4D97-AF65-F5344CB8AC3E}">
        <p14:creationId xmlns:p14="http://schemas.microsoft.com/office/powerpoint/2010/main" val="3249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25</a:t>
            </a:fld>
            <a:endParaRPr lang="en-US"/>
          </a:p>
        </p:txBody>
      </p:sp>
    </p:spTree>
    <p:extLst>
      <p:ext uri="{BB962C8B-B14F-4D97-AF65-F5344CB8AC3E}">
        <p14:creationId xmlns:p14="http://schemas.microsoft.com/office/powerpoint/2010/main" val="55119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26</a:t>
            </a:fld>
            <a:endParaRPr lang="en-US"/>
          </a:p>
        </p:txBody>
      </p:sp>
    </p:spTree>
    <p:extLst>
      <p:ext uri="{BB962C8B-B14F-4D97-AF65-F5344CB8AC3E}">
        <p14:creationId xmlns:p14="http://schemas.microsoft.com/office/powerpoint/2010/main" val="91134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8</a:t>
            </a:fld>
            <a:endParaRPr lang="en-US"/>
          </a:p>
        </p:txBody>
      </p:sp>
    </p:spTree>
    <p:extLst>
      <p:ext uri="{BB962C8B-B14F-4D97-AF65-F5344CB8AC3E}">
        <p14:creationId xmlns:p14="http://schemas.microsoft.com/office/powerpoint/2010/main" val="3509365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Avalanche breakdown effect</a:t>
            </a:r>
            <a:r>
              <a:rPr lang="en-US" baseline="0" dirty="0" smtClean="0"/>
              <a:t> is caused by impact ionization</a:t>
            </a:r>
            <a:endParaRPr lang="en-US" dirty="0"/>
          </a:p>
        </p:txBody>
      </p:sp>
      <p:sp>
        <p:nvSpPr>
          <p:cNvPr id="4" name="Slide Number Placeholder 3"/>
          <p:cNvSpPr>
            <a:spLocks noGrp="1"/>
          </p:cNvSpPr>
          <p:nvPr>
            <p:ph type="sldNum" sz="quarter" idx="10"/>
          </p:nvPr>
        </p:nvSpPr>
        <p:spPr/>
        <p:txBody>
          <a:bodyPr/>
          <a:lstStyle/>
          <a:p>
            <a:fld id="{116CF985-4E0D-4DB5-BA13-09B12A623534}" type="slidenum">
              <a:rPr lang="en-US" smtClean="0"/>
              <a:t>27</a:t>
            </a:fld>
            <a:endParaRPr lang="en-US"/>
          </a:p>
        </p:txBody>
      </p:sp>
    </p:spTree>
    <p:extLst>
      <p:ext uri="{BB962C8B-B14F-4D97-AF65-F5344CB8AC3E}">
        <p14:creationId xmlns:p14="http://schemas.microsoft.com/office/powerpoint/2010/main" val="2336357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28</a:t>
            </a:fld>
            <a:endParaRPr lang="en-US"/>
          </a:p>
        </p:txBody>
      </p:sp>
    </p:spTree>
    <p:extLst>
      <p:ext uri="{BB962C8B-B14F-4D97-AF65-F5344CB8AC3E}">
        <p14:creationId xmlns:p14="http://schemas.microsoft.com/office/powerpoint/2010/main" val="324244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29</a:t>
            </a:fld>
            <a:endParaRPr lang="en-US"/>
          </a:p>
        </p:txBody>
      </p:sp>
    </p:spTree>
    <p:extLst>
      <p:ext uri="{BB962C8B-B14F-4D97-AF65-F5344CB8AC3E}">
        <p14:creationId xmlns:p14="http://schemas.microsoft.com/office/powerpoint/2010/main" val="3042328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https://www.youtube.com/watch?v=JBtEckh3L9Q</a:t>
            </a:r>
          </a:p>
        </p:txBody>
      </p:sp>
      <p:sp>
        <p:nvSpPr>
          <p:cNvPr id="4" name="Slide Number Placeholder 3"/>
          <p:cNvSpPr>
            <a:spLocks noGrp="1"/>
          </p:cNvSpPr>
          <p:nvPr>
            <p:ph type="sldNum" sz="quarter" idx="5"/>
          </p:nvPr>
        </p:nvSpPr>
        <p:spPr/>
        <p:txBody>
          <a:bodyPr/>
          <a:lstStyle/>
          <a:p>
            <a:fld id="{116CF985-4E0D-4DB5-BA13-09B12A623534}" type="slidenum">
              <a:rPr lang="en-US" smtClean="0"/>
              <a:t>30</a:t>
            </a:fld>
            <a:endParaRPr lang="en-US"/>
          </a:p>
        </p:txBody>
      </p:sp>
    </p:spTree>
    <p:extLst>
      <p:ext uri="{BB962C8B-B14F-4D97-AF65-F5344CB8AC3E}">
        <p14:creationId xmlns:p14="http://schemas.microsoft.com/office/powerpoint/2010/main" val="1112411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9</a:t>
            </a:fld>
            <a:endParaRPr lang="en-US"/>
          </a:p>
        </p:txBody>
      </p:sp>
    </p:spTree>
    <p:extLst>
      <p:ext uri="{BB962C8B-B14F-4D97-AF65-F5344CB8AC3E}">
        <p14:creationId xmlns:p14="http://schemas.microsoft.com/office/powerpoint/2010/main" val="240308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10</a:t>
            </a:fld>
            <a:endParaRPr lang="en-US"/>
          </a:p>
        </p:txBody>
      </p:sp>
    </p:spTree>
    <p:extLst>
      <p:ext uri="{BB962C8B-B14F-4D97-AF65-F5344CB8AC3E}">
        <p14:creationId xmlns:p14="http://schemas.microsoft.com/office/powerpoint/2010/main" val="367035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smtClean="0"/>
              <a:t>www.youtube.com/watch?v=CM0C7gWMcyw</a:t>
            </a:r>
            <a:endParaRPr lang="en-US" dirty="0"/>
          </a:p>
        </p:txBody>
      </p:sp>
      <p:sp>
        <p:nvSpPr>
          <p:cNvPr id="4" name="Slide Number Placeholder 3"/>
          <p:cNvSpPr>
            <a:spLocks noGrp="1"/>
          </p:cNvSpPr>
          <p:nvPr>
            <p:ph type="sldNum" sz="quarter" idx="5"/>
          </p:nvPr>
        </p:nvSpPr>
        <p:spPr/>
        <p:txBody>
          <a:bodyPr/>
          <a:lstStyle/>
          <a:p>
            <a:fld id="{116CF985-4E0D-4DB5-BA13-09B12A623534}" type="slidenum">
              <a:rPr lang="en-US" smtClean="0"/>
              <a:t>11</a:t>
            </a:fld>
            <a:endParaRPr lang="en-US"/>
          </a:p>
        </p:txBody>
      </p:sp>
    </p:spTree>
    <p:extLst>
      <p:ext uri="{BB962C8B-B14F-4D97-AF65-F5344CB8AC3E}">
        <p14:creationId xmlns:p14="http://schemas.microsoft.com/office/powerpoint/2010/main" val="3924001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13</a:t>
            </a:fld>
            <a:endParaRPr lang="en-US"/>
          </a:p>
        </p:txBody>
      </p:sp>
    </p:spTree>
    <p:extLst>
      <p:ext uri="{BB962C8B-B14F-4D97-AF65-F5344CB8AC3E}">
        <p14:creationId xmlns:p14="http://schemas.microsoft.com/office/powerpoint/2010/main" val="2562464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t>
            </a:r>
            <a:r>
              <a:rPr lang="en-US" baseline="0" dirty="0" smtClean="0"/>
              <a:t> </a:t>
            </a:r>
            <a:r>
              <a:rPr lang="en-US" dirty="0" err="1" smtClean="0"/>
              <a:t>Boyelestad</a:t>
            </a:r>
            <a:r>
              <a:rPr lang="en-US" dirty="0" smtClean="0"/>
              <a:t> book-</a:t>
            </a:r>
            <a:r>
              <a:rPr lang="en-US" dirty="0" err="1" smtClean="0"/>
              <a:t>pg</a:t>
            </a:r>
            <a:r>
              <a:rPr lang="en-US" dirty="0" smtClean="0"/>
              <a:t> 11 (search 37),</a:t>
            </a:r>
            <a:r>
              <a:rPr lang="en-US" baseline="0" dirty="0" smtClean="0"/>
              <a:t> </a:t>
            </a:r>
            <a:r>
              <a:rPr lang="en-US" dirty="0" smtClean="0"/>
              <a:t>Mehta book 67 (search 82)</a:t>
            </a:r>
          </a:p>
        </p:txBody>
      </p:sp>
      <p:sp>
        <p:nvSpPr>
          <p:cNvPr id="4" name="Slide Number Placeholder 3"/>
          <p:cNvSpPr>
            <a:spLocks noGrp="1"/>
          </p:cNvSpPr>
          <p:nvPr>
            <p:ph type="sldNum" sz="quarter" idx="10"/>
          </p:nvPr>
        </p:nvSpPr>
        <p:spPr/>
        <p:txBody>
          <a:bodyPr/>
          <a:lstStyle/>
          <a:p>
            <a:fld id="{116CF985-4E0D-4DB5-BA13-09B12A623534}" type="slidenum">
              <a:rPr lang="en-US" smtClean="0"/>
              <a:t>14</a:t>
            </a:fld>
            <a:endParaRPr lang="en-US"/>
          </a:p>
        </p:txBody>
      </p:sp>
    </p:spTree>
    <p:extLst>
      <p:ext uri="{BB962C8B-B14F-4D97-AF65-F5344CB8AC3E}">
        <p14:creationId xmlns:p14="http://schemas.microsoft.com/office/powerpoint/2010/main" val="185077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6CF985-4E0D-4DB5-BA13-09B12A623534}" type="slidenum">
              <a:rPr lang="en-US" smtClean="0"/>
              <a:t>15</a:t>
            </a:fld>
            <a:endParaRPr lang="en-US"/>
          </a:p>
        </p:txBody>
      </p:sp>
    </p:spTree>
    <p:extLst>
      <p:ext uri="{BB962C8B-B14F-4D97-AF65-F5344CB8AC3E}">
        <p14:creationId xmlns:p14="http://schemas.microsoft.com/office/powerpoint/2010/main" val="3833012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Biasing effect the majority carriers</a:t>
            </a:r>
          </a:p>
          <a:p>
            <a:r>
              <a:rPr lang="en-US" dirty="0" smtClean="0"/>
              <a:t>Temperature has impact on minority carriers</a:t>
            </a:r>
          </a:p>
        </p:txBody>
      </p:sp>
      <p:sp>
        <p:nvSpPr>
          <p:cNvPr id="4" name="Slide Number Placeholder 3"/>
          <p:cNvSpPr>
            <a:spLocks noGrp="1"/>
          </p:cNvSpPr>
          <p:nvPr>
            <p:ph type="sldNum" sz="quarter" idx="10"/>
          </p:nvPr>
        </p:nvSpPr>
        <p:spPr/>
        <p:txBody>
          <a:bodyPr/>
          <a:lstStyle/>
          <a:p>
            <a:fld id="{116CF985-4E0D-4DB5-BA13-09B12A623534}" type="slidenum">
              <a:rPr lang="en-US" smtClean="0"/>
              <a:t>16</a:t>
            </a:fld>
            <a:endParaRPr lang="en-US"/>
          </a:p>
        </p:txBody>
      </p:sp>
    </p:spTree>
    <p:extLst>
      <p:ext uri="{BB962C8B-B14F-4D97-AF65-F5344CB8AC3E}">
        <p14:creationId xmlns:p14="http://schemas.microsoft.com/office/powerpoint/2010/main" val="92378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FC5875-360D-48DB-A4B9-81F9E6968A6A}"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BD1F2-0F23-446E-A75E-0F75351B804F}"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69CED7-1C86-4917-91C7-A82EAFE7568B}"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28057-A673-4A63-B11F-53F9364D2CD9}"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1CEDE-8074-45A8-B4AC-8637B60ADA9E}"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5E266D-835A-4D5B-8816-C7EF5E9C53E1}"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A5D6F1-451D-4659-B860-E861D8DB8C96}" type="datetime1">
              <a:rPr lang="en-US" smtClean="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8AB0B5-6241-46E0-9DE4-5E9767BC4398}" type="datetime1">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DC71A0-09D4-4CC7-945E-169838737229}" type="datetime1">
              <a:rPr lang="en-US" smtClean="0"/>
              <a:t>8/8/2023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EAEB40-AE0B-414F-9FC5-43DECAF2B828}" type="datetime1">
              <a:rPr lang="en-US" smtClean="0"/>
              <a:t>8/8/2023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7431A-E0F9-4CF7-9759-FEA47A95E6C8}"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F4C79C-80D1-4DAC-8B61-B68C9FFA4E25}" type="datetime1">
              <a:rPr lang="en-US" smtClean="0"/>
              <a:t>8/8/2023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CM0C7gWMcyw"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JBtEckh3L9Q"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98650" y="2855045"/>
            <a:ext cx="8394700" cy="2647684"/>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274320" indent="-274320" algn="ctr">
              <a:lnSpc>
                <a:spcPct val="90000"/>
              </a:lnSpc>
              <a:spcBef>
                <a:spcPts val="600"/>
              </a:spcBef>
              <a:buClr>
                <a:srgbClr val="0F6FC6"/>
              </a:buClr>
              <a:buSzPct val="70000"/>
            </a:pPr>
            <a:r>
              <a:rPr lang="en-US" sz="2400" dirty="0">
                <a:solidFill>
                  <a:prstClr val="black">
                    <a:lumMod val="95000"/>
                    <a:lumOff val="5000"/>
                  </a:prstClr>
                </a:solidFill>
                <a:latin typeface="Times New Roman" panose="02020603050405020304" pitchFamily="18" charset="0"/>
              </a:rPr>
              <a:t>Prepared by</a:t>
            </a:r>
          </a:p>
          <a:p>
            <a:pPr marL="274320" indent="-274320" algn="ctr">
              <a:lnSpc>
                <a:spcPct val="90000"/>
              </a:lnSpc>
              <a:spcBef>
                <a:spcPts val="600"/>
              </a:spcBef>
              <a:buClr>
                <a:srgbClr val="0F6FC6"/>
              </a:buClr>
              <a:buSzPct val="70000"/>
            </a:pPr>
            <a:r>
              <a:rPr lang="en-US" sz="2800" dirty="0" err="1">
                <a:solidFill>
                  <a:prstClr val="black">
                    <a:lumMod val="95000"/>
                    <a:lumOff val="5000"/>
                  </a:prstClr>
                </a:solidFill>
                <a:latin typeface="Times New Roman" panose="02020603050405020304" pitchFamily="18" charset="0"/>
              </a:rPr>
              <a:t>Ipshita</a:t>
            </a:r>
            <a:r>
              <a:rPr lang="en-US" sz="2800" dirty="0">
                <a:solidFill>
                  <a:prstClr val="black">
                    <a:lumMod val="95000"/>
                    <a:lumOff val="5000"/>
                  </a:prstClr>
                </a:solidFill>
                <a:latin typeface="Times New Roman" panose="02020603050405020304" pitchFamily="18" charset="0"/>
              </a:rPr>
              <a:t> </a:t>
            </a:r>
            <a:r>
              <a:rPr lang="en-US" sz="2800" dirty="0" err="1">
                <a:solidFill>
                  <a:prstClr val="black">
                    <a:lumMod val="95000"/>
                    <a:lumOff val="5000"/>
                  </a:prstClr>
                </a:solidFill>
                <a:latin typeface="Times New Roman" panose="02020603050405020304" pitchFamily="18" charset="0"/>
              </a:rPr>
              <a:t>Tasnim</a:t>
            </a:r>
            <a:r>
              <a:rPr lang="en-US" sz="2800" dirty="0">
                <a:solidFill>
                  <a:prstClr val="black">
                    <a:lumMod val="95000"/>
                    <a:lumOff val="5000"/>
                  </a:prstClr>
                </a:solidFill>
                <a:latin typeface="Times New Roman" panose="02020603050405020304" pitchFamily="18" charset="0"/>
              </a:rPr>
              <a:t> Raha</a:t>
            </a:r>
            <a:br>
              <a:rPr lang="en-US" sz="2800" dirty="0">
                <a:solidFill>
                  <a:prstClr val="black">
                    <a:lumMod val="95000"/>
                    <a:lumOff val="5000"/>
                  </a:prstClr>
                </a:solidFill>
                <a:latin typeface="Times New Roman" panose="02020603050405020304" pitchFamily="18" charset="0"/>
              </a:rPr>
            </a:br>
            <a:r>
              <a:rPr lang="en-US" sz="2400" dirty="0">
                <a:solidFill>
                  <a:prstClr val="black">
                    <a:lumMod val="95000"/>
                    <a:lumOff val="5000"/>
                  </a:prstClr>
                </a:solidFill>
                <a:latin typeface="Times New Roman" panose="02020603050405020304" pitchFamily="18" charset="0"/>
              </a:rPr>
              <a:t>Lecturer</a:t>
            </a:r>
            <a:br>
              <a:rPr lang="en-US" sz="2400" dirty="0">
                <a:solidFill>
                  <a:prstClr val="black">
                    <a:lumMod val="95000"/>
                    <a:lumOff val="5000"/>
                  </a:prstClr>
                </a:solidFill>
                <a:latin typeface="Times New Roman" panose="02020603050405020304" pitchFamily="18" charset="0"/>
              </a:rPr>
            </a:br>
            <a:r>
              <a:rPr lang="en-US" sz="2400" dirty="0">
                <a:solidFill>
                  <a:prstClr val="black">
                    <a:lumMod val="95000"/>
                    <a:lumOff val="5000"/>
                  </a:prstClr>
                </a:solidFill>
                <a:latin typeface="Times New Roman" panose="02020603050405020304" pitchFamily="18" charset="0"/>
              </a:rPr>
              <a:t> Dept. of Computer Science &amp; Engineering</a:t>
            </a:r>
            <a:br>
              <a:rPr lang="en-US" sz="2400" dirty="0">
                <a:solidFill>
                  <a:prstClr val="black">
                    <a:lumMod val="95000"/>
                    <a:lumOff val="5000"/>
                  </a:prstClr>
                </a:solidFill>
                <a:latin typeface="Times New Roman" panose="02020603050405020304" pitchFamily="18" charset="0"/>
              </a:rPr>
            </a:br>
            <a:r>
              <a:rPr lang="en-US" sz="2400" dirty="0" err="1">
                <a:solidFill>
                  <a:prstClr val="black">
                    <a:lumMod val="95000"/>
                    <a:lumOff val="5000"/>
                  </a:prstClr>
                </a:solidFill>
                <a:latin typeface="Times New Roman" panose="02020603050405020304" pitchFamily="18" charset="0"/>
              </a:rPr>
              <a:t>Varendra</a:t>
            </a:r>
            <a:r>
              <a:rPr lang="en-US" sz="2400" dirty="0">
                <a:solidFill>
                  <a:prstClr val="black">
                    <a:lumMod val="95000"/>
                    <a:lumOff val="5000"/>
                  </a:prstClr>
                </a:solidFill>
                <a:latin typeface="Times New Roman" panose="02020603050405020304" pitchFamily="18" charset="0"/>
              </a:rPr>
              <a:t> University </a:t>
            </a:r>
            <a:br>
              <a:rPr lang="en-US" sz="2400" dirty="0">
                <a:solidFill>
                  <a:prstClr val="black">
                    <a:lumMod val="95000"/>
                    <a:lumOff val="5000"/>
                  </a:prstClr>
                </a:solidFill>
                <a:latin typeface="Times New Roman" panose="02020603050405020304" pitchFamily="18" charset="0"/>
              </a:rPr>
            </a:br>
            <a:r>
              <a:rPr lang="en-US" sz="2400" dirty="0">
                <a:solidFill>
                  <a:prstClr val="black">
                    <a:lumMod val="95000"/>
                    <a:lumOff val="5000"/>
                  </a:prstClr>
                </a:solidFill>
                <a:latin typeface="Times New Roman" panose="02020603050405020304" pitchFamily="18" charset="0"/>
              </a:rPr>
              <a:t>Contact:</a:t>
            </a:r>
            <a:r>
              <a:rPr lang="en-US" sz="2400" dirty="0">
                <a:solidFill>
                  <a:srgbClr val="FF0000"/>
                </a:solidFill>
                <a:latin typeface="Times New Roman" panose="02020603050405020304" pitchFamily="18" charset="0"/>
              </a:rPr>
              <a:t> </a:t>
            </a:r>
            <a:r>
              <a:rPr lang="en-US" sz="2400" dirty="0">
                <a:solidFill>
                  <a:schemeClr val="tx1"/>
                </a:solidFill>
                <a:latin typeface="Times New Roman" panose="02020603050405020304" pitchFamily="18" charset="0"/>
              </a:rPr>
              <a:t>ipshita@vu.edu.bd</a:t>
            </a:r>
            <a:endParaRPr lang="en-US" sz="2400" dirty="0">
              <a:solidFill>
                <a:prstClr val="black">
                  <a:lumMod val="95000"/>
                  <a:lumOff val="5000"/>
                </a:prstClr>
              </a:solidFill>
              <a:latin typeface="Times New Roman" panose="02020603050405020304" pitchFamily="18" charset="0"/>
            </a:endParaRPr>
          </a:p>
        </p:txBody>
      </p:sp>
      <p:sp>
        <p:nvSpPr>
          <p:cNvPr id="4" name="Title 1"/>
          <p:cNvSpPr txBox="1">
            <a:spLocks/>
          </p:cNvSpPr>
          <p:nvPr/>
        </p:nvSpPr>
        <p:spPr bwMode="auto">
          <a:xfrm>
            <a:off x="1563113" y="519702"/>
            <a:ext cx="9065775" cy="189371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r>
              <a:rPr lang="en-US" sz="3500" b="1" cap="small" dirty="0">
                <a:solidFill>
                  <a:schemeClr val="accent1">
                    <a:lumMod val="75000"/>
                  </a:schemeClr>
                </a:solidFill>
                <a:latin typeface="Times New Roman" panose="02020603050405020304" pitchFamily="18" charset="0"/>
                <a:cs typeface="Times New Roman" panose="02020603050405020304" pitchFamily="18" charset="0"/>
              </a:rPr>
              <a:t>CSE 223</a:t>
            </a:r>
            <a:br>
              <a:rPr lang="en-US" sz="3500" b="1" cap="small" dirty="0">
                <a:solidFill>
                  <a:schemeClr val="accent1">
                    <a:lumMod val="75000"/>
                  </a:schemeClr>
                </a:solidFill>
                <a:latin typeface="Times New Roman" panose="02020603050405020304" pitchFamily="18" charset="0"/>
                <a:cs typeface="Times New Roman" panose="02020603050405020304" pitchFamily="18" charset="0"/>
              </a:rPr>
            </a:br>
            <a:r>
              <a:rPr lang="en-US" sz="3500" b="1" cap="small" dirty="0">
                <a:solidFill>
                  <a:schemeClr val="accent1">
                    <a:lumMod val="75000"/>
                  </a:schemeClr>
                </a:solidFill>
                <a:latin typeface="Times New Roman" panose="02020603050405020304" pitchFamily="18" charset="0"/>
                <a:cs typeface="Times New Roman" panose="02020603050405020304" pitchFamily="18" charset="0"/>
              </a:rPr>
              <a:t>Electronic Devices and Circuits</a:t>
            </a:r>
            <a:br>
              <a:rPr lang="en-US" sz="3500" b="1" cap="small" dirty="0">
                <a:solidFill>
                  <a:schemeClr val="accent1">
                    <a:lumMod val="75000"/>
                  </a:schemeClr>
                </a:solidFill>
                <a:latin typeface="Times New Roman" panose="02020603050405020304" pitchFamily="18" charset="0"/>
                <a:cs typeface="Times New Roman" panose="02020603050405020304" pitchFamily="18" charset="0"/>
              </a:rPr>
            </a:br>
            <a:r>
              <a:rPr lang="en-US" sz="3500" b="1" cap="small" dirty="0">
                <a:solidFill>
                  <a:schemeClr val="accent1">
                    <a:lumMod val="75000"/>
                  </a:schemeClr>
                </a:solidFill>
                <a:latin typeface="Times New Roman" panose="02020603050405020304" pitchFamily="18" charset="0"/>
                <a:cs typeface="Times New Roman" panose="02020603050405020304" pitchFamily="18" charset="0"/>
              </a:rPr>
              <a:t/>
            </a:r>
            <a:br>
              <a:rPr lang="en-US" sz="3500" b="1" cap="small" dirty="0">
                <a:solidFill>
                  <a:schemeClr val="accent1">
                    <a:lumMod val="75000"/>
                  </a:schemeClr>
                </a:solidFill>
                <a:latin typeface="Times New Roman" panose="02020603050405020304" pitchFamily="18" charset="0"/>
                <a:cs typeface="Times New Roman" panose="02020603050405020304" pitchFamily="18" charset="0"/>
              </a:rPr>
            </a:br>
            <a:r>
              <a:rPr lang="en-US" sz="3500" b="1" cap="small" dirty="0">
                <a:solidFill>
                  <a:schemeClr val="accent1">
                    <a:lumMod val="75000"/>
                  </a:schemeClr>
                </a:solidFill>
                <a:latin typeface="Times New Roman" panose="02020603050405020304" pitchFamily="18" charset="0"/>
                <a:cs typeface="Times New Roman" panose="02020603050405020304" pitchFamily="18" charset="0"/>
              </a:rPr>
              <a:t>Lecture - 2</a:t>
            </a:r>
            <a:endParaRPr lang="en-US" sz="3500" b="1" kern="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00404" y="2709467"/>
            <a:ext cx="9065774" cy="2923272"/>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9561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Majority and Minority Carriers </a:t>
            </a:r>
          </a:p>
        </p:txBody>
      </p:sp>
      <p:sp>
        <p:nvSpPr>
          <p:cNvPr id="6" name="TextBox 5"/>
          <p:cNvSpPr txBox="1"/>
          <p:nvPr/>
        </p:nvSpPr>
        <p:spPr>
          <a:xfrm>
            <a:off x="1097280" y="1739791"/>
            <a:ext cx="4573825" cy="347787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N-type material has a large number of free electrons. And a small number of holes</a:t>
            </a: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P-type material has a large number of holes. And a small number of electrons</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8" name="Picture 7"/>
          <p:cNvPicPr>
            <a:picLocks noChangeAspect="1"/>
          </p:cNvPicPr>
          <p:nvPr/>
        </p:nvPicPr>
        <p:blipFill>
          <a:blip r:embed="rId3"/>
          <a:stretch>
            <a:fillRect/>
          </a:stretch>
        </p:blipFill>
        <p:spPr>
          <a:xfrm>
            <a:off x="6640391" y="1286764"/>
            <a:ext cx="4515289" cy="1908309"/>
          </a:xfrm>
          <a:prstGeom prst="rect">
            <a:avLst/>
          </a:prstGeom>
        </p:spPr>
      </p:pic>
      <p:pic>
        <p:nvPicPr>
          <p:cNvPr id="9" name="Picture 8"/>
          <p:cNvPicPr>
            <a:picLocks noChangeAspect="1"/>
          </p:cNvPicPr>
          <p:nvPr/>
        </p:nvPicPr>
        <p:blipFill>
          <a:blip r:embed="rId4"/>
          <a:stretch>
            <a:fillRect/>
          </a:stretch>
        </p:blipFill>
        <p:spPr>
          <a:xfrm>
            <a:off x="6754691" y="3648292"/>
            <a:ext cx="4410513" cy="2038923"/>
          </a:xfrm>
          <a:prstGeom prst="rect">
            <a:avLst/>
          </a:prstGeom>
        </p:spPr>
      </p:pic>
    </p:spTree>
    <p:extLst>
      <p:ext uri="{BB962C8B-B14F-4D97-AF65-F5344CB8AC3E}">
        <p14:creationId xmlns:p14="http://schemas.microsoft.com/office/powerpoint/2010/main" val="3841694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n-type &amp; p-type conductivity</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
        <p:nvSpPr>
          <p:cNvPr id="8" name="TextBox 7"/>
          <p:cNvSpPr txBox="1"/>
          <p:nvPr/>
        </p:nvSpPr>
        <p:spPr>
          <a:xfrm>
            <a:off x="929323" y="2951947"/>
            <a:ext cx="10333354" cy="954107"/>
          </a:xfrm>
          <a:prstGeom prst="rect">
            <a:avLst/>
          </a:prstGeom>
          <a:noFill/>
        </p:spPr>
        <p:txBody>
          <a:bodyPr wrap="square" rtlCol="0" anchor="ctr">
            <a:spAutoFit/>
          </a:bodyPr>
          <a:lstStyle/>
          <a:p>
            <a:pPr algn="ctr"/>
            <a:r>
              <a:rPr lang="en-US" sz="3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Graphic demonstration is always helpful</a:t>
            </a:r>
          </a:p>
          <a:p>
            <a:pPr algn="ctr"/>
            <a:r>
              <a:rPr lang="en-US" sz="2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Link: </a:t>
            </a:r>
            <a:r>
              <a:rPr lang="en-US" sz="2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hlinkClick r:id="rId3"/>
              </a:rPr>
              <a:t>n-type and p-type </a:t>
            </a:r>
            <a:r>
              <a:rPr lang="en-US" sz="24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hlinkClick r:id="rId3"/>
              </a:rPr>
              <a:t>semiconductors</a:t>
            </a:r>
            <a:endParaRPr lang="en-US" sz="2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p:txBody>
      </p:sp>
    </p:spTree>
    <p:extLst>
      <p:ext uri="{BB962C8B-B14F-4D97-AF65-F5344CB8AC3E}">
        <p14:creationId xmlns:p14="http://schemas.microsoft.com/office/powerpoint/2010/main" val="4220409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sp>
        <p:nvSpPr>
          <p:cNvPr id="7" name="Title 1"/>
          <p:cNvSpPr txBox="1">
            <a:spLocks/>
          </p:cNvSpPr>
          <p:nvPr/>
        </p:nvSpPr>
        <p:spPr>
          <a:xfrm>
            <a:off x="1066800" y="1182227"/>
            <a:ext cx="10058400" cy="4493546"/>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dirty="0">
                <a:solidFill>
                  <a:schemeClr val="accent1">
                    <a:lumMod val="75000"/>
                  </a:schemeClr>
                </a:solidFill>
                <a:latin typeface="Times New Roman" panose="02020603050405020304" pitchFamily="18" charset="0"/>
                <a:cs typeface="Times New Roman" panose="02020603050405020304" pitchFamily="18" charset="0"/>
              </a:rPr>
              <a:t>Semiconductor Diode</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105909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accent1">
                    <a:lumMod val="75000"/>
                  </a:schemeClr>
                </a:solidFill>
                <a:latin typeface="Times New Roman" panose="02020603050405020304" pitchFamily="18" charset="0"/>
                <a:cs typeface="Times New Roman" panose="02020603050405020304" pitchFamily="18" charset="0"/>
              </a:rPr>
              <a:t>Semiconductor Diode</a:t>
            </a:r>
            <a:endParaRPr lang="en-US"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59803" y="951358"/>
            <a:ext cx="10333354" cy="347787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semiconductor diode is created by simply joining a p-type and an n-type material together</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t>
            </a:r>
          </a:p>
          <a:p>
            <a:pPr marL="342900" indent="-342900" algn="just">
              <a:buFont typeface="Arial" panose="020B0604020202020204" pitchFamily="34" charset="0"/>
              <a:buChar char="•"/>
            </a:pP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When a p-type semiconductor is suitably joined to n-type semiconductor, the contact surface is called </a:t>
            </a:r>
            <a:r>
              <a:rPr lang="en-US" sz="2000" b="1" dirty="0" err="1"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pn</a:t>
            </a:r>
            <a:r>
              <a:rPr lang="en-US" sz="2000" b="1"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junction</a:t>
            </a:r>
          </a:p>
          <a:p>
            <a:pPr marL="342900" indent="-342900" algn="just">
              <a:buFont typeface="Arial" panose="020B0604020202020204" pitchFamily="34" charset="0"/>
              <a:buChar char="•"/>
            </a:pPr>
            <a:endParaRPr lang="en-US" sz="2000" b="1"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a:t>
            </a:r>
            <a:r>
              <a:rPr lang="en-US" sz="2000" dirty="0" err="1"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n</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junction is fabricated by special techniques. One common method of making </a:t>
            </a:r>
            <a:r>
              <a:rPr lang="en-US" sz="2000" dirty="0" err="1"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pn</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junction is called alloying.</a:t>
            </a: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This semiconductor diode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is represented by the following symbols, where the arrow indicates the direction of positive current flow. These are generally used for rectifiers. It is also called the </a:t>
            </a: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p-n junction diode.</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2" name="Picture 1"/>
          <p:cNvPicPr>
            <a:picLocks noChangeAspect="1"/>
          </p:cNvPicPr>
          <p:nvPr/>
        </p:nvPicPr>
        <p:blipFill>
          <a:blip r:embed="rId3"/>
          <a:stretch>
            <a:fillRect/>
          </a:stretch>
        </p:blipFill>
        <p:spPr>
          <a:xfrm>
            <a:off x="6108103" y="4575309"/>
            <a:ext cx="2811804" cy="1471254"/>
          </a:xfrm>
          <a:prstGeom prst="rect">
            <a:avLst/>
          </a:prstGeom>
        </p:spPr>
      </p:pic>
      <p:pic>
        <p:nvPicPr>
          <p:cNvPr id="10" name="Picture 9"/>
          <p:cNvPicPr>
            <a:picLocks noChangeAspect="1"/>
          </p:cNvPicPr>
          <p:nvPr/>
        </p:nvPicPr>
        <p:blipFill>
          <a:blip r:embed="rId4"/>
          <a:stretch>
            <a:fillRect/>
          </a:stretch>
        </p:blipFill>
        <p:spPr>
          <a:xfrm>
            <a:off x="3038545" y="4732024"/>
            <a:ext cx="2311378" cy="1126615"/>
          </a:xfrm>
          <a:prstGeom prst="rect">
            <a:avLst/>
          </a:prstGeom>
        </p:spPr>
      </p:pic>
    </p:spTree>
    <p:extLst>
      <p:ext uri="{BB962C8B-B14F-4D97-AF65-F5344CB8AC3E}">
        <p14:creationId xmlns:p14="http://schemas.microsoft.com/office/powerpoint/2010/main" val="1439665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How a </a:t>
            </a:r>
            <a:r>
              <a:rPr lang="en-US" sz="4000" b="1" dirty="0" err="1" smtClean="0">
                <a:solidFill>
                  <a:schemeClr val="accent1">
                    <a:lumMod val="75000"/>
                  </a:schemeClr>
                </a:solidFill>
                <a:latin typeface="Times New Roman" panose="02020603050405020304" pitchFamily="18" charset="0"/>
                <a:cs typeface="Times New Roman" panose="02020603050405020304" pitchFamily="18" charset="0"/>
              </a:rPr>
              <a:t>pn</a:t>
            </a:r>
            <a:r>
              <a:rPr lang="en-US" sz="4000" b="1" dirty="0" smtClean="0">
                <a:solidFill>
                  <a:schemeClr val="accent1">
                    <a:lumMod val="75000"/>
                  </a:schemeClr>
                </a:solidFill>
                <a:latin typeface="Times New Roman" panose="02020603050405020304" pitchFamily="18" charset="0"/>
                <a:cs typeface="Times New Roman" panose="02020603050405020304" pitchFamily="18" charset="0"/>
              </a:rPr>
              <a:t>-junction </a:t>
            </a:r>
            <a:r>
              <a:rPr lang="en-US" sz="4000" b="1" dirty="0">
                <a:solidFill>
                  <a:schemeClr val="accent1">
                    <a:lumMod val="75000"/>
                  </a:schemeClr>
                </a:solidFill>
                <a:latin typeface="Times New Roman" panose="02020603050405020304" pitchFamily="18" charset="0"/>
                <a:cs typeface="Times New Roman" panose="02020603050405020304" pitchFamily="18" charset="0"/>
              </a:rPr>
              <a:t>semiconductor works</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9" name="Picture 8"/>
          <p:cNvPicPr>
            <a:picLocks noChangeAspect="1"/>
          </p:cNvPicPr>
          <p:nvPr/>
        </p:nvPicPr>
        <p:blipFill>
          <a:blip r:embed="rId3"/>
          <a:stretch>
            <a:fillRect/>
          </a:stretch>
        </p:blipFill>
        <p:spPr>
          <a:xfrm>
            <a:off x="3637636" y="3878260"/>
            <a:ext cx="4885690" cy="2896438"/>
          </a:xfrm>
          <a:prstGeom prst="rect">
            <a:avLst/>
          </a:prstGeom>
        </p:spPr>
      </p:pic>
      <p:pic>
        <p:nvPicPr>
          <p:cNvPr id="11" name="Picture 10"/>
          <p:cNvPicPr>
            <a:picLocks noChangeAspect="1"/>
          </p:cNvPicPr>
          <p:nvPr/>
        </p:nvPicPr>
        <p:blipFill>
          <a:blip r:embed="rId4"/>
          <a:stretch>
            <a:fillRect/>
          </a:stretch>
        </p:blipFill>
        <p:spPr>
          <a:xfrm>
            <a:off x="1738725" y="1005677"/>
            <a:ext cx="9097598" cy="2803137"/>
          </a:xfrm>
          <a:prstGeom prst="rect">
            <a:avLst/>
          </a:prstGeom>
        </p:spPr>
      </p:pic>
    </p:spTree>
    <p:extLst>
      <p:ext uri="{BB962C8B-B14F-4D97-AF65-F5344CB8AC3E}">
        <p14:creationId xmlns:p14="http://schemas.microsoft.com/office/powerpoint/2010/main" val="109861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How a </a:t>
            </a:r>
            <a:r>
              <a:rPr lang="en-US" sz="4000" b="1" dirty="0" err="1">
                <a:solidFill>
                  <a:schemeClr val="accent1">
                    <a:lumMod val="75000"/>
                  </a:schemeClr>
                </a:solidFill>
                <a:latin typeface="Times New Roman" panose="02020603050405020304" pitchFamily="18" charset="0"/>
                <a:cs typeface="Times New Roman" panose="02020603050405020304" pitchFamily="18" charset="0"/>
              </a:rPr>
              <a:t>pn</a:t>
            </a:r>
            <a:r>
              <a:rPr lang="en-US" sz="4000" b="1" dirty="0">
                <a:solidFill>
                  <a:schemeClr val="accent1">
                    <a:lumMod val="75000"/>
                  </a:schemeClr>
                </a:solidFill>
                <a:latin typeface="Times New Roman" panose="02020603050405020304" pitchFamily="18" charset="0"/>
                <a:cs typeface="Times New Roman" panose="02020603050405020304" pitchFamily="18" charset="0"/>
              </a:rPr>
              <a:t>-junction semiconductor works</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9" name="Picture 8"/>
          <p:cNvPicPr>
            <a:picLocks noChangeAspect="1"/>
          </p:cNvPicPr>
          <p:nvPr/>
        </p:nvPicPr>
        <p:blipFill rotWithShape="1">
          <a:blip r:embed="rId3"/>
          <a:srcRect l="5084" t="3511" r="1807" b="10358"/>
          <a:stretch/>
        </p:blipFill>
        <p:spPr>
          <a:xfrm>
            <a:off x="1332560" y="1739791"/>
            <a:ext cx="5675162" cy="3112307"/>
          </a:xfrm>
          <a:prstGeom prst="rect">
            <a:avLst/>
          </a:prstGeom>
        </p:spPr>
      </p:pic>
      <p:pic>
        <p:nvPicPr>
          <p:cNvPr id="13" name="Picture 12"/>
          <p:cNvPicPr>
            <a:picLocks noChangeAspect="1"/>
          </p:cNvPicPr>
          <p:nvPr/>
        </p:nvPicPr>
        <p:blipFill rotWithShape="1">
          <a:blip r:embed="rId4"/>
          <a:srcRect l="3308" t="7970" r="8446"/>
          <a:stretch/>
        </p:blipFill>
        <p:spPr>
          <a:xfrm>
            <a:off x="7915701" y="1862621"/>
            <a:ext cx="2789796" cy="3678364"/>
          </a:xfrm>
          <a:prstGeom prst="rect">
            <a:avLst/>
          </a:prstGeom>
        </p:spPr>
      </p:pic>
    </p:spTree>
    <p:extLst>
      <p:ext uri="{BB962C8B-B14F-4D97-AF65-F5344CB8AC3E}">
        <p14:creationId xmlns:p14="http://schemas.microsoft.com/office/powerpoint/2010/main" val="2996029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err="1">
                <a:solidFill>
                  <a:schemeClr val="accent1">
                    <a:lumMod val="75000"/>
                  </a:schemeClr>
                </a:solidFill>
                <a:latin typeface="Times New Roman" panose="02020603050405020304" pitchFamily="18" charset="0"/>
                <a:cs typeface="Times New Roman" panose="02020603050405020304" pitchFamily="18" charset="0"/>
              </a:rPr>
              <a:t>pn</a:t>
            </a:r>
            <a:r>
              <a:rPr lang="en-US" sz="4000" b="1" dirty="0">
                <a:solidFill>
                  <a:schemeClr val="accent1">
                    <a:lumMod val="75000"/>
                  </a:schemeClr>
                </a:solidFill>
                <a:latin typeface="Times New Roman" panose="02020603050405020304" pitchFamily="18" charset="0"/>
                <a:cs typeface="Times New Roman" panose="02020603050405020304" pitchFamily="18" charset="0"/>
              </a:rPr>
              <a:t>-junction of semiconductor</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pic>
        <p:nvPicPr>
          <p:cNvPr id="2" name="Picture 1"/>
          <p:cNvPicPr>
            <a:picLocks noChangeAspect="1"/>
          </p:cNvPicPr>
          <p:nvPr/>
        </p:nvPicPr>
        <p:blipFill rotWithShape="1">
          <a:blip r:embed="rId3"/>
          <a:srcRect b="10845"/>
          <a:stretch/>
        </p:blipFill>
        <p:spPr>
          <a:xfrm>
            <a:off x="813945" y="1099114"/>
            <a:ext cx="9558695" cy="2413540"/>
          </a:xfrm>
          <a:prstGeom prst="rect">
            <a:avLst/>
          </a:prstGeom>
        </p:spPr>
      </p:pic>
      <p:pic>
        <p:nvPicPr>
          <p:cNvPr id="10" name="Picture 9"/>
          <p:cNvPicPr>
            <a:picLocks noChangeAspect="1"/>
          </p:cNvPicPr>
          <p:nvPr/>
        </p:nvPicPr>
        <p:blipFill rotWithShape="1">
          <a:blip r:embed="rId4"/>
          <a:srcRect l="3308" t="7970" r="8446"/>
          <a:stretch/>
        </p:blipFill>
        <p:spPr>
          <a:xfrm>
            <a:off x="9357727" y="2824865"/>
            <a:ext cx="2756847" cy="3634920"/>
          </a:xfrm>
          <a:prstGeom prst="rect">
            <a:avLst/>
          </a:prstGeom>
        </p:spPr>
      </p:pic>
      <p:sp>
        <p:nvSpPr>
          <p:cNvPr id="11" name="TextBox 10"/>
          <p:cNvSpPr txBox="1"/>
          <p:nvPr/>
        </p:nvSpPr>
        <p:spPr>
          <a:xfrm>
            <a:off x="54592" y="6473070"/>
            <a:ext cx="11196527" cy="323165"/>
          </a:xfrm>
          <a:prstGeom prst="rect">
            <a:avLst/>
          </a:prstGeom>
          <a:noFill/>
        </p:spPr>
        <p:txBody>
          <a:bodyPr wrap="none" rtlCol="0">
            <a:spAutoFit/>
          </a:bodyPr>
          <a:lstStyle/>
          <a:p>
            <a:r>
              <a:rPr lang="en-US" sz="1500" dirty="0" smtClean="0"/>
              <a:t>**The number of minority charge carriers depends only on temperature. If temperature increases, minority charge carrier will also increase.</a:t>
            </a:r>
            <a:endParaRPr lang="en-US" sz="1500" dirty="0"/>
          </a:p>
        </p:txBody>
      </p:sp>
      <p:pic>
        <p:nvPicPr>
          <p:cNvPr id="12" name="Picture 11"/>
          <p:cNvPicPr>
            <a:picLocks noChangeAspect="1"/>
          </p:cNvPicPr>
          <p:nvPr/>
        </p:nvPicPr>
        <p:blipFill rotWithShape="1">
          <a:blip r:embed="rId5"/>
          <a:srcRect l="4577" r="3594" b="10217"/>
          <a:stretch/>
        </p:blipFill>
        <p:spPr>
          <a:xfrm>
            <a:off x="5428908" y="3786382"/>
            <a:ext cx="2437649" cy="1930689"/>
          </a:xfrm>
          <a:prstGeom prst="rect">
            <a:avLst/>
          </a:prstGeom>
        </p:spPr>
      </p:pic>
    </p:spTree>
    <p:extLst>
      <p:ext uri="{BB962C8B-B14F-4D97-AF65-F5344CB8AC3E}">
        <p14:creationId xmlns:p14="http://schemas.microsoft.com/office/powerpoint/2010/main" val="4267457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err="1">
                <a:solidFill>
                  <a:schemeClr val="accent1">
                    <a:lumMod val="75000"/>
                  </a:schemeClr>
                </a:solidFill>
                <a:latin typeface="Times New Roman" panose="02020603050405020304" pitchFamily="18" charset="0"/>
                <a:cs typeface="Times New Roman" panose="02020603050405020304" pitchFamily="18" charset="0"/>
              </a:rPr>
              <a:t>pn</a:t>
            </a:r>
            <a:r>
              <a:rPr lang="en-US" sz="4000" b="1" dirty="0">
                <a:solidFill>
                  <a:schemeClr val="accent1">
                    <a:lumMod val="75000"/>
                  </a:schemeClr>
                </a:solidFill>
                <a:latin typeface="Times New Roman" panose="02020603050405020304" pitchFamily="18" charset="0"/>
                <a:cs typeface="Times New Roman" panose="02020603050405020304" pitchFamily="18" charset="0"/>
              </a:rPr>
              <a:t>-junction of semiconductor</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sp>
        <p:nvSpPr>
          <p:cNvPr id="11" name="TextBox 10"/>
          <p:cNvSpPr txBox="1"/>
          <p:nvPr/>
        </p:nvSpPr>
        <p:spPr>
          <a:xfrm>
            <a:off x="224566" y="1186107"/>
            <a:ext cx="6080701"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t>Diffusion current: </a:t>
            </a:r>
            <a:r>
              <a:rPr lang="en-US" dirty="0" smtClean="0"/>
              <a:t>The process by which, charge carriers (electrons or holes) in a semiconductor moves from a region of higher concentration to lower concentration is called diffusion. Current produced due to motion of charge carriers from a higher concentration to a region of lower concentration is called diffusion current.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b="1" dirty="0" smtClean="0"/>
              <a:t>Drift current: </a:t>
            </a:r>
            <a:r>
              <a:rPr lang="en-US" dirty="0" smtClean="0"/>
              <a:t>When the charge carriers move in a semiconductor due to the applied electric field, the resulting current is known as drift current. </a:t>
            </a:r>
            <a:endParaRPr lang="en-US" dirty="0" smtClean="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r>
              <a:rPr lang="en-US" dirty="0" smtClean="0"/>
              <a:t>Both drift and diffusion current occurs in semiconductor devices.</a:t>
            </a:r>
          </a:p>
          <a:p>
            <a:pPr marL="285750" indent="-285750" algn="just">
              <a:buFont typeface="Arial" panose="020B0604020202020204" pitchFamily="34" charset="0"/>
              <a:buChar char="•"/>
            </a:pPr>
            <a:r>
              <a:rPr lang="en-US" dirty="0" smtClean="0"/>
              <a:t>The direction of diffusion current is same or opposite to that of the drift current.</a:t>
            </a:r>
          </a:p>
        </p:txBody>
      </p:sp>
      <p:pic>
        <p:nvPicPr>
          <p:cNvPr id="2" name="Picture 1"/>
          <p:cNvPicPr>
            <a:picLocks noChangeAspect="1"/>
          </p:cNvPicPr>
          <p:nvPr/>
        </p:nvPicPr>
        <p:blipFill>
          <a:blip r:embed="rId3"/>
          <a:stretch>
            <a:fillRect/>
          </a:stretch>
        </p:blipFill>
        <p:spPr>
          <a:xfrm>
            <a:off x="6651795" y="1355344"/>
            <a:ext cx="5245458" cy="2563433"/>
          </a:xfrm>
          <a:prstGeom prst="rect">
            <a:avLst/>
          </a:prstGeom>
        </p:spPr>
      </p:pic>
      <p:pic>
        <p:nvPicPr>
          <p:cNvPr id="6" name="Picture 5"/>
          <p:cNvPicPr>
            <a:picLocks noChangeAspect="1"/>
          </p:cNvPicPr>
          <p:nvPr/>
        </p:nvPicPr>
        <p:blipFill>
          <a:blip r:embed="rId4"/>
          <a:stretch>
            <a:fillRect/>
          </a:stretch>
        </p:blipFill>
        <p:spPr>
          <a:xfrm>
            <a:off x="6686547" y="4115787"/>
            <a:ext cx="5175953" cy="1871634"/>
          </a:xfrm>
          <a:prstGeom prst="rect">
            <a:avLst/>
          </a:prstGeom>
        </p:spPr>
      </p:pic>
    </p:spTree>
    <p:extLst>
      <p:ext uri="{BB962C8B-B14F-4D97-AF65-F5344CB8AC3E}">
        <p14:creationId xmlns:p14="http://schemas.microsoft.com/office/powerpoint/2010/main" val="3435561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accent1">
                    <a:lumMod val="75000"/>
                  </a:schemeClr>
                </a:solidFill>
                <a:latin typeface="Times New Roman" panose="02020603050405020304" pitchFamily="18" charset="0"/>
                <a:cs typeface="Times New Roman" panose="02020603050405020304" pitchFamily="18" charset="0"/>
              </a:rPr>
              <a:t>Biasing a </a:t>
            </a:r>
            <a:r>
              <a:rPr lang="en-US" sz="4000" b="1" dirty="0" err="1">
                <a:solidFill>
                  <a:schemeClr val="accent1">
                    <a:lumMod val="75000"/>
                  </a:schemeClr>
                </a:solidFill>
                <a:latin typeface="Times New Roman" panose="02020603050405020304" pitchFamily="18" charset="0"/>
                <a:cs typeface="Times New Roman" panose="02020603050405020304" pitchFamily="18" charset="0"/>
              </a:rPr>
              <a:t>pn</a:t>
            </a:r>
            <a:r>
              <a:rPr lang="en-US" sz="4000" b="1" dirty="0">
                <a:solidFill>
                  <a:schemeClr val="accent1">
                    <a:lumMod val="75000"/>
                  </a:schemeClr>
                </a:solidFill>
                <a:latin typeface="Times New Roman" panose="02020603050405020304" pitchFamily="18" charset="0"/>
                <a:cs typeface="Times New Roman" panose="02020603050405020304" pitchFamily="18" charset="0"/>
              </a:rPr>
              <a:t>-junction</a:t>
            </a:r>
          </a:p>
        </p:txBody>
      </p:sp>
      <p:sp>
        <p:nvSpPr>
          <p:cNvPr id="6" name="TextBox 5"/>
          <p:cNvSpPr txBox="1"/>
          <p:nvPr/>
        </p:nvSpPr>
        <p:spPr>
          <a:xfrm>
            <a:off x="913804" y="1046475"/>
            <a:ext cx="10333354" cy="707886"/>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term bias refers to the application of an external </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voltage or </a:t>
            </a:r>
            <a:r>
              <a:rPr lang="en-US" sz="2000" dirty="0" err="1"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d.c.</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voltage</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across the two terminals of the device </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to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establish certain operating </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conditions</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
        <p:nvSpPr>
          <p:cNvPr id="8" name="TextBox 7"/>
          <p:cNvSpPr txBox="1"/>
          <p:nvPr/>
        </p:nvSpPr>
        <p:spPr>
          <a:xfrm>
            <a:off x="938576" y="2325104"/>
            <a:ext cx="4968557" cy="3170099"/>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If leads are connected to the ends of each material, a two-terminal device results as the given picture. </a:t>
            </a: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Three operating conditions then become available: </a:t>
            </a: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no bias </a:t>
            </a: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forward bias </a:t>
            </a: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reverse bias</a:t>
            </a:r>
          </a:p>
        </p:txBody>
      </p:sp>
      <p:pic>
        <p:nvPicPr>
          <p:cNvPr id="9" name="Picture 8"/>
          <p:cNvPicPr>
            <a:picLocks noChangeAspect="1"/>
          </p:cNvPicPr>
          <p:nvPr/>
        </p:nvPicPr>
        <p:blipFill>
          <a:blip r:embed="rId3"/>
          <a:stretch>
            <a:fillRect/>
          </a:stretch>
        </p:blipFill>
        <p:spPr>
          <a:xfrm>
            <a:off x="6632812" y="2148199"/>
            <a:ext cx="5449994" cy="2976431"/>
          </a:xfrm>
          <a:prstGeom prst="rect">
            <a:avLst/>
          </a:prstGeom>
        </p:spPr>
      </p:pic>
    </p:spTree>
    <p:extLst>
      <p:ext uri="{BB962C8B-B14F-4D97-AF65-F5344CB8AC3E}">
        <p14:creationId xmlns:p14="http://schemas.microsoft.com/office/powerpoint/2010/main" val="2816778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No Applied Bias (V</a:t>
            </a:r>
            <a:r>
              <a:rPr lang="en-US" sz="2400" b="1" dirty="0">
                <a:solidFill>
                  <a:schemeClr val="accent1">
                    <a:lumMod val="75000"/>
                  </a:schemeClr>
                </a:solidFill>
                <a:latin typeface="Times New Roman" panose="02020603050405020304" pitchFamily="18" charset="0"/>
                <a:cs typeface="Times New Roman" panose="02020603050405020304" pitchFamily="18" charset="0"/>
              </a:rPr>
              <a:t>D</a:t>
            </a:r>
            <a:r>
              <a:rPr lang="en-US" sz="4000" b="1" dirty="0">
                <a:solidFill>
                  <a:schemeClr val="accent1">
                    <a:lumMod val="75000"/>
                  </a:schemeClr>
                </a:solidFill>
                <a:latin typeface="Times New Roman" panose="02020603050405020304" pitchFamily="18" charset="0"/>
                <a:cs typeface="Times New Roman" panose="02020603050405020304" pitchFamily="18" charset="0"/>
              </a:rPr>
              <a:t>= 0V)</a:t>
            </a:r>
          </a:p>
        </p:txBody>
      </p:sp>
      <p:sp>
        <p:nvSpPr>
          <p:cNvPr id="6" name="TextBox 5"/>
          <p:cNvSpPr txBox="1"/>
          <p:nvPr/>
        </p:nvSpPr>
        <p:spPr>
          <a:xfrm>
            <a:off x="813945" y="963097"/>
            <a:ext cx="10333354" cy="1631216"/>
          </a:xfrm>
          <a:prstGeom prst="rect">
            <a:avLst/>
          </a:prstGeom>
          <a:noFill/>
        </p:spPr>
        <p:txBody>
          <a:bodyPr wrap="square" rtlCol="0" anchor="ctr">
            <a:spAutoFit/>
          </a:bodyPr>
          <a:lstStyle/>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condition shown in figure is the no-bias situation because there is no external voltage applied. In the figure it is clear that the applied voltage is 0 V (no bias) and the resulting current is 0 A, much like an isolated resistor. The absence of a voltage across a resistor results in zero current through it.</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pic>
        <p:nvPicPr>
          <p:cNvPr id="10" name="Picture 9"/>
          <p:cNvPicPr>
            <a:picLocks noChangeAspect="1"/>
          </p:cNvPicPr>
          <p:nvPr/>
        </p:nvPicPr>
        <p:blipFill>
          <a:blip r:embed="rId3"/>
          <a:stretch>
            <a:fillRect/>
          </a:stretch>
        </p:blipFill>
        <p:spPr>
          <a:xfrm>
            <a:off x="4105679" y="3516505"/>
            <a:ext cx="4587513" cy="2505400"/>
          </a:xfrm>
          <a:prstGeom prst="rect">
            <a:avLst/>
          </a:prstGeom>
        </p:spPr>
      </p:pic>
      <p:pic>
        <p:nvPicPr>
          <p:cNvPr id="2" name="Picture 1"/>
          <p:cNvPicPr>
            <a:picLocks noChangeAspect="1"/>
          </p:cNvPicPr>
          <p:nvPr/>
        </p:nvPicPr>
        <p:blipFill>
          <a:blip r:embed="rId4"/>
          <a:stretch>
            <a:fillRect/>
          </a:stretch>
        </p:blipFill>
        <p:spPr>
          <a:xfrm>
            <a:off x="1118315" y="2650715"/>
            <a:ext cx="10185867" cy="821749"/>
          </a:xfrm>
          <a:prstGeom prst="rect">
            <a:avLst/>
          </a:prstGeom>
        </p:spPr>
      </p:pic>
    </p:spTree>
    <p:extLst>
      <p:ext uri="{BB962C8B-B14F-4D97-AF65-F5344CB8AC3E}">
        <p14:creationId xmlns:p14="http://schemas.microsoft.com/office/powerpoint/2010/main" val="3875966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accent1">
                    <a:lumMod val="75000"/>
                  </a:schemeClr>
                </a:solidFill>
                <a:latin typeface="Times New Roman" panose="02020603050405020304" pitchFamily="18" charset="0"/>
                <a:cs typeface="Times New Roman" panose="02020603050405020304" pitchFamily="18" charset="0"/>
              </a:rPr>
              <a:t>(review)</a:t>
            </a:r>
            <a:endParaRPr lang="en-US"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728067" y="3873082"/>
            <a:ext cx="2799155" cy="1200329"/>
          </a:xfrm>
          <a:prstGeom prst="rect">
            <a:avLst/>
          </a:prstGeom>
          <a:noFill/>
        </p:spPr>
        <p:txBody>
          <a:bodyPr wrap="square" rtlCol="0">
            <a:spAutoFit/>
          </a:bodyPr>
          <a:lstStyle/>
          <a:p>
            <a:pPr marL="342900" indent="-342900" algn="just">
              <a:buFont typeface="Arial" panose="020B0604020202020204" pitchFamily="34" charset="0"/>
              <a:buChar char="•"/>
            </a:pP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Excess Electrons</a:t>
            </a:r>
          </a:p>
          <a:p>
            <a:pPr marL="342900" indent="-342900" algn="just">
              <a:buFont typeface="Arial" panose="020B0604020202020204" pitchFamily="34" charset="0"/>
              <a:buChar char="•"/>
            </a:pPr>
            <a:r>
              <a:rPr lang="en-US" dirty="0" err="1"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Pentavalent</a:t>
            </a: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elements</a:t>
            </a:r>
          </a:p>
          <a:p>
            <a:pPr marL="342900" indent="-342900" algn="just">
              <a:buFont typeface="Arial" panose="020B0604020202020204" pitchFamily="34" charset="0"/>
              <a:buChar char="•"/>
            </a:pPr>
            <a:r>
              <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n</a:t>
            </a: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-type impurity</a:t>
            </a:r>
          </a:p>
          <a:p>
            <a:pPr marL="342900" indent="-342900" algn="just">
              <a:buFont typeface="Arial" panose="020B0604020202020204" pitchFamily="34" charset="0"/>
              <a:buChar char="•"/>
            </a:pPr>
            <a:endPar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grpSp>
        <p:nvGrpSpPr>
          <p:cNvPr id="29" name="Group 28"/>
          <p:cNvGrpSpPr/>
          <p:nvPr/>
        </p:nvGrpSpPr>
        <p:grpSpPr>
          <a:xfrm>
            <a:off x="2851018" y="1379769"/>
            <a:ext cx="6550923" cy="2345056"/>
            <a:chOff x="2851018" y="1379769"/>
            <a:chExt cx="6550923" cy="2345056"/>
          </a:xfrm>
        </p:grpSpPr>
        <p:sp>
          <p:nvSpPr>
            <p:cNvPr id="9" name="Rounded Rectangle 8"/>
            <p:cNvSpPr/>
            <p:nvPr/>
          </p:nvSpPr>
          <p:spPr>
            <a:xfrm>
              <a:off x="5034659" y="1379769"/>
              <a:ext cx="2183641" cy="7369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Times New Roman" panose="02020603050405020304" pitchFamily="18" charset="0"/>
                  <a:cs typeface="Times New Roman" panose="02020603050405020304" pitchFamily="18" charset="0"/>
                </a:rPr>
                <a:t>Impurities</a:t>
              </a:r>
              <a:endParaRPr lang="en-US" sz="2400" b="1"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2851018" y="2987846"/>
              <a:ext cx="2183641" cy="7369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latin typeface="Times New Roman" panose="02020603050405020304" pitchFamily="18" charset="0"/>
                  <a:cs typeface="Times New Roman" panose="02020603050405020304" pitchFamily="18" charset="0"/>
                </a:rPr>
                <a:t>Donor </a:t>
              </a:r>
            </a:p>
            <a:p>
              <a:pPr algn="ctr"/>
              <a:r>
                <a:rPr lang="en-US" sz="2200" b="1" dirty="0" smtClean="0">
                  <a:latin typeface="Times New Roman" panose="02020603050405020304" pitchFamily="18" charset="0"/>
                  <a:cs typeface="Times New Roman" panose="02020603050405020304" pitchFamily="18" charset="0"/>
                </a:rPr>
                <a:t>Impurity</a:t>
              </a:r>
              <a:endParaRPr lang="en-US" sz="2200" b="1"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7218300" y="2987846"/>
              <a:ext cx="2183641" cy="7369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latin typeface="Times New Roman" panose="02020603050405020304" pitchFamily="18" charset="0"/>
                  <a:cs typeface="Times New Roman" panose="02020603050405020304" pitchFamily="18" charset="0"/>
                </a:rPr>
                <a:t>Acceptor </a:t>
              </a:r>
              <a:r>
                <a:rPr lang="en-US" sz="2200" b="1" dirty="0">
                  <a:latin typeface="Times New Roman" panose="02020603050405020304" pitchFamily="18" charset="0"/>
                  <a:cs typeface="Times New Roman" panose="02020603050405020304" pitchFamily="18" charset="0"/>
                </a:rPr>
                <a:t>Impurity</a:t>
              </a:r>
            </a:p>
          </p:txBody>
        </p:sp>
        <p:cxnSp>
          <p:nvCxnSpPr>
            <p:cNvPr id="13" name="Elbow Connector 12"/>
            <p:cNvCxnSpPr>
              <a:stCxn id="9" idx="2"/>
            </p:cNvCxnSpPr>
            <p:nvPr/>
          </p:nvCxnSpPr>
          <p:spPr>
            <a:xfrm rot="5400000">
              <a:off x="4895436" y="1157890"/>
              <a:ext cx="272187" cy="2189903"/>
            </a:xfrm>
            <a:prstGeom prst="bentConnector2">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6126479" y="2116748"/>
              <a:ext cx="2199520" cy="272187"/>
            </a:xfrm>
            <a:prstGeom prst="bentConnector3">
              <a:avLst>
                <a:gd name="adj1" fmla="val -216"/>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36577" y="2370829"/>
              <a:ext cx="0" cy="598911"/>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316946" y="2379882"/>
              <a:ext cx="0" cy="598911"/>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7218300" y="3870901"/>
            <a:ext cx="2799155" cy="1200329"/>
          </a:xfrm>
          <a:prstGeom prst="rect">
            <a:avLst/>
          </a:prstGeom>
          <a:noFill/>
        </p:spPr>
        <p:txBody>
          <a:bodyPr wrap="square" rtlCol="0">
            <a:spAutoFit/>
          </a:bodyPr>
          <a:lstStyle/>
          <a:p>
            <a:pPr marL="342900" indent="-342900" algn="just">
              <a:buFont typeface="Arial" panose="020B0604020202020204" pitchFamily="34" charset="0"/>
              <a:buChar char="•"/>
            </a:pP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t>
            </a:r>
            <a:r>
              <a:rPr lang="en-US" dirty="0" err="1"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ve</a:t>
            </a: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carrier (holes)</a:t>
            </a:r>
          </a:p>
          <a:p>
            <a:pPr marL="342900" indent="-342900" algn="just">
              <a:buFont typeface="Arial" panose="020B0604020202020204" pitchFamily="34" charset="0"/>
              <a:buChar char="•"/>
            </a:pP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Trivalent elements</a:t>
            </a:r>
          </a:p>
          <a:p>
            <a:pPr marL="342900" indent="-342900" algn="just">
              <a:buFont typeface="Arial" panose="020B0604020202020204" pitchFamily="34" charset="0"/>
              <a:buChar char="•"/>
            </a:pPr>
            <a:r>
              <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a:t>
            </a: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-type impurity</a:t>
            </a:r>
          </a:p>
          <a:p>
            <a:pPr marL="342900" indent="-342900" algn="just">
              <a:buFont typeface="Arial" panose="020B0604020202020204" pitchFamily="34" charset="0"/>
              <a:buChar char="•"/>
            </a:pPr>
            <a:endPar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p:txBody>
      </p:sp>
    </p:spTree>
    <p:extLst>
      <p:ext uri="{BB962C8B-B14F-4D97-AF65-F5344CB8AC3E}">
        <p14:creationId xmlns:p14="http://schemas.microsoft.com/office/powerpoint/2010/main" val="3365887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Forward - Bias Condition </a:t>
            </a:r>
            <a:r>
              <a:rPr lang="en-US" sz="4000" b="1" dirty="0" smtClean="0">
                <a:solidFill>
                  <a:schemeClr val="accent1">
                    <a:lumMod val="75000"/>
                  </a:schemeClr>
                </a:solidFill>
                <a:latin typeface="Times New Roman" panose="02020603050405020304" pitchFamily="18" charset="0"/>
                <a:cs typeface="Times New Roman" panose="02020603050405020304" pitchFamily="18" charset="0"/>
              </a:rPr>
              <a:t>(</a:t>
            </a:r>
            <a:r>
              <a:rPr lang="fr-FR" sz="4000" b="1" dirty="0" smtClean="0">
                <a:solidFill>
                  <a:schemeClr val="accent1">
                    <a:lumMod val="75000"/>
                  </a:schemeClr>
                </a:solidFill>
                <a:latin typeface="Times New Roman" panose="02020603050405020304" pitchFamily="18" charset="0"/>
                <a:cs typeface="Times New Roman" panose="02020603050405020304" pitchFamily="18" charset="0"/>
              </a:rPr>
              <a:t>V</a:t>
            </a:r>
            <a:r>
              <a:rPr lang="fr-FR" sz="4000" b="1" baseline="-25000" dirty="0" smtClean="0">
                <a:solidFill>
                  <a:schemeClr val="accent1">
                    <a:lumMod val="75000"/>
                  </a:schemeClr>
                </a:solidFill>
                <a:latin typeface="Times New Roman" panose="02020603050405020304" pitchFamily="18" charset="0"/>
                <a:cs typeface="Times New Roman" panose="02020603050405020304" pitchFamily="18" charset="0"/>
              </a:rPr>
              <a:t>D</a:t>
            </a:r>
            <a:r>
              <a:rPr lang="en-US" sz="40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4000" b="1" dirty="0">
                <a:solidFill>
                  <a:schemeClr val="accent1">
                    <a:lumMod val="75000"/>
                  </a:schemeClr>
                </a:solidFill>
                <a:latin typeface="Times New Roman" panose="02020603050405020304" pitchFamily="18" charset="0"/>
                <a:cs typeface="Times New Roman" panose="02020603050405020304" pitchFamily="18" charset="0"/>
              </a:rPr>
              <a:t>&gt; 0V)</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8" name="Picture 7"/>
          <p:cNvPicPr>
            <a:picLocks noChangeAspect="1"/>
          </p:cNvPicPr>
          <p:nvPr/>
        </p:nvPicPr>
        <p:blipFill>
          <a:blip r:embed="rId3"/>
          <a:stretch>
            <a:fillRect/>
          </a:stretch>
        </p:blipFill>
        <p:spPr>
          <a:xfrm>
            <a:off x="869094" y="1479770"/>
            <a:ext cx="10343389" cy="3361602"/>
          </a:xfrm>
          <a:prstGeom prst="rect">
            <a:avLst/>
          </a:prstGeom>
        </p:spPr>
      </p:pic>
    </p:spTree>
    <p:extLst>
      <p:ext uri="{BB962C8B-B14F-4D97-AF65-F5344CB8AC3E}">
        <p14:creationId xmlns:p14="http://schemas.microsoft.com/office/powerpoint/2010/main" val="4273023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Forward - Bias Condition </a:t>
            </a:r>
            <a:r>
              <a:rPr lang="en-US" sz="4000" b="1" dirty="0" smtClean="0">
                <a:solidFill>
                  <a:schemeClr val="accent1">
                    <a:lumMod val="75000"/>
                  </a:schemeClr>
                </a:solidFill>
                <a:latin typeface="Times New Roman" panose="02020603050405020304" pitchFamily="18" charset="0"/>
                <a:cs typeface="Times New Roman" panose="02020603050405020304" pitchFamily="18" charset="0"/>
              </a:rPr>
              <a:t>(</a:t>
            </a:r>
            <a:r>
              <a:rPr lang="fr-FR" sz="4000" b="1" dirty="0" smtClean="0">
                <a:solidFill>
                  <a:schemeClr val="accent1">
                    <a:lumMod val="75000"/>
                  </a:schemeClr>
                </a:solidFill>
                <a:latin typeface="Times New Roman" panose="02020603050405020304" pitchFamily="18" charset="0"/>
                <a:cs typeface="Times New Roman" panose="02020603050405020304" pitchFamily="18" charset="0"/>
              </a:rPr>
              <a:t>V</a:t>
            </a:r>
            <a:r>
              <a:rPr lang="fr-FR" sz="4000" b="1" baseline="-25000" dirty="0" smtClean="0">
                <a:solidFill>
                  <a:schemeClr val="accent1">
                    <a:lumMod val="75000"/>
                  </a:schemeClr>
                </a:solidFill>
                <a:latin typeface="Times New Roman" panose="02020603050405020304" pitchFamily="18" charset="0"/>
                <a:cs typeface="Times New Roman" panose="02020603050405020304" pitchFamily="18" charset="0"/>
              </a:rPr>
              <a:t>D</a:t>
            </a:r>
            <a:r>
              <a:rPr lang="en-US" sz="40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4000" b="1" dirty="0">
                <a:solidFill>
                  <a:schemeClr val="accent1">
                    <a:lumMod val="75000"/>
                  </a:schemeClr>
                </a:solidFill>
                <a:latin typeface="Times New Roman" panose="02020603050405020304" pitchFamily="18" charset="0"/>
                <a:cs typeface="Times New Roman" panose="02020603050405020304" pitchFamily="18" charset="0"/>
              </a:rPr>
              <a:t>&gt; 0V)</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2" name="Picture 1"/>
          <p:cNvPicPr>
            <a:picLocks noChangeAspect="1"/>
          </p:cNvPicPr>
          <p:nvPr/>
        </p:nvPicPr>
        <p:blipFill>
          <a:blip r:embed="rId3"/>
          <a:stretch>
            <a:fillRect/>
          </a:stretch>
        </p:blipFill>
        <p:spPr>
          <a:xfrm>
            <a:off x="813945" y="1748259"/>
            <a:ext cx="6968491" cy="3462263"/>
          </a:xfrm>
          <a:prstGeom prst="rect">
            <a:avLst/>
          </a:prstGeom>
        </p:spPr>
      </p:pic>
      <p:pic>
        <p:nvPicPr>
          <p:cNvPr id="6" name="Picture 5"/>
          <p:cNvPicPr>
            <a:picLocks noChangeAspect="1"/>
          </p:cNvPicPr>
          <p:nvPr/>
        </p:nvPicPr>
        <p:blipFill>
          <a:blip r:embed="rId4"/>
          <a:stretch>
            <a:fillRect/>
          </a:stretch>
        </p:blipFill>
        <p:spPr>
          <a:xfrm>
            <a:off x="8726609" y="1539171"/>
            <a:ext cx="3006451" cy="3769808"/>
          </a:xfrm>
          <a:prstGeom prst="rect">
            <a:avLst/>
          </a:prstGeom>
        </p:spPr>
      </p:pic>
    </p:spTree>
    <p:extLst>
      <p:ext uri="{BB962C8B-B14F-4D97-AF65-F5344CB8AC3E}">
        <p14:creationId xmlns:p14="http://schemas.microsoft.com/office/powerpoint/2010/main" val="3174167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4000" b="1" dirty="0">
                <a:solidFill>
                  <a:schemeClr val="accent1">
                    <a:lumMod val="75000"/>
                  </a:schemeClr>
                </a:solidFill>
                <a:latin typeface="Times New Roman" panose="02020603050405020304" pitchFamily="18" charset="0"/>
                <a:cs typeface="Times New Roman" panose="02020603050405020304" pitchFamily="18" charset="0"/>
              </a:rPr>
              <a:t>Reverse - </a:t>
            </a:r>
            <a:r>
              <a:rPr lang="fr-FR" sz="4000" b="1" dirty="0" err="1">
                <a:solidFill>
                  <a:schemeClr val="accent1">
                    <a:lumMod val="75000"/>
                  </a:schemeClr>
                </a:solidFill>
                <a:latin typeface="Times New Roman" panose="02020603050405020304" pitchFamily="18" charset="0"/>
                <a:cs typeface="Times New Roman" panose="02020603050405020304" pitchFamily="18" charset="0"/>
              </a:rPr>
              <a:t>Bias</a:t>
            </a:r>
            <a:r>
              <a:rPr lang="fr-FR" sz="4000" b="1" dirty="0">
                <a:solidFill>
                  <a:schemeClr val="accent1">
                    <a:lumMod val="75000"/>
                  </a:schemeClr>
                </a:solidFill>
                <a:latin typeface="Times New Roman" panose="02020603050405020304" pitchFamily="18" charset="0"/>
                <a:cs typeface="Times New Roman" panose="02020603050405020304" pitchFamily="18" charset="0"/>
              </a:rPr>
              <a:t> Condition (V</a:t>
            </a:r>
            <a:r>
              <a:rPr lang="fr-FR" sz="4000" b="1" baseline="-25000" dirty="0">
                <a:solidFill>
                  <a:schemeClr val="accent1">
                    <a:lumMod val="75000"/>
                  </a:schemeClr>
                </a:solidFill>
                <a:latin typeface="Times New Roman" panose="02020603050405020304" pitchFamily="18" charset="0"/>
                <a:cs typeface="Times New Roman" panose="02020603050405020304" pitchFamily="18" charset="0"/>
              </a:rPr>
              <a:t>D</a:t>
            </a:r>
            <a:r>
              <a:rPr lang="fr-FR" sz="4000" b="1" dirty="0">
                <a:solidFill>
                  <a:schemeClr val="accent1">
                    <a:lumMod val="75000"/>
                  </a:schemeClr>
                </a:solidFill>
                <a:latin typeface="Times New Roman" panose="02020603050405020304" pitchFamily="18" charset="0"/>
                <a:cs typeface="Times New Roman" panose="02020603050405020304" pitchFamily="18" charset="0"/>
              </a:rPr>
              <a:t> &lt; 0V)</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2" name="Picture 1"/>
          <p:cNvPicPr>
            <a:picLocks noChangeAspect="1"/>
          </p:cNvPicPr>
          <p:nvPr/>
        </p:nvPicPr>
        <p:blipFill>
          <a:blip r:embed="rId3"/>
          <a:stretch>
            <a:fillRect/>
          </a:stretch>
        </p:blipFill>
        <p:spPr>
          <a:xfrm>
            <a:off x="1118315" y="1396288"/>
            <a:ext cx="10159760" cy="2588858"/>
          </a:xfrm>
          <a:prstGeom prst="rect">
            <a:avLst/>
          </a:prstGeom>
        </p:spPr>
      </p:pic>
    </p:spTree>
    <p:extLst>
      <p:ext uri="{BB962C8B-B14F-4D97-AF65-F5344CB8AC3E}">
        <p14:creationId xmlns:p14="http://schemas.microsoft.com/office/powerpoint/2010/main" val="1302259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4000" b="1" dirty="0">
                <a:solidFill>
                  <a:schemeClr val="accent1">
                    <a:lumMod val="75000"/>
                  </a:schemeClr>
                </a:solidFill>
                <a:latin typeface="Times New Roman" panose="02020603050405020304" pitchFamily="18" charset="0"/>
                <a:cs typeface="Times New Roman" panose="02020603050405020304" pitchFamily="18" charset="0"/>
              </a:rPr>
              <a:t>Reverse - </a:t>
            </a:r>
            <a:r>
              <a:rPr lang="fr-FR" sz="4000" b="1" dirty="0" err="1">
                <a:solidFill>
                  <a:schemeClr val="accent1">
                    <a:lumMod val="75000"/>
                  </a:schemeClr>
                </a:solidFill>
                <a:latin typeface="Times New Roman" panose="02020603050405020304" pitchFamily="18" charset="0"/>
                <a:cs typeface="Times New Roman" panose="02020603050405020304" pitchFamily="18" charset="0"/>
              </a:rPr>
              <a:t>Bias</a:t>
            </a:r>
            <a:r>
              <a:rPr lang="fr-FR" sz="4000" b="1" dirty="0">
                <a:solidFill>
                  <a:schemeClr val="accent1">
                    <a:lumMod val="75000"/>
                  </a:schemeClr>
                </a:solidFill>
                <a:latin typeface="Times New Roman" panose="02020603050405020304" pitchFamily="18" charset="0"/>
                <a:cs typeface="Times New Roman" panose="02020603050405020304" pitchFamily="18" charset="0"/>
              </a:rPr>
              <a:t> Condition (V</a:t>
            </a:r>
            <a:r>
              <a:rPr lang="fr-FR" sz="4000" b="1" baseline="-25000" dirty="0">
                <a:solidFill>
                  <a:schemeClr val="accent1">
                    <a:lumMod val="75000"/>
                  </a:schemeClr>
                </a:solidFill>
                <a:latin typeface="Times New Roman" panose="02020603050405020304" pitchFamily="18" charset="0"/>
                <a:cs typeface="Times New Roman" panose="02020603050405020304" pitchFamily="18" charset="0"/>
              </a:rPr>
              <a:t>D</a:t>
            </a:r>
            <a:r>
              <a:rPr lang="fr-FR" sz="4000" b="1" dirty="0">
                <a:solidFill>
                  <a:schemeClr val="accent1">
                    <a:lumMod val="75000"/>
                  </a:schemeClr>
                </a:solidFill>
                <a:latin typeface="Times New Roman" panose="02020603050405020304" pitchFamily="18" charset="0"/>
                <a:cs typeface="Times New Roman" panose="02020603050405020304" pitchFamily="18" charset="0"/>
              </a:rPr>
              <a:t> &lt; 0V)</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2" name="Picture 1"/>
          <p:cNvPicPr>
            <a:picLocks noChangeAspect="1"/>
          </p:cNvPicPr>
          <p:nvPr/>
        </p:nvPicPr>
        <p:blipFill>
          <a:blip r:embed="rId3"/>
          <a:stretch>
            <a:fillRect/>
          </a:stretch>
        </p:blipFill>
        <p:spPr>
          <a:xfrm>
            <a:off x="8472683" y="1862621"/>
            <a:ext cx="2855550" cy="3396374"/>
          </a:xfrm>
          <a:prstGeom prst="rect">
            <a:avLst/>
          </a:prstGeom>
        </p:spPr>
      </p:pic>
      <p:pic>
        <p:nvPicPr>
          <p:cNvPr id="6" name="Picture 5"/>
          <p:cNvPicPr>
            <a:picLocks noChangeAspect="1"/>
          </p:cNvPicPr>
          <p:nvPr/>
        </p:nvPicPr>
        <p:blipFill>
          <a:blip r:embed="rId4"/>
          <a:stretch>
            <a:fillRect/>
          </a:stretch>
        </p:blipFill>
        <p:spPr>
          <a:xfrm>
            <a:off x="1081214" y="1739791"/>
            <a:ext cx="6357271" cy="3519204"/>
          </a:xfrm>
          <a:prstGeom prst="rect">
            <a:avLst/>
          </a:prstGeom>
        </p:spPr>
      </p:pic>
    </p:spTree>
    <p:extLst>
      <p:ext uri="{BB962C8B-B14F-4D97-AF65-F5344CB8AC3E}">
        <p14:creationId xmlns:p14="http://schemas.microsoft.com/office/powerpoint/2010/main" val="2585652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Characteristics of Diode:</a:t>
            </a:r>
          </a:p>
        </p:txBody>
      </p:sp>
      <p:sp>
        <p:nvSpPr>
          <p:cNvPr id="6" name="TextBox 5"/>
          <p:cNvSpPr txBox="1"/>
          <p:nvPr/>
        </p:nvSpPr>
        <p:spPr>
          <a:xfrm>
            <a:off x="1097280" y="1563128"/>
            <a:ext cx="10228703" cy="2246769"/>
          </a:xfrm>
          <a:prstGeom prst="rect">
            <a:avLst/>
          </a:prstGeom>
          <a:noFill/>
        </p:spPr>
        <p:txBody>
          <a:bodyPr wrap="square" rtlCol="0" anchor="ctr">
            <a:spAutoFit/>
          </a:bodyPr>
          <a:lstStyle/>
          <a:p>
            <a:pPr marL="514350" indent="-514350" algn="just">
              <a:buFont typeface="+mj-lt"/>
              <a:buAutoNum type="romanLcPeriod"/>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Diode always conducts in one direction.</a:t>
            </a:r>
          </a:p>
          <a:p>
            <a:pPr marL="514350" indent="-514350" algn="just">
              <a:buFont typeface="+mj-lt"/>
              <a:buAutoNum type="romanLcPeriod"/>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514350" indent="-514350" algn="just">
              <a:buFont typeface="+mj-lt"/>
              <a:buAutoNum type="romanLcPeriod"/>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514350" indent="-514350" algn="just">
              <a:buFont typeface="+mj-lt"/>
              <a:buAutoNum type="romanLcPeriod"/>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Diodes conduct current when Forward Biased (Zero resistance)</a:t>
            </a:r>
          </a:p>
          <a:p>
            <a:pPr marL="514350" indent="-514350" algn="just">
              <a:buFont typeface="+mj-lt"/>
              <a:buAutoNum type="romanLcPeriod"/>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514350" indent="-514350" algn="just">
              <a:buFont typeface="+mj-lt"/>
              <a:buAutoNum type="romanLcPeriod"/>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514350" indent="-514350" algn="just">
              <a:buFont typeface="+mj-lt"/>
              <a:buAutoNum type="romanLcPeriod"/>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Diodes do not conduct when Reverse Biased (Infinite resistance)</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1048288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V-I Characteristics of </a:t>
            </a:r>
            <a:r>
              <a:rPr lang="en-US" sz="4000" b="1" dirty="0" err="1">
                <a:solidFill>
                  <a:schemeClr val="accent1">
                    <a:lumMod val="75000"/>
                  </a:schemeClr>
                </a:solidFill>
                <a:latin typeface="Times New Roman" panose="02020603050405020304" pitchFamily="18" charset="0"/>
                <a:cs typeface="Times New Roman" panose="02020603050405020304" pitchFamily="18" charset="0"/>
              </a:rPr>
              <a:t>pn</a:t>
            </a:r>
            <a:r>
              <a:rPr lang="en-US" sz="4000" b="1" dirty="0">
                <a:solidFill>
                  <a:schemeClr val="accent1">
                    <a:lumMod val="75000"/>
                  </a:schemeClr>
                </a:solidFill>
                <a:latin typeface="Times New Roman" panose="02020603050405020304" pitchFamily="18" charset="0"/>
                <a:cs typeface="Times New Roman" panose="02020603050405020304" pitchFamily="18" charset="0"/>
              </a:rPr>
              <a:t> junction</a:t>
            </a:r>
          </a:p>
        </p:txBody>
      </p:sp>
      <p:sp>
        <p:nvSpPr>
          <p:cNvPr id="6" name="TextBox 5"/>
          <p:cNvSpPr txBox="1"/>
          <p:nvPr/>
        </p:nvSpPr>
        <p:spPr>
          <a:xfrm>
            <a:off x="813945" y="1267615"/>
            <a:ext cx="6638415" cy="347787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Volt-ampere or V-I characteristic of a p-n junction is the curve between voltage across the junction and the circuit current. Usually, voltage is taken along x-axis and current along y-axis.</a:t>
            </a: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characteristics can be studied under three heads</a:t>
            </a: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lphaLcPeriod"/>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Zero external voltage</a:t>
            </a:r>
          </a:p>
          <a:p>
            <a:pPr marL="457200" indent="-457200" algn="just">
              <a:buFont typeface="+mj-lt"/>
              <a:buAutoNum type="alphaLcPeriod"/>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Forward bias and</a:t>
            </a:r>
          </a:p>
          <a:p>
            <a:pPr marL="457200" indent="-457200" algn="just">
              <a:buFont typeface="+mj-lt"/>
              <a:buAutoNum type="alphaLcPeriod"/>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Reverse bias</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25</a:t>
            </a:fld>
            <a:endParaRPr lang="en-US" dirty="0"/>
          </a:p>
        </p:txBody>
      </p:sp>
      <p:pic>
        <p:nvPicPr>
          <p:cNvPr id="8" name="Picture 7"/>
          <p:cNvPicPr>
            <a:picLocks noChangeAspect="1"/>
          </p:cNvPicPr>
          <p:nvPr/>
        </p:nvPicPr>
        <p:blipFill>
          <a:blip r:embed="rId3"/>
          <a:stretch>
            <a:fillRect/>
          </a:stretch>
        </p:blipFill>
        <p:spPr>
          <a:xfrm>
            <a:off x="6606540" y="2452311"/>
            <a:ext cx="5184199" cy="3759712"/>
          </a:xfrm>
          <a:prstGeom prst="rect">
            <a:avLst/>
          </a:prstGeom>
        </p:spPr>
      </p:pic>
    </p:spTree>
    <p:extLst>
      <p:ext uri="{BB962C8B-B14F-4D97-AF65-F5344CB8AC3E}">
        <p14:creationId xmlns:p14="http://schemas.microsoft.com/office/powerpoint/2010/main" val="1320790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V-I Characteristics of </a:t>
            </a:r>
            <a:r>
              <a:rPr lang="en-US" sz="4000" b="1" dirty="0" err="1">
                <a:solidFill>
                  <a:schemeClr val="accent1">
                    <a:lumMod val="75000"/>
                  </a:schemeClr>
                </a:solidFill>
                <a:latin typeface="Times New Roman" panose="02020603050405020304" pitchFamily="18" charset="0"/>
                <a:cs typeface="Times New Roman" panose="02020603050405020304" pitchFamily="18" charset="0"/>
              </a:rPr>
              <a:t>pn</a:t>
            </a:r>
            <a:r>
              <a:rPr lang="en-US" sz="4000" b="1" dirty="0">
                <a:solidFill>
                  <a:schemeClr val="accent1">
                    <a:lumMod val="75000"/>
                  </a:schemeClr>
                </a:solidFill>
                <a:latin typeface="Times New Roman" panose="02020603050405020304" pitchFamily="18" charset="0"/>
                <a:cs typeface="Times New Roman" panose="02020603050405020304" pitchFamily="18" charset="0"/>
              </a:rPr>
              <a:t> junction</a:t>
            </a:r>
          </a:p>
        </p:txBody>
      </p:sp>
      <p:sp>
        <p:nvSpPr>
          <p:cNvPr id="6" name="TextBox 5"/>
          <p:cNvSpPr txBox="1"/>
          <p:nvPr/>
        </p:nvSpPr>
        <p:spPr>
          <a:xfrm>
            <a:off x="959803" y="1201456"/>
            <a:ext cx="10333354" cy="4708981"/>
          </a:xfrm>
          <a:prstGeom prst="rect">
            <a:avLst/>
          </a:prstGeom>
          <a:noFill/>
        </p:spPr>
        <p:txBody>
          <a:bodyPr wrap="square" rtlCol="0" anchor="ctr">
            <a:spAutoFit/>
          </a:bodyPr>
          <a:lstStyle/>
          <a:p>
            <a:pPr marL="457200" indent="-457200" algn="just">
              <a:buFont typeface="+mj-lt"/>
              <a:buAutoNum type="arabicPeriod"/>
            </a:pP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Zero external voltage: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When the external voltage is zero, that is, circuit is open, the potential barrier at the junction does not permit current flow. Therefore, the circuit current is zero as indicated by point O in the figure.</a:t>
            </a:r>
          </a:p>
          <a:p>
            <a:pPr marL="457200" indent="-457200" algn="just">
              <a:buFont typeface="+mj-lt"/>
              <a:buAutoNum type="arabicPeriod"/>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Forward bias: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With forward bias to the p-n junction that is, p-type connected to positive terminal and n-type connected to negative terminal, the potential barrier is reduced. At some forward voltage (0.7 V for Si and 0.3 V for Ge), the potential barrier is altogether eliminated and current starts flowing in the circuit. From now onwards, the current increases with the increase in forward voltage. Thus, a rising curve OB is obtained with forward bias as shown in the Figure</a:t>
            </a:r>
          </a:p>
          <a:p>
            <a:pPr marL="457200" indent="-457200" algn="just">
              <a:buFont typeface="+mj-lt"/>
              <a:buAutoNum type="arabicPeriod"/>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Reverse bias: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With reverse bias to the p-n junction that is, p-type connected to negative terminal and n-type connected to positive terminal, potential barrier at the junction is increased. Therefore, the junction resistance becomes very high and practically no current flows through the circuit.</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2830476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V-I Characteristics of </a:t>
            </a:r>
            <a:r>
              <a:rPr lang="en-US" sz="4000" b="1" dirty="0" err="1">
                <a:solidFill>
                  <a:schemeClr val="accent1">
                    <a:lumMod val="75000"/>
                  </a:schemeClr>
                </a:solidFill>
                <a:latin typeface="Times New Roman" panose="02020603050405020304" pitchFamily="18" charset="0"/>
                <a:cs typeface="Times New Roman" panose="02020603050405020304" pitchFamily="18" charset="0"/>
              </a:rPr>
              <a:t>pn</a:t>
            </a:r>
            <a:r>
              <a:rPr lang="en-US" sz="4000" b="1" dirty="0">
                <a:solidFill>
                  <a:schemeClr val="accent1">
                    <a:lumMod val="75000"/>
                  </a:schemeClr>
                </a:solidFill>
                <a:latin typeface="Times New Roman" panose="02020603050405020304" pitchFamily="18" charset="0"/>
                <a:cs typeface="Times New Roman" panose="02020603050405020304" pitchFamily="18" charset="0"/>
              </a:rPr>
              <a:t> junction</a:t>
            </a:r>
          </a:p>
        </p:txBody>
      </p:sp>
      <p:sp>
        <p:nvSpPr>
          <p:cNvPr id="6" name="TextBox 5"/>
          <p:cNvSpPr txBox="1"/>
          <p:nvPr/>
        </p:nvSpPr>
        <p:spPr>
          <a:xfrm>
            <a:off x="959803" y="1099114"/>
            <a:ext cx="10333354" cy="3785652"/>
          </a:xfrm>
          <a:prstGeom prst="rect">
            <a:avLst/>
          </a:prstGeom>
          <a:noFill/>
        </p:spPr>
        <p:txBody>
          <a:bodyPr wrap="square" rtlCol="0" anchor="ctr">
            <a:spAutoFit/>
          </a:bodyPr>
          <a:lstStyle/>
          <a:p>
            <a:pPr marL="457200" indent="-4572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However, in practice, a very small current (of the order of </a:t>
            </a:r>
            <a:r>
              <a:rPr lang="en-US" sz="20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μA</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flows in the circuit with reverse bias as shown in the reverse characteristic. This is called </a:t>
            </a: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reverse</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a:t>
            </a: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saturation current (Is)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and is due to the minority carriers. It may be recalled that there are a few free electrons in p-type material and a few holes in n-type material. These undesirable free electrons in p-type and holes in n-type are called minority carriers. To these minority carriers, the applied reverse bias appears as forward bias.</a:t>
            </a:r>
          </a:p>
          <a:p>
            <a:pPr marL="457200" indent="-4572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Therefore, a small current flows in the reverse direction. If reverse voltage is increased continuously, the kinetic energy of electrons (minority carriers) may become high enough to knock out electrons from the semiconductor </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atoms (impact ionization).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At this stage </a:t>
            </a: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breakdown</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of the junction occurs, characterized by a sudden rise of reverse current and a sudden fall of the resistance of barrier region. This may destroy the junction permanently.</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27</a:t>
            </a:fld>
            <a:endParaRPr lang="en-US" dirty="0"/>
          </a:p>
        </p:txBody>
      </p:sp>
      <p:pic>
        <p:nvPicPr>
          <p:cNvPr id="2" name="Picture 1"/>
          <p:cNvPicPr>
            <a:picLocks noChangeAspect="1"/>
          </p:cNvPicPr>
          <p:nvPr/>
        </p:nvPicPr>
        <p:blipFill>
          <a:blip r:embed="rId3"/>
          <a:stretch>
            <a:fillRect/>
          </a:stretch>
        </p:blipFill>
        <p:spPr>
          <a:xfrm>
            <a:off x="1829939" y="5278604"/>
            <a:ext cx="8593081" cy="778281"/>
          </a:xfrm>
          <a:prstGeom prst="rect">
            <a:avLst/>
          </a:prstGeom>
        </p:spPr>
      </p:pic>
    </p:spTree>
    <p:extLst>
      <p:ext uri="{BB962C8B-B14F-4D97-AF65-F5344CB8AC3E}">
        <p14:creationId xmlns:p14="http://schemas.microsoft.com/office/powerpoint/2010/main" val="1180827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Important Terms</a:t>
            </a:r>
          </a:p>
        </p:txBody>
      </p:sp>
      <p:sp>
        <p:nvSpPr>
          <p:cNvPr id="6" name="TextBox 5"/>
          <p:cNvSpPr txBox="1"/>
          <p:nvPr/>
        </p:nvSpPr>
        <p:spPr>
          <a:xfrm>
            <a:off x="673201" y="1849022"/>
            <a:ext cx="5919692" cy="3170099"/>
          </a:xfrm>
          <a:prstGeom prst="rect">
            <a:avLst/>
          </a:prstGeom>
          <a:noFill/>
        </p:spPr>
        <p:txBody>
          <a:bodyPr wrap="square" rtlCol="0" anchor="ctr">
            <a:spAutoFit/>
          </a:bodyPr>
          <a:lstStyle/>
          <a:p>
            <a:pPr marL="457200" indent="-457200" algn="just">
              <a:buFont typeface="Arial" panose="020B0604020202020204" pitchFamily="34" charset="0"/>
              <a:buChar char="•"/>
            </a:pP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Breakdown voltage: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It is the minimum reverse voltage at which p-n junction breaks down with sudden rise in reverse current.</a:t>
            </a:r>
          </a:p>
          <a:p>
            <a:pPr marL="457200" indent="-4572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Arial" panose="020B0604020202020204" pitchFamily="34" charset="0"/>
              <a:buChar char="•"/>
            </a:pP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Knee </a:t>
            </a:r>
            <a:r>
              <a:rPr lang="en-US" sz="2000" b="1"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voltage: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It is the forward voltage at which the current through the junction starts to increase rapidly</a:t>
            </a: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[Knee voltage is approximately equal to the barrier potential of the diode]</a:t>
            </a: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28</a:t>
            </a:fld>
            <a:endParaRPr lang="en-US" dirty="0"/>
          </a:p>
        </p:txBody>
      </p:sp>
      <p:pic>
        <p:nvPicPr>
          <p:cNvPr id="8" name="Picture 7"/>
          <p:cNvPicPr>
            <a:picLocks noChangeAspect="1"/>
          </p:cNvPicPr>
          <p:nvPr/>
        </p:nvPicPr>
        <p:blipFill>
          <a:blip r:embed="rId3"/>
          <a:stretch>
            <a:fillRect/>
          </a:stretch>
        </p:blipFill>
        <p:spPr>
          <a:xfrm>
            <a:off x="6747332" y="1554215"/>
            <a:ext cx="5184199" cy="3759712"/>
          </a:xfrm>
          <a:prstGeom prst="rect">
            <a:avLst/>
          </a:prstGeom>
        </p:spPr>
      </p:pic>
    </p:spTree>
    <p:extLst>
      <p:ext uri="{BB962C8B-B14F-4D97-AF65-F5344CB8AC3E}">
        <p14:creationId xmlns:p14="http://schemas.microsoft.com/office/powerpoint/2010/main" val="1955510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8482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Limitations in the Operating Conditions of </a:t>
            </a:r>
          </a:p>
          <a:p>
            <a:r>
              <a:rPr lang="en-US" sz="3600" b="1" dirty="0">
                <a:solidFill>
                  <a:schemeClr val="accent1">
                    <a:lumMod val="75000"/>
                  </a:schemeClr>
                </a:solidFill>
                <a:latin typeface="Times New Roman" panose="02020603050405020304" pitchFamily="18" charset="0"/>
                <a:cs typeface="Times New Roman" panose="02020603050405020304" pitchFamily="18" charset="0"/>
              </a:rPr>
              <a:t>p-n Junction</a:t>
            </a:r>
          </a:p>
        </p:txBody>
      </p:sp>
      <p:sp>
        <p:nvSpPr>
          <p:cNvPr id="6" name="TextBox 5"/>
          <p:cNvSpPr txBox="1"/>
          <p:nvPr/>
        </p:nvSpPr>
        <p:spPr>
          <a:xfrm>
            <a:off x="959803" y="1258120"/>
            <a:ext cx="10333354" cy="4801314"/>
          </a:xfrm>
          <a:prstGeom prst="rect">
            <a:avLst/>
          </a:prstGeom>
          <a:noFill/>
        </p:spPr>
        <p:txBody>
          <a:bodyPr wrap="square" rtlCol="0" anchor="ctr">
            <a:spAutoFit/>
          </a:bodyPr>
          <a:lstStyle/>
          <a:p>
            <a:pPr marL="457200" indent="-457200" algn="just">
              <a:buFont typeface="Arial" panose="020B0604020202020204" pitchFamily="34" charset="0"/>
              <a:buChar char="•"/>
            </a:pPr>
            <a:r>
              <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Every p-n junction has limiting values of maximum forward current, peak inverse voltage and maximum power rating. The p-n junction will give satisfactory performance if it is operated within these limiting values. However, if these values are exceeded, the p-n junction may be destroyed due to excessive heat.</a:t>
            </a:r>
          </a:p>
          <a:p>
            <a:pPr marL="457200" indent="-457200" algn="just">
              <a:buFont typeface="Arial" panose="020B0604020202020204" pitchFamily="34" charset="0"/>
              <a:buChar char="•"/>
            </a:pPr>
            <a:endPar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Maximum forward current: </a:t>
            </a:r>
            <a:r>
              <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It is the highest instantaneous forward current that a p-n junction can conduct without damage to the junction. Manufacturer’s data sheet usually specifies this rating. If the forward current in a p-n junction is more than this rating, the junction will be destroyed due to overheating</a:t>
            </a: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t>
            </a:r>
          </a:p>
          <a:p>
            <a:pPr marL="457200" indent="-457200" algn="just">
              <a:buFont typeface="+mj-lt"/>
              <a:buAutoNum type="arabicPeriod"/>
            </a:pPr>
            <a:endPar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Peak inverse voltage (PIV): </a:t>
            </a:r>
            <a:r>
              <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It is the maximum reverse voltage that can be applied to the p-n junction without damage to the junction. If the reverse voltage across the junction exceeds its PIV, the junction may be destroyed due to excessive heat</a:t>
            </a: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t>
            </a:r>
          </a:p>
          <a:p>
            <a:pPr marL="457200" indent="-457200" algn="just">
              <a:buFont typeface="+mj-lt"/>
              <a:buAutoNum type="arabicPeriod"/>
            </a:pPr>
            <a:endPar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Maximum power rating: </a:t>
            </a:r>
            <a:r>
              <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It is the maximum power that can be dissipated at </a:t>
            </a:r>
            <a:r>
              <a:rPr lang="en-US"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a:t>
            </a:r>
            <a:r>
              <a:rPr lang="en-US"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junction without damaging it. The power dissipated at the junction is equal to the product of junction current and the voltage across the junction. This is a very important consideration and is invariably specified by the manufacturer in the data sheet. </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29</a:t>
            </a:fld>
            <a:endParaRPr lang="en-US" dirty="0"/>
          </a:p>
        </p:txBody>
      </p:sp>
    </p:spTree>
    <p:extLst>
      <p:ext uri="{BB962C8B-B14F-4D97-AF65-F5344CB8AC3E}">
        <p14:creationId xmlns:p14="http://schemas.microsoft.com/office/powerpoint/2010/main" val="196240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n-type semiconductor</a:t>
            </a:r>
          </a:p>
        </p:txBody>
      </p:sp>
      <p:sp>
        <p:nvSpPr>
          <p:cNvPr id="6" name="TextBox 5"/>
          <p:cNvSpPr txBox="1"/>
          <p:nvPr/>
        </p:nvSpPr>
        <p:spPr>
          <a:xfrm>
            <a:off x="929323" y="1102097"/>
            <a:ext cx="7063429"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When a small amount of </a:t>
            </a:r>
            <a:r>
              <a:rPr lang="en-US" sz="20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pentavalent</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impurity is added to a pure semiconductor, it is known as n-type semiconductor. </a:t>
            </a:r>
          </a:p>
          <a:p>
            <a:pPr marL="285750" indent="-285750" algn="just">
              <a:buFont typeface="Arial" panose="020B0604020202020204" pitchFamily="34" charset="0"/>
              <a:buChar char="•"/>
            </a:pP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addition of </a:t>
            </a:r>
            <a:r>
              <a:rPr lang="en-US" sz="20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pentavalent</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impurity provides a large number of free electrons in the semiconductor crystal. </a:t>
            </a: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Typical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examples of </a:t>
            </a:r>
            <a:r>
              <a:rPr lang="en-US" sz="20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pentavalent</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impurities are arsenic (Atomic Number 33) and antimony (Atomic Number 51). </a:t>
            </a: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Such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impurities which produce n-type semiconductor are known as donor impurities because they donate or provide free electrons to the semiconductor crystal.</a:t>
            </a:r>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8" name="Picture 7"/>
          <p:cNvPicPr>
            <a:picLocks noChangeAspect="1"/>
          </p:cNvPicPr>
          <p:nvPr/>
        </p:nvPicPr>
        <p:blipFill>
          <a:blip r:embed="rId2"/>
          <a:stretch>
            <a:fillRect/>
          </a:stretch>
        </p:blipFill>
        <p:spPr>
          <a:xfrm>
            <a:off x="8244607" y="2155272"/>
            <a:ext cx="3733823" cy="2610466"/>
          </a:xfrm>
          <a:prstGeom prst="rect">
            <a:avLst/>
          </a:prstGeom>
        </p:spPr>
      </p:pic>
    </p:spTree>
    <p:extLst>
      <p:ext uri="{BB962C8B-B14F-4D97-AF65-F5344CB8AC3E}">
        <p14:creationId xmlns:p14="http://schemas.microsoft.com/office/powerpoint/2010/main" val="2075389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p-n junction</a:t>
            </a:r>
          </a:p>
        </p:txBody>
      </p:sp>
      <p:sp>
        <p:nvSpPr>
          <p:cNvPr id="4" name="Slide Number Placeholder 3"/>
          <p:cNvSpPr>
            <a:spLocks noGrp="1"/>
          </p:cNvSpPr>
          <p:nvPr>
            <p:ph type="sldNum" sz="quarter" idx="12"/>
          </p:nvPr>
        </p:nvSpPr>
        <p:spPr/>
        <p:txBody>
          <a:bodyPr/>
          <a:lstStyle/>
          <a:p>
            <a:fld id="{4FAB73BC-B049-4115-A692-8D63A059BFB8}" type="slidenum">
              <a:rPr lang="en-US" smtClean="0"/>
              <a:pPr/>
              <a:t>30</a:t>
            </a:fld>
            <a:endParaRPr lang="en-US" dirty="0"/>
          </a:p>
        </p:txBody>
      </p:sp>
      <p:sp>
        <p:nvSpPr>
          <p:cNvPr id="8" name="TextBox 7"/>
          <p:cNvSpPr txBox="1"/>
          <p:nvPr/>
        </p:nvSpPr>
        <p:spPr>
          <a:xfrm>
            <a:off x="929323" y="2951947"/>
            <a:ext cx="10333354" cy="954107"/>
          </a:xfrm>
          <a:prstGeom prst="rect">
            <a:avLst/>
          </a:prstGeom>
          <a:noFill/>
        </p:spPr>
        <p:txBody>
          <a:bodyPr wrap="square" rtlCol="0" anchor="ctr">
            <a:spAutoFit/>
          </a:bodyPr>
          <a:lstStyle/>
          <a:p>
            <a:pPr algn="ctr"/>
            <a:r>
              <a:rPr lang="en-US" sz="3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Let’s watch a video</a:t>
            </a:r>
          </a:p>
          <a:p>
            <a:pPr algn="ctr"/>
            <a:r>
              <a:rPr lang="en-US" sz="2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Link: </a:t>
            </a:r>
            <a:r>
              <a:rPr lang="en-US" sz="2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hlinkClick r:id="rId3"/>
              </a:rPr>
              <a:t>The PN Junction. How Diodes Work?</a:t>
            </a:r>
            <a:endParaRPr lang="en-US" sz="2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p:txBody>
      </p:sp>
    </p:spTree>
    <p:extLst>
      <p:ext uri="{BB962C8B-B14F-4D97-AF65-F5344CB8AC3E}">
        <p14:creationId xmlns:p14="http://schemas.microsoft.com/office/powerpoint/2010/main" val="1779081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A brief assessment</a:t>
            </a:r>
          </a:p>
        </p:txBody>
      </p:sp>
      <p:sp>
        <p:nvSpPr>
          <p:cNvPr id="6" name="TextBox 5"/>
          <p:cNvSpPr txBox="1"/>
          <p:nvPr/>
        </p:nvSpPr>
        <p:spPr>
          <a:xfrm>
            <a:off x="913804" y="1022746"/>
            <a:ext cx="10333354" cy="5201424"/>
          </a:xfrm>
          <a:prstGeom prst="rect">
            <a:avLst/>
          </a:prstGeom>
          <a:noFill/>
        </p:spPr>
        <p:txBody>
          <a:bodyPr wrap="square" rtlCol="0" anchor="ctr">
            <a:spAutoFit/>
          </a:bodyPr>
          <a:lstStyle/>
          <a:p>
            <a:pPr marL="457200" indent="-457200" algn="just">
              <a:buFont typeface="+mj-lt"/>
              <a:buAutoNum type="arabicPeriod"/>
            </a:pP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When a </a:t>
            </a:r>
            <a:r>
              <a:rPr lang="en-US" sz="14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pentavalent</a:t>
            </a: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impurity is added to a pure semiconductor, it becomes _____</a:t>
            </a:r>
          </a:p>
          <a:p>
            <a:pPr marL="457200" indent="-457200" algn="just">
              <a:buFont typeface="+mj-lt"/>
              <a:buAutoNum type="arabicPeriod"/>
            </a:pPr>
            <a:endPar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In a semiconductor, current conduction is due to ______</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Only holes</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Only free electrons</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Holes and free electrons</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None of the above</a:t>
            </a:r>
          </a:p>
          <a:p>
            <a:pPr marL="457200" indent="-457200" algn="just">
              <a:buFont typeface="+mj-lt"/>
              <a:buAutoNum type="arabicPeriod"/>
            </a:pPr>
            <a:endPar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The barrier voltage at a </a:t>
            </a:r>
            <a:r>
              <a:rPr lang="en-US" sz="14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pn</a:t>
            </a: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junction for germanium is about _____</a:t>
            </a:r>
          </a:p>
          <a:p>
            <a:pPr marL="457200" indent="-457200" algn="just">
              <a:buFont typeface="+mj-lt"/>
              <a:buAutoNum type="arabicPeriod"/>
            </a:pPr>
            <a:endPar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leakage current across a </a:t>
            </a:r>
            <a:r>
              <a:rPr lang="en-US" sz="14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pn</a:t>
            </a: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junction is due to ______</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Minority carriers  </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Majority carriers</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Junction capacitance  </a:t>
            </a:r>
          </a:p>
          <a:p>
            <a:pPr marL="457200" indent="-457200" algn="just">
              <a:buFont typeface="+mj-lt"/>
              <a:buAutoNum type="arabicPeriod"/>
            </a:pPr>
            <a:endPar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With forward bias to a </a:t>
            </a:r>
            <a:r>
              <a:rPr lang="en-US" sz="14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pn</a:t>
            </a: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junction , the width of depletion layer _____</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Decreases </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Increases</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Remains the same </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None of the above</a:t>
            </a:r>
          </a:p>
          <a:p>
            <a:pPr marL="457200" indent="-457200" algn="just">
              <a:buFont typeface="+mj-lt"/>
              <a:buAutoNum type="arabicPeriod"/>
            </a:pPr>
            <a:endPar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457200" indent="-457200" algn="just">
              <a:buFont typeface="+mj-lt"/>
              <a:buAutoNum type="arabicPeriod"/>
            </a:pPr>
            <a:r>
              <a:rPr lang="en-US" sz="14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At room temperature, an intrinsic silicon crystal acts approximately as ……</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 battery </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 conductor</a:t>
            </a:r>
          </a:p>
          <a:p>
            <a:pPr marL="914400" lvl="1" indent="-457200" algn="just">
              <a:buFont typeface="Arial" panose="020B0604020202020204" pitchFamily="34" charset="0"/>
              <a:buChar char="•"/>
            </a:pPr>
            <a:r>
              <a:rPr lang="en-US" sz="12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An insulator</a:t>
            </a:r>
          </a:p>
        </p:txBody>
      </p:sp>
      <p:sp>
        <p:nvSpPr>
          <p:cNvPr id="4" name="Slide Number Placeholder 3"/>
          <p:cNvSpPr>
            <a:spLocks noGrp="1"/>
          </p:cNvSpPr>
          <p:nvPr>
            <p:ph type="sldNum" sz="quarter" idx="12"/>
          </p:nvPr>
        </p:nvSpPr>
        <p:spPr/>
        <p:txBody>
          <a:bodyPr/>
          <a:lstStyle/>
          <a:p>
            <a:fld id="{4FAB73BC-B049-4115-A692-8D63A059BFB8}" type="slidenum">
              <a:rPr lang="en-US" smtClean="0"/>
              <a:pPr/>
              <a:t>31</a:t>
            </a:fld>
            <a:endParaRPr lang="en-US" dirty="0"/>
          </a:p>
        </p:txBody>
      </p:sp>
      <p:pic>
        <p:nvPicPr>
          <p:cNvPr id="8" name="Picture 7"/>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7861" t="7730" r="18279" b="33334"/>
          <a:stretch/>
        </p:blipFill>
        <p:spPr>
          <a:xfrm>
            <a:off x="10844551" y="77919"/>
            <a:ext cx="1230998" cy="1226975"/>
          </a:xfrm>
          <a:prstGeom prst="ellipse">
            <a:avLst/>
          </a:prstGeom>
        </p:spPr>
      </p:pic>
    </p:spTree>
    <p:extLst>
      <p:ext uri="{BB962C8B-B14F-4D97-AF65-F5344CB8AC3E}">
        <p14:creationId xmlns:p14="http://schemas.microsoft.com/office/powerpoint/2010/main" val="3926472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32</a:t>
            </a:fld>
            <a:endParaRPr lang="en-US" dirty="0"/>
          </a:p>
        </p:txBody>
      </p:sp>
      <p:sp>
        <p:nvSpPr>
          <p:cNvPr id="4" name="Rectangle 3"/>
          <p:cNvSpPr/>
          <p:nvPr/>
        </p:nvSpPr>
        <p:spPr>
          <a:xfrm>
            <a:off x="2567940" y="2162324"/>
            <a:ext cx="7056120" cy="1938992"/>
          </a:xfrm>
          <a:prstGeom prst="rect">
            <a:avLst/>
          </a:prstGeom>
        </p:spPr>
        <p:txBody>
          <a:bodyPr wrap="square">
            <a:spAutoFit/>
          </a:bodyPr>
          <a:lstStyle/>
          <a:p>
            <a:pPr algn="ctr"/>
            <a:r>
              <a:rPr lang="en-US" sz="6000" b="1" dirty="0">
                <a:solidFill>
                  <a:schemeClr val="tx1">
                    <a:lumMod val="50000"/>
                    <a:lumOff val="50000"/>
                  </a:schemeClr>
                </a:solidFill>
                <a:latin typeface="Times New Roman" panose="02020603050405020304" pitchFamily="18" charset="0"/>
                <a:cs typeface="Times New Roman" panose="02020603050405020304" pitchFamily="18" charset="0"/>
              </a:rPr>
              <a:t>Think Like A Proton</a:t>
            </a:r>
          </a:p>
          <a:p>
            <a:pPr algn="ctr"/>
            <a:r>
              <a:rPr lang="en-US" sz="6000" b="1" dirty="0">
                <a:solidFill>
                  <a:srgbClr val="2683C6"/>
                </a:solidFill>
                <a:latin typeface="Times New Roman" panose="02020603050405020304" pitchFamily="18" charset="0"/>
                <a:cs typeface="Times New Roman" panose="02020603050405020304" pitchFamily="18" charset="0"/>
              </a:rPr>
              <a:t>Always Positive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630" y="213088"/>
            <a:ext cx="1644741" cy="1644741"/>
          </a:xfrm>
          <a:prstGeom prst="rect">
            <a:avLst/>
          </a:prstGeom>
        </p:spPr>
      </p:pic>
    </p:spTree>
    <p:extLst>
      <p:ext uri="{BB962C8B-B14F-4D97-AF65-F5344CB8AC3E}">
        <p14:creationId xmlns:p14="http://schemas.microsoft.com/office/powerpoint/2010/main" val="1033510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n-type semiconductor</a:t>
            </a:r>
          </a:p>
        </p:txBody>
      </p:sp>
      <p:sp>
        <p:nvSpPr>
          <p:cNvPr id="6" name="TextBox 5"/>
          <p:cNvSpPr txBox="1"/>
          <p:nvPr/>
        </p:nvSpPr>
        <p:spPr>
          <a:xfrm>
            <a:off x="929323" y="1102097"/>
            <a:ext cx="10283160"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To explain the formation of n-type semiconductor, consider a pure germanium crystal. We know that germanium atom has four valence electrons. When a small amount of </a:t>
            </a:r>
            <a:r>
              <a:rPr lang="en-US" sz="20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pentavalent</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impurity like arsenic is added to germanium crystal, a large number of free electrons become available in the crystal. </a:t>
            </a:r>
          </a:p>
          <a:p>
            <a:pPr marL="285750" indent="-28575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reason is, Arsenic is </a:t>
            </a:r>
            <a:r>
              <a:rPr lang="en-US" sz="20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pentavalent</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that is, its atom has five valence electrons. An arsenic atom fits in the germanium crystal in such a way that its four valence electrons form covalent bonds with four germanium atoms. The fifth valence electron of arsenic atom finds no place in co-</a:t>
            </a:r>
            <a:r>
              <a:rPr lang="en-US" sz="20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valent</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bonds and is thus free.</a:t>
            </a:r>
          </a:p>
          <a:p>
            <a:pPr marL="285750" indent="-28575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Therefore, for each arsenic atom added, one free electron will be available in the germanium crystal. Though each arsenic atom provides one free electron, yet an extremely small amount of arsenic impurity provides enough atoms to supply millions of free electrons.</a:t>
            </a:r>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835205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n-type semiconductor conductivity</a:t>
            </a:r>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9" name="Picture 8"/>
          <p:cNvPicPr>
            <a:picLocks noChangeAspect="1"/>
          </p:cNvPicPr>
          <p:nvPr/>
        </p:nvPicPr>
        <p:blipFill>
          <a:blip r:embed="rId2"/>
          <a:stretch>
            <a:fillRect/>
          </a:stretch>
        </p:blipFill>
        <p:spPr>
          <a:xfrm>
            <a:off x="2995666" y="1739791"/>
            <a:ext cx="5823002" cy="3339663"/>
          </a:xfrm>
          <a:prstGeom prst="rect">
            <a:avLst/>
          </a:prstGeom>
        </p:spPr>
      </p:pic>
    </p:spTree>
    <p:extLst>
      <p:ext uri="{BB962C8B-B14F-4D97-AF65-F5344CB8AC3E}">
        <p14:creationId xmlns:p14="http://schemas.microsoft.com/office/powerpoint/2010/main" val="3240384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p-type semiconductor</a:t>
            </a:r>
          </a:p>
        </p:txBody>
      </p:sp>
      <p:sp>
        <p:nvSpPr>
          <p:cNvPr id="6" name="TextBox 5"/>
          <p:cNvSpPr txBox="1"/>
          <p:nvPr/>
        </p:nvSpPr>
        <p:spPr>
          <a:xfrm>
            <a:off x="929323" y="1102097"/>
            <a:ext cx="7063429"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When a small amount of trivalent impurity is added to a pure semiconductor, it is called p-type semiconductor.</a:t>
            </a:r>
          </a:p>
          <a:p>
            <a:pPr marL="285750" indent="-285750" algn="just">
              <a:buFont typeface="Arial" panose="020B0604020202020204" pitchFamily="34" charset="0"/>
              <a:buChar char="•"/>
            </a:pP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addition of trivalent impurity provides a large number of holes in the semiconductor. </a:t>
            </a: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Typical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examples of trivalent impurities are gallium (Atomic Number 31) and indium (Atomic Number 49). </a:t>
            </a: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Such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impurities which produce p-type semiconductor are known as acceptor impurities because the holes created can accept the electrons.</a:t>
            </a:r>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10" name="Picture 9"/>
          <p:cNvPicPr>
            <a:picLocks noChangeAspect="1"/>
          </p:cNvPicPr>
          <p:nvPr/>
        </p:nvPicPr>
        <p:blipFill>
          <a:blip r:embed="rId2"/>
          <a:stretch>
            <a:fillRect/>
          </a:stretch>
        </p:blipFill>
        <p:spPr>
          <a:xfrm>
            <a:off x="8499469" y="1739791"/>
            <a:ext cx="3402988" cy="2513571"/>
          </a:xfrm>
          <a:prstGeom prst="rect">
            <a:avLst/>
          </a:prstGeom>
        </p:spPr>
      </p:pic>
    </p:spTree>
    <p:extLst>
      <p:ext uri="{BB962C8B-B14F-4D97-AF65-F5344CB8AC3E}">
        <p14:creationId xmlns:p14="http://schemas.microsoft.com/office/powerpoint/2010/main" val="713260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p-type semiconductor</a:t>
            </a:r>
          </a:p>
        </p:txBody>
      </p:sp>
      <p:sp>
        <p:nvSpPr>
          <p:cNvPr id="6" name="TextBox 5"/>
          <p:cNvSpPr txBox="1"/>
          <p:nvPr/>
        </p:nvSpPr>
        <p:spPr>
          <a:xfrm>
            <a:off x="913804" y="1355344"/>
            <a:ext cx="10333354" cy="347787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To explain the formation of p-type semiconductor, consider a pure germanium crystal. </a:t>
            </a: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When a small amount of trivalent impurity like gallium is added to germanium crystal, there exists a large number of holes in the crystal. The reason is, Gallium is trivalent that is, its atom has three valence electrons. Each atom of gallium fits into the germanium crystal but now only three covalent bonds can be formed. It is because three valence electrons of gallium atom can form only three single co-</a:t>
            </a:r>
            <a:r>
              <a:rPr lang="en-US" sz="2000" dirty="0" err="1">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valent</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 bonds with three germanium atoms. </a:t>
            </a: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In other words, fourth bond is incomplete being short of one electron. This missing electron is called a hole. Therefore, for each gallium atom added, one hole is created. A small amount of gallium provides millions of holes.</a:t>
            </a:r>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4281526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p-type semiconductor Conductivity</a:t>
            </a:r>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8" name="Picture 7"/>
          <p:cNvPicPr>
            <a:picLocks noChangeAspect="1"/>
          </p:cNvPicPr>
          <p:nvPr/>
        </p:nvPicPr>
        <p:blipFill>
          <a:blip r:embed="rId3"/>
          <a:stretch>
            <a:fillRect/>
          </a:stretch>
        </p:blipFill>
        <p:spPr>
          <a:xfrm>
            <a:off x="3184836" y="1679080"/>
            <a:ext cx="5044764" cy="3815368"/>
          </a:xfrm>
          <a:prstGeom prst="rect">
            <a:avLst/>
          </a:prstGeom>
        </p:spPr>
      </p:pic>
    </p:spTree>
    <p:extLst>
      <p:ext uri="{BB962C8B-B14F-4D97-AF65-F5344CB8AC3E}">
        <p14:creationId xmlns:p14="http://schemas.microsoft.com/office/powerpoint/2010/main" val="2169434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13945" y="1107582"/>
            <a:ext cx="10625070" cy="495836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Roboto Slab" panose="020B0604020202020204" charset="0"/>
              <a:cs typeface="Times New Roman" panose="02020603050405020304" pitchFamily="18" charset="0"/>
            </a:endParaRPr>
          </a:p>
        </p:txBody>
      </p:sp>
      <p:cxnSp>
        <p:nvCxnSpPr>
          <p:cNvPr id="5" name="Straight Connector 4"/>
          <p:cNvCxnSpPr/>
          <p:nvPr/>
        </p:nvCxnSpPr>
        <p:spPr>
          <a:xfrm flipV="1">
            <a:off x="1118315" y="940158"/>
            <a:ext cx="9924333" cy="12880"/>
          </a:xfrm>
          <a:prstGeom prst="line">
            <a:avLst/>
          </a:prstGeom>
          <a:ln w="38100">
            <a:solidFill>
              <a:srgbClr val="2683C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097280" y="153405"/>
            <a:ext cx="10058400" cy="808101"/>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Charge on P-type and n-type Semiconductors</a:t>
            </a:r>
          </a:p>
        </p:txBody>
      </p:sp>
      <p:sp>
        <p:nvSpPr>
          <p:cNvPr id="6" name="TextBox 5"/>
          <p:cNvSpPr txBox="1"/>
          <p:nvPr/>
        </p:nvSpPr>
        <p:spPr>
          <a:xfrm>
            <a:off x="959803" y="1346876"/>
            <a:ext cx="10333354" cy="3170099"/>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It is true that n-type semiconductor has excess of electrons but these extra electrons were supplied by the atoms of donor impurity and each atom of donor impurity is electrically neutral. </a:t>
            </a: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When the impurity atom is added the term </a:t>
            </a:r>
            <a:r>
              <a:rPr lang="en-US" sz="2000" b="1"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excess electrons </a:t>
            </a: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refers to an excess with regards to the number of electrons needed to fill the covalent bonds in semiconductor crystal. </a:t>
            </a: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The extra electrons are free electrons and increase the conductivity of the semiconductor. This situation with regard to p-type semiconductor is also similar.</a:t>
            </a:r>
          </a:p>
          <a:p>
            <a:pPr marL="342900" indent="-342900" algn="just">
              <a:buFont typeface="Arial" panose="020B0604020202020204" pitchFamily="34" charset="0"/>
              <a:buChar char="•"/>
            </a:pPr>
            <a:endPar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accent4">
                    <a:lumMod val="25000"/>
                  </a:schemeClr>
                </a:solidFill>
                <a:latin typeface="Times New Roman" panose="02020603050405020304" pitchFamily="18" charset="0"/>
                <a:ea typeface="Roboto Slab" panose="020B0604020202020204" charset="0"/>
                <a:cs typeface="Times New Roman" panose="02020603050405020304" pitchFamily="18" charset="0"/>
              </a:rPr>
              <a:t>So it follows, therefore that n-type as well as p-type semiconductor is electrically neutral.</a:t>
            </a:r>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648220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560</TotalTime>
  <Words>2037</Words>
  <Application>Microsoft Office PowerPoint</Application>
  <PresentationFormat>Widescreen</PresentationFormat>
  <Paragraphs>242</Paragraphs>
  <Slides>32</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Roboto Slab</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223 Electronic Devices and Circuits  Lecture-1</dc:title>
  <dc:creator>Raha</dc:creator>
  <cp:lastModifiedBy>Raha</cp:lastModifiedBy>
  <cp:revision>65</cp:revision>
  <dcterms:created xsi:type="dcterms:W3CDTF">2023-07-17T05:04:44Z</dcterms:created>
  <dcterms:modified xsi:type="dcterms:W3CDTF">2023-08-08T10:59:59Z</dcterms:modified>
</cp:coreProperties>
</file>