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43"/>
  </p:notesMasterIdLst>
  <p:sldIdLst>
    <p:sldId id="256" r:id="rId2"/>
    <p:sldId id="358" r:id="rId3"/>
    <p:sldId id="301" r:id="rId4"/>
    <p:sldId id="287" r:id="rId5"/>
    <p:sldId id="304" r:id="rId6"/>
    <p:sldId id="323" r:id="rId7"/>
    <p:sldId id="328" r:id="rId8"/>
    <p:sldId id="319" r:id="rId9"/>
    <p:sldId id="325" r:id="rId10"/>
    <p:sldId id="326" r:id="rId11"/>
    <p:sldId id="349" r:id="rId12"/>
    <p:sldId id="356" r:id="rId13"/>
    <p:sldId id="351" r:id="rId14"/>
    <p:sldId id="357" r:id="rId15"/>
    <p:sldId id="352" r:id="rId16"/>
    <p:sldId id="353" r:id="rId17"/>
    <p:sldId id="355" r:id="rId18"/>
    <p:sldId id="354" r:id="rId19"/>
    <p:sldId id="329" r:id="rId20"/>
    <p:sldId id="330" r:id="rId21"/>
    <p:sldId id="331" r:id="rId22"/>
    <p:sldId id="332" r:id="rId23"/>
    <p:sldId id="333" r:id="rId24"/>
    <p:sldId id="334" r:id="rId25"/>
    <p:sldId id="335" r:id="rId26"/>
    <p:sldId id="336" r:id="rId27"/>
    <p:sldId id="337" r:id="rId28"/>
    <p:sldId id="339" r:id="rId29"/>
    <p:sldId id="340" r:id="rId30"/>
    <p:sldId id="341" r:id="rId31"/>
    <p:sldId id="342" r:id="rId32"/>
    <p:sldId id="343" r:id="rId33"/>
    <p:sldId id="344" r:id="rId34"/>
    <p:sldId id="345" r:id="rId35"/>
    <p:sldId id="346" r:id="rId36"/>
    <p:sldId id="347" r:id="rId37"/>
    <p:sldId id="262" r:id="rId38"/>
    <p:sldId id="322" r:id="rId39"/>
    <p:sldId id="348" r:id="rId40"/>
    <p:sldId id="260" r:id="rId41"/>
    <p:sldId id="279" r:id="rId42"/>
  </p:sldIdLst>
  <p:sldSz cx="9144000" cy="5143500" type="screen16x9"/>
  <p:notesSz cx="6858000" cy="9144000"/>
  <p:embeddedFontLst>
    <p:embeddedFont>
      <p:font typeface="MS Gothic" panose="020B0609070205080204" pitchFamily="49" charset="-128"/>
      <p:regular r:id="rId44"/>
    </p:embeddedFont>
    <p:embeddedFont>
      <p:font typeface="Roboto Slab" panose="02000000000000000000" pitchFamily="2" charset="0"/>
      <p:regular r:id="rId45"/>
      <p:bold r:id="rId46"/>
    </p:embeddedFont>
    <p:embeddedFont>
      <p:font typeface="Source Sans Pro" panose="02000000000000000000" pitchFamily="2" charset="0"/>
      <p:regular r:id="rId47"/>
      <p:bold r:id="rId48"/>
      <p:italic r:id="rId49"/>
      <p:boldItalic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94BA"/>
    <a:srgbClr val="CFD8DC"/>
    <a:srgbClr val="2896C1"/>
    <a:srgbClr val="5F686C"/>
    <a:srgbClr val="0091EA"/>
    <a:srgbClr val="607D8B"/>
    <a:srgbClr val="2DA4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A8FC5D4-ED00-41CF-BD16-44E6D13FCE92}">
  <a:tblStyle styleId="{AA8FC5D4-ED00-41CF-BD16-44E6D13FCE9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82" autoAdjust="0"/>
    <p:restoredTop sz="94660"/>
  </p:normalViewPr>
  <p:slideViewPr>
    <p:cSldViewPr snapToGrid="0">
      <p:cViewPr varScale="1">
        <p:scale>
          <a:sx n="95" d="100"/>
          <a:sy n="95" d="100"/>
        </p:scale>
        <p:origin x="654" y="66"/>
      </p:cViewPr>
      <p:guideLst/>
    </p:cSldViewPr>
  </p:slideViewPr>
  <p:notesTextViewPr>
    <p:cViewPr>
      <p:scale>
        <a:sx n="1" d="1"/>
        <a:sy n="1" d="1"/>
      </p:scale>
      <p:origin x="0" y="0"/>
    </p:cViewPr>
  </p:notesTextViewPr>
  <p:sorterViewPr>
    <p:cViewPr>
      <p:scale>
        <a:sx n="150" d="100"/>
        <a:sy n="15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font" Target="fonts/font4.fntdata" /><Relationship Id="rId50" Type="http://schemas.openxmlformats.org/officeDocument/2006/relationships/font" Target="fonts/font7.fntdata"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font" Target="fonts/font3.fntdata"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54"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font" Target="fonts/font2.fntdata" /><Relationship Id="rId53"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font" Target="fonts/font6.fntdata"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font" Target="fonts/font1.fntdata" /><Relationship Id="rId52"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notesMaster" Target="notesMasters/notesMaster1.xml" /><Relationship Id="rId48" Type="http://schemas.openxmlformats.org/officeDocument/2006/relationships/font" Target="fonts/font5.fntdata" /><Relationship Id="rId8" Type="http://schemas.openxmlformats.org/officeDocument/2006/relationships/slide" Target="slides/slide7.xml" /><Relationship Id="rId51" Type="http://schemas.openxmlformats.org/officeDocument/2006/relationships/presProps" Target="presProps.xml" /></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6.png" /></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2.png"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02201199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53801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52461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87274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49679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55748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12852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92317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9813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84487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78162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3789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25963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38898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69499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17720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963800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73078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86436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69659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84793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28193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7031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32774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03999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25373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5114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83475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24429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16715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51556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4426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40938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46487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lvl1pPr lvl="0">
              <a:spcBef>
                <a:spcPts val="0"/>
              </a:spcBef>
              <a:spcAft>
                <a:spcPts val="0"/>
              </a:spcAft>
              <a:buSzPts val="5800"/>
              <a:buNone/>
              <a:defRPr sz="5800" b="1"/>
            </a:lvl1pPr>
            <a:lvl2pPr lvl="1">
              <a:spcBef>
                <a:spcPts val="0"/>
              </a:spcBef>
              <a:spcAft>
                <a:spcPts val="0"/>
              </a:spcAft>
              <a:buSzPts val="5800"/>
              <a:buNone/>
              <a:defRPr sz="5800" b="1"/>
            </a:lvl2pPr>
            <a:lvl3pPr lvl="2">
              <a:spcBef>
                <a:spcPts val="0"/>
              </a:spcBef>
              <a:spcAft>
                <a:spcPts val="0"/>
              </a:spcAft>
              <a:buSzPts val="5800"/>
              <a:buNone/>
              <a:defRPr sz="5800" b="1"/>
            </a:lvl3pPr>
            <a:lvl4pPr lvl="3">
              <a:spcBef>
                <a:spcPts val="0"/>
              </a:spcBef>
              <a:spcAft>
                <a:spcPts val="0"/>
              </a:spcAft>
              <a:buSzPts val="5800"/>
              <a:buNone/>
              <a:defRPr sz="5800" b="1"/>
            </a:lvl4pPr>
            <a:lvl5pPr lvl="4">
              <a:spcBef>
                <a:spcPts val="0"/>
              </a:spcBef>
              <a:spcAft>
                <a:spcPts val="0"/>
              </a:spcAft>
              <a:buSzPts val="5800"/>
              <a:buNone/>
              <a:defRPr sz="5800" b="1"/>
            </a:lvl5pPr>
            <a:lvl6pPr lvl="5">
              <a:spcBef>
                <a:spcPts val="0"/>
              </a:spcBef>
              <a:spcAft>
                <a:spcPts val="0"/>
              </a:spcAft>
              <a:buSzPts val="5800"/>
              <a:buNone/>
              <a:defRPr sz="5800" b="1"/>
            </a:lvl6pPr>
            <a:lvl7pPr lvl="6">
              <a:spcBef>
                <a:spcPts val="0"/>
              </a:spcBef>
              <a:spcAft>
                <a:spcPts val="0"/>
              </a:spcAft>
              <a:buSzPts val="5800"/>
              <a:buNone/>
              <a:defRPr sz="5800" b="1"/>
            </a:lvl7pPr>
            <a:lvl8pPr lvl="7">
              <a:spcBef>
                <a:spcPts val="0"/>
              </a:spcBef>
              <a:spcAft>
                <a:spcPts val="0"/>
              </a:spcAft>
              <a:buSzPts val="5800"/>
              <a:buNone/>
              <a:defRPr sz="5800" b="1"/>
            </a:lvl8pPr>
            <a:lvl9pPr lvl="8">
              <a:spcBef>
                <a:spcPts val="0"/>
              </a:spcBef>
              <a:spcAft>
                <a:spcPts val="0"/>
              </a:spcAft>
              <a:buSzPts val="5800"/>
              <a:buNone/>
              <a:defRPr sz="5800" b="1"/>
            </a:lvl9pPr>
          </a:lstStyle>
          <a:p>
            <a:endParaRPr/>
          </a:p>
        </p:txBody>
      </p:sp>
      <p:sp>
        <p:nvSpPr>
          <p:cNvPr id="11" name="Google Shape;11;p2"/>
          <p:cNvSpPr/>
          <p:nvPr/>
        </p:nvSpPr>
        <p:spPr>
          <a:xfrm>
            <a:off x="7337531" y="463007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0243" y="4182401"/>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893253" y="3333348"/>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71302" y="4923775"/>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386266" y="50813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79460" y="2703980"/>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1540" y="643097"/>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07235" y="1080863"/>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14019" y="3625322"/>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882858" y="4186761"/>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58313" y="1596559"/>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396483" y="226428"/>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17492" y="2000594"/>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425273" y="387880"/>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014029" y="4567546"/>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9"/>
        <p:cNvGrpSpPr/>
        <p:nvPr/>
      </p:nvGrpSpPr>
      <p:grpSpPr>
        <a:xfrm>
          <a:off x="0" y="0"/>
          <a:ext cx="0" cy="0"/>
          <a:chOff x="0" y="0"/>
          <a:chExt cx="0" cy="0"/>
        </a:xfrm>
      </p:grpSpPr>
      <p:pic>
        <p:nvPicPr>
          <p:cNvPr id="30" name="Google Shape;30;p4"/>
          <p:cNvPicPr preferRelativeResize="0"/>
          <p:nvPr/>
        </p:nvPicPr>
        <p:blipFill rotWithShape="1">
          <a:blip r:embed="rId2">
            <a:alphaModFix/>
          </a:blip>
          <a:srcRect l="19" r="19"/>
          <a:stretch/>
        </p:blipFill>
        <p:spPr>
          <a:xfrm rot="10800000" flipH="1">
            <a:off x="5952" y="0"/>
            <a:ext cx="9140602" cy="5143500"/>
          </a:xfrm>
          <a:prstGeom prst="rect">
            <a:avLst/>
          </a:prstGeom>
          <a:noFill/>
          <a:ln>
            <a:noFill/>
          </a:ln>
        </p:spPr>
      </p:pic>
      <p:sp>
        <p:nvSpPr>
          <p:cNvPr id="31" name="Google Shape;31;p4"/>
          <p:cNvSpPr txBox="1">
            <a:spLocks noGrp="1"/>
          </p:cNvSpPr>
          <p:nvPr>
            <p:ph type="body" idx="1"/>
          </p:nvPr>
        </p:nvSpPr>
        <p:spPr>
          <a:xfrm>
            <a:off x="1215300" y="1723650"/>
            <a:ext cx="6713400" cy="819900"/>
          </a:xfrm>
          <a:prstGeom prst="rect">
            <a:avLst/>
          </a:prstGeom>
        </p:spPr>
        <p:txBody>
          <a:bodyPr spcFirstLastPara="1" wrap="square" lIns="91425" tIns="91425" rIns="91425" bIns="91425" anchor="t" anchorCtr="0">
            <a:noAutofit/>
          </a:bodyPr>
          <a:lstStyle>
            <a:lvl1pPr marL="457200" lvl="0" indent="-457200" algn="ctr" rtl="0">
              <a:spcBef>
                <a:spcPts val="600"/>
              </a:spcBef>
              <a:spcAft>
                <a:spcPts val="0"/>
              </a:spcAft>
              <a:buClr>
                <a:schemeClr val="dk1"/>
              </a:buClr>
              <a:buSzPts val="3600"/>
              <a:buChar char="◎"/>
              <a:defRPr sz="3600" i="1"/>
            </a:lvl1pPr>
            <a:lvl2pPr marL="914400" lvl="1" indent="-457200" algn="ctr" rtl="0">
              <a:spcBef>
                <a:spcPts val="0"/>
              </a:spcBef>
              <a:spcAft>
                <a:spcPts val="0"/>
              </a:spcAft>
              <a:buClr>
                <a:schemeClr val="dk1"/>
              </a:buClr>
              <a:buSzPts val="3600"/>
              <a:buChar char="○"/>
              <a:defRPr sz="3600" i="1"/>
            </a:lvl2pPr>
            <a:lvl3pPr marL="1371600" lvl="2" indent="-457200" algn="ctr" rtl="0">
              <a:spcBef>
                <a:spcPts val="0"/>
              </a:spcBef>
              <a:spcAft>
                <a:spcPts val="0"/>
              </a:spcAft>
              <a:buClr>
                <a:schemeClr val="dk1"/>
              </a:buClr>
              <a:buSzPts val="3600"/>
              <a:buChar char="◉"/>
              <a:defRPr sz="3600" i="1"/>
            </a:lvl3pPr>
            <a:lvl4pPr marL="1828800" lvl="3" indent="-457200" algn="ctr" rtl="0">
              <a:spcBef>
                <a:spcPts val="0"/>
              </a:spcBef>
              <a:spcAft>
                <a:spcPts val="0"/>
              </a:spcAft>
              <a:buSzPts val="3600"/>
              <a:buChar char="●"/>
              <a:defRPr sz="3600" i="1"/>
            </a:lvl4pPr>
            <a:lvl5pPr marL="2286000" lvl="4" indent="-457200" algn="ctr" rtl="0">
              <a:spcBef>
                <a:spcPts val="0"/>
              </a:spcBef>
              <a:spcAft>
                <a:spcPts val="0"/>
              </a:spcAft>
              <a:buSzPts val="3600"/>
              <a:buChar char="○"/>
              <a:defRPr sz="3600" i="1"/>
            </a:lvl5pPr>
            <a:lvl6pPr marL="2743200" lvl="5" indent="-457200" algn="ctr" rtl="0">
              <a:spcBef>
                <a:spcPts val="0"/>
              </a:spcBef>
              <a:spcAft>
                <a:spcPts val="0"/>
              </a:spcAft>
              <a:buSzPts val="3600"/>
              <a:buChar char="■"/>
              <a:defRPr sz="3600" i="1"/>
            </a:lvl6pPr>
            <a:lvl7pPr marL="3200400" lvl="6" indent="-457200" algn="ctr" rtl="0">
              <a:spcBef>
                <a:spcPts val="0"/>
              </a:spcBef>
              <a:spcAft>
                <a:spcPts val="0"/>
              </a:spcAft>
              <a:buSzPts val="3600"/>
              <a:buChar char="●"/>
              <a:defRPr sz="3600" i="1"/>
            </a:lvl7pPr>
            <a:lvl8pPr marL="3657600" lvl="7" indent="-457200" algn="ctr" rtl="0">
              <a:spcBef>
                <a:spcPts val="0"/>
              </a:spcBef>
              <a:spcAft>
                <a:spcPts val="0"/>
              </a:spcAft>
              <a:buSzPts val="3600"/>
              <a:buChar char="○"/>
              <a:defRPr sz="3600" i="1"/>
            </a:lvl8pPr>
            <a:lvl9pPr marL="4114800" lvl="8" indent="-457200" algn="ctr">
              <a:spcBef>
                <a:spcPts val="0"/>
              </a:spcBef>
              <a:spcAft>
                <a:spcPts val="0"/>
              </a:spcAft>
              <a:buSzPts val="3600"/>
              <a:buChar char="■"/>
              <a:defRPr sz="3600" i="1"/>
            </a:lvl9pPr>
          </a:lstStyle>
          <a:p>
            <a:endParaRPr/>
          </a:p>
        </p:txBody>
      </p:sp>
      <p:grpSp>
        <p:nvGrpSpPr>
          <p:cNvPr id="32" name="Google Shape;32;p4"/>
          <p:cNvGrpSpPr/>
          <p:nvPr/>
        </p:nvGrpSpPr>
        <p:grpSpPr>
          <a:xfrm>
            <a:off x="3839646" y="782918"/>
            <a:ext cx="1464573" cy="842707"/>
            <a:chOff x="3593400" y="1729675"/>
            <a:chExt cx="1957200" cy="1123610"/>
          </a:xfrm>
        </p:grpSpPr>
        <p:sp>
          <p:nvSpPr>
            <p:cNvPr id="33" name="Google Shape;33;p4"/>
            <p:cNvSpPr txBox="1"/>
            <p:nvPr/>
          </p:nvSpPr>
          <p:spPr>
            <a:xfrm>
              <a:off x="3593400" y="1729675"/>
              <a:ext cx="1957200" cy="87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6000" b="1">
                  <a:solidFill>
                    <a:schemeClr val="accent1"/>
                  </a:solidFill>
                  <a:latin typeface="Source Sans Pro"/>
                  <a:ea typeface="Source Sans Pro"/>
                  <a:cs typeface="Source Sans Pro"/>
                  <a:sym typeface="Source Sans Pro"/>
                </a:rPr>
                <a:t>“</a:t>
              </a:r>
              <a:endParaRPr sz="6000" b="1">
                <a:solidFill>
                  <a:schemeClr val="accent1"/>
                </a:solidFill>
                <a:latin typeface="Source Sans Pro"/>
                <a:ea typeface="Source Sans Pro"/>
                <a:cs typeface="Source Sans Pro"/>
                <a:sym typeface="Source Sans Pro"/>
              </a:endParaRPr>
            </a:p>
          </p:txBody>
        </p:sp>
        <p:sp>
          <p:nvSpPr>
            <p:cNvPr id="34" name="Google Shape;34;p4"/>
            <p:cNvSpPr/>
            <p:nvPr/>
          </p:nvSpPr>
          <p:spPr>
            <a:xfrm>
              <a:off x="4025400" y="1760085"/>
              <a:ext cx="1093200" cy="10932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4190700" y="1925385"/>
              <a:ext cx="762600" cy="7626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6" name="Google Shape;36;p4"/>
          <p:cNvCxnSpPr>
            <a:endCxn id="34" idx="1"/>
          </p:cNvCxnSpPr>
          <p:nvPr/>
        </p:nvCxnSpPr>
        <p:spPr>
          <a:xfrm>
            <a:off x="3750511" y="390297"/>
            <a:ext cx="532200" cy="535500"/>
          </a:xfrm>
          <a:prstGeom prst="straightConnector1">
            <a:avLst/>
          </a:prstGeom>
          <a:noFill/>
          <a:ln w="9525" cap="flat" cmpd="sng">
            <a:solidFill>
              <a:srgbClr val="CFD8DC"/>
            </a:solidFill>
            <a:prstDash val="solid"/>
            <a:round/>
            <a:headEnd type="none" w="med" len="med"/>
            <a:tailEnd type="none" w="med" len="med"/>
          </a:ln>
        </p:spPr>
      </p:cxnSp>
      <p:cxnSp>
        <p:nvCxnSpPr>
          <p:cNvPr id="37" name="Google Shape;37;p4"/>
          <p:cNvCxnSpPr/>
          <p:nvPr/>
        </p:nvCxnSpPr>
        <p:spPr>
          <a:xfrm rot="10800000">
            <a:off x="4362902" y="436125"/>
            <a:ext cx="209100" cy="369600"/>
          </a:xfrm>
          <a:prstGeom prst="straightConnector1">
            <a:avLst/>
          </a:prstGeom>
          <a:noFill/>
          <a:ln w="9525" cap="flat" cmpd="sng">
            <a:solidFill>
              <a:srgbClr val="CFD8DC"/>
            </a:solidFill>
            <a:prstDash val="solid"/>
            <a:round/>
            <a:headEnd type="none" w="med" len="med"/>
            <a:tailEnd type="none" w="med" len="med"/>
          </a:ln>
        </p:spPr>
      </p:cxnSp>
      <p:cxnSp>
        <p:nvCxnSpPr>
          <p:cNvPr id="38" name="Google Shape;38;p4"/>
          <p:cNvCxnSpPr/>
          <p:nvPr/>
        </p:nvCxnSpPr>
        <p:spPr>
          <a:xfrm rot="10800000" flipH="1">
            <a:off x="4704510" y="351930"/>
            <a:ext cx="347100" cy="474600"/>
          </a:xfrm>
          <a:prstGeom prst="straightConnector1">
            <a:avLst/>
          </a:prstGeom>
          <a:noFill/>
          <a:ln w="9525" cap="flat" cmpd="sng">
            <a:solidFill>
              <a:srgbClr val="CFD8DC"/>
            </a:solidFill>
            <a:prstDash val="solid"/>
            <a:round/>
            <a:headEnd type="none" w="med" len="med"/>
            <a:tailEnd type="none" w="med" len="med"/>
          </a:ln>
        </p:spPr>
      </p:cxnSp>
      <p:sp>
        <p:nvSpPr>
          <p:cNvPr id="39" name="Google Shape;39;p4"/>
          <p:cNvSpPr txBox="1">
            <a:spLocks noGrp="1"/>
          </p:cNvSpPr>
          <p:nvPr>
            <p:ph type="sldNum" idx="12"/>
          </p:nvPr>
        </p:nvSpPr>
        <p:spPr>
          <a:xfrm>
            <a:off x="-87" y="4749844"/>
            <a:ext cx="9144000" cy="3936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6" name="Google Shape;46;p6"/>
          <p:cNvSpPr txBox="1">
            <a:spLocks noGrp="1"/>
          </p:cNvSpPr>
          <p:nvPr>
            <p:ph type="body" idx="1"/>
          </p:nvPr>
        </p:nvSpPr>
        <p:spPr>
          <a:xfrm>
            <a:off x="786137"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6"/>
          <p:cNvSpPr txBox="1">
            <a:spLocks noGrp="1"/>
          </p:cNvSpPr>
          <p:nvPr>
            <p:ph type="body" idx="2"/>
          </p:nvPr>
        </p:nvSpPr>
        <p:spPr>
          <a:xfrm>
            <a:off x="4682659"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8" name="Google Shape;48;p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complete pattern">
  <p:cSld name="BLANK_1">
    <p:bg>
      <p:bgPr>
        <a:blipFill>
          <a:blip r:embed="rId2">
            <a:alphaModFix/>
          </a:blip>
          <a:stretch>
            <a:fillRect/>
          </a:stretch>
        </a:blipFill>
        <a:effectLst/>
      </p:bgPr>
    </p:bg>
    <p:spTree>
      <p:nvGrpSpPr>
        <p:cNvPr id="1" name="Shape 63"/>
        <p:cNvGrpSpPr/>
        <p:nvPr/>
      </p:nvGrpSpPr>
      <p:grpSpPr>
        <a:xfrm>
          <a:off x="0" y="0"/>
          <a:ext cx="0" cy="0"/>
          <a:chOff x="0" y="0"/>
          <a:chExt cx="0" cy="0"/>
        </a:xfrm>
      </p:grpSpPr>
      <p:sp>
        <p:nvSpPr>
          <p:cNvPr id="64" name="Google Shape;64;p11"/>
          <p:cNvSpPr/>
          <p:nvPr/>
        </p:nvSpPr>
        <p:spPr>
          <a:xfrm>
            <a:off x="-26550" y="-14850"/>
            <a:ext cx="9197100" cy="5173200"/>
          </a:xfrm>
          <a:prstGeom prst="rect">
            <a:avLst/>
          </a:prstGeom>
          <a:solidFill>
            <a:srgbClr val="CFD8DC">
              <a:alpha val="49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1"/>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7" Type="http://schemas.openxmlformats.org/officeDocument/2006/relationships/image" Target="../media/image1.png"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7">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chemeClr val="accent1"/>
                </a:solidFill>
                <a:latin typeface="Source Sans Pro"/>
                <a:ea typeface="Source Sans Pro"/>
                <a:cs typeface="Source Sans Pro"/>
                <a:sym typeface="Source Sans Pro"/>
              </a:defRPr>
            </a:lvl1pPr>
            <a:lvl2pPr lvl="1" algn="r">
              <a:buNone/>
              <a:defRPr sz="1300" b="1">
                <a:solidFill>
                  <a:schemeClr val="accent1"/>
                </a:solidFill>
                <a:latin typeface="Source Sans Pro"/>
                <a:ea typeface="Source Sans Pro"/>
                <a:cs typeface="Source Sans Pro"/>
                <a:sym typeface="Source Sans Pro"/>
              </a:defRPr>
            </a:lvl2pPr>
            <a:lvl3pPr lvl="2" algn="r">
              <a:buNone/>
              <a:defRPr sz="1300" b="1">
                <a:solidFill>
                  <a:schemeClr val="accent1"/>
                </a:solidFill>
                <a:latin typeface="Source Sans Pro"/>
                <a:ea typeface="Source Sans Pro"/>
                <a:cs typeface="Source Sans Pro"/>
                <a:sym typeface="Source Sans Pro"/>
              </a:defRPr>
            </a:lvl3pPr>
            <a:lvl4pPr lvl="3" algn="r">
              <a:buNone/>
              <a:defRPr sz="1300" b="1">
                <a:solidFill>
                  <a:schemeClr val="accent1"/>
                </a:solidFill>
                <a:latin typeface="Source Sans Pro"/>
                <a:ea typeface="Source Sans Pro"/>
                <a:cs typeface="Source Sans Pro"/>
                <a:sym typeface="Source Sans Pro"/>
              </a:defRPr>
            </a:lvl4pPr>
            <a:lvl5pPr lvl="4" algn="r">
              <a:buNone/>
              <a:defRPr sz="1300" b="1">
                <a:solidFill>
                  <a:schemeClr val="accent1"/>
                </a:solidFill>
                <a:latin typeface="Source Sans Pro"/>
                <a:ea typeface="Source Sans Pro"/>
                <a:cs typeface="Source Sans Pro"/>
                <a:sym typeface="Source Sans Pro"/>
              </a:defRPr>
            </a:lvl5pPr>
            <a:lvl6pPr lvl="5" algn="r">
              <a:buNone/>
              <a:defRPr sz="1300" b="1">
                <a:solidFill>
                  <a:schemeClr val="accent1"/>
                </a:solidFill>
                <a:latin typeface="Source Sans Pro"/>
                <a:ea typeface="Source Sans Pro"/>
                <a:cs typeface="Source Sans Pro"/>
                <a:sym typeface="Source Sans Pro"/>
              </a:defRPr>
            </a:lvl6pPr>
            <a:lvl7pPr lvl="6" algn="r">
              <a:buNone/>
              <a:defRPr sz="1300" b="1">
                <a:solidFill>
                  <a:schemeClr val="accent1"/>
                </a:solidFill>
                <a:latin typeface="Source Sans Pro"/>
                <a:ea typeface="Source Sans Pro"/>
                <a:cs typeface="Source Sans Pro"/>
                <a:sym typeface="Source Sans Pro"/>
              </a:defRPr>
            </a:lvl7pPr>
            <a:lvl8pPr lvl="7" algn="r">
              <a:buNone/>
              <a:defRPr sz="1300" b="1">
                <a:solidFill>
                  <a:schemeClr val="accent1"/>
                </a:solidFill>
                <a:latin typeface="Source Sans Pro"/>
                <a:ea typeface="Source Sans Pro"/>
                <a:cs typeface="Source Sans Pro"/>
                <a:sym typeface="Source Sans Pro"/>
              </a:defRPr>
            </a:lvl8pPr>
            <a:lvl9pPr lvl="8" algn="r">
              <a:buNone/>
              <a:defRPr sz="1300" b="1">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6" r:id="rId4"/>
    <p:sldLayoutId id="2147483657" r:id="rId5"/>
  </p:sldLayoutIdLst>
  <p:transition>
    <p:fade thruBlk="1"/>
  </p:transition>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5.png" /><Relationship Id="rId2" Type="http://schemas.openxmlformats.org/officeDocument/2006/relationships/notesSlide" Target="../notesSlides/notesSlide9.xml" /><Relationship Id="rId1" Type="http://schemas.openxmlformats.org/officeDocument/2006/relationships/slideLayout" Target="../slideLayouts/slideLayout3.xml" /><Relationship Id="rId5" Type="http://schemas.openxmlformats.org/officeDocument/2006/relationships/image" Target="../media/image17.png" /><Relationship Id="rId4" Type="http://schemas.openxmlformats.org/officeDocument/2006/relationships/image" Target="../media/image16.png"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5.xml" /></Relationships>
</file>

<file path=ppt/slides/_rels/slide12.xml.rels><?xml version="1.0" encoding="UTF-8" standalone="yes"?>
<Relationships xmlns="http://schemas.openxmlformats.org/package/2006/relationships"><Relationship Id="rId3" Type="http://schemas.openxmlformats.org/officeDocument/2006/relationships/image" Target="../media/image19.png" /><Relationship Id="rId2" Type="http://schemas.openxmlformats.org/officeDocument/2006/relationships/image" Target="../media/image18.png" /><Relationship Id="rId1" Type="http://schemas.openxmlformats.org/officeDocument/2006/relationships/slideLayout" Target="../slideLayouts/slideLayout3.xml" /></Relationships>
</file>

<file path=ppt/slides/_rels/slide13.xml.rels><?xml version="1.0" encoding="UTF-8" standalone="yes"?>
<Relationships xmlns="http://schemas.openxmlformats.org/package/2006/relationships"><Relationship Id="rId2" Type="http://schemas.openxmlformats.org/officeDocument/2006/relationships/image" Target="../media/image19.png" /><Relationship Id="rId1" Type="http://schemas.openxmlformats.org/officeDocument/2006/relationships/slideLayout" Target="../slideLayouts/slideLayout3.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 standalone="yes"?>
<Relationships xmlns="http://schemas.openxmlformats.org/package/2006/relationships"><Relationship Id="rId3" Type="http://schemas.openxmlformats.org/officeDocument/2006/relationships/image" Target="../media/image21.jpeg" /><Relationship Id="rId2" Type="http://schemas.openxmlformats.org/officeDocument/2006/relationships/image" Target="../media/image20.png" /><Relationship Id="rId1" Type="http://schemas.openxmlformats.org/officeDocument/2006/relationships/slideLayout" Target="../slideLayouts/slideLayout3.xml" /></Relationships>
</file>

<file path=ppt/slides/_rels/slide17.xml.rels><?xml version="1.0" encoding="UTF-8" standalone="yes"?>
<Relationships xmlns="http://schemas.openxmlformats.org/package/2006/relationships"><Relationship Id="rId3" Type="http://schemas.openxmlformats.org/officeDocument/2006/relationships/image" Target="../media/image23.png" /><Relationship Id="rId2" Type="http://schemas.openxmlformats.org/officeDocument/2006/relationships/image" Target="../media/image22.png" /><Relationship Id="rId1" Type="http://schemas.openxmlformats.org/officeDocument/2006/relationships/slideLayout" Target="../slideLayouts/slideLayout3.xml" /></Relationships>
</file>

<file path=ppt/slides/_rels/slide18.xml.rels><?xml version="1.0" encoding="UTF-8" standalone="yes"?>
<Relationships xmlns="http://schemas.openxmlformats.org/package/2006/relationships"><Relationship Id="rId2" Type="http://schemas.openxmlformats.org/officeDocument/2006/relationships/image" Target="../media/image24.png" /><Relationship Id="rId1" Type="http://schemas.openxmlformats.org/officeDocument/2006/relationships/slideLayout" Target="../slideLayouts/slideLayout3.xml" /></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5.xml" /></Relationships>
</file>

<file path=ppt/slides/_rels/slide2.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3.xml" /></Relationships>
</file>

<file path=ppt/slides/_rels/slide20.xml.rels><?xml version="1.0" encoding="UTF-8" standalone="yes"?>
<Relationships xmlns="http://schemas.openxmlformats.org/package/2006/relationships"><Relationship Id="rId3" Type="http://schemas.openxmlformats.org/officeDocument/2006/relationships/image" Target="../media/image25.png" /><Relationship Id="rId2" Type="http://schemas.openxmlformats.org/officeDocument/2006/relationships/notesSlide" Target="../notesSlides/notesSlide12.xml" /><Relationship Id="rId1" Type="http://schemas.openxmlformats.org/officeDocument/2006/relationships/slideLayout" Target="../slideLayouts/slideLayout3.xml" /></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3.xml" /><Relationship Id="rId2" Type="http://schemas.openxmlformats.org/officeDocument/2006/relationships/slideLayout" Target="../slideLayouts/slideLayout3.xml" /><Relationship Id="rId1" Type="http://schemas.openxmlformats.org/officeDocument/2006/relationships/vmlDrawing" Target="../drawings/vmlDrawing1.vml" /><Relationship Id="rId6" Type="http://schemas.openxmlformats.org/officeDocument/2006/relationships/image" Target="../media/image26.png" /><Relationship Id="rId5" Type="http://schemas.openxmlformats.org/officeDocument/2006/relationships/oleObject" Target="???" TargetMode="External" /><Relationship Id="rId4" Type="http://schemas.openxmlformats.org/officeDocument/2006/relationships/image" Target="../media/image27.png" /></Relationships>
</file>

<file path=ppt/slides/_rels/slide22.xml.rels><?xml version="1.0" encoding="UTF-8" standalone="yes"?>
<Relationships xmlns="http://schemas.openxmlformats.org/package/2006/relationships"><Relationship Id="rId3" Type="http://schemas.openxmlformats.org/officeDocument/2006/relationships/image" Target="../media/image28.png" /><Relationship Id="rId2" Type="http://schemas.openxmlformats.org/officeDocument/2006/relationships/notesSlide" Target="../notesSlides/notesSlide14.xml" /><Relationship Id="rId1" Type="http://schemas.openxmlformats.org/officeDocument/2006/relationships/slideLayout" Target="../slideLayouts/slideLayout3.xml" /></Relationships>
</file>

<file path=ppt/slides/_rels/slide23.xml.rels><?xml version="1.0" encoding="UTF-8" standalone="yes"?>
<Relationships xmlns="http://schemas.openxmlformats.org/package/2006/relationships"><Relationship Id="rId3" Type="http://schemas.openxmlformats.org/officeDocument/2006/relationships/image" Target="../media/image29.png" /><Relationship Id="rId2" Type="http://schemas.openxmlformats.org/officeDocument/2006/relationships/notesSlide" Target="../notesSlides/notesSlide15.xml" /><Relationship Id="rId1" Type="http://schemas.openxmlformats.org/officeDocument/2006/relationships/slideLayout" Target="../slideLayouts/slideLayout3.xml" /></Relationships>
</file>

<file path=ppt/slides/_rels/slide24.xml.rels><?xml version="1.0" encoding="UTF-8" standalone="yes"?>
<Relationships xmlns="http://schemas.openxmlformats.org/package/2006/relationships"><Relationship Id="rId3" Type="http://schemas.openxmlformats.org/officeDocument/2006/relationships/image" Target="../media/image30.png" /><Relationship Id="rId2" Type="http://schemas.openxmlformats.org/officeDocument/2006/relationships/notesSlide" Target="../notesSlides/notesSlide16.xml" /><Relationship Id="rId1" Type="http://schemas.openxmlformats.org/officeDocument/2006/relationships/slideLayout" Target="../slideLayouts/slideLayout3.xml" /><Relationship Id="rId4" Type="http://schemas.openxmlformats.org/officeDocument/2006/relationships/image" Target="../media/image31.png" /></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 /><Relationship Id="rId1" Type="http://schemas.openxmlformats.org/officeDocument/2006/relationships/slideLayout" Target="../slideLayouts/slideLayout3.xml" /></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 /><Relationship Id="rId1" Type="http://schemas.openxmlformats.org/officeDocument/2006/relationships/slideLayout" Target="../slideLayouts/slideLayout3.xml" /></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9.xml" /><Relationship Id="rId2" Type="http://schemas.openxmlformats.org/officeDocument/2006/relationships/slideLayout" Target="../slideLayouts/slideLayout3.xml" /><Relationship Id="rId1" Type="http://schemas.openxmlformats.org/officeDocument/2006/relationships/vmlDrawing" Target="../drawings/vmlDrawing2.vml" /><Relationship Id="rId6" Type="http://schemas.openxmlformats.org/officeDocument/2006/relationships/image" Target="../media/image32.png" /><Relationship Id="rId5" Type="http://schemas.openxmlformats.org/officeDocument/2006/relationships/oleObject" Target="???" TargetMode="External" /><Relationship Id="rId4" Type="http://schemas.openxmlformats.org/officeDocument/2006/relationships/image" Target="../media/image33.png" /></Relationships>
</file>

<file path=ppt/slides/_rels/slide28.xml.rels><?xml version="1.0" encoding="UTF-8" standalone="yes"?>
<Relationships xmlns="http://schemas.openxmlformats.org/package/2006/relationships"><Relationship Id="rId3" Type="http://schemas.openxmlformats.org/officeDocument/2006/relationships/image" Target="../media/image34.png" /><Relationship Id="rId2" Type="http://schemas.openxmlformats.org/officeDocument/2006/relationships/notesSlide" Target="../notesSlides/notesSlide20.xml" /><Relationship Id="rId1" Type="http://schemas.openxmlformats.org/officeDocument/2006/relationships/slideLayout" Target="../slideLayouts/slideLayout3.xml" /><Relationship Id="rId4" Type="http://schemas.openxmlformats.org/officeDocument/2006/relationships/image" Target="../media/image35.png" /></Relationships>
</file>

<file path=ppt/slides/_rels/slide29.xml.rels><?xml version="1.0" encoding="UTF-8" standalone="yes"?>
<Relationships xmlns="http://schemas.openxmlformats.org/package/2006/relationships"><Relationship Id="rId3" Type="http://schemas.openxmlformats.org/officeDocument/2006/relationships/image" Target="../media/image36.png" /><Relationship Id="rId2" Type="http://schemas.openxmlformats.org/officeDocument/2006/relationships/notesSlide" Target="../notesSlides/notesSlide21.xml" /><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5.xml" /></Relationships>
</file>

<file path=ppt/slides/_rels/slide30.xml.rels><?xml version="1.0" encoding="UTF-8" standalone="yes"?>
<Relationships xmlns="http://schemas.openxmlformats.org/package/2006/relationships"><Relationship Id="rId3" Type="http://schemas.openxmlformats.org/officeDocument/2006/relationships/image" Target="../media/image37.png" /><Relationship Id="rId2" Type="http://schemas.openxmlformats.org/officeDocument/2006/relationships/notesSlide" Target="../notesSlides/notesSlide22.xml" /><Relationship Id="rId1" Type="http://schemas.openxmlformats.org/officeDocument/2006/relationships/slideLayout" Target="../slideLayouts/slideLayout3.xml" /><Relationship Id="rId4" Type="http://schemas.openxmlformats.org/officeDocument/2006/relationships/image" Target="../media/image38.png" /></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 /><Relationship Id="rId1" Type="http://schemas.openxmlformats.org/officeDocument/2006/relationships/slideLayout" Target="../slideLayouts/slideLayout3.xml" /></Relationships>
</file>

<file path=ppt/slides/_rels/slide32.xml.rels><?xml version="1.0" encoding="UTF-8" standalone="yes"?>
<Relationships xmlns="http://schemas.openxmlformats.org/package/2006/relationships"><Relationship Id="rId3" Type="http://schemas.openxmlformats.org/officeDocument/2006/relationships/image" Target="../media/image39.png" /><Relationship Id="rId2" Type="http://schemas.openxmlformats.org/officeDocument/2006/relationships/notesSlide" Target="../notesSlides/notesSlide24.xml" /><Relationship Id="rId1" Type="http://schemas.openxmlformats.org/officeDocument/2006/relationships/slideLayout" Target="../slideLayouts/slideLayout3.xml" /></Relationships>
</file>

<file path=ppt/slides/_rels/slide33.xml.rels><?xml version="1.0" encoding="UTF-8" standalone="yes"?>
<Relationships xmlns="http://schemas.openxmlformats.org/package/2006/relationships"><Relationship Id="rId3" Type="http://schemas.openxmlformats.org/officeDocument/2006/relationships/image" Target="../media/image40.png" /><Relationship Id="rId2" Type="http://schemas.openxmlformats.org/officeDocument/2006/relationships/notesSlide" Target="../notesSlides/notesSlide25.xml" /><Relationship Id="rId1" Type="http://schemas.openxmlformats.org/officeDocument/2006/relationships/slideLayout" Target="../slideLayouts/slideLayout3.xml" /></Relationships>
</file>

<file path=ppt/slides/_rels/slide34.xml.rels><?xml version="1.0" encoding="UTF-8" standalone="yes"?>
<Relationships xmlns="http://schemas.openxmlformats.org/package/2006/relationships"><Relationship Id="rId3" Type="http://schemas.openxmlformats.org/officeDocument/2006/relationships/image" Target="../media/image41.png" /><Relationship Id="rId2" Type="http://schemas.openxmlformats.org/officeDocument/2006/relationships/notesSlide" Target="../notesSlides/notesSlide26.xml" /><Relationship Id="rId1" Type="http://schemas.openxmlformats.org/officeDocument/2006/relationships/slideLayout" Target="../slideLayouts/slideLayout3.xml" /><Relationship Id="rId4" Type="http://schemas.openxmlformats.org/officeDocument/2006/relationships/image" Target="../media/image42.png" /></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 /><Relationship Id="rId1" Type="http://schemas.openxmlformats.org/officeDocument/2006/relationships/slideLayout" Target="../slideLayouts/slideLayout3.xml" /></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 /><Relationship Id="rId1" Type="http://schemas.openxmlformats.org/officeDocument/2006/relationships/slideLayout" Target="../slideLayouts/slideLayout3.xml" /></Relationships>
</file>

<file path=ppt/slides/_rels/slide37.xml.rels><?xml version="1.0" encoding="UTF-8" standalone="yes"?>
<Relationships xmlns="http://schemas.openxmlformats.org/package/2006/relationships"><Relationship Id="rId3" Type="http://schemas.openxmlformats.org/officeDocument/2006/relationships/image" Target="../media/image43.png" /><Relationship Id="rId2" Type="http://schemas.openxmlformats.org/officeDocument/2006/relationships/notesSlide" Target="../notesSlides/notesSlide29.xml" /><Relationship Id="rId1" Type="http://schemas.openxmlformats.org/officeDocument/2006/relationships/slideLayout" Target="../slideLayouts/slideLayout4.xml" /><Relationship Id="rId4" Type="http://schemas.microsoft.com/office/2007/relationships/hdphoto" Target="../media/hdphoto1.wdp" /></Relationships>
</file>

<file path=ppt/slides/_rels/slide38.xml.rels><?xml version="1.0" encoding="UTF-8" standalone="yes"?>
<Relationships xmlns="http://schemas.openxmlformats.org/package/2006/relationships"><Relationship Id="rId3" Type="http://schemas.openxmlformats.org/officeDocument/2006/relationships/image" Target="../media/image43.png" /><Relationship Id="rId2" Type="http://schemas.openxmlformats.org/officeDocument/2006/relationships/notesSlide" Target="../notesSlides/notesSlide30.xml" /><Relationship Id="rId1" Type="http://schemas.openxmlformats.org/officeDocument/2006/relationships/slideLayout" Target="../slideLayouts/slideLayout5.xml" /><Relationship Id="rId4" Type="http://schemas.microsoft.com/office/2007/relationships/hdphoto" Target="../media/hdphoto1.wdp" /></Relationships>
</file>

<file path=ppt/slides/_rels/slide39.xml.rels><?xml version="1.0" encoding="UTF-8" standalone="yes"?>
<Relationships xmlns="http://schemas.openxmlformats.org/package/2006/relationships"><Relationship Id="rId3" Type="http://schemas.openxmlformats.org/officeDocument/2006/relationships/image" Target="../media/image43.png" /><Relationship Id="rId2" Type="http://schemas.openxmlformats.org/officeDocument/2006/relationships/notesSlide" Target="../notesSlides/notesSlide31.xml" /><Relationship Id="rId1" Type="http://schemas.openxmlformats.org/officeDocument/2006/relationships/slideLayout" Target="../slideLayouts/slideLayout5.xml" /><Relationship Id="rId4" Type="http://schemas.microsoft.com/office/2007/relationships/hdphoto" Target="../media/hdphoto1.wdp" /></Relationships>
</file>

<file path=ppt/slides/_rels/slide4.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3.xml" /><Relationship Id="rId1" Type="http://schemas.openxmlformats.org/officeDocument/2006/relationships/slideLayout" Target="../slideLayouts/slideLayout3.xml" /><Relationship Id="rId4" Type="http://schemas.openxmlformats.org/officeDocument/2006/relationships/image" Target="../media/image7.png" /></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notesSlide" Target="../notesSlides/notesSlide5.xml" /><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Relationship Id="rId3" Type="http://schemas.openxmlformats.org/officeDocument/2006/relationships/image" Target="../media/image9.png" /><Relationship Id="rId2" Type="http://schemas.openxmlformats.org/officeDocument/2006/relationships/notesSlide" Target="../notesSlides/notesSlide7.xml" /><Relationship Id="rId1" Type="http://schemas.openxmlformats.org/officeDocument/2006/relationships/slideLayout" Target="../slideLayouts/slideLayout3.xml" /><Relationship Id="rId5" Type="http://schemas.openxmlformats.org/officeDocument/2006/relationships/image" Target="../media/image11.png" /><Relationship Id="rId4" Type="http://schemas.openxmlformats.org/officeDocument/2006/relationships/image" Target="../media/image10.png" /></Relationships>
</file>

<file path=ppt/slides/_rels/slide9.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notesSlide" Target="../notesSlides/notesSlide8.xml" /><Relationship Id="rId1" Type="http://schemas.openxmlformats.org/officeDocument/2006/relationships/slideLayout" Target="../slideLayouts/slideLayout3.xml" /><Relationship Id="rId5" Type="http://schemas.openxmlformats.org/officeDocument/2006/relationships/image" Target="../media/image14.png" /><Relationship Id="rId4" Type="http://schemas.openxmlformats.org/officeDocument/2006/relationships/image" Target="../media/image1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ctrTitle"/>
          </p:nvPr>
        </p:nvSpPr>
        <p:spPr>
          <a:xfrm>
            <a:off x="1888435" y="936772"/>
            <a:ext cx="6140198" cy="2951939"/>
          </a:xfrm>
          <a:prstGeom prst="rect">
            <a:avLst/>
          </a:prstGeom>
        </p:spPr>
        <p:txBody>
          <a:bodyPr spcFirstLastPara="1" wrap="square" lIns="91425" tIns="91425" rIns="91425" bIns="91425" anchor="ctr" anchorCtr="0">
            <a:noAutofit/>
          </a:bodyPr>
          <a:lstStyle/>
          <a:p>
            <a:pPr lvl="0"/>
            <a:r>
              <a:rPr lang="en-US" sz="4000" dirty="0">
                <a:solidFill>
                  <a:srgbClr val="3494BA"/>
                </a:solidFill>
              </a:rPr>
              <a:t>Electronic</a:t>
            </a:r>
            <a:r>
              <a:rPr lang="en-US" sz="4000" dirty="0"/>
              <a:t> Devices and Circuits</a:t>
            </a:r>
            <a:br>
              <a:rPr lang="en-US" sz="4000" dirty="0"/>
            </a:br>
            <a:br>
              <a:rPr lang="en-US" sz="3200" dirty="0"/>
            </a:br>
            <a:r>
              <a:rPr lang="en-US" sz="3200" dirty="0"/>
              <a:t>Lecture-3</a:t>
            </a:r>
            <a:endParaRPr sz="3200" dirty="0"/>
          </a:p>
        </p:txBody>
      </p:sp>
      <p:sp>
        <p:nvSpPr>
          <p:cNvPr id="2" name="TextBox 1"/>
          <p:cNvSpPr txBox="1"/>
          <p:nvPr/>
        </p:nvSpPr>
        <p:spPr>
          <a:xfrm>
            <a:off x="141880" y="3888711"/>
            <a:ext cx="2023311" cy="1384995"/>
          </a:xfrm>
          <a:prstGeom prst="rect">
            <a:avLst/>
          </a:prstGeom>
          <a:noFill/>
        </p:spPr>
        <p:txBody>
          <a:bodyPr wrap="none" rtlCol="0">
            <a:spAutoFit/>
          </a:bodyPr>
          <a:lstStyle/>
          <a:p>
            <a:r>
              <a:rPr lang="en-US" dirty="0">
                <a:solidFill>
                  <a:srgbClr val="3494BA"/>
                </a:solidFill>
                <a:latin typeface="Roboto Slab" panose="020B0604020202020204" charset="0"/>
                <a:ea typeface="Roboto Slab" panose="020B0604020202020204" charset="0"/>
              </a:rPr>
              <a:t>Prepared by </a:t>
            </a:r>
          </a:p>
          <a:p>
            <a:r>
              <a:rPr lang="en-US" dirty="0" err="1">
                <a:solidFill>
                  <a:srgbClr val="3494BA"/>
                </a:solidFill>
                <a:latin typeface="Roboto Slab" panose="020B0604020202020204" charset="0"/>
                <a:ea typeface="Roboto Slab" panose="020B0604020202020204" charset="0"/>
              </a:rPr>
              <a:t>Ipshita</a:t>
            </a:r>
            <a:r>
              <a:rPr lang="en-US" dirty="0">
                <a:solidFill>
                  <a:srgbClr val="3494BA"/>
                </a:solidFill>
                <a:latin typeface="Roboto Slab" panose="020B0604020202020204" charset="0"/>
                <a:ea typeface="Roboto Slab" panose="020B0604020202020204" charset="0"/>
              </a:rPr>
              <a:t> </a:t>
            </a:r>
            <a:r>
              <a:rPr lang="en-US" dirty="0" err="1">
                <a:solidFill>
                  <a:srgbClr val="3494BA"/>
                </a:solidFill>
                <a:latin typeface="Roboto Slab" panose="020B0604020202020204" charset="0"/>
                <a:ea typeface="Roboto Slab" panose="020B0604020202020204" charset="0"/>
              </a:rPr>
              <a:t>Tasnim</a:t>
            </a:r>
            <a:r>
              <a:rPr lang="en-US" dirty="0">
                <a:solidFill>
                  <a:srgbClr val="3494BA"/>
                </a:solidFill>
                <a:latin typeface="Roboto Slab" panose="020B0604020202020204" charset="0"/>
                <a:ea typeface="Roboto Slab" panose="020B0604020202020204" charset="0"/>
              </a:rPr>
              <a:t> Raha</a:t>
            </a:r>
          </a:p>
          <a:p>
            <a:r>
              <a:rPr lang="en-US" dirty="0">
                <a:solidFill>
                  <a:srgbClr val="3494BA"/>
                </a:solidFill>
                <a:latin typeface="Roboto Slab" panose="020B0604020202020204" charset="0"/>
                <a:ea typeface="Roboto Slab" panose="020B0604020202020204" charset="0"/>
              </a:rPr>
              <a:t>Lecturer (Provisional)</a:t>
            </a:r>
          </a:p>
          <a:p>
            <a:r>
              <a:rPr lang="en-US" dirty="0">
                <a:solidFill>
                  <a:srgbClr val="3494BA"/>
                </a:solidFill>
                <a:latin typeface="Roboto Slab" panose="020B0604020202020204" charset="0"/>
                <a:ea typeface="Roboto Slab" panose="020B0604020202020204" charset="0"/>
              </a:rPr>
              <a:t>Dept. of CSE </a:t>
            </a:r>
          </a:p>
          <a:p>
            <a:r>
              <a:rPr lang="en-US" dirty="0" err="1">
                <a:solidFill>
                  <a:srgbClr val="3494BA"/>
                </a:solidFill>
                <a:latin typeface="Roboto Slab" panose="020B0604020202020204" charset="0"/>
                <a:ea typeface="Roboto Slab" panose="020B0604020202020204" charset="0"/>
              </a:rPr>
              <a:t>Varendra</a:t>
            </a:r>
            <a:r>
              <a:rPr lang="en-US" dirty="0">
                <a:solidFill>
                  <a:srgbClr val="3494BA"/>
                </a:solidFill>
                <a:latin typeface="Roboto Slab" panose="020B0604020202020204" charset="0"/>
                <a:ea typeface="Roboto Slab" panose="020B0604020202020204" charset="0"/>
              </a:rPr>
              <a:t> University</a:t>
            </a:r>
          </a:p>
          <a:p>
            <a:endParaRPr lang="en-US" dirty="0">
              <a:solidFill>
                <a:srgbClr val="3494BA"/>
              </a:solidFill>
            </a:endParaRPr>
          </a:p>
        </p:txBody>
      </p:sp>
      <p:cxnSp>
        <p:nvCxnSpPr>
          <p:cNvPr id="5" name="Straight Connector 4"/>
          <p:cNvCxnSpPr/>
          <p:nvPr/>
        </p:nvCxnSpPr>
        <p:spPr>
          <a:xfrm>
            <a:off x="141880" y="3845970"/>
            <a:ext cx="0" cy="1254789"/>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1" name="Google Shape;70;p12"/>
          <p:cNvSpPr txBox="1">
            <a:spLocks/>
          </p:cNvSpPr>
          <p:nvPr/>
        </p:nvSpPr>
        <p:spPr>
          <a:xfrm>
            <a:off x="1888435" y="711923"/>
            <a:ext cx="1699591" cy="62909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9pPr>
          </a:lstStyle>
          <a:p>
            <a:r>
              <a:rPr lang="en-US" sz="3200" dirty="0"/>
              <a:t>CSE 223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
        <p:nvSpPr>
          <p:cNvPr id="6" name="Google Shape;97;p15"/>
          <p:cNvSpPr txBox="1">
            <a:spLocks/>
          </p:cNvSpPr>
          <p:nvPr/>
        </p:nvSpPr>
        <p:spPr>
          <a:xfrm>
            <a:off x="822325" y="99392"/>
            <a:ext cx="7728821" cy="7255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3600" dirty="0">
                <a:solidFill>
                  <a:srgbClr val="3494BA"/>
                </a:solidFill>
              </a:rPr>
              <a:t>Example Problems of Diode</a:t>
            </a:r>
            <a:endParaRPr lang="en-US" sz="4800" b="1" dirty="0">
              <a:solidFill>
                <a:srgbClr val="3494BA"/>
              </a:solidFill>
            </a:endParaRPr>
          </a:p>
        </p:txBody>
      </p:sp>
      <p:cxnSp>
        <p:nvCxnSpPr>
          <p:cNvPr id="16" name="Straight Connector 15"/>
          <p:cNvCxnSpPr/>
          <p:nvPr/>
        </p:nvCxnSpPr>
        <p:spPr>
          <a:xfrm flipV="1">
            <a:off x="822326" y="795133"/>
            <a:ext cx="7499348" cy="2981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31889" y="997470"/>
            <a:ext cx="7499349" cy="276999"/>
          </a:xfrm>
          <a:prstGeom prst="rect">
            <a:avLst/>
          </a:prstGeom>
          <a:noFill/>
        </p:spPr>
        <p:txBody>
          <a:bodyPr wrap="square" rtlCol="0">
            <a:spAutoFit/>
          </a:bodyPr>
          <a:lstStyle/>
          <a:p>
            <a:pPr algn="just"/>
            <a:r>
              <a:rPr lang="en-US" sz="1200" b="1" dirty="0">
                <a:solidFill>
                  <a:schemeClr val="accent4">
                    <a:lumMod val="25000"/>
                  </a:schemeClr>
                </a:solidFill>
                <a:latin typeface="Roboto Slab" panose="020B0604020202020204" charset="0"/>
                <a:ea typeface="Roboto Slab" panose="020B0604020202020204" charset="0"/>
              </a:rPr>
              <a:t>Example 3: </a:t>
            </a:r>
            <a:r>
              <a:rPr lang="en-US" sz="1200" dirty="0">
                <a:solidFill>
                  <a:schemeClr val="accent4">
                    <a:lumMod val="25000"/>
                  </a:schemeClr>
                </a:solidFill>
                <a:latin typeface="Roboto Slab" panose="020B0604020202020204" charset="0"/>
                <a:ea typeface="Roboto Slab" panose="020B0604020202020204" charset="0"/>
              </a:rPr>
              <a:t>Determine I , V1 , V2 , and Vo for the following circuit</a:t>
            </a:r>
          </a:p>
        </p:txBody>
      </p:sp>
      <p:sp>
        <p:nvSpPr>
          <p:cNvPr id="10" name="TextBox 9"/>
          <p:cNvSpPr txBox="1"/>
          <p:nvPr/>
        </p:nvSpPr>
        <p:spPr>
          <a:xfrm>
            <a:off x="731889" y="1657510"/>
            <a:ext cx="6335531" cy="276999"/>
          </a:xfrm>
          <a:prstGeom prst="rect">
            <a:avLst/>
          </a:prstGeom>
          <a:noFill/>
        </p:spPr>
        <p:txBody>
          <a:bodyPr wrap="square" rtlCol="0">
            <a:spAutoFit/>
          </a:bodyPr>
          <a:lstStyle/>
          <a:p>
            <a:pPr algn="just"/>
            <a:r>
              <a:rPr lang="en-US" sz="1200" b="1" dirty="0">
                <a:solidFill>
                  <a:schemeClr val="accent4">
                    <a:lumMod val="25000"/>
                  </a:schemeClr>
                </a:solidFill>
                <a:latin typeface="Roboto Slab" panose="020B0604020202020204" charset="0"/>
                <a:ea typeface="Roboto Slab" panose="020B0604020202020204" charset="0"/>
              </a:rPr>
              <a:t>Solution: </a:t>
            </a:r>
            <a:r>
              <a:rPr lang="en-US" sz="1200" dirty="0">
                <a:solidFill>
                  <a:schemeClr val="accent4">
                    <a:lumMod val="25000"/>
                  </a:schemeClr>
                </a:solidFill>
                <a:latin typeface="Roboto Slab" panose="020B0604020202020204" charset="0"/>
                <a:ea typeface="Roboto Slab" panose="020B0604020202020204" charset="0"/>
              </a:rPr>
              <a:t> As the Diode is made of Si and it is in ON state we get the circuit,</a:t>
            </a:r>
          </a:p>
        </p:txBody>
      </p:sp>
      <p:pic>
        <p:nvPicPr>
          <p:cNvPr id="2" name="Picture 1"/>
          <p:cNvPicPr>
            <a:picLocks noChangeAspect="1"/>
          </p:cNvPicPr>
          <p:nvPr/>
        </p:nvPicPr>
        <p:blipFill>
          <a:blip r:embed="rId3"/>
          <a:stretch>
            <a:fillRect/>
          </a:stretch>
        </p:blipFill>
        <p:spPr>
          <a:xfrm>
            <a:off x="6481187" y="997470"/>
            <a:ext cx="2471897" cy="1403793"/>
          </a:xfrm>
          <a:prstGeom prst="rect">
            <a:avLst/>
          </a:prstGeom>
        </p:spPr>
      </p:pic>
      <p:pic>
        <p:nvPicPr>
          <p:cNvPr id="7" name="Picture 6"/>
          <p:cNvPicPr>
            <a:picLocks noChangeAspect="1"/>
          </p:cNvPicPr>
          <p:nvPr/>
        </p:nvPicPr>
        <p:blipFill>
          <a:blip r:embed="rId4"/>
          <a:stretch>
            <a:fillRect/>
          </a:stretch>
        </p:blipFill>
        <p:spPr>
          <a:xfrm>
            <a:off x="622252" y="2292058"/>
            <a:ext cx="6163535" cy="2457793"/>
          </a:xfrm>
          <a:prstGeom prst="rect">
            <a:avLst/>
          </a:prstGeom>
        </p:spPr>
      </p:pic>
      <p:pic>
        <p:nvPicPr>
          <p:cNvPr id="3" name="Picture 2"/>
          <p:cNvPicPr>
            <a:picLocks noChangeAspect="1"/>
          </p:cNvPicPr>
          <p:nvPr/>
        </p:nvPicPr>
        <p:blipFill>
          <a:blip r:embed="rId5"/>
          <a:stretch>
            <a:fillRect/>
          </a:stretch>
        </p:blipFill>
        <p:spPr>
          <a:xfrm>
            <a:off x="5726093" y="2518048"/>
            <a:ext cx="3297327" cy="1451653"/>
          </a:xfrm>
          <a:prstGeom prst="rect">
            <a:avLst/>
          </a:prstGeom>
        </p:spPr>
      </p:pic>
      <p:sp>
        <p:nvSpPr>
          <p:cNvPr id="11" name="TextBox 10"/>
          <p:cNvSpPr txBox="1"/>
          <p:nvPr/>
        </p:nvSpPr>
        <p:spPr>
          <a:xfrm>
            <a:off x="0" y="4929246"/>
            <a:ext cx="1973617" cy="230832"/>
          </a:xfrm>
          <a:prstGeom prst="rect">
            <a:avLst/>
          </a:prstGeom>
          <a:noFill/>
        </p:spPr>
        <p:txBody>
          <a:bodyPr wrap="none" rtlCol="0">
            <a:spAutoFit/>
          </a:bodyPr>
          <a:lstStyle/>
          <a:p>
            <a:pPr algn="ctr"/>
            <a:r>
              <a:rPr lang="en-US" sz="900" dirty="0">
                <a:solidFill>
                  <a:schemeClr val="bg1">
                    <a:lumMod val="50000"/>
                  </a:schemeClr>
                </a:solidFill>
                <a:latin typeface="MS Gothic" panose="020B0609070205080204" pitchFamily="49" charset="-128"/>
                <a:ea typeface="MS Gothic" panose="020B0609070205080204" pitchFamily="49" charset="-128"/>
              </a:rPr>
              <a:t>Prepared by </a:t>
            </a:r>
            <a:r>
              <a:rPr lang="en-US" sz="900" dirty="0" err="1">
                <a:solidFill>
                  <a:schemeClr val="bg1">
                    <a:lumMod val="50000"/>
                  </a:schemeClr>
                </a:solidFill>
                <a:latin typeface="MS Gothic" panose="020B0609070205080204" pitchFamily="49" charset="-128"/>
                <a:ea typeface="MS Gothic" panose="020B0609070205080204" pitchFamily="49" charset="-128"/>
              </a:rPr>
              <a:t>Ipshita</a:t>
            </a:r>
            <a:r>
              <a:rPr lang="en-US" sz="900" dirty="0">
                <a:solidFill>
                  <a:schemeClr val="bg1">
                    <a:lumMod val="50000"/>
                  </a:schemeClr>
                </a:solidFill>
                <a:latin typeface="MS Gothic" panose="020B0609070205080204" pitchFamily="49" charset="-128"/>
                <a:ea typeface="MS Gothic" panose="020B0609070205080204" pitchFamily="49" charset="-128"/>
              </a:rPr>
              <a:t> </a:t>
            </a:r>
            <a:r>
              <a:rPr lang="en-US" sz="900" dirty="0" err="1">
                <a:solidFill>
                  <a:schemeClr val="bg1">
                    <a:lumMod val="50000"/>
                  </a:schemeClr>
                </a:solidFill>
                <a:latin typeface="MS Gothic" panose="020B0609070205080204" pitchFamily="49" charset="-128"/>
                <a:ea typeface="MS Gothic" panose="020B0609070205080204" pitchFamily="49" charset="-128"/>
              </a:rPr>
              <a:t>Tasnim</a:t>
            </a:r>
            <a:r>
              <a:rPr lang="en-US" sz="900" dirty="0">
                <a:solidFill>
                  <a:schemeClr val="bg1">
                    <a:lumMod val="50000"/>
                  </a:schemeClr>
                </a:solidFill>
                <a:latin typeface="MS Gothic" panose="020B0609070205080204" pitchFamily="49" charset="-128"/>
                <a:ea typeface="MS Gothic" panose="020B0609070205080204" pitchFamily="49" charset="-128"/>
              </a:rPr>
              <a:t> Raha</a:t>
            </a:r>
          </a:p>
        </p:txBody>
      </p:sp>
    </p:spTree>
    <p:extLst>
      <p:ext uri="{BB962C8B-B14F-4D97-AF65-F5344CB8AC3E}">
        <p14:creationId xmlns:p14="http://schemas.microsoft.com/office/powerpoint/2010/main" val="15334658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9" name="Google Shape;249;p2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
        <p:nvSpPr>
          <p:cNvPr id="7" name="Google Shape;118;p18"/>
          <p:cNvSpPr txBox="1">
            <a:spLocks/>
          </p:cNvSpPr>
          <p:nvPr/>
        </p:nvSpPr>
        <p:spPr>
          <a:xfrm>
            <a:off x="892005" y="2012404"/>
            <a:ext cx="7359991" cy="111869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pPr algn="ctr"/>
            <a:r>
              <a:rPr lang="en-US" sz="4800" b="1" dirty="0"/>
              <a:t>Types of Diodes and Their Uses</a:t>
            </a:r>
          </a:p>
        </p:txBody>
      </p:sp>
    </p:spTree>
    <p:extLst>
      <p:ext uri="{BB962C8B-B14F-4D97-AF65-F5344CB8AC3E}">
        <p14:creationId xmlns:p14="http://schemas.microsoft.com/office/powerpoint/2010/main" val="467842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86141" y="924550"/>
            <a:ext cx="7571713" cy="2511986"/>
          </a:xfrm>
        </p:spPr>
        <p:txBody>
          <a:bodyPr/>
          <a:lstStyle/>
          <a:p>
            <a:pPr algn="just"/>
            <a:r>
              <a:rPr lang="en-US" sz="1500" dirty="0"/>
              <a:t>LED (Light Emitting Diode) is basically a small light emitting device that comes under “active” semiconductor electronic components. It’s quite comparable to the normal general purpose diode, with the only big difference being its capability to emit light in different colors. The two terminals (anode and cathode) of a LED when connected to a voltage source in the correct polarity, may produce lights of different colors, as per the semiconductor substance used inside it.</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
        <p:nvSpPr>
          <p:cNvPr id="6" name="Google Shape;97;p15"/>
          <p:cNvSpPr txBox="1">
            <a:spLocks/>
          </p:cNvSpPr>
          <p:nvPr/>
        </p:nvSpPr>
        <p:spPr>
          <a:xfrm>
            <a:off x="822326" y="99392"/>
            <a:ext cx="7969982" cy="7255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3600" dirty="0"/>
              <a:t>Light Emitting Diode (LED)</a:t>
            </a:r>
          </a:p>
        </p:txBody>
      </p:sp>
      <p:cxnSp>
        <p:nvCxnSpPr>
          <p:cNvPr id="7" name="Straight Connector 6"/>
          <p:cNvCxnSpPr/>
          <p:nvPr/>
        </p:nvCxnSpPr>
        <p:spPr>
          <a:xfrm flipV="1">
            <a:off x="822326" y="795133"/>
            <a:ext cx="7499348" cy="29816"/>
          </a:xfrm>
          <a:prstGeom prst="line">
            <a:avLst/>
          </a:prstGeom>
          <a:ln w="19050">
            <a:solidFill>
              <a:srgbClr val="3494BA"/>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2"/>
          <a:stretch>
            <a:fillRect/>
          </a:stretch>
        </p:blipFill>
        <p:spPr>
          <a:xfrm>
            <a:off x="3531889" y="3345252"/>
            <a:ext cx="2287958" cy="1015731"/>
          </a:xfrm>
          <a:prstGeom prst="rect">
            <a:avLst/>
          </a:prstGeom>
        </p:spPr>
      </p:pic>
      <p:pic>
        <p:nvPicPr>
          <p:cNvPr id="9" name="Picture 8"/>
          <p:cNvPicPr>
            <a:picLocks noChangeAspect="1"/>
          </p:cNvPicPr>
          <p:nvPr/>
        </p:nvPicPr>
        <p:blipFill rotWithShape="1">
          <a:blip r:embed="rId3"/>
          <a:srcRect l="13138" t="48063" r="34100" b="7418"/>
          <a:stretch/>
        </p:blipFill>
        <p:spPr>
          <a:xfrm>
            <a:off x="6517028" y="2905652"/>
            <a:ext cx="1649365" cy="1306285"/>
          </a:xfrm>
          <a:prstGeom prst="rect">
            <a:avLst/>
          </a:prstGeom>
        </p:spPr>
      </p:pic>
      <p:sp>
        <p:nvSpPr>
          <p:cNvPr id="8" name="TextBox 7"/>
          <p:cNvSpPr txBox="1"/>
          <p:nvPr/>
        </p:nvSpPr>
        <p:spPr>
          <a:xfrm>
            <a:off x="0" y="4929246"/>
            <a:ext cx="1973617" cy="230832"/>
          </a:xfrm>
          <a:prstGeom prst="rect">
            <a:avLst/>
          </a:prstGeom>
          <a:noFill/>
        </p:spPr>
        <p:txBody>
          <a:bodyPr wrap="none" rtlCol="0">
            <a:spAutoFit/>
          </a:bodyPr>
          <a:lstStyle/>
          <a:p>
            <a:pPr algn="ctr"/>
            <a:r>
              <a:rPr lang="en-US" sz="900" dirty="0">
                <a:solidFill>
                  <a:schemeClr val="bg1">
                    <a:lumMod val="50000"/>
                  </a:schemeClr>
                </a:solidFill>
                <a:latin typeface="MS Gothic" panose="020B0609070205080204" pitchFamily="49" charset="-128"/>
                <a:ea typeface="MS Gothic" panose="020B0609070205080204" pitchFamily="49" charset="-128"/>
              </a:rPr>
              <a:t>Prepared by </a:t>
            </a:r>
            <a:r>
              <a:rPr lang="en-US" sz="900" dirty="0" err="1">
                <a:solidFill>
                  <a:schemeClr val="bg1">
                    <a:lumMod val="50000"/>
                  </a:schemeClr>
                </a:solidFill>
                <a:latin typeface="MS Gothic" panose="020B0609070205080204" pitchFamily="49" charset="-128"/>
                <a:ea typeface="MS Gothic" panose="020B0609070205080204" pitchFamily="49" charset="-128"/>
              </a:rPr>
              <a:t>Ipshita</a:t>
            </a:r>
            <a:r>
              <a:rPr lang="en-US" sz="900" dirty="0">
                <a:solidFill>
                  <a:schemeClr val="bg1">
                    <a:lumMod val="50000"/>
                  </a:schemeClr>
                </a:solidFill>
                <a:latin typeface="MS Gothic" panose="020B0609070205080204" pitchFamily="49" charset="-128"/>
                <a:ea typeface="MS Gothic" panose="020B0609070205080204" pitchFamily="49" charset="-128"/>
              </a:rPr>
              <a:t> </a:t>
            </a:r>
            <a:r>
              <a:rPr lang="en-US" sz="900" dirty="0" err="1">
                <a:solidFill>
                  <a:schemeClr val="bg1">
                    <a:lumMod val="50000"/>
                  </a:schemeClr>
                </a:solidFill>
                <a:latin typeface="MS Gothic" panose="020B0609070205080204" pitchFamily="49" charset="-128"/>
                <a:ea typeface="MS Gothic" panose="020B0609070205080204" pitchFamily="49" charset="-128"/>
              </a:rPr>
              <a:t>Tasnim</a:t>
            </a:r>
            <a:r>
              <a:rPr lang="en-US" sz="900" dirty="0">
                <a:solidFill>
                  <a:schemeClr val="bg1">
                    <a:lumMod val="50000"/>
                  </a:schemeClr>
                </a:solidFill>
                <a:latin typeface="MS Gothic" panose="020B0609070205080204" pitchFamily="49" charset="-128"/>
                <a:ea typeface="MS Gothic" panose="020B0609070205080204" pitchFamily="49" charset="-128"/>
              </a:rPr>
              <a:t> Raha</a:t>
            </a:r>
          </a:p>
        </p:txBody>
      </p:sp>
    </p:spTree>
    <p:extLst>
      <p:ext uri="{BB962C8B-B14F-4D97-AF65-F5344CB8AC3E}">
        <p14:creationId xmlns:p14="http://schemas.microsoft.com/office/powerpoint/2010/main" val="6193017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86141" y="924550"/>
            <a:ext cx="7571713" cy="2511986"/>
          </a:xfrm>
        </p:spPr>
        <p:txBody>
          <a:bodyPr/>
          <a:lstStyle/>
          <a:p>
            <a:pPr algn="just"/>
            <a:r>
              <a:rPr lang="en-US" sz="1500" dirty="0"/>
              <a:t>A light-emitting diode is a two-lead semiconductor light source. It is a p–n junction diode that emits light when activated. When a suitable voltage is applied to the leads, electrons are able to </a:t>
            </a:r>
            <a:r>
              <a:rPr lang="en-US" sz="1500" b="1" dirty="0"/>
              <a:t>recombine</a:t>
            </a:r>
            <a:r>
              <a:rPr lang="en-US" sz="1500" dirty="0"/>
              <a:t> with electron holes within the device, releasing energy in the form of photons. This effect is called </a:t>
            </a:r>
            <a:r>
              <a:rPr lang="en-US" sz="1500" b="1" dirty="0"/>
              <a:t>electroluminescence</a:t>
            </a:r>
            <a:r>
              <a:rPr lang="en-US" sz="1500" dirty="0"/>
              <a:t>, and the color of the light (corresponding to the energy of the photon) is determined by the energy band gap of the semiconductor.</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
        <p:nvSpPr>
          <p:cNvPr id="6" name="Google Shape;97;p15"/>
          <p:cNvSpPr txBox="1">
            <a:spLocks/>
          </p:cNvSpPr>
          <p:nvPr/>
        </p:nvSpPr>
        <p:spPr>
          <a:xfrm>
            <a:off x="822326" y="99392"/>
            <a:ext cx="7969982" cy="7255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3600" dirty="0"/>
              <a:t>LED Working Principle</a:t>
            </a:r>
          </a:p>
        </p:txBody>
      </p:sp>
      <p:cxnSp>
        <p:nvCxnSpPr>
          <p:cNvPr id="7" name="Straight Connector 6"/>
          <p:cNvCxnSpPr/>
          <p:nvPr/>
        </p:nvCxnSpPr>
        <p:spPr>
          <a:xfrm flipV="1">
            <a:off x="822326" y="795133"/>
            <a:ext cx="7499348" cy="29816"/>
          </a:xfrm>
          <a:prstGeom prst="line">
            <a:avLst/>
          </a:prstGeom>
          <a:ln w="19050">
            <a:solidFill>
              <a:srgbClr val="3494BA"/>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rotWithShape="1">
          <a:blip r:embed="rId2"/>
          <a:srcRect l="8774" t="5904" r="7652" b="56335"/>
          <a:stretch/>
        </p:blipFill>
        <p:spPr>
          <a:xfrm>
            <a:off x="3402895" y="3136109"/>
            <a:ext cx="2536753" cy="1075828"/>
          </a:xfrm>
          <a:prstGeom prst="rect">
            <a:avLst/>
          </a:prstGeom>
        </p:spPr>
      </p:pic>
      <p:pic>
        <p:nvPicPr>
          <p:cNvPr id="9" name="Picture 8"/>
          <p:cNvPicPr>
            <a:picLocks noChangeAspect="1"/>
          </p:cNvPicPr>
          <p:nvPr/>
        </p:nvPicPr>
        <p:blipFill rotWithShape="1">
          <a:blip r:embed="rId2"/>
          <a:srcRect l="13138" t="48063" r="34100" b="7418"/>
          <a:stretch/>
        </p:blipFill>
        <p:spPr>
          <a:xfrm>
            <a:off x="6517028" y="2905652"/>
            <a:ext cx="1649365" cy="1306285"/>
          </a:xfrm>
          <a:prstGeom prst="rect">
            <a:avLst/>
          </a:prstGeom>
        </p:spPr>
      </p:pic>
      <p:sp>
        <p:nvSpPr>
          <p:cNvPr id="8" name="TextBox 7"/>
          <p:cNvSpPr txBox="1"/>
          <p:nvPr/>
        </p:nvSpPr>
        <p:spPr>
          <a:xfrm>
            <a:off x="0" y="4929246"/>
            <a:ext cx="1973617" cy="230832"/>
          </a:xfrm>
          <a:prstGeom prst="rect">
            <a:avLst/>
          </a:prstGeom>
          <a:noFill/>
        </p:spPr>
        <p:txBody>
          <a:bodyPr wrap="none" rtlCol="0">
            <a:spAutoFit/>
          </a:bodyPr>
          <a:lstStyle/>
          <a:p>
            <a:pPr algn="ctr"/>
            <a:r>
              <a:rPr lang="en-US" sz="900" dirty="0">
                <a:solidFill>
                  <a:schemeClr val="bg1">
                    <a:lumMod val="50000"/>
                  </a:schemeClr>
                </a:solidFill>
                <a:latin typeface="MS Gothic" panose="020B0609070205080204" pitchFamily="49" charset="-128"/>
                <a:ea typeface="MS Gothic" panose="020B0609070205080204" pitchFamily="49" charset="-128"/>
              </a:rPr>
              <a:t>Prepared by </a:t>
            </a:r>
            <a:r>
              <a:rPr lang="en-US" sz="900" dirty="0" err="1">
                <a:solidFill>
                  <a:schemeClr val="bg1">
                    <a:lumMod val="50000"/>
                  </a:schemeClr>
                </a:solidFill>
                <a:latin typeface="MS Gothic" panose="020B0609070205080204" pitchFamily="49" charset="-128"/>
                <a:ea typeface="MS Gothic" panose="020B0609070205080204" pitchFamily="49" charset="-128"/>
              </a:rPr>
              <a:t>Ipshita</a:t>
            </a:r>
            <a:r>
              <a:rPr lang="en-US" sz="900" dirty="0">
                <a:solidFill>
                  <a:schemeClr val="bg1">
                    <a:lumMod val="50000"/>
                  </a:schemeClr>
                </a:solidFill>
                <a:latin typeface="MS Gothic" panose="020B0609070205080204" pitchFamily="49" charset="-128"/>
                <a:ea typeface="MS Gothic" panose="020B0609070205080204" pitchFamily="49" charset="-128"/>
              </a:rPr>
              <a:t> </a:t>
            </a:r>
            <a:r>
              <a:rPr lang="en-US" sz="900" dirty="0" err="1">
                <a:solidFill>
                  <a:schemeClr val="bg1">
                    <a:lumMod val="50000"/>
                  </a:schemeClr>
                </a:solidFill>
                <a:latin typeface="MS Gothic" panose="020B0609070205080204" pitchFamily="49" charset="-128"/>
                <a:ea typeface="MS Gothic" panose="020B0609070205080204" pitchFamily="49" charset="-128"/>
              </a:rPr>
              <a:t>Tasnim</a:t>
            </a:r>
            <a:r>
              <a:rPr lang="en-US" sz="900" dirty="0">
                <a:solidFill>
                  <a:schemeClr val="bg1">
                    <a:lumMod val="50000"/>
                  </a:schemeClr>
                </a:solidFill>
                <a:latin typeface="MS Gothic" panose="020B0609070205080204" pitchFamily="49" charset="-128"/>
                <a:ea typeface="MS Gothic" panose="020B0609070205080204" pitchFamily="49" charset="-128"/>
              </a:rPr>
              <a:t> Raha</a:t>
            </a:r>
          </a:p>
        </p:txBody>
      </p:sp>
    </p:spTree>
    <p:extLst>
      <p:ext uri="{BB962C8B-B14F-4D97-AF65-F5344CB8AC3E}">
        <p14:creationId xmlns:p14="http://schemas.microsoft.com/office/powerpoint/2010/main" val="10027619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
        <p:nvSpPr>
          <p:cNvPr id="6" name="Google Shape;97;p15"/>
          <p:cNvSpPr txBox="1">
            <a:spLocks/>
          </p:cNvSpPr>
          <p:nvPr/>
        </p:nvSpPr>
        <p:spPr>
          <a:xfrm>
            <a:off x="822326" y="99392"/>
            <a:ext cx="7969982" cy="7255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3600" dirty="0"/>
              <a:t>LED Working Principle</a:t>
            </a:r>
          </a:p>
        </p:txBody>
      </p:sp>
      <p:cxnSp>
        <p:nvCxnSpPr>
          <p:cNvPr id="7" name="Straight Connector 6"/>
          <p:cNvCxnSpPr/>
          <p:nvPr/>
        </p:nvCxnSpPr>
        <p:spPr>
          <a:xfrm flipV="1">
            <a:off x="822326" y="795133"/>
            <a:ext cx="7499348" cy="29816"/>
          </a:xfrm>
          <a:prstGeom prst="line">
            <a:avLst/>
          </a:prstGeom>
          <a:ln w="19050">
            <a:solidFill>
              <a:srgbClr val="3494BA"/>
            </a:solidFill>
          </a:ln>
        </p:spPr>
        <p:style>
          <a:lnRef idx="1">
            <a:schemeClr val="accent1"/>
          </a:lnRef>
          <a:fillRef idx="0">
            <a:schemeClr val="accent1"/>
          </a:fillRef>
          <a:effectRef idx="0">
            <a:schemeClr val="accent1"/>
          </a:effectRef>
          <a:fontRef idx="minor">
            <a:schemeClr val="tx1"/>
          </a:fontRef>
        </p:style>
      </p:cxnSp>
      <p:sp>
        <p:nvSpPr>
          <p:cNvPr id="10" name="Google Shape;104;p16"/>
          <p:cNvSpPr txBox="1">
            <a:spLocks/>
          </p:cNvSpPr>
          <p:nvPr/>
        </p:nvSpPr>
        <p:spPr>
          <a:xfrm>
            <a:off x="1215300" y="2119272"/>
            <a:ext cx="6713400" cy="19201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57200" algn="ctr" rtl="0">
              <a:lnSpc>
                <a:spcPct val="100000"/>
              </a:lnSpc>
              <a:spcBef>
                <a:spcPts val="600"/>
              </a:spcBef>
              <a:spcAft>
                <a:spcPts val="0"/>
              </a:spcAft>
              <a:buClr>
                <a:schemeClr val="dk1"/>
              </a:buClr>
              <a:buSzPts val="3600"/>
              <a:buFont typeface="Source Sans Pro"/>
              <a:buChar char="◎"/>
              <a:defRPr sz="3600" b="0" i="1" u="none" strike="noStrike" cap="none">
                <a:solidFill>
                  <a:schemeClr val="dk1"/>
                </a:solidFill>
                <a:latin typeface="Source Sans Pro"/>
                <a:ea typeface="Source Sans Pro"/>
                <a:cs typeface="Source Sans Pro"/>
                <a:sym typeface="Source Sans Pro"/>
              </a:defRPr>
            </a:lvl1pPr>
            <a:lvl2pPr marL="914400" marR="0" lvl="1" indent="-457200" algn="ctr" rtl="0">
              <a:lnSpc>
                <a:spcPct val="100000"/>
              </a:lnSpc>
              <a:spcBef>
                <a:spcPts val="0"/>
              </a:spcBef>
              <a:spcAft>
                <a:spcPts val="0"/>
              </a:spcAft>
              <a:buClr>
                <a:schemeClr val="dk1"/>
              </a:buClr>
              <a:buSzPts val="3600"/>
              <a:buFont typeface="Source Sans Pro"/>
              <a:buChar char="○"/>
              <a:defRPr sz="3600" b="0" i="1" u="none" strike="noStrike" cap="none">
                <a:solidFill>
                  <a:schemeClr val="dk1"/>
                </a:solidFill>
                <a:latin typeface="Source Sans Pro"/>
                <a:ea typeface="Source Sans Pro"/>
                <a:cs typeface="Source Sans Pro"/>
                <a:sym typeface="Source Sans Pro"/>
              </a:defRPr>
            </a:lvl2pPr>
            <a:lvl3pPr marL="1371600" marR="0" lvl="2" indent="-457200" algn="ctr" rtl="0">
              <a:lnSpc>
                <a:spcPct val="100000"/>
              </a:lnSpc>
              <a:spcBef>
                <a:spcPts val="0"/>
              </a:spcBef>
              <a:spcAft>
                <a:spcPts val="0"/>
              </a:spcAft>
              <a:buClr>
                <a:schemeClr val="dk1"/>
              </a:buClr>
              <a:buSzPts val="3600"/>
              <a:buFont typeface="Source Sans Pro"/>
              <a:buChar char="◉"/>
              <a:defRPr sz="3600" b="0" i="1" u="none" strike="noStrike" cap="none">
                <a:solidFill>
                  <a:schemeClr val="dk1"/>
                </a:solidFill>
                <a:latin typeface="Source Sans Pro"/>
                <a:ea typeface="Source Sans Pro"/>
                <a:cs typeface="Source Sans Pro"/>
                <a:sym typeface="Source Sans Pro"/>
              </a:defRPr>
            </a:lvl3pPr>
            <a:lvl4pPr marL="1828800" marR="0" lvl="3" indent="-457200" algn="ctr" rtl="0">
              <a:lnSpc>
                <a:spcPct val="100000"/>
              </a:lnSpc>
              <a:spcBef>
                <a:spcPts val="0"/>
              </a:spcBef>
              <a:spcAft>
                <a:spcPts val="0"/>
              </a:spcAft>
              <a:buClr>
                <a:schemeClr val="dk1"/>
              </a:buClr>
              <a:buSzPts val="3600"/>
              <a:buFont typeface="Source Sans Pro"/>
              <a:buChar char="●"/>
              <a:defRPr sz="3600" b="0" i="1" u="none" strike="noStrike" cap="none">
                <a:solidFill>
                  <a:schemeClr val="dk1"/>
                </a:solidFill>
                <a:latin typeface="Source Sans Pro"/>
                <a:ea typeface="Source Sans Pro"/>
                <a:cs typeface="Source Sans Pro"/>
                <a:sym typeface="Source Sans Pro"/>
              </a:defRPr>
            </a:lvl4pPr>
            <a:lvl5pPr marL="2286000" marR="0" lvl="4" indent="-457200" algn="ctr" rtl="0">
              <a:lnSpc>
                <a:spcPct val="100000"/>
              </a:lnSpc>
              <a:spcBef>
                <a:spcPts val="0"/>
              </a:spcBef>
              <a:spcAft>
                <a:spcPts val="0"/>
              </a:spcAft>
              <a:buClr>
                <a:schemeClr val="dk1"/>
              </a:buClr>
              <a:buSzPts val="3600"/>
              <a:buFont typeface="Source Sans Pro"/>
              <a:buChar char="○"/>
              <a:defRPr sz="3600" b="0" i="1" u="none" strike="noStrike" cap="none">
                <a:solidFill>
                  <a:schemeClr val="dk1"/>
                </a:solidFill>
                <a:latin typeface="Source Sans Pro"/>
                <a:ea typeface="Source Sans Pro"/>
                <a:cs typeface="Source Sans Pro"/>
                <a:sym typeface="Source Sans Pro"/>
              </a:defRPr>
            </a:lvl5pPr>
            <a:lvl6pPr marL="2743200" marR="0" lvl="5" indent="-457200" algn="ctr" rtl="0">
              <a:lnSpc>
                <a:spcPct val="100000"/>
              </a:lnSpc>
              <a:spcBef>
                <a:spcPts val="0"/>
              </a:spcBef>
              <a:spcAft>
                <a:spcPts val="0"/>
              </a:spcAft>
              <a:buClr>
                <a:schemeClr val="dk1"/>
              </a:buClr>
              <a:buSzPts val="3600"/>
              <a:buFont typeface="Source Sans Pro"/>
              <a:buChar char="■"/>
              <a:defRPr sz="3600" b="0" i="1" u="none" strike="noStrike" cap="none">
                <a:solidFill>
                  <a:schemeClr val="dk1"/>
                </a:solidFill>
                <a:latin typeface="Source Sans Pro"/>
                <a:ea typeface="Source Sans Pro"/>
                <a:cs typeface="Source Sans Pro"/>
                <a:sym typeface="Source Sans Pro"/>
              </a:defRPr>
            </a:lvl6pPr>
            <a:lvl7pPr marL="3200400" marR="0" lvl="6" indent="-457200" algn="ctr" rtl="0">
              <a:lnSpc>
                <a:spcPct val="100000"/>
              </a:lnSpc>
              <a:spcBef>
                <a:spcPts val="0"/>
              </a:spcBef>
              <a:spcAft>
                <a:spcPts val="0"/>
              </a:spcAft>
              <a:buClr>
                <a:schemeClr val="dk1"/>
              </a:buClr>
              <a:buSzPts val="3600"/>
              <a:buFont typeface="Source Sans Pro"/>
              <a:buChar char="●"/>
              <a:defRPr sz="3600" b="0" i="1" u="none" strike="noStrike" cap="none">
                <a:solidFill>
                  <a:schemeClr val="dk1"/>
                </a:solidFill>
                <a:latin typeface="Source Sans Pro"/>
                <a:ea typeface="Source Sans Pro"/>
                <a:cs typeface="Source Sans Pro"/>
                <a:sym typeface="Source Sans Pro"/>
              </a:defRPr>
            </a:lvl7pPr>
            <a:lvl8pPr marL="3657600" marR="0" lvl="7" indent="-457200" algn="ctr" rtl="0">
              <a:lnSpc>
                <a:spcPct val="100000"/>
              </a:lnSpc>
              <a:spcBef>
                <a:spcPts val="0"/>
              </a:spcBef>
              <a:spcAft>
                <a:spcPts val="0"/>
              </a:spcAft>
              <a:buClr>
                <a:schemeClr val="dk1"/>
              </a:buClr>
              <a:buSzPts val="3600"/>
              <a:buFont typeface="Source Sans Pro"/>
              <a:buChar char="○"/>
              <a:defRPr sz="3600" b="0" i="1" u="none" strike="noStrike" cap="none">
                <a:solidFill>
                  <a:schemeClr val="dk1"/>
                </a:solidFill>
                <a:latin typeface="Source Sans Pro"/>
                <a:ea typeface="Source Sans Pro"/>
                <a:cs typeface="Source Sans Pro"/>
                <a:sym typeface="Source Sans Pro"/>
              </a:defRPr>
            </a:lvl8pPr>
            <a:lvl9pPr marL="4114800" marR="0" lvl="8" indent="-457200" algn="ctr" rtl="0">
              <a:lnSpc>
                <a:spcPct val="100000"/>
              </a:lnSpc>
              <a:spcBef>
                <a:spcPts val="0"/>
              </a:spcBef>
              <a:spcAft>
                <a:spcPts val="0"/>
              </a:spcAft>
              <a:buClr>
                <a:schemeClr val="dk1"/>
              </a:buClr>
              <a:buSzPts val="3600"/>
              <a:buFont typeface="Source Sans Pro"/>
              <a:buChar char="■"/>
              <a:defRPr sz="3600" b="0" i="1" u="none" strike="noStrike" cap="none">
                <a:solidFill>
                  <a:schemeClr val="dk1"/>
                </a:solidFill>
                <a:latin typeface="Source Sans Pro"/>
                <a:ea typeface="Source Sans Pro"/>
                <a:cs typeface="Source Sans Pro"/>
                <a:sym typeface="Source Sans Pro"/>
              </a:defRPr>
            </a:lvl9pPr>
          </a:lstStyle>
          <a:p>
            <a:pPr marL="0" indent="0">
              <a:buFont typeface="Source Sans Pro"/>
              <a:buNone/>
            </a:pPr>
            <a:r>
              <a:rPr lang="en-US" dirty="0">
                <a:solidFill>
                  <a:srgbClr val="5F686C"/>
                </a:solidFill>
              </a:rPr>
              <a:t>Interested to know more?</a:t>
            </a:r>
          </a:p>
          <a:p>
            <a:pPr marL="0" indent="0">
              <a:buNone/>
            </a:pPr>
            <a:r>
              <a:rPr lang="en-US" sz="1800" dirty="0">
                <a:solidFill>
                  <a:srgbClr val="5F686C"/>
                </a:solidFill>
              </a:rPr>
              <a:t>Link: </a:t>
            </a:r>
            <a:r>
              <a:rPr lang="en-US" sz="1800" dirty="0">
                <a:solidFill>
                  <a:srgbClr val="3494BA"/>
                </a:solidFill>
              </a:rPr>
              <a:t>https://www.youtube.com/watch?v=4y7p9R2No-4</a:t>
            </a:r>
          </a:p>
        </p:txBody>
      </p:sp>
      <p:sp>
        <p:nvSpPr>
          <p:cNvPr id="8" name="TextBox 7"/>
          <p:cNvSpPr txBox="1"/>
          <p:nvPr/>
        </p:nvSpPr>
        <p:spPr>
          <a:xfrm>
            <a:off x="0" y="4929246"/>
            <a:ext cx="1973617" cy="230832"/>
          </a:xfrm>
          <a:prstGeom prst="rect">
            <a:avLst/>
          </a:prstGeom>
          <a:noFill/>
        </p:spPr>
        <p:txBody>
          <a:bodyPr wrap="none" rtlCol="0">
            <a:spAutoFit/>
          </a:bodyPr>
          <a:lstStyle/>
          <a:p>
            <a:pPr algn="ctr"/>
            <a:r>
              <a:rPr lang="en-US" sz="900" dirty="0">
                <a:solidFill>
                  <a:schemeClr val="bg1">
                    <a:lumMod val="50000"/>
                  </a:schemeClr>
                </a:solidFill>
                <a:latin typeface="MS Gothic" panose="020B0609070205080204" pitchFamily="49" charset="-128"/>
                <a:ea typeface="MS Gothic" panose="020B0609070205080204" pitchFamily="49" charset="-128"/>
              </a:rPr>
              <a:t>Prepared by </a:t>
            </a:r>
            <a:r>
              <a:rPr lang="en-US" sz="900" dirty="0" err="1">
                <a:solidFill>
                  <a:schemeClr val="bg1">
                    <a:lumMod val="50000"/>
                  </a:schemeClr>
                </a:solidFill>
                <a:latin typeface="MS Gothic" panose="020B0609070205080204" pitchFamily="49" charset="-128"/>
                <a:ea typeface="MS Gothic" panose="020B0609070205080204" pitchFamily="49" charset="-128"/>
              </a:rPr>
              <a:t>Ipshita</a:t>
            </a:r>
            <a:r>
              <a:rPr lang="en-US" sz="900" dirty="0">
                <a:solidFill>
                  <a:schemeClr val="bg1">
                    <a:lumMod val="50000"/>
                  </a:schemeClr>
                </a:solidFill>
                <a:latin typeface="MS Gothic" panose="020B0609070205080204" pitchFamily="49" charset="-128"/>
                <a:ea typeface="MS Gothic" panose="020B0609070205080204" pitchFamily="49" charset="-128"/>
              </a:rPr>
              <a:t> </a:t>
            </a:r>
            <a:r>
              <a:rPr lang="en-US" sz="900" dirty="0" err="1">
                <a:solidFill>
                  <a:schemeClr val="bg1">
                    <a:lumMod val="50000"/>
                  </a:schemeClr>
                </a:solidFill>
                <a:latin typeface="MS Gothic" panose="020B0609070205080204" pitchFamily="49" charset="-128"/>
                <a:ea typeface="MS Gothic" panose="020B0609070205080204" pitchFamily="49" charset="-128"/>
              </a:rPr>
              <a:t>Tasnim</a:t>
            </a:r>
            <a:r>
              <a:rPr lang="en-US" sz="900" dirty="0">
                <a:solidFill>
                  <a:schemeClr val="bg1">
                    <a:lumMod val="50000"/>
                  </a:schemeClr>
                </a:solidFill>
                <a:latin typeface="MS Gothic" panose="020B0609070205080204" pitchFamily="49" charset="-128"/>
                <a:ea typeface="MS Gothic" panose="020B0609070205080204" pitchFamily="49" charset="-128"/>
              </a:rPr>
              <a:t> Raha</a:t>
            </a:r>
          </a:p>
        </p:txBody>
      </p:sp>
    </p:spTree>
    <p:extLst>
      <p:ext uri="{BB962C8B-B14F-4D97-AF65-F5344CB8AC3E}">
        <p14:creationId xmlns:p14="http://schemas.microsoft.com/office/powerpoint/2010/main" val="15910055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51801" y="801622"/>
            <a:ext cx="8070168" cy="4192616"/>
          </a:xfrm>
        </p:spPr>
        <p:txBody>
          <a:bodyPr/>
          <a:lstStyle/>
          <a:p>
            <a:pPr marL="101600" indent="0" algn="just">
              <a:buNone/>
            </a:pPr>
            <a:r>
              <a:rPr lang="en-US" sz="1400" b="1" dirty="0"/>
              <a:t>Advantages</a:t>
            </a:r>
          </a:p>
          <a:p>
            <a:pPr marL="101600" indent="0" algn="just">
              <a:buNone/>
            </a:pPr>
            <a:r>
              <a:rPr lang="en-US" sz="1400" dirty="0"/>
              <a:t>1. Very low voltage and current are enough to drive the LED. (Voltage range – 1 to 2 volts. Current – 5 to 20 </a:t>
            </a:r>
            <a:r>
              <a:rPr lang="en-US" sz="1400" dirty="0" err="1"/>
              <a:t>milliamperes</a:t>
            </a:r>
            <a:r>
              <a:rPr lang="en-US" sz="1400" dirty="0"/>
              <a:t>.)</a:t>
            </a:r>
          </a:p>
          <a:p>
            <a:pPr marL="101600" indent="0" algn="just">
              <a:buNone/>
            </a:pPr>
            <a:r>
              <a:rPr lang="en-US" sz="1400" dirty="0"/>
              <a:t>2. Total power output will be less than 150 </a:t>
            </a:r>
            <a:r>
              <a:rPr lang="en-US" sz="1400" dirty="0" err="1"/>
              <a:t>milliwatts</a:t>
            </a:r>
            <a:r>
              <a:rPr lang="en-US" sz="1400" dirty="0"/>
              <a:t>.</a:t>
            </a:r>
          </a:p>
          <a:p>
            <a:pPr marL="101600" indent="0" algn="just">
              <a:buNone/>
            </a:pPr>
            <a:r>
              <a:rPr lang="en-US" sz="1400" dirty="0"/>
              <a:t>3. The response time is very less – only about 10 nanoseconds.</a:t>
            </a:r>
          </a:p>
          <a:p>
            <a:pPr marL="101600" indent="0" algn="just">
              <a:buNone/>
            </a:pPr>
            <a:r>
              <a:rPr lang="en-US" sz="1400" dirty="0"/>
              <a:t>4. The device does not need any heating and warm up time.</a:t>
            </a:r>
          </a:p>
          <a:p>
            <a:pPr marL="101600" indent="0" algn="just">
              <a:buNone/>
            </a:pPr>
            <a:r>
              <a:rPr lang="en-US" sz="1400" dirty="0"/>
              <a:t>5. Miniature in size and hence lightweight.</a:t>
            </a:r>
          </a:p>
          <a:p>
            <a:pPr marL="101600" indent="0" algn="just">
              <a:buNone/>
            </a:pPr>
            <a:r>
              <a:rPr lang="en-US" sz="1400" dirty="0"/>
              <a:t>6. Have a rugged construction and hence can withstand shock and vibrations.</a:t>
            </a:r>
          </a:p>
          <a:p>
            <a:pPr marL="101600" indent="0" algn="just">
              <a:buNone/>
            </a:pPr>
            <a:r>
              <a:rPr lang="en-US" sz="1400" dirty="0"/>
              <a:t>7. An LED has a lifespan of more than 20 years. </a:t>
            </a:r>
          </a:p>
          <a:p>
            <a:pPr algn="just">
              <a:buFont typeface="+mj-lt"/>
              <a:buAutoNum type="arabicPeriod"/>
            </a:pPr>
            <a:endParaRPr lang="en-US" sz="1400" dirty="0"/>
          </a:p>
          <a:p>
            <a:pPr marL="101600" indent="0" algn="just">
              <a:buNone/>
            </a:pPr>
            <a:r>
              <a:rPr lang="en-US" sz="1400" b="1" dirty="0"/>
              <a:t>Disadvantages:</a:t>
            </a:r>
          </a:p>
          <a:p>
            <a:pPr marL="101600" indent="0" algn="just">
              <a:buNone/>
            </a:pPr>
            <a:r>
              <a:rPr lang="en-US" sz="1400" dirty="0"/>
              <a:t>1. A slight excess of voltage or current can damage the device.</a:t>
            </a:r>
          </a:p>
          <a:p>
            <a:pPr marL="101600" indent="0" algn="just">
              <a:buNone/>
            </a:pPr>
            <a:r>
              <a:rPr lang="en-US" sz="1400" dirty="0"/>
              <a:t>2. The device is known to have a much wider bandwidth compared to the laser.</a:t>
            </a:r>
          </a:p>
          <a:p>
            <a:pPr marL="101600" indent="0" algn="just">
              <a:buNone/>
            </a:pPr>
            <a:r>
              <a:rPr lang="en-US" sz="1400" dirty="0"/>
              <a:t>3. The temperature depends on the radiant output power and wavelength.</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
        <p:nvSpPr>
          <p:cNvPr id="6" name="Google Shape;97;p15"/>
          <p:cNvSpPr txBox="1">
            <a:spLocks/>
          </p:cNvSpPr>
          <p:nvPr/>
        </p:nvSpPr>
        <p:spPr>
          <a:xfrm>
            <a:off x="822326" y="99392"/>
            <a:ext cx="7969982" cy="7255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3600" dirty="0"/>
              <a:t>Application</a:t>
            </a:r>
          </a:p>
        </p:txBody>
      </p:sp>
      <p:cxnSp>
        <p:nvCxnSpPr>
          <p:cNvPr id="7" name="Straight Connector 6"/>
          <p:cNvCxnSpPr/>
          <p:nvPr/>
        </p:nvCxnSpPr>
        <p:spPr>
          <a:xfrm flipV="1">
            <a:off x="822326" y="795133"/>
            <a:ext cx="7499348" cy="29816"/>
          </a:xfrm>
          <a:prstGeom prst="line">
            <a:avLst/>
          </a:prstGeom>
          <a:ln w="19050">
            <a:solidFill>
              <a:srgbClr val="3494BA"/>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0" y="4929246"/>
            <a:ext cx="1973617" cy="230832"/>
          </a:xfrm>
          <a:prstGeom prst="rect">
            <a:avLst/>
          </a:prstGeom>
          <a:noFill/>
        </p:spPr>
        <p:txBody>
          <a:bodyPr wrap="none" rtlCol="0">
            <a:spAutoFit/>
          </a:bodyPr>
          <a:lstStyle/>
          <a:p>
            <a:pPr algn="ctr"/>
            <a:r>
              <a:rPr lang="en-US" sz="900" dirty="0">
                <a:solidFill>
                  <a:schemeClr val="bg1">
                    <a:lumMod val="50000"/>
                  </a:schemeClr>
                </a:solidFill>
                <a:latin typeface="MS Gothic" panose="020B0609070205080204" pitchFamily="49" charset="-128"/>
                <a:ea typeface="MS Gothic" panose="020B0609070205080204" pitchFamily="49" charset="-128"/>
              </a:rPr>
              <a:t>Prepared by </a:t>
            </a:r>
            <a:r>
              <a:rPr lang="en-US" sz="900" dirty="0" err="1">
                <a:solidFill>
                  <a:schemeClr val="bg1">
                    <a:lumMod val="50000"/>
                  </a:schemeClr>
                </a:solidFill>
                <a:latin typeface="MS Gothic" panose="020B0609070205080204" pitchFamily="49" charset="-128"/>
                <a:ea typeface="MS Gothic" panose="020B0609070205080204" pitchFamily="49" charset="-128"/>
              </a:rPr>
              <a:t>Ipshita</a:t>
            </a:r>
            <a:r>
              <a:rPr lang="en-US" sz="900" dirty="0">
                <a:solidFill>
                  <a:schemeClr val="bg1">
                    <a:lumMod val="50000"/>
                  </a:schemeClr>
                </a:solidFill>
                <a:latin typeface="MS Gothic" panose="020B0609070205080204" pitchFamily="49" charset="-128"/>
                <a:ea typeface="MS Gothic" panose="020B0609070205080204" pitchFamily="49" charset="-128"/>
              </a:rPr>
              <a:t> </a:t>
            </a:r>
            <a:r>
              <a:rPr lang="en-US" sz="900" dirty="0" err="1">
                <a:solidFill>
                  <a:schemeClr val="bg1">
                    <a:lumMod val="50000"/>
                  </a:schemeClr>
                </a:solidFill>
                <a:latin typeface="MS Gothic" panose="020B0609070205080204" pitchFamily="49" charset="-128"/>
                <a:ea typeface="MS Gothic" panose="020B0609070205080204" pitchFamily="49" charset="-128"/>
              </a:rPr>
              <a:t>Tasnim</a:t>
            </a:r>
            <a:r>
              <a:rPr lang="en-US" sz="900" dirty="0">
                <a:solidFill>
                  <a:schemeClr val="bg1">
                    <a:lumMod val="50000"/>
                  </a:schemeClr>
                </a:solidFill>
                <a:latin typeface="MS Gothic" panose="020B0609070205080204" pitchFamily="49" charset="-128"/>
                <a:ea typeface="MS Gothic" panose="020B0609070205080204" pitchFamily="49" charset="-128"/>
              </a:rPr>
              <a:t> Raha</a:t>
            </a:r>
          </a:p>
        </p:txBody>
      </p:sp>
    </p:spTree>
    <p:extLst>
      <p:ext uri="{BB962C8B-B14F-4D97-AF65-F5344CB8AC3E}">
        <p14:creationId xmlns:p14="http://schemas.microsoft.com/office/powerpoint/2010/main" val="4640282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86143" y="1024151"/>
            <a:ext cx="7571713" cy="3725700"/>
          </a:xfrm>
        </p:spPr>
        <p:txBody>
          <a:bodyPr/>
          <a:lstStyle/>
          <a:p>
            <a:r>
              <a:rPr lang="en-US" sz="1800" dirty="0"/>
              <a:t>These diodes are designed to have a </a:t>
            </a:r>
            <a:r>
              <a:rPr lang="en-US" sz="1800" b="1" dirty="0"/>
              <a:t>very fast switching time </a:t>
            </a:r>
            <a:r>
              <a:rPr lang="en-US" sz="1800" dirty="0"/>
              <a:t>which makes them a great diode for digital circuit applications.  They are very common in computers because of their ability to be switched on and off so quickly. </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
        <p:nvSpPr>
          <p:cNvPr id="6" name="Google Shape;97;p15"/>
          <p:cNvSpPr txBox="1">
            <a:spLocks/>
          </p:cNvSpPr>
          <p:nvPr/>
        </p:nvSpPr>
        <p:spPr>
          <a:xfrm>
            <a:off x="822326" y="99392"/>
            <a:ext cx="7969982" cy="7255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3600" dirty="0" err="1"/>
              <a:t>Schottky</a:t>
            </a:r>
            <a:r>
              <a:rPr lang="en-US" sz="3600" dirty="0"/>
              <a:t> Diodes:</a:t>
            </a:r>
          </a:p>
        </p:txBody>
      </p:sp>
      <p:cxnSp>
        <p:nvCxnSpPr>
          <p:cNvPr id="7" name="Straight Connector 6"/>
          <p:cNvCxnSpPr/>
          <p:nvPr/>
        </p:nvCxnSpPr>
        <p:spPr>
          <a:xfrm flipV="1">
            <a:off x="822326" y="795133"/>
            <a:ext cx="7499348" cy="29816"/>
          </a:xfrm>
          <a:prstGeom prst="line">
            <a:avLst/>
          </a:prstGeom>
          <a:ln w="19050">
            <a:solidFill>
              <a:srgbClr val="3494BA"/>
            </a:solidFill>
          </a:ln>
        </p:spPr>
        <p:style>
          <a:lnRef idx="1">
            <a:schemeClr val="accent1"/>
          </a:lnRef>
          <a:fillRef idx="0">
            <a:schemeClr val="accent1"/>
          </a:fillRef>
          <a:effectRef idx="0">
            <a:schemeClr val="accent1"/>
          </a:effectRef>
          <a:fontRef idx="minor">
            <a:schemeClr val="tx1"/>
          </a:fontRef>
        </p:style>
      </p:cxnSp>
      <p:pic>
        <p:nvPicPr>
          <p:cNvPr id="3076" name="Picture 4" descr="File:Schottky diode symbol.svg - Wikimedia Comm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9608" y="2887001"/>
            <a:ext cx="3044781" cy="1305926"/>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MIC 540 Schottky Diode at Rs 0.8/unit | Schottky Diode | ID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4688" y="2342605"/>
            <a:ext cx="2604046" cy="260404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0" y="4929246"/>
            <a:ext cx="1973617" cy="230832"/>
          </a:xfrm>
          <a:prstGeom prst="rect">
            <a:avLst/>
          </a:prstGeom>
          <a:noFill/>
        </p:spPr>
        <p:txBody>
          <a:bodyPr wrap="none" rtlCol="0">
            <a:spAutoFit/>
          </a:bodyPr>
          <a:lstStyle/>
          <a:p>
            <a:pPr algn="ctr"/>
            <a:r>
              <a:rPr lang="en-US" sz="900" dirty="0">
                <a:solidFill>
                  <a:schemeClr val="bg1">
                    <a:lumMod val="50000"/>
                  </a:schemeClr>
                </a:solidFill>
                <a:latin typeface="MS Gothic" panose="020B0609070205080204" pitchFamily="49" charset="-128"/>
                <a:ea typeface="MS Gothic" panose="020B0609070205080204" pitchFamily="49" charset="-128"/>
              </a:rPr>
              <a:t>Prepared by </a:t>
            </a:r>
            <a:r>
              <a:rPr lang="en-US" sz="900" dirty="0" err="1">
                <a:solidFill>
                  <a:schemeClr val="bg1">
                    <a:lumMod val="50000"/>
                  </a:schemeClr>
                </a:solidFill>
                <a:latin typeface="MS Gothic" panose="020B0609070205080204" pitchFamily="49" charset="-128"/>
                <a:ea typeface="MS Gothic" panose="020B0609070205080204" pitchFamily="49" charset="-128"/>
              </a:rPr>
              <a:t>Ipshita</a:t>
            </a:r>
            <a:r>
              <a:rPr lang="en-US" sz="900" dirty="0">
                <a:solidFill>
                  <a:schemeClr val="bg1">
                    <a:lumMod val="50000"/>
                  </a:schemeClr>
                </a:solidFill>
                <a:latin typeface="MS Gothic" panose="020B0609070205080204" pitchFamily="49" charset="-128"/>
                <a:ea typeface="MS Gothic" panose="020B0609070205080204" pitchFamily="49" charset="-128"/>
              </a:rPr>
              <a:t> </a:t>
            </a:r>
            <a:r>
              <a:rPr lang="en-US" sz="900" dirty="0" err="1">
                <a:solidFill>
                  <a:schemeClr val="bg1">
                    <a:lumMod val="50000"/>
                  </a:schemeClr>
                </a:solidFill>
                <a:latin typeface="MS Gothic" panose="020B0609070205080204" pitchFamily="49" charset="-128"/>
                <a:ea typeface="MS Gothic" panose="020B0609070205080204" pitchFamily="49" charset="-128"/>
              </a:rPr>
              <a:t>Tasnim</a:t>
            </a:r>
            <a:r>
              <a:rPr lang="en-US" sz="900" dirty="0">
                <a:solidFill>
                  <a:schemeClr val="bg1">
                    <a:lumMod val="50000"/>
                  </a:schemeClr>
                </a:solidFill>
                <a:latin typeface="MS Gothic" panose="020B0609070205080204" pitchFamily="49" charset="-128"/>
                <a:ea typeface="MS Gothic" panose="020B0609070205080204" pitchFamily="49" charset="-128"/>
              </a:rPr>
              <a:t> Raha</a:t>
            </a:r>
          </a:p>
        </p:txBody>
      </p:sp>
      <p:sp>
        <p:nvSpPr>
          <p:cNvPr id="9" name="Text Placeholder 2"/>
          <p:cNvSpPr>
            <a:spLocks noGrp="1"/>
          </p:cNvSpPr>
          <p:nvPr>
            <p:ph type="body" idx="1"/>
          </p:nvPr>
        </p:nvSpPr>
        <p:spPr>
          <a:xfrm>
            <a:off x="2813127" y="4737324"/>
            <a:ext cx="5508547" cy="406128"/>
          </a:xfrm>
        </p:spPr>
        <p:txBody>
          <a:bodyPr/>
          <a:lstStyle/>
          <a:p>
            <a:pPr marL="101600" indent="0">
              <a:buNone/>
            </a:pPr>
            <a:r>
              <a:rPr lang="en-US" sz="1400" dirty="0"/>
              <a:t>Learn more form: </a:t>
            </a:r>
            <a:r>
              <a:rPr lang="en-US" sz="1400" dirty="0">
                <a:solidFill>
                  <a:srgbClr val="3494BA"/>
                </a:solidFill>
              </a:rPr>
              <a:t>https://www.youtube.com/watch?v=nV3bBrQnws0</a:t>
            </a:r>
          </a:p>
        </p:txBody>
      </p:sp>
    </p:spTree>
    <p:extLst>
      <p:ext uri="{BB962C8B-B14F-4D97-AF65-F5344CB8AC3E}">
        <p14:creationId xmlns:p14="http://schemas.microsoft.com/office/powerpoint/2010/main" val="1250638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86143" y="1024151"/>
            <a:ext cx="7571713" cy="3725700"/>
          </a:xfrm>
        </p:spPr>
        <p:txBody>
          <a:bodyPr/>
          <a:lstStyle/>
          <a:p>
            <a:r>
              <a:rPr lang="en-US" sz="1800" dirty="0"/>
              <a:t>The Shockley diode is a four-layer diode while other diodes are normally made with only two layers.   These types of diodes are generally used to control the average power delivered to a load. </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
        <p:nvSpPr>
          <p:cNvPr id="6" name="Google Shape;97;p15"/>
          <p:cNvSpPr txBox="1">
            <a:spLocks/>
          </p:cNvSpPr>
          <p:nvPr/>
        </p:nvSpPr>
        <p:spPr>
          <a:xfrm>
            <a:off x="822326" y="99392"/>
            <a:ext cx="7969982" cy="7255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3600" dirty="0"/>
              <a:t>Shockley Diodes:</a:t>
            </a:r>
          </a:p>
        </p:txBody>
      </p:sp>
      <p:cxnSp>
        <p:nvCxnSpPr>
          <p:cNvPr id="7" name="Straight Connector 6"/>
          <p:cNvCxnSpPr/>
          <p:nvPr/>
        </p:nvCxnSpPr>
        <p:spPr>
          <a:xfrm flipV="1">
            <a:off x="822326" y="795133"/>
            <a:ext cx="7499348" cy="29816"/>
          </a:xfrm>
          <a:prstGeom prst="line">
            <a:avLst/>
          </a:prstGeom>
          <a:ln w="19050">
            <a:solidFill>
              <a:srgbClr val="3494BA"/>
            </a:solidFill>
          </a:ln>
        </p:spPr>
        <p:style>
          <a:lnRef idx="1">
            <a:schemeClr val="accent1"/>
          </a:lnRef>
          <a:fillRef idx="0">
            <a:schemeClr val="accent1"/>
          </a:fillRef>
          <a:effectRef idx="0">
            <a:schemeClr val="accent1"/>
          </a:effectRef>
          <a:fontRef idx="minor">
            <a:schemeClr val="tx1"/>
          </a:fontRef>
        </p:style>
      </p:cxnSp>
      <p:pic>
        <p:nvPicPr>
          <p:cNvPr id="4098" name="Picture 2" descr="Types of Diodes and Their Applications - 24 Types of Diodes | High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8034" y="2464123"/>
            <a:ext cx="2387929" cy="188675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3"/>
          <a:stretch>
            <a:fillRect/>
          </a:stretch>
        </p:blipFill>
        <p:spPr>
          <a:xfrm>
            <a:off x="6265617" y="2508025"/>
            <a:ext cx="2413117" cy="1508198"/>
          </a:xfrm>
          <a:prstGeom prst="rect">
            <a:avLst/>
          </a:prstGeom>
        </p:spPr>
      </p:pic>
      <p:sp>
        <p:nvSpPr>
          <p:cNvPr id="8" name="TextBox 7"/>
          <p:cNvSpPr txBox="1"/>
          <p:nvPr/>
        </p:nvSpPr>
        <p:spPr>
          <a:xfrm>
            <a:off x="0" y="4929246"/>
            <a:ext cx="1973617" cy="230832"/>
          </a:xfrm>
          <a:prstGeom prst="rect">
            <a:avLst/>
          </a:prstGeom>
          <a:noFill/>
        </p:spPr>
        <p:txBody>
          <a:bodyPr wrap="none" rtlCol="0">
            <a:spAutoFit/>
          </a:bodyPr>
          <a:lstStyle/>
          <a:p>
            <a:pPr algn="ctr"/>
            <a:r>
              <a:rPr lang="en-US" sz="900" dirty="0">
                <a:solidFill>
                  <a:schemeClr val="bg1">
                    <a:lumMod val="50000"/>
                  </a:schemeClr>
                </a:solidFill>
                <a:latin typeface="MS Gothic" panose="020B0609070205080204" pitchFamily="49" charset="-128"/>
                <a:ea typeface="MS Gothic" panose="020B0609070205080204" pitchFamily="49" charset="-128"/>
              </a:rPr>
              <a:t>Prepared by </a:t>
            </a:r>
            <a:r>
              <a:rPr lang="en-US" sz="900" dirty="0" err="1">
                <a:solidFill>
                  <a:schemeClr val="bg1">
                    <a:lumMod val="50000"/>
                  </a:schemeClr>
                </a:solidFill>
                <a:latin typeface="MS Gothic" panose="020B0609070205080204" pitchFamily="49" charset="-128"/>
                <a:ea typeface="MS Gothic" panose="020B0609070205080204" pitchFamily="49" charset="-128"/>
              </a:rPr>
              <a:t>Ipshita</a:t>
            </a:r>
            <a:r>
              <a:rPr lang="en-US" sz="900" dirty="0">
                <a:solidFill>
                  <a:schemeClr val="bg1">
                    <a:lumMod val="50000"/>
                  </a:schemeClr>
                </a:solidFill>
                <a:latin typeface="MS Gothic" panose="020B0609070205080204" pitchFamily="49" charset="-128"/>
                <a:ea typeface="MS Gothic" panose="020B0609070205080204" pitchFamily="49" charset="-128"/>
              </a:rPr>
              <a:t> </a:t>
            </a:r>
            <a:r>
              <a:rPr lang="en-US" sz="900" dirty="0" err="1">
                <a:solidFill>
                  <a:schemeClr val="bg1">
                    <a:lumMod val="50000"/>
                  </a:schemeClr>
                </a:solidFill>
                <a:latin typeface="MS Gothic" panose="020B0609070205080204" pitchFamily="49" charset="-128"/>
                <a:ea typeface="MS Gothic" panose="020B0609070205080204" pitchFamily="49" charset="-128"/>
              </a:rPr>
              <a:t>Tasnim</a:t>
            </a:r>
            <a:r>
              <a:rPr lang="en-US" sz="900" dirty="0">
                <a:solidFill>
                  <a:schemeClr val="bg1">
                    <a:lumMod val="50000"/>
                  </a:schemeClr>
                </a:solidFill>
                <a:latin typeface="MS Gothic" panose="020B0609070205080204" pitchFamily="49" charset="-128"/>
                <a:ea typeface="MS Gothic" panose="020B0609070205080204" pitchFamily="49" charset="-128"/>
              </a:rPr>
              <a:t> Raha</a:t>
            </a:r>
          </a:p>
        </p:txBody>
      </p:sp>
    </p:spTree>
    <p:extLst>
      <p:ext uri="{BB962C8B-B14F-4D97-AF65-F5344CB8AC3E}">
        <p14:creationId xmlns:p14="http://schemas.microsoft.com/office/powerpoint/2010/main" val="31952224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
        <p:nvSpPr>
          <p:cNvPr id="6" name="Google Shape;97;p15"/>
          <p:cNvSpPr txBox="1">
            <a:spLocks/>
          </p:cNvSpPr>
          <p:nvPr/>
        </p:nvSpPr>
        <p:spPr>
          <a:xfrm>
            <a:off x="822326" y="99392"/>
            <a:ext cx="7969982" cy="7255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3600" dirty="0"/>
              <a:t>Difference Between:</a:t>
            </a:r>
          </a:p>
        </p:txBody>
      </p:sp>
      <p:cxnSp>
        <p:nvCxnSpPr>
          <p:cNvPr id="7" name="Straight Connector 6"/>
          <p:cNvCxnSpPr/>
          <p:nvPr/>
        </p:nvCxnSpPr>
        <p:spPr>
          <a:xfrm flipV="1">
            <a:off x="822326" y="795133"/>
            <a:ext cx="7499348" cy="29816"/>
          </a:xfrm>
          <a:prstGeom prst="line">
            <a:avLst/>
          </a:prstGeom>
          <a:ln w="19050">
            <a:solidFill>
              <a:srgbClr val="3494BA"/>
            </a:solidFill>
          </a:ln>
        </p:spPr>
        <p:style>
          <a:lnRef idx="1">
            <a:schemeClr val="accent1"/>
          </a:lnRef>
          <a:fillRef idx="0">
            <a:schemeClr val="accent1"/>
          </a:fillRef>
          <a:effectRef idx="0">
            <a:schemeClr val="accent1"/>
          </a:effectRef>
          <a:fontRef idx="minor">
            <a:schemeClr val="tx1"/>
          </a:fontRef>
        </p:style>
      </p:cxnSp>
      <p:pic>
        <p:nvPicPr>
          <p:cNvPr id="2050" name="Picture 2" descr="Difference between diode, Zener diode, and Schottky Diode | Diode ..."/>
          <p:cNvPicPr>
            <a:picLocks noChangeAspect="1" noChangeArrowheads="1"/>
          </p:cNvPicPr>
          <p:nvPr/>
        </p:nvPicPr>
        <p:blipFill rotWithShape="1">
          <a:blip r:embed="rId2">
            <a:extLst>
              <a:ext uri="{28A0092B-C50C-407E-A947-70E740481C1C}">
                <a14:useLocalDpi xmlns:a14="http://schemas.microsoft.com/office/drawing/2010/main" val="0"/>
              </a:ext>
            </a:extLst>
          </a:blip>
          <a:srcRect l="7908" t="21920" r="13242"/>
          <a:stretch/>
        </p:blipFill>
        <p:spPr bwMode="auto">
          <a:xfrm>
            <a:off x="1982856" y="1520690"/>
            <a:ext cx="5178287" cy="288434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0" y="4929246"/>
            <a:ext cx="1973617" cy="230832"/>
          </a:xfrm>
          <a:prstGeom prst="rect">
            <a:avLst/>
          </a:prstGeom>
          <a:noFill/>
        </p:spPr>
        <p:txBody>
          <a:bodyPr wrap="none" rtlCol="0">
            <a:spAutoFit/>
          </a:bodyPr>
          <a:lstStyle/>
          <a:p>
            <a:pPr algn="ctr"/>
            <a:r>
              <a:rPr lang="en-US" sz="900" dirty="0">
                <a:solidFill>
                  <a:schemeClr val="bg1">
                    <a:lumMod val="50000"/>
                  </a:schemeClr>
                </a:solidFill>
                <a:latin typeface="MS Gothic" panose="020B0609070205080204" pitchFamily="49" charset="-128"/>
                <a:ea typeface="MS Gothic" panose="020B0609070205080204" pitchFamily="49" charset="-128"/>
              </a:rPr>
              <a:t>Prepared by </a:t>
            </a:r>
            <a:r>
              <a:rPr lang="en-US" sz="900" dirty="0" err="1">
                <a:solidFill>
                  <a:schemeClr val="bg1">
                    <a:lumMod val="50000"/>
                  </a:schemeClr>
                </a:solidFill>
                <a:latin typeface="MS Gothic" panose="020B0609070205080204" pitchFamily="49" charset="-128"/>
                <a:ea typeface="MS Gothic" panose="020B0609070205080204" pitchFamily="49" charset="-128"/>
              </a:rPr>
              <a:t>Ipshita</a:t>
            </a:r>
            <a:r>
              <a:rPr lang="en-US" sz="900" dirty="0">
                <a:solidFill>
                  <a:schemeClr val="bg1">
                    <a:lumMod val="50000"/>
                  </a:schemeClr>
                </a:solidFill>
                <a:latin typeface="MS Gothic" panose="020B0609070205080204" pitchFamily="49" charset="-128"/>
                <a:ea typeface="MS Gothic" panose="020B0609070205080204" pitchFamily="49" charset="-128"/>
              </a:rPr>
              <a:t> </a:t>
            </a:r>
            <a:r>
              <a:rPr lang="en-US" sz="900" dirty="0" err="1">
                <a:solidFill>
                  <a:schemeClr val="bg1">
                    <a:lumMod val="50000"/>
                  </a:schemeClr>
                </a:solidFill>
                <a:latin typeface="MS Gothic" panose="020B0609070205080204" pitchFamily="49" charset="-128"/>
                <a:ea typeface="MS Gothic" panose="020B0609070205080204" pitchFamily="49" charset="-128"/>
              </a:rPr>
              <a:t>Tasnim</a:t>
            </a:r>
            <a:r>
              <a:rPr lang="en-US" sz="900" dirty="0">
                <a:solidFill>
                  <a:schemeClr val="bg1">
                    <a:lumMod val="50000"/>
                  </a:schemeClr>
                </a:solidFill>
                <a:latin typeface="MS Gothic" panose="020B0609070205080204" pitchFamily="49" charset="-128"/>
                <a:ea typeface="MS Gothic" panose="020B0609070205080204" pitchFamily="49" charset="-128"/>
              </a:rPr>
              <a:t> Raha</a:t>
            </a:r>
          </a:p>
        </p:txBody>
      </p:sp>
    </p:spTree>
    <p:extLst>
      <p:ext uri="{BB962C8B-B14F-4D97-AF65-F5344CB8AC3E}">
        <p14:creationId xmlns:p14="http://schemas.microsoft.com/office/powerpoint/2010/main" val="2151370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9" name="Google Shape;249;p2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sp>
        <p:nvSpPr>
          <p:cNvPr id="7" name="Google Shape;118;p18"/>
          <p:cNvSpPr txBox="1">
            <a:spLocks/>
          </p:cNvSpPr>
          <p:nvPr/>
        </p:nvSpPr>
        <p:spPr>
          <a:xfrm>
            <a:off x="892005" y="1493878"/>
            <a:ext cx="7359991" cy="215574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pPr algn="ctr"/>
            <a:r>
              <a:rPr lang="en-US" sz="6000" b="1" dirty="0"/>
              <a:t>Diode Applications:</a:t>
            </a:r>
          </a:p>
          <a:p>
            <a:pPr algn="ctr"/>
            <a:r>
              <a:rPr lang="en-US" sz="6000" b="1" dirty="0">
                <a:solidFill>
                  <a:srgbClr val="2896C1"/>
                </a:solidFill>
              </a:rPr>
              <a:t>Rectification</a:t>
            </a:r>
          </a:p>
        </p:txBody>
      </p:sp>
    </p:spTree>
    <p:extLst>
      <p:ext uri="{BB962C8B-B14F-4D97-AF65-F5344CB8AC3E}">
        <p14:creationId xmlns:p14="http://schemas.microsoft.com/office/powerpoint/2010/main" val="1736016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pic>
        <p:nvPicPr>
          <p:cNvPr id="6" name="Picture 5"/>
          <p:cNvPicPr>
            <a:picLocks noChangeAspect="1"/>
          </p:cNvPicPr>
          <p:nvPr/>
        </p:nvPicPr>
        <p:blipFill>
          <a:blip r:embed="rId2"/>
          <a:stretch>
            <a:fillRect/>
          </a:stretch>
        </p:blipFill>
        <p:spPr>
          <a:xfrm>
            <a:off x="588360" y="1672098"/>
            <a:ext cx="7982207" cy="1975453"/>
          </a:xfrm>
          <a:prstGeom prst="rect">
            <a:avLst/>
          </a:prstGeom>
        </p:spPr>
      </p:pic>
    </p:spTree>
    <p:extLst>
      <p:ext uri="{BB962C8B-B14F-4D97-AF65-F5344CB8AC3E}">
        <p14:creationId xmlns:p14="http://schemas.microsoft.com/office/powerpoint/2010/main" val="11162658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sp>
        <p:nvSpPr>
          <p:cNvPr id="6" name="Google Shape;97;p15"/>
          <p:cNvSpPr txBox="1">
            <a:spLocks/>
          </p:cNvSpPr>
          <p:nvPr/>
        </p:nvSpPr>
        <p:spPr>
          <a:xfrm>
            <a:off x="822326" y="99392"/>
            <a:ext cx="7969982" cy="7255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3600" dirty="0"/>
              <a:t>Rectification</a:t>
            </a:r>
          </a:p>
        </p:txBody>
      </p:sp>
      <p:cxnSp>
        <p:nvCxnSpPr>
          <p:cNvPr id="16" name="Straight Connector 15"/>
          <p:cNvCxnSpPr/>
          <p:nvPr/>
        </p:nvCxnSpPr>
        <p:spPr>
          <a:xfrm flipV="1">
            <a:off x="822326" y="795133"/>
            <a:ext cx="7499348" cy="29816"/>
          </a:xfrm>
          <a:prstGeom prst="line">
            <a:avLst/>
          </a:prstGeom>
          <a:ln w="19050">
            <a:solidFill>
              <a:srgbClr val="3494BA"/>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54165" y="1010410"/>
            <a:ext cx="7499348" cy="2893100"/>
          </a:xfrm>
          <a:prstGeom prst="rect">
            <a:avLst/>
          </a:prstGeom>
          <a:noFill/>
        </p:spPr>
        <p:txBody>
          <a:bodyPr wrap="square" rtlCol="0">
            <a:spAutoFit/>
          </a:bodyPr>
          <a:lstStyle/>
          <a:p>
            <a:pPr marL="342900" indent="-342900" algn="just">
              <a:buFont typeface="Arial" panose="020B0604020202020204" pitchFamily="34" charset="0"/>
              <a:buChar char="•"/>
            </a:pPr>
            <a:r>
              <a:rPr lang="en-US" dirty="0">
                <a:solidFill>
                  <a:schemeClr val="accent4">
                    <a:lumMod val="25000"/>
                  </a:schemeClr>
                </a:solidFill>
                <a:latin typeface="Roboto Slab" panose="020B0604020202020204" charset="0"/>
                <a:ea typeface="Roboto Slab" panose="020B0604020202020204" charset="0"/>
              </a:rPr>
              <a:t>Now we come to the most popular application of the diode: rectification. </a:t>
            </a:r>
          </a:p>
          <a:p>
            <a:pPr marL="342900" indent="-342900" algn="just">
              <a:buFont typeface="Arial" panose="020B0604020202020204" pitchFamily="34" charset="0"/>
              <a:buChar char="•"/>
            </a:pPr>
            <a:endParaRPr lang="en-US" dirty="0">
              <a:solidFill>
                <a:schemeClr val="accent4">
                  <a:lumMod val="25000"/>
                </a:schemeClr>
              </a:solidFill>
              <a:latin typeface="Roboto Slab" panose="020B0604020202020204" charset="0"/>
              <a:ea typeface="Roboto Slab" panose="020B0604020202020204" charset="0"/>
            </a:endParaRPr>
          </a:p>
          <a:p>
            <a:pPr marL="342900" indent="-342900" algn="just">
              <a:buFont typeface="Arial" panose="020B0604020202020204" pitchFamily="34" charset="0"/>
              <a:buChar char="•"/>
            </a:pPr>
            <a:r>
              <a:rPr lang="en-US" dirty="0">
                <a:solidFill>
                  <a:schemeClr val="accent4">
                    <a:lumMod val="25000"/>
                  </a:schemeClr>
                </a:solidFill>
                <a:latin typeface="Roboto Slab" panose="020B0604020202020204" charset="0"/>
                <a:ea typeface="Roboto Slab" panose="020B0604020202020204" charset="0"/>
              </a:rPr>
              <a:t>Simply defined, rectification is the conversion of alternating current (AC) to direct current (DC). </a:t>
            </a:r>
          </a:p>
          <a:p>
            <a:pPr marL="342900" indent="-342900" algn="just">
              <a:buFont typeface="Arial" panose="020B0604020202020204" pitchFamily="34" charset="0"/>
              <a:buChar char="•"/>
            </a:pPr>
            <a:endParaRPr lang="en-US" dirty="0">
              <a:solidFill>
                <a:schemeClr val="accent4">
                  <a:lumMod val="25000"/>
                </a:schemeClr>
              </a:solidFill>
              <a:latin typeface="Roboto Slab" panose="020B0604020202020204" charset="0"/>
              <a:ea typeface="Roboto Slab" panose="020B0604020202020204" charset="0"/>
            </a:endParaRPr>
          </a:p>
          <a:p>
            <a:pPr marL="342900" indent="-342900" algn="just">
              <a:buFont typeface="Arial" panose="020B0604020202020204" pitchFamily="34" charset="0"/>
              <a:buChar char="•"/>
            </a:pPr>
            <a:r>
              <a:rPr lang="en-US" dirty="0">
                <a:solidFill>
                  <a:schemeClr val="accent4">
                    <a:lumMod val="25000"/>
                  </a:schemeClr>
                </a:solidFill>
                <a:latin typeface="Roboto Slab" panose="020B0604020202020204" charset="0"/>
                <a:ea typeface="Roboto Slab" panose="020B0604020202020204" charset="0"/>
              </a:rPr>
              <a:t>This involves a device that only allows one-way flow of electric charge. As we have seen, this is exactly what a semiconductor diode does.</a:t>
            </a:r>
          </a:p>
          <a:p>
            <a:pPr marL="342900" indent="-342900" algn="just">
              <a:buFont typeface="Arial" panose="020B0604020202020204" pitchFamily="34" charset="0"/>
              <a:buChar char="•"/>
            </a:pPr>
            <a:endParaRPr lang="en-US" dirty="0">
              <a:solidFill>
                <a:schemeClr val="accent4">
                  <a:lumMod val="25000"/>
                </a:schemeClr>
              </a:solidFill>
              <a:latin typeface="Roboto Slab" panose="020B0604020202020204" charset="0"/>
              <a:ea typeface="Roboto Slab" panose="020B0604020202020204" charset="0"/>
            </a:endParaRPr>
          </a:p>
          <a:p>
            <a:pPr algn="just"/>
            <a:endParaRPr lang="en-US" dirty="0">
              <a:solidFill>
                <a:schemeClr val="accent4">
                  <a:lumMod val="25000"/>
                </a:schemeClr>
              </a:solidFill>
              <a:latin typeface="Roboto Slab" panose="020B0604020202020204" charset="0"/>
              <a:ea typeface="Roboto Slab" panose="020B0604020202020204" charset="0"/>
            </a:endParaRPr>
          </a:p>
          <a:p>
            <a:pPr marL="342900" indent="-342900" algn="just">
              <a:buFont typeface="Arial" panose="020B0604020202020204" pitchFamily="34" charset="0"/>
              <a:buChar char="•"/>
            </a:pPr>
            <a:r>
              <a:rPr lang="en-US" dirty="0">
                <a:solidFill>
                  <a:schemeClr val="accent4">
                    <a:lumMod val="25000"/>
                  </a:schemeClr>
                </a:solidFill>
                <a:latin typeface="Roboto Slab" panose="020B0604020202020204" charset="0"/>
                <a:ea typeface="Roboto Slab" panose="020B0604020202020204" charset="0"/>
              </a:rPr>
              <a:t>There are two processes which are used for rectification. </a:t>
            </a:r>
          </a:p>
          <a:p>
            <a:pPr marL="342900" indent="-342900" algn="just">
              <a:buFont typeface="Arial" panose="020B0604020202020204" pitchFamily="34" charset="0"/>
              <a:buChar char="•"/>
            </a:pPr>
            <a:endParaRPr lang="en-US" dirty="0">
              <a:solidFill>
                <a:schemeClr val="accent4">
                  <a:lumMod val="25000"/>
                </a:schemeClr>
              </a:solidFill>
              <a:latin typeface="Roboto Slab" panose="020B0604020202020204" charset="0"/>
              <a:ea typeface="Roboto Slab" panose="020B0604020202020204" charset="0"/>
            </a:endParaRPr>
          </a:p>
          <a:p>
            <a:pPr marL="400050" indent="-400050" algn="just">
              <a:buFont typeface="+mj-lt"/>
              <a:buAutoNum type="alphaLcPeriod"/>
            </a:pPr>
            <a:r>
              <a:rPr lang="en-US" dirty="0">
                <a:solidFill>
                  <a:schemeClr val="accent4">
                    <a:lumMod val="25000"/>
                  </a:schemeClr>
                </a:solidFill>
                <a:latin typeface="Roboto Slab" panose="020B0604020202020204" charset="0"/>
                <a:ea typeface="Roboto Slab" panose="020B0604020202020204" charset="0"/>
              </a:rPr>
              <a:t>Half-wave rectification</a:t>
            </a:r>
          </a:p>
          <a:p>
            <a:pPr marL="400050" indent="-400050" algn="just">
              <a:buFont typeface="+mj-lt"/>
              <a:buAutoNum type="alphaLcPeriod"/>
            </a:pPr>
            <a:r>
              <a:rPr lang="en-US" dirty="0">
                <a:solidFill>
                  <a:schemeClr val="accent4">
                    <a:lumMod val="25000"/>
                  </a:schemeClr>
                </a:solidFill>
                <a:latin typeface="Roboto Slab" panose="020B0604020202020204" charset="0"/>
                <a:ea typeface="Roboto Slab" panose="020B0604020202020204" charset="0"/>
              </a:rPr>
              <a:t>Full-wave rectification</a:t>
            </a:r>
          </a:p>
        </p:txBody>
      </p:sp>
      <p:pic>
        <p:nvPicPr>
          <p:cNvPr id="7"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948855" y="2641668"/>
            <a:ext cx="2843453" cy="2108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p:nvSpPr>
        <p:spPr>
          <a:xfrm>
            <a:off x="0" y="4929246"/>
            <a:ext cx="1973617" cy="230832"/>
          </a:xfrm>
          <a:prstGeom prst="rect">
            <a:avLst/>
          </a:prstGeom>
          <a:noFill/>
        </p:spPr>
        <p:txBody>
          <a:bodyPr wrap="none" rtlCol="0">
            <a:spAutoFit/>
          </a:bodyPr>
          <a:lstStyle/>
          <a:p>
            <a:pPr algn="ctr"/>
            <a:r>
              <a:rPr lang="en-US" sz="900" dirty="0">
                <a:solidFill>
                  <a:schemeClr val="bg1">
                    <a:lumMod val="50000"/>
                  </a:schemeClr>
                </a:solidFill>
                <a:latin typeface="MS Gothic" panose="020B0609070205080204" pitchFamily="49" charset="-128"/>
                <a:ea typeface="MS Gothic" panose="020B0609070205080204" pitchFamily="49" charset="-128"/>
              </a:rPr>
              <a:t>Prepared by </a:t>
            </a:r>
            <a:r>
              <a:rPr lang="en-US" sz="900" dirty="0" err="1">
                <a:solidFill>
                  <a:schemeClr val="bg1">
                    <a:lumMod val="50000"/>
                  </a:schemeClr>
                </a:solidFill>
                <a:latin typeface="MS Gothic" panose="020B0609070205080204" pitchFamily="49" charset="-128"/>
                <a:ea typeface="MS Gothic" panose="020B0609070205080204" pitchFamily="49" charset="-128"/>
              </a:rPr>
              <a:t>Ipshita</a:t>
            </a:r>
            <a:r>
              <a:rPr lang="en-US" sz="900" dirty="0">
                <a:solidFill>
                  <a:schemeClr val="bg1">
                    <a:lumMod val="50000"/>
                  </a:schemeClr>
                </a:solidFill>
                <a:latin typeface="MS Gothic" panose="020B0609070205080204" pitchFamily="49" charset="-128"/>
                <a:ea typeface="MS Gothic" panose="020B0609070205080204" pitchFamily="49" charset="-128"/>
              </a:rPr>
              <a:t> </a:t>
            </a:r>
            <a:r>
              <a:rPr lang="en-US" sz="900" dirty="0" err="1">
                <a:solidFill>
                  <a:schemeClr val="bg1">
                    <a:lumMod val="50000"/>
                  </a:schemeClr>
                </a:solidFill>
                <a:latin typeface="MS Gothic" panose="020B0609070205080204" pitchFamily="49" charset="-128"/>
                <a:ea typeface="MS Gothic" panose="020B0609070205080204" pitchFamily="49" charset="-128"/>
              </a:rPr>
              <a:t>Tasnim</a:t>
            </a:r>
            <a:r>
              <a:rPr lang="en-US" sz="900" dirty="0">
                <a:solidFill>
                  <a:schemeClr val="bg1">
                    <a:lumMod val="50000"/>
                  </a:schemeClr>
                </a:solidFill>
                <a:latin typeface="MS Gothic" panose="020B0609070205080204" pitchFamily="49" charset="-128"/>
                <a:ea typeface="MS Gothic" panose="020B0609070205080204" pitchFamily="49" charset="-128"/>
              </a:rPr>
              <a:t> Raha</a:t>
            </a:r>
          </a:p>
        </p:txBody>
      </p:sp>
    </p:spTree>
    <p:extLst>
      <p:ext uri="{BB962C8B-B14F-4D97-AF65-F5344CB8AC3E}">
        <p14:creationId xmlns:p14="http://schemas.microsoft.com/office/powerpoint/2010/main" val="23964027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sp>
        <p:nvSpPr>
          <p:cNvPr id="6" name="Google Shape;97;p15"/>
          <p:cNvSpPr txBox="1">
            <a:spLocks/>
          </p:cNvSpPr>
          <p:nvPr/>
        </p:nvSpPr>
        <p:spPr>
          <a:xfrm>
            <a:off x="822326" y="99392"/>
            <a:ext cx="7969982" cy="7255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3600" dirty="0"/>
              <a:t>Half Wave Rectifier</a:t>
            </a:r>
          </a:p>
        </p:txBody>
      </p:sp>
      <p:cxnSp>
        <p:nvCxnSpPr>
          <p:cNvPr id="16" name="Straight Connector 15"/>
          <p:cNvCxnSpPr/>
          <p:nvPr/>
        </p:nvCxnSpPr>
        <p:spPr>
          <a:xfrm flipV="1">
            <a:off x="822326" y="795133"/>
            <a:ext cx="7499348" cy="29816"/>
          </a:xfrm>
          <a:prstGeom prst="line">
            <a:avLst/>
          </a:prstGeom>
          <a:ln w="19050">
            <a:solidFill>
              <a:srgbClr val="3494BA"/>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09989" y="2313131"/>
            <a:ext cx="4940080" cy="2462213"/>
          </a:xfrm>
          <a:prstGeom prst="rect">
            <a:avLst/>
          </a:prstGeom>
          <a:noFill/>
        </p:spPr>
        <p:txBody>
          <a:bodyPr wrap="square" rtlCol="0">
            <a:spAutoFit/>
          </a:bodyPr>
          <a:lstStyle/>
          <a:p>
            <a:pPr marL="342900" indent="-342900" algn="just">
              <a:buFont typeface="Arial" panose="020B0604020202020204" pitchFamily="34" charset="0"/>
              <a:buChar char="•"/>
            </a:pPr>
            <a:r>
              <a:rPr lang="en-US" dirty="0">
                <a:solidFill>
                  <a:schemeClr val="accent4">
                    <a:lumMod val="25000"/>
                  </a:schemeClr>
                </a:solidFill>
                <a:latin typeface="Roboto Slab" panose="020B0604020202020204" charset="0"/>
                <a:ea typeface="Roboto Slab" panose="020B0604020202020204" charset="0"/>
              </a:rPr>
              <a:t>In half-wave rectification, the rectifier conducts current only during the positive half-cycles of input A.C. supply. The negative half-cycles of A.C. supply are suppressed that is, during negative half-cycles, no current is conducted and hence no voltage appears across the load.</a:t>
            </a:r>
          </a:p>
          <a:p>
            <a:pPr marL="342900" indent="-342900" algn="just">
              <a:buFont typeface="Arial" panose="020B0604020202020204" pitchFamily="34" charset="0"/>
              <a:buChar char="•"/>
            </a:pPr>
            <a:endParaRPr lang="en-US" dirty="0">
              <a:solidFill>
                <a:schemeClr val="accent4">
                  <a:lumMod val="25000"/>
                </a:schemeClr>
              </a:solidFill>
              <a:latin typeface="Roboto Slab" panose="020B0604020202020204" charset="0"/>
              <a:ea typeface="Roboto Slab" panose="020B0604020202020204" charset="0"/>
            </a:endParaRPr>
          </a:p>
          <a:p>
            <a:pPr marL="342900" indent="-342900" algn="just">
              <a:buFont typeface="Arial" panose="020B0604020202020204" pitchFamily="34" charset="0"/>
              <a:buChar char="•"/>
            </a:pPr>
            <a:endParaRPr lang="en-US" dirty="0">
              <a:solidFill>
                <a:schemeClr val="accent4">
                  <a:lumMod val="25000"/>
                </a:schemeClr>
              </a:solidFill>
              <a:latin typeface="Roboto Slab" panose="020B0604020202020204" charset="0"/>
              <a:ea typeface="Roboto Slab" panose="020B0604020202020204" charset="0"/>
            </a:endParaRPr>
          </a:p>
          <a:p>
            <a:pPr marL="342900" indent="-342900" algn="just">
              <a:buFont typeface="Arial" panose="020B0604020202020204" pitchFamily="34" charset="0"/>
              <a:buChar char="•"/>
            </a:pPr>
            <a:r>
              <a:rPr lang="en-US" dirty="0">
                <a:solidFill>
                  <a:schemeClr val="accent4">
                    <a:lumMod val="25000"/>
                  </a:schemeClr>
                </a:solidFill>
                <a:latin typeface="Roboto Slab" panose="020B0604020202020204" charset="0"/>
                <a:ea typeface="Roboto Slab" panose="020B0604020202020204" charset="0"/>
              </a:rPr>
              <a:t>Therefore, current always flows in one direction (D.C.) through the load though after every half cycle. The circuit of half wave rectifier is given below,</a:t>
            </a:r>
          </a:p>
        </p:txBody>
      </p:sp>
      <p:pic>
        <p:nvPicPr>
          <p:cNvPr id="2" name="Picture 1"/>
          <p:cNvPicPr>
            <a:picLocks noChangeAspect="1"/>
          </p:cNvPicPr>
          <p:nvPr/>
        </p:nvPicPr>
        <p:blipFill>
          <a:blip r:embed="rId4"/>
          <a:stretch>
            <a:fillRect/>
          </a:stretch>
        </p:blipFill>
        <p:spPr>
          <a:xfrm>
            <a:off x="5493319" y="2726666"/>
            <a:ext cx="3459765" cy="1400205"/>
          </a:xfrm>
          <a:prstGeom prst="rect">
            <a:avLst/>
          </a:prstGeom>
        </p:spPr>
      </p:pic>
      <p:graphicFrame>
        <p:nvGraphicFramePr>
          <p:cNvPr id="8" name="Object 7"/>
          <p:cNvGraphicFramePr>
            <a:graphicFrameLocks noChangeAspect="1"/>
          </p:cNvGraphicFramePr>
          <p:nvPr>
            <p:extLst>
              <p:ext uri="{D42A27DB-BD31-4B8C-83A1-F6EECF244321}">
                <p14:modId xmlns:p14="http://schemas.microsoft.com/office/powerpoint/2010/main" val="3236698663"/>
              </p:ext>
            </p:extLst>
          </p:nvPr>
        </p:nvGraphicFramePr>
        <p:xfrm>
          <a:off x="2117834" y="1021705"/>
          <a:ext cx="4908331" cy="1052630"/>
        </p:xfrm>
        <a:graphic>
          <a:graphicData uri="http://schemas.openxmlformats.org/presentationml/2006/ole">
            <mc:AlternateContent xmlns:mc="http://schemas.openxmlformats.org/markup-compatibility/2006">
              <mc:Choice xmlns:v="urn:schemas-microsoft-com:vml" Requires="v">
                <p:oleObj spid="_x0000_s1025" name="Document" r:id="rId5" imgW="5270306" imgH="1130258" progId="Word.Document.12">
                  <p:link updateAutomatic="1"/>
                </p:oleObj>
              </mc:Choice>
              <mc:Fallback>
                <p:oleObj name="Document" r:id="rId5" imgW="5270306" imgH="1130258" progId="Word.Document.12">
                  <p:link updateAutomatic="1"/>
                  <p:pic>
                    <p:nvPicPr>
                      <p:cNvPr id="8"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17834" y="1021705"/>
                        <a:ext cx="4908331" cy="1052630"/>
                      </a:xfrm>
                      <a:prstGeom prst="rect">
                        <a:avLst/>
                      </a:prstGeom>
                      <a:noFill/>
                      <a:ln>
                        <a:noFill/>
                      </a:ln>
                      <a:effectLst/>
                    </p:spPr>
                  </p:pic>
                </p:oleObj>
              </mc:Fallback>
            </mc:AlternateContent>
          </a:graphicData>
        </a:graphic>
      </p:graphicFrame>
      <p:sp>
        <p:nvSpPr>
          <p:cNvPr id="9" name="TextBox 8"/>
          <p:cNvSpPr txBox="1"/>
          <p:nvPr/>
        </p:nvSpPr>
        <p:spPr>
          <a:xfrm>
            <a:off x="0" y="4929246"/>
            <a:ext cx="1973617" cy="230832"/>
          </a:xfrm>
          <a:prstGeom prst="rect">
            <a:avLst/>
          </a:prstGeom>
          <a:noFill/>
        </p:spPr>
        <p:txBody>
          <a:bodyPr wrap="none" rtlCol="0">
            <a:spAutoFit/>
          </a:bodyPr>
          <a:lstStyle/>
          <a:p>
            <a:pPr algn="ctr"/>
            <a:r>
              <a:rPr lang="en-US" sz="900" dirty="0">
                <a:solidFill>
                  <a:schemeClr val="bg1">
                    <a:lumMod val="50000"/>
                  </a:schemeClr>
                </a:solidFill>
                <a:latin typeface="MS Gothic" panose="020B0609070205080204" pitchFamily="49" charset="-128"/>
                <a:ea typeface="MS Gothic" panose="020B0609070205080204" pitchFamily="49" charset="-128"/>
              </a:rPr>
              <a:t>Prepared by </a:t>
            </a:r>
            <a:r>
              <a:rPr lang="en-US" sz="900" dirty="0" err="1">
                <a:solidFill>
                  <a:schemeClr val="bg1">
                    <a:lumMod val="50000"/>
                  </a:schemeClr>
                </a:solidFill>
                <a:latin typeface="MS Gothic" panose="020B0609070205080204" pitchFamily="49" charset="-128"/>
                <a:ea typeface="MS Gothic" panose="020B0609070205080204" pitchFamily="49" charset="-128"/>
              </a:rPr>
              <a:t>Ipshita</a:t>
            </a:r>
            <a:r>
              <a:rPr lang="en-US" sz="900" dirty="0">
                <a:solidFill>
                  <a:schemeClr val="bg1">
                    <a:lumMod val="50000"/>
                  </a:schemeClr>
                </a:solidFill>
                <a:latin typeface="MS Gothic" panose="020B0609070205080204" pitchFamily="49" charset="-128"/>
                <a:ea typeface="MS Gothic" panose="020B0609070205080204" pitchFamily="49" charset="-128"/>
              </a:rPr>
              <a:t> </a:t>
            </a:r>
            <a:r>
              <a:rPr lang="en-US" sz="900" dirty="0" err="1">
                <a:solidFill>
                  <a:schemeClr val="bg1">
                    <a:lumMod val="50000"/>
                  </a:schemeClr>
                </a:solidFill>
                <a:latin typeface="MS Gothic" panose="020B0609070205080204" pitchFamily="49" charset="-128"/>
                <a:ea typeface="MS Gothic" panose="020B0609070205080204" pitchFamily="49" charset="-128"/>
              </a:rPr>
              <a:t>Tasnim</a:t>
            </a:r>
            <a:r>
              <a:rPr lang="en-US" sz="900" dirty="0">
                <a:solidFill>
                  <a:schemeClr val="bg1">
                    <a:lumMod val="50000"/>
                  </a:schemeClr>
                </a:solidFill>
                <a:latin typeface="MS Gothic" panose="020B0609070205080204" pitchFamily="49" charset="-128"/>
                <a:ea typeface="MS Gothic" panose="020B0609070205080204" pitchFamily="49" charset="-128"/>
              </a:rPr>
              <a:t> Raha</a:t>
            </a:r>
          </a:p>
        </p:txBody>
      </p:sp>
    </p:spTree>
    <p:extLst>
      <p:ext uri="{BB962C8B-B14F-4D97-AF65-F5344CB8AC3E}">
        <p14:creationId xmlns:p14="http://schemas.microsoft.com/office/powerpoint/2010/main" val="3435783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sp>
        <p:nvSpPr>
          <p:cNvPr id="6" name="Google Shape;97;p15"/>
          <p:cNvSpPr txBox="1">
            <a:spLocks/>
          </p:cNvSpPr>
          <p:nvPr/>
        </p:nvSpPr>
        <p:spPr>
          <a:xfrm>
            <a:off x="822326" y="99392"/>
            <a:ext cx="7969982" cy="7255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3200" dirty="0"/>
              <a:t>Half Wave Rectifier (+</a:t>
            </a:r>
            <a:r>
              <a:rPr lang="en-US" sz="3200" dirty="0" err="1"/>
              <a:t>ve</a:t>
            </a:r>
            <a:r>
              <a:rPr lang="en-US" sz="3200" dirty="0"/>
              <a:t> half cycle)</a:t>
            </a:r>
          </a:p>
        </p:txBody>
      </p:sp>
      <p:cxnSp>
        <p:nvCxnSpPr>
          <p:cNvPr id="16" name="Straight Connector 15"/>
          <p:cNvCxnSpPr/>
          <p:nvPr/>
        </p:nvCxnSpPr>
        <p:spPr>
          <a:xfrm flipV="1">
            <a:off x="822326" y="795133"/>
            <a:ext cx="7499348" cy="29816"/>
          </a:xfrm>
          <a:prstGeom prst="line">
            <a:avLst/>
          </a:prstGeom>
          <a:ln w="19050">
            <a:solidFill>
              <a:srgbClr val="3494BA"/>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22326" y="1010410"/>
            <a:ext cx="7499348" cy="1600438"/>
          </a:xfrm>
          <a:prstGeom prst="rect">
            <a:avLst/>
          </a:prstGeom>
          <a:noFill/>
        </p:spPr>
        <p:txBody>
          <a:bodyPr wrap="square" rtlCol="0">
            <a:spAutoFit/>
          </a:bodyPr>
          <a:lstStyle/>
          <a:p>
            <a:pPr marL="342900" indent="-342900" algn="just">
              <a:buFont typeface="Arial" panose="020B0604020202020204" pitchFamily="34" charset="0"/>
              <a:buChar char="•"/>
            </a:pPr>
            <a:r>
              <a:rPr lang="en-US" dirty="0">
                <a:solidFill>
                  <a:schemeClr val="accent4">
                    <a:lumMod val="25000"/>
                  </a:schemeClr>
                </a:solidFill>
                <a:latin typeface="Roboto Slab" panose="020B0604020202020204" charset="0"/>
                <a:ea typeface="Roboto Slab" panose="020B0604020202020204" charset="0"/>
              </a:rPr>
              <a:t>During the interval t = 0 → T/2, the polarity of the applied voltage vi is in such direction which turn “on” the diode. Substituting the short-circuit equivalence for the ideal diode will result in the equivalent circuit of the figure given below, </a:t>
            </a:r>
          </a:p>
          <a:p>
            <a:pPr marL="342900" indent="-342900" algn="just">
              <a:buFont typeface="Arial" panose="020B0604020202020204" pitchFamily="34" charset="0"/>
              <a:buChar char="•"/>
            </a:pPr>
            <a:endParaRPr lang="en-US" dirty="0">
              <a:solidFill>
                <a:schemeClr val="accent4">
                  <a:lumMod val="25000"/>
                </a:schemeClr>
              </a:solidFill>
              <a:latin typeface="Roboto Slab" panose="020B0604020202020204" charset="0"/>
              <a:ea typeface="Roboto Slab" panose="020B0604020202020204" charset="0"/>
            </a:endParaRPr>
          </a:p>
          <a:p>
            <a:pPr marL="342900" indent="-342900" algn="just">
              <a:buFont typeface="Arial" panose="020B0604020202020204" pitchFamily="34" charset="0"/>
              <a:buChar char="•"/>
            </a:pPr>
            <a:r>
              <a:rPr lang="en-US" dirty="0">
                <a:solidFill>
                  <a:schemeClr val="accent4">
                    <a:lumMod val="25000"/>
                  </a:schemeClr>
                </a:solidFill>
                <a:latin typeface="Roboto Slab" panose="020B0604020202020204" charset="0"/>
                <a:ea typeface="Roboto Slab" panose="020B0604020202020204" charset="0"/>
              </a:rPr>
              <a:t>where it is fairly obvious that the output signal is an exact replica of the applied signal. The two terminals defining the output voltage are connected directly to the applied signal via the short-circuit equivalence of the diode.</a:t>
            </a:r>
          </a:p>
        </p:txBody>
      </p:sp>
      <p:pic>
        <p:nvPicPr>
          <p:cNvPr id="2" name="Picture 1"/>
          <p:cNvPicPr>
            <a:picLocks noChangeAspect="1"/>
          </p:cNvPicPr>
          <p:nvPr/>
        </p:nvPicPr>
        <p:blipFill>
          <a:blip r:embed="rId3"/>
          <a:stretch>
            <a:fillRect/>
          </a:stretch>
        </p:blipFill>
        <p:spPr>
          <a:xfrm>
            <a:off x="1200658" y="2916007"/>
            <a:ext cx="6963747" cy="1562318"/>
          </a:xfrm>
          <a:prstGeom prst="rect">
            <a:avLst/>
          </a:prstGeom>
        </p:spPr>
      </p:pic>
      <p:sp>
        <p:nvSpPr>
          <p:cNvPr id="7" name="TextBox 6"/>
          <p:cNvSpPr txBox="1"/>
          <p:nvPr/>
        </p:nvSpPr>
        <p:spPr>
          <a:xfrm>
            <a:off x="0" y="4929246"/>
            <a:ext cx="1973617" cy="230832"/>
          </a:xfrm>
          <a:prstGeom prst="rect">
            <a:avLst/>
          </a:prstGeom>
          <a:noFill/>
        </p:spPr>
        <p:txBody>
          <a:bodyPr wrap="none" rtlCol="0">
            <a:spAutoFit/>
          </a:bodyPr>
          <a:lstStyle/>
          <a:p>
            <a:pPr algn="ctr"/>
            <a:r>
              <a:rPr lang="en-US" sz="900" dirty="0">
                <a:solidFill>
                  <a:schemeClr val="bg1">
                    <a:lumMod val="50000"/>
                  </a:schemeClr>
                </a:solidFill>
                <a:latin typeface="MS Gothic" panose="020B0609070205080204" pitchFamily="49" charset="-128"/>
                <a:ea typeface="MS Gothic" panose="020B0609070205080204" pitchFamily="49" charset="-128"/>
              </a:rPr>
              <a:t>Prepared by </a:t>
            </a:r>
            <a:r>
              <a:rPr lang="en-US" sz="900" dirty="0" err="1">
                <a:solidFill>
                  <a:schemeClr val="bg1">
                    <a:lumMod val="50000"/>
                  </a:schemeClr>
                </a:solidFill>
                <a:latin typeface="MS Gothic" panose="020B0609070205080204" pitchFamily="49" charset="-128"/>
                <a:ea typeface="MS Gothic" panose="020B0609070205080204" pitchFamily="49" charset="-128"/>
              </a:rPr>
              <a:t>Ipshita</a:t>
            </a:r>
            <a:r>
              <a:rPr lang="en-US" sz="900" dirty="0">
                <a:solidFill>
                  <a:schemeClr val="bg1">
                    <a:lumMod val="50000"/>
                  </a:schemeClr>
                </a:solidFill>
                <a:latin typeface="MS Gothic" panose="020B0609070205080204" pitchFamily="49" charset="-128"/>
                <a:ea typeface="MS Gothic" panose="020B0609070205080204" pitchFamily="49" charset="-128"/>
              </a:rPr>
              <a:t> </a:t>
            </a:r>
            <a:r>
              <a:rPr lang="en-US" sz="900" dirty="0" err="1">
                <a:solidFill>
                  <a:schemeClr val="bg1">
                    <a:lumMod val="50000"/>
                  </a:schemeClr>
                </a:solidFill>
                <a:latin typeface="MS Gothic" panose="020B0609070205080204" pitchFamily="49" charset="-128"/>
                <a:ea typeface="MS Gothic" panose="020B0609070205080204" pitchFamily="49" charset="-128"/>
              </a:rPr>
              <a:t>Tasnim</a:t>
            </a:r>
            <a:r>
              <a:rPr lang="en-US" sz="900" dirty="0">
                <a:solidFill>
                  <a:schemeClr val="bg1">
                    <a:lumMod val="50000"/>
                  </a:schemeClr>
                </a:solidFill>
                <a:latin typeface="MS Gothic" panose="020B0609070205080204" pitchFamily="49" charset="-128"/>
                <a:ea typeface="MS Gothic" panose="020B0609070205080204" pitchFamily="49" charset="-128"/>
              </a:rPr>
              <a:t> Raha</a:t>
            </a:r>
          </a:p>
        </p:txBody>
      </p:sp>
    </p:spTree>
    <p:extLst>
      <p:ext uri="{BB962C8B-B14F-4D97-AF65-F5344CB8AC3E}">
        <p14:creationId xmlns:p14="http://schemas.microsoft.com/office/powerpoint/2010/main" val="11100270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23</a:t>
            </a:fld>
            <a:endParaRPr/>
          </a:p>
        </p:txBody>
      </p:sp>
      <p:sp>
        <p:nvSpPr>
          <p:cNvPr id="6" name="Google Shape;97;p15"/>
          <p:cNvSpPr txBox="1">
            <a:spLocks/>
          </p:cNvSpPr>
          <p:nvPr/>
        </p:nvSpPr>
        <p:spPr>
          <a:xfrm>
            <a:off x="822326" y="99392"/>
            <a:ext cx="7969982" cy="7255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3200" dirty="0"/>
              <a:t>Half Wave Rectifier (-</a:t>
            </a:r>
            <a:r>
              <a:rPr lang="en-US" sz="3200" dirty="0" err="1"/>
              <a:t>ve</a:t>
            </a:r>
            <a:r>
              <a:rPr lang="en-US" sz="3200" dirty="0"/>
              <a:t> half cycle)</a:t>
            </a:r>
          </a:p>
        </p:txBody>
      </p:sp>
      <p:cxnSp>
        <p:nvCxnSpPr>
          <p:cNvPr id="16" name="Straight Connector 15"/>
          <p:cNvCxnSpPr/>
          <p:nvPr/>
        </p:nvCxnSpPr>
        <p:spPr>
          <a:xfrm flipV="1">
            <a:off x="822326" y="795133"/>
            <a:ext cx="7499348" cy="29816"/>
          </a:xfrm>
          <a:prstGeom prst="line">
            <a:avLst/>
          </a:prstGeom>
          <a:ln w="19050">
            <a:solidFill>
              <a:srgbClr val="3494BA"/>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22326" y="1100843"/>
            <a:ext cx="7499348" cy="954107"/>
          </a:xfrm>
          <a:prstGeom prst="rect">
            <a:avLst/>
          </a:prstGeom>
          <a:noFill/>
        </p:spPr>
        <p:txBody>
          <a:bodyPr wrap="square" rtlCol="0">
            <a:spAutoFit/>
          </a:bodyPr>
          <a:lstStyle/>
          <a:p>
            <a:pPr marL="342900" indent="-342900" algn="just">
              <a:buFont typeface="Arial" panose="020B0604020202020204" pitchFamily="34" charset="0"/>
              <a:buChar char="•"/>
            </a:pPr>
            <a:r>
              <a:rPr lang="en-US" dirty="0">
                <a:solidFill>
                  <a:schemeClr val="accent4">
                    <a:lumMod val="25000"/>
                  </a:schemeClr>
                </a:solidFill>
                <a:latin typeface="Roboto Slab" panose="020B0604020202020204" charset="0"/>
                <a:ea typeface="Roboto Slab" panose="020B0604020202020204" charset="0"/>
              </a:rPr>
              <a:t>For the period t = T/2 → T, the polarity of the input is vi and the resulting polarity across the ideal diode produces an “off” state with an open-circuit equivalent. The result is the absence of a path for charge to flow, and </a:t>
            </a:r>
            <a:r>
              <a:rPr lang="en-US" dirty="0" err="1">
                <a:solidFill>
                  <a:schemeClr val="accent4">
                    <a:lumMod val="25000"/>
                  </a:schemeClr>
                </a:solidFill>
                <a:latin typeface="Roboto Slab" panose="020B0604020202020204" charset="0"/>
                <a:ea typeface="Roboto Slab" panose="020B0604020202020204" charset="0"/>
              </a:rPr>
              <a:t>vo</a:t>
            </a:r>
            <a:r>
              <a:rPr lang="en-US" dirty="0">
                <a:solidFill>
                  <a:schemeClr val="accent4">
                    <a:lumMod val="25000"/>
                  </a:schemeClr>
                </a:solidFill>
                <a:latin typeface="Roboto Slab" panose="020B0604020202020204" charset="0"/>
                <a:ea typeface="Roboto Slab" panose="020B0604020202020204" charset="0"/>
              </a:rPr>
              <a:t> = </a:t>
            </a:r>
            <a:r>
              <a:rPr lang="en-US" dirty="0" err="1">
                <a:solidFill>
                  <a:schemeClr val="accent4">
                    <a:lumMod val="25000"/>
                  </a:schemeClr>
                </a:solidFill>
                <a:latin typeface="Roboto Slab" panose="020B0604020202020204" charset="0"/>
                <a:ea typeface="Roboto Slab" panose="020B0604020202020204" charset="0"/>
              </a:rPr>
              <a:t>iR</a:t>
            </a:r>
            <a:r>
              <a:rPr lang="en-US" dirty="0">
                <a:solidFill>
                  <a:schemeClr val="accent4">
                    <a:lumMod val="25000"/>
                  </a:schemeClr>
                </a:solidFill>
                <a:latin typeface="Roboto Slab" panose="020B0604020202020204" charset="0"/>
                <a:ea typeface="Roboto Slab" panose="020B0604020202020204" charset="0"/>
              </a:rPr>
              <a:t> = (0)R = 0 V for the period T/2 → T.</a:t>
            </a:r>
          </a:p>
        </p:txBody>
      </p:sp>
      <p:pic>
        <p:nvPicPr>
          <p:cNvPr id="3" name="Picture 2"/>
          <p:cNvPicPr>
            <a:picLocks noChangeAspect="1"/>
          </p:cNvPicPr>
          <p:nvPr/>
        </p:nvPicPr>
        <p:blipFill>
          <a:blip r:embed="rId3"/>
          <a:stretch>
            <a:fillRect/>
          </a:stretch>
        </p:blipFill>
        <p:spPr>
          <a:xfrm>
            <a:off x="1207509" y="2421283"/>
            <a:ext cx="7030431" cy="1562318"/>
          </a:xfrm>
          <a:prstGeom prst="rect">
            <a:avLst/>
          </a:prstGeom>
        </p:spPr>
      </p:pic>
      <p:sp>
        <p:nvSpPr>
          <p:cNvPr id="7" name="TextBox 6"/>
          <p:cNvSpPr txBox="1"/>
          <p:nvPr/>
        </p:nvSpPr>
        <p:spPr>
          <a:xfrm>
            <a:off x="0" y="4929246"/>
            <a:ext cx="1973617" cy="230832"/>
          </a:xfrm>
          <a:prstGeom prst="rect">
            <a:avLst/>
          </a:prstGeom>
          <a:noFill/>
        </p:spPr>
        <p:txBody>
          <a:bodyPr wrap="none" rtlCol="0">
            <a:spAutoFit/>
          </a:bodyPr>
          <a:lstStyle/>
          <a:p>
            <a:pPr algn="ctr"/>
            <a:r>
              <a:rPr lang="en-US" sz="900" dirty="0">
                <a:solidFill>
                  <a:schemeClr val="bg1">
                    <a:lumMod val="50000"/>
                  </a:schemeClr>
                </a:solidFill>
                <a:latin typeface="MS Gothic" panose="020B0609070205080204" pitchFamily="49" charset="-128"/>
                <a:ea typeface="MS Gothic" panose="020B0609070205080204" pitchFamily="49" charset="-128"/>
              </a:rPr>
              <a:t>Prepared by </a:t>
            </a:r>
            <a:r>
              <a:rPr lang="en-US" sz="900" dirty="0" err="1">
                <a:solidFill>
                  <a:schemeClr val="bg1">
                    <a:lumMod val="50000"/>
                  </a:schemeClr>
                </a:solidFill>
                <a:latin typeface="MS Gothic" panose="020B0609070205080204" pitchFamily="49" charset="-128"/>
                <a:ea typeface="MS Gothic" panose="020B0609070205080204" pitchFamily="49" charset="-128"/>
              </a:rPr>
              <a:t>Ipshita</a:t>
            </a:r>
            <a:r>
              <a:rPr lang="en-US" sz="900" dirty="0">
                <a:solidFill>
                  <a:schemeClr val="bg1">
                    <a:lumMod val="50000"/>
                  </a:schemeClr>
                </a:solidFill>
                <a:latin typeface="MS Gothic" panose="020B0609070205080204" pitchFamily="49" charset="-128"/>
                <a:ea typeface="MS Gothic" panose="020B0609070205080204" pitchFamily="49" charset="-128"/>
              </a:rPr>
              <a:t> </a:t>
            </a:r>
            <a:r>
              <a:rPr lang="en-US" sz="900" dirty="0" err="1">
                <a:solidFill>
                  <a:schemeClr val="bg1">
                    <a:lumMod val="50000"/>
                  </a:schemeClr>
                </a:solidFill>
                <a:latin typeface="MS Gothic" panose="020B0609070205080204" pitchFamily="49" charset="-128"/>
                <a:ea typeface="MS Gothic" panose="020B0609070205080204" pitchFamily="49" charset="-128"/>
              </a:rPr>
              <a:t>Tasnim</a:t>
            </a:r>
            <a:r>
              <a:rPr lang="en-US" sz="900" dirty="0">
                <a:solidFill>
                  <a:schemeClr val="bg1">
                    <a:lumMod val="50000"/>
                  </a:schemeClr>
                </a:solidFill>
                <a:latin typeface="MS Gothic" panose="020B0609070205080204" pitchFamily="49" charset="-128"/>
                <a:ea typeface="MS Gothic" panose="020B0609070205080204" pitchFamily="49" charset="-128"/>
              </a:rPr>
              <a:t> Raha</a:t>
            </a:r>
          </a:p>
        </p:txBody>
      </p:sp>
    </p:spTree>
    <p:extLst>
      <p:ext uri="{BB962C8B-B14F-4D97-AF65-F5344CB8AC3E}">
        <p14:creationId xmlns:p14="http://schemas.microsoft.com/office/powerpoint/2010/main" val="31207968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5914574" y="1955208"/>
            <a:ext cx="3229426" cy="2991443"/>
          </a:xfrm>
          <a:prstGeom prst="rect">
            <a:avLst/>
          </a:prstGeom>
        </p:spPr>
      </p:pic>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a:p>
        </p:txBody>
      </p:sp>
      <p:sp>
        <p:nvSpPr>
          <p:cNvPr id="6" name="Google Shape;97;p15"/>
          <p:cNvSpPr txBox="1">
            <a:spLocks/>
          </p:cNvSpPr>
          <p:nvPr/>
        </p:nvSpPr>
        <p:spPr>
          <a:xfrm>
            <a:off x="822326" y="99392"/>
            <a:ext cx="7969982" cy="7255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3200" dirty="0"/>
              <a:t>Half Wave Rectifier</a:t>
            </a:r>
          </a:p>
        </p:txBody>
      </p:sp>
      <p:cxnSp>
        <p:nvCxnSpPr>
          <p:cNvPr id="16" name="Straight Connector 15"/>
          <p:cNvCxnSpPr/>
          <p:nvPr/>
        </p:nvCxnSpPr>
        <p:spPr>
          <a:xfrm flipV="1">
            <a:off x="822326" y="795133"/>
            <a:ext cx="7499348" cy="29816"/>
          </a:xfrm>
          <a:prstGeom prst="line">
            <a:avLst/>
          </a:prstGeom>
          <a:ln w="19050">
            <a:solidFill>
              <a:srgbClr val="3494BA"/>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22326" y="1010410"/>
            <a:ext cx="7499348" cy="1169551"/>
          </a:xfrm>
          <a:prstGeom prst="rect">
            <a:avLst/>
          </a:prstGeom>
          <a:noFill/>
        </p:spPr>
        <p:txBody>
          <a:bodyPr wrap="square" rtlCol="0">
            <a:spAutoFit/>
          </a:bodyPr>
          <a:lstStyle/>
          <a:p>
            <a:pPr marL="342900" indent="-342900" algn="just">
              <a:buFont typeface="Arial" panose="020B0604020202020204" pitchFamily="34" charset="0"/>
              <a:buChar char="•"/>
            </a:pPr>
            <a:r>
              <a:rPr lang="en-US" dirty="0">
                <a:solidFill>
                  <a:schemeClr val="accent4">
                    <a:lumMod val="25000"/>
                  </a:schemeClr>
                </a:solidFill>
                <a:latin typeface="Roboto Slab" panose="020B0604020202020204" charset="0"/>
                <a:ea typeface="Roboto Slab" panose="020B0604020202020204" charset="0"/>
              </a:rPr>
              <a:t>The input vi and the output </a:t>
            </a:r>
            <a:r>
              <a:rPr lang="en-US" dirty="0" err="1">
                <a:solidFill>
                  <a:schemeClr val="accent4">
                    <a:lumMod val="25000"/>
                  </a:schemeClr>
                </a:solidFill>
                <a:latin typeface="Roboto Slab" panose="020B0604020202020204" charset="0"/>
                <a:ea typeface="Roboto Slab" panose="020B0604020202020204" charset="0"/>
              </a:rPr>
              <a:t>vo</a:t>
            </a:r>
            <a:r>
              <a:rPr lang="en-US" dirty="0">
                <a:solidFill>
                  <a:schemeClr val="accent4">
                    <a:lumMod val="25000"/>
                  </a:schemeClr>
                </a:solidFill>
                <a:latin typeface="Roboto Slab" panose="020B0604020202020204" charset="0"/>
                <a:ea typeface="Roboto Slab" panose="020B0604020202020204" charset="0"/>
              </a:rPr>
              <a:t> are sketched together in the figure, for comparison purposes. </a:t>
            </a:r>
          </a:p>
          <a:p>
            <a:pPr marL="342900" indent="-342900" algn="just">
              <a:buFont typeface="Arial" panose="020B0604020202020204" pitchFamily="34" charset="0"/>
              <a:buChar char="•"/>
            </a:pPr>
            <a:endParaRPr lang="en-US" dirty="0">
              <a:solidFill>
                <a:schemeClr val="accent4">
                  <a:lumMod val="25000"/>
                </a:schemeClr>
              </a:solidFill>
              <a:latin typeface="Roboto Slab" panose="020B0604020202020204" charset="0"/>
              <a:ea typeface="Roboto Slab" panose="020B0604020202020204" charset="0"/>
            </a:endParaRPr>
          </a:p>
          <a:p>
            <a:pPr marL="342900" indent="-342900" algn="just">
              <a:buFont typeface="Arial" panose="020B0604020202020204" pitchFamily="34" charset="0"/>
              <a:buChar char="•"/>
            </a:pPr>
            <a:r>
              <a:rPr lang="en-US" dirty="0">
                <a:solidFill>
                  <a:schemeClr val="accent4">
                    <a:lumMod val="25000"/>
                  </a:schemeClr>
                </a:solidFill>
                <a:latin typeface="Roboto Slab" panose="020B0604020202020204" charset="0"/>
                <a:ea typeface="Roboto Slab" panose="020B0604020202020204" charset="0"/>
              </a:rPr>
              <a:t>The output signal </a:t>
            </a:r>
            <a:r>
              <a:rPr lang="en-US" dirty="0" err="1">
                <a:solidFill>
                  <a:schemeClr val="accent4">
                    <a:lumMod val="25000"/>
                  </a:schemeClr>
                </a:solidFill>
                <a:latin typeface="Roboto Slab" panose="020B0604020202020204" charset="0"/>
                <a:ea typeface="Roboto Slab" panose="020B0604020202020204" charset="0"/>
              </a:rPr>
              <a:t>vo</a:t>
            </a:r>
            <a:r>
              <a:rPr lang="en-US" dirty="0">
                <a:solidFill>
                  <a:schemeClr val="accent4">
                    <a:lumMod val="25000"/>
                  </a:schemeClr>
                </a:solidFill>
                <a:latin typeface="Roboto Slab" panose="020B0604020202020204" charset="0"/>
                <a:ea typeface="Roboto Slab" panose="020B0604020202020204" charset="0"/>
              </a:rPr>
              <a:t> now has a net positive area above the axis over a full period and an average value determined by,</a:t>
            </a:r>
          </a:p>
        </p:txBody>
      </p:sp>
      <p:pic>
        <p:nvPicPr>
          <p:cNvPr id="2" name="Picture 1"/>
          <p:cNvPicPr>
            <a:picLocks noChangeAspect="1"/>
          </p:cNvPicPr>
          <p:nvPr/>
        </p:nvPicPr>
        <p:blipFill>
          <a:blip r:embed="rId4"/>
          <a:stretch>
            <a:fillRect/>
          </a:stretch>
        </p:blipFill>
        <p:spPr>
          <a:xfrm>
            <a:off x="2728943" y="2523293"/>
            <a:ext cx="1555861" cy="452414"/>
          </a:xfrm>
          <a:prstGeom prst="rect">
            <a:avLst/>
          </a:prstGeom>
        </p:spPr>
      </p:pic>
      <p:sp>
        <p:nvSpPr>
          <p:cNvPr id="8" name="TextBox 7"/>
          <p:cNvSpPr txBox="1"/>
          <p:nvPr/>
        </p:nvSpPr>
        <p:spPr>
          <a:xfrm>
            <a:off x="822326" y="3320101"/>
            <a:ext cx="5222041" cy="738664"/>
          </a:xfrm>
          <a:prstGeom prst="rect">
            <a:avLst/>
          </a:prstGeom>
          <a:noFill/>
        </p:spPr>
        <p:txBody>
          <a:bodyPr wrap="square" rtlCol="0">
            <a:spAutoFit/>
          </a:bodyPr>
          <a:lstStyle/>
          <a:p>
            <a:pPr marL="342900" indent="-342900">
              <a:buFont typeface="Arial" panose="020B0604020202020204" pitchFamily="34" charset="0"/>
              <a:buChar char="•"/>
            </a:pPr>
            <a:r>
              <a:rPr lang="en-US" dirty="0"/>
              <a:t>The process of removing one-half the input signal to establish a DC level is called half wave rectification. </a:t>
            </a:r>
            <a:br>
              <a:rPr lang="en-US" dirty="0"/>
            </a:br>
            <a:endParaRPr lang="en-US" dirty="0">
              <a:solidFill>
                <a:schemeClr val="accent4">
                  <a:lumMod val="25000"/>
                </a:schemeClr>
              </a:solidFill>
              <a:latin typeface="Roboto Slab" panose="020B0604020202020204" charset="0"/>
              <a:ea typeface="Roboto Slab" panose="020B0604020202020204" charset="0"/>
            </a:endParaRPr>
          </a:p>
        </p:txBody>
      </p:sp>
      <p:sp>
        <p:nvSpPr>
          <p:cNvPr id="9" name="TextBox 8"/>
          <p:cNvSpPr txBox="1"/>
          <p:nvPr/>
        </p:nvSpPr>
        <p:spPr>
          <a:xfrm>
            <a:off x="0" y="4929246"/>
            <a:ext cx="1973617" cy="230832"/>
          </a:xfrm>
          <a:prstGeom prst="rect">
            <a:avLst/>
          </a:prstGeom>
          <a:noFill/>
        </p:spPr>
        <p:txBody>
          <a:bodyPr wrap="none" rtlCol="0">
            <a:spAutoFit/>
          </a:bodyPr>
          <a:lstStyle/>
          <a:p>
            <a:pPr algn="ctr"/>
            <a:r>
              <a:rPr lang="en-US" sz="900" dirty="0">
                <a:solidFill>
                  <a:schemeClr val="bg1">
                    <a:lumMod val="50000"/>
                  </a:schemeClr>
                </a:solidFill>
                <a:latin typeface="MS Gothic" panose="020B0609070205080204" pitchFamily="49" charset="-128"/>
                <a:ea typeface="MS Gothic" panose="020B0609070205080204" pitchFamily="49" charset="-128"/>
              </a:rPr>
              <a:t>Prepared by </a:t>
            </a:r>
            <a:r>
              <a:rPr lang="en-US" sz="900" dirty="0" err="1">
                <a:solidFill>
                  <a:schemeClr val="bg1">
                    <a:lumMod val="50000"/>
                  </a:schemeClr>
                </a:solidFill>
                <a:latin typeface="MS Gothic" panose="020B0609070205080204" pitchFamily="49" charset="-128"/>
                <a:ea typeface="MS Gothic" panose="020B0609070205080204" pitchFamily="49" charset="-128"/>
              </a:rPr>
              <a:t>Ipshita</a:t>
            </a:r>
            <a:r>
              <a:rPr lang="en-US" sz="900" dirty="0">
                <a:solidFill>
                  <a:schemeClr val="bg1">
                    <a:lumMod val="50000"/>
                  </a:schemeClr>
                </a:solidFill>
                <a:latin typeface="MS Gothic" panose="020B0609070205080204" pitchFamily="49" charset="-128"/>
                <a:ea typeface="MS Gothic" panose="020B0609070205080204" pitchFamily="49" charset="-128"/>
              </a:rPr>
              <a:t> </a:t>
            </a:r>
            <a:r>
              <a:rPr lang="en-US" sz="900" dirty="0" err="1">
                <a:solidFill>
                  <a:schemeClr val="bg1">
                    <a:lumMod val="50000"/>
                  </a:schemeClr>
                </a:solidFill>
                <a:latin typeface="MS Gothic" panose="020B0609070205080204" pitchFamily="49" charset="-128"/>
                <a:ea typeface="MS Gothic" panose="020B0609070205080204" pitchFamily="49" charset="-128"/>
              </a:rPr>
              <a:t>Tasnim</a:t>
            </a:r>
            <a:r>
              <a:rPr lang="en-US" sz="900" dirty="0">
                <a:solidFill>
                  <a:schemeClr val="bg1">
                    <a:lumMod val="50000"/>
                  </a:schemeClr>
                </a:solidFill>
                <a:latin typeface="MS Gothic" panose="020B0609070205080204" pitchFamily="49" charset="-128"/>
                <a:ea typeface="MS Gothic" panose="020B0609070205080204" pitchFamily="49" charset="-128"/>
              </a:rPr>
              <a:t> Raha</a:t>
            </a:r>
          </a:p>
        </p:txBody>
      </p:sp>
    </p:spTree>
    <p:extLst>
      <p:ext uri="{BB962C8B-B14F-4D97-AF65-F5344CB8AC3E}">
        <p14:creationId xmlns:p14="http://schemas.microsoft.com/office/powerpoint/2010/main" val="18494496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a:p>
        </p:txBody>
      </p:sp>
      <p:sp>
        <p:nvSpPr>
          <p:cNvPr id="6" name="Google Shape;97;p15"/>
          <p:cNvSpPr txBox="1">
            <a:spLocks/>
          </p:cNvSpPr>
          <p:nvPr/>
        </p:nvSpPr>
        <p:spPr>
          <a:xfrm>
            <a:off x="822326" y="99392"/>
            <a:ext cx="7969982" cy="7255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3200" dirty="0"/>
              <a:t>Disadvantages: Half Wave Rectifier</a:t>
            </a:r>
          </a:p>
        </p:txBody>
      </p:sp>
      <p:cxnSp>
        <p:nvCxnSpPr>
          <p:cNvPr id="16" name="Straight Connector 15"/>
          <p:cNvCxnSpPr/>
          <p:nvPr/>
        </p:nvCxnSpPr>
        <p:spPr>
          <a:xfrm flipV="1">
            <a:off x="822326" y="795133"/>
            <a:ext cx="7499348" cy="29816"/>
          </a:xfrm>
          <a:prstGeom prst="line">
            <a:avLst/>
          </a:prstGeom>
          <a:ln w="19050">
            <a:solidFill>
              <a:srgbClr val="3494BA"/>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22326" y="1321909"/>
            <a:ext cx="7499348" cy="2246769"/>
          </a:xfrm>
          <a:prstGeom prst="rect">
            <a:avLst/>
          </a:prstGeom>
          <a:noFill/>
        </p:spPr>
        <p:txBody>
          <a:bodyPr wrap="square" rtlCol="0">
            <a:spAutoFit/>
          </a:bodyPr>
          <a:lstStyle/>
          <a:p>
            <a:pPr marL="342900" indent="-342900" algn="just">
              <a:buFont typeface="Arial" panose="020B0604020202020204" pitchFamily="34" charset="0"/>
              <a:buChar char="•"/>
            </a:pPr>
            <a:r>
              <a:rPr lang="en-US" dirty="0">
                <a:solidFill>
                  <a:schemeClr val="accent4">
                    <a:lumMod val="25000"/>
                  </a:schemeClr>
                </a:solidFill>
                <a:latin typeface="Roboto Slab" panose="020B0604020202020204" charset="0"/>
                <a:ea typeface="Roboto Slab" panose="020B0604020202020204" charset="0"/>
              </a:rPr>
              <a:t>The main disadvantages of a half-wave rectifier are given below:</a:t>
            </a:r>
          </a:p>
          <a:p>
            <a:pPr marL="342900" indent="-342900" algn="just">
              <a:buFont typeface="Arial" panose="020B0604020202020204" pitchFamily="34" charset="0"/>
              <a:buChar char="•"/>
            </a:pPr>
            <a:endParaRPr lang="en-US" dirty="0">
              <a:solidFill>
                <a:schemeClr val="accent4">
                  <a:lumMod val="25000"/>
                </a:schemeClr>
              </a:solidFill>
              <a:latin typeface="Roboto Slab" panose="020B0604020202020204" charset="0"/>
              <a:ea typeface="Roboto Slab" panose="020B0604020202020204" charset="0"/>
            </a:endParaRPr>
          </a:p>
          <a:p>
            <a:pPr marL="342900" indent="-342900" algn="just">
              <a:buFont typeface="Arial" panose="020B0604020202020204" pitchFamily="34" charset="0"/>
              <a:buChar char="•"/>
            </a:pPr>
            <a:endParaRPr lang="en-US" dirty="0">
              <a:solidFill>
                <a:schemeClr val="accent4">
                  <a:lumMod val="25000"/>
                </a:schemeClr>
              </a:solidFill>
              <a:latin typeface="Roboto Slab" panose="020B0604020202020204" charset="0"/>
              <a:ea typeface="Roboto Slab" panose="020B0604020202020204" charset="0"/>
            </a:endParaRPr>
          </a:p>
          <a:p>
            <a:pPr marL="342900" indent="-342900" algn="just">
              <a:buFont typeface="+mj-lt"/>
              <a:buAutoNum type="arabicPeriod"/>
            </a:pPr>
            <a:r>
              <a:rPr lang="en-US" dirty="0">
                <a:solidFill>
                  <a:schemeClr val="accent4">
                    <a:lumMod val="25000"/>
                  </a:schemeClr>
                </a:solidFill>
                <a:latin typeface="Roboto Slab" panose="020B0604020202020204" charset="0"/>
                <a:ea typeface="Roboto Slab" panose="020B0604020202020204" charset="0"/>
              </a:rPr>
              <a:t>They only allow a half-cycle through per </a:t>
            </a:r>
            <a:r>
              <a:rPr lang="en-US" dirty="0" err="1">
                <a:solidFill>
                  <a:schemeClr val="accent4">
                    <a:lumMod val="25000"/>
                  </a:schemeClr>
                </a:solidFill>
                <a:latin typeface="Roboto Slab" panose="020B0604020202020204" charset="0"/>
                <a:ea typeface="Roboto Slab" panose="020B0604020202020204" charset="0"/>
              </a:rPr>
              <a:t>sinewave</a:t>
            </a:r>
            <a:r>
              <a:rPr lang="en-US" dirty="0">
                <a:solidFill>
                  <a:schemeClr val="accent4">
                    <a:lumMod val="25000"/>
                  </a:schemeClr>
                </a:solidFill>
                <a:latin typeface="Roboto Slab" panose="020B0604020202020204" charset="0"/>
                <a:ea typeface="Roboto Slab" panose="020B0604020202020204" charset="0"/>
              </a:rPr>
              <a:t>, and the other half-cycle is wasted. This leads to power loss.</a:t>
            </a:r>
          </a:p>
          <a:p>
            <a:pPr marL="342900" indent="-342900" algn="just">
              <a:buFont typeface="+mj-lt"/>
              <a:buAutoNum type="arabicPeriod"/>
            </a:pPr>
            <a:endParaRPr lang="en-US" dirty="0">
              <a:solidFill>
                <a:schemeClr val="accent4">
                  <a:lumMod val="25000"/>
                </a:schemeClr>
              </a:solidFill>
              <a:latin typeface="Roboto Slab" panose="020B0604020202020204" charset="0"/>
              <a:ea typeface="Roboto Slab" panose="020B0604020202020204" charset="0"/>
            </a:endParaRPr>
          </a:p>
          <a:p>
            <a:pPr marL="342900" indent="-342900" algn="just">
              <a:buFont typeface="+mj-lt"/>
              <a:buAutoNum type="arabicPeriod"/>
            </a:pPr>
            <a:r>
              <a:rPr lang="en-US" dirty="0">
                <a:solidFill>
                  <a:schemeClr val="accent4">
                    <a:lumMod val="25000"/>
                  </a:schemeClr>
                </a:solidFill>
                <a:latin typeface="Roboto Slab" panose="020B0604020202020204" charset="0"/>
                <a:ea typeface="Roboto Slab" panose="020B0604020202020204" charset="0"/>
              </a:rPr>
              <a:t>They produces a low output voltage.</a:t>
            </a:r>
          </a:p>
          <a:p>
            <a:pPr marL="342900" indent="-342900" algn="just">
              <a:buFont typeface="+mj-lt"/>
              <a:buAutoNum type="arabicPeriod"/>
            </a:pPr>
            <a:endParaRPr lang="en-US" dirty="0">
              <a:solidFill>
                <a:schemeClr val="accent4">
                  <a:lumMod val="25000"/>
                </a:schemeClr>
              </a:solidFill>
              <a:latin typeface="Roboto Slab" panose="020B0604020202020204" charset="0"/>
              <a:ea typeface="Roboto Slab" panose="020B0604020202020204" charset="0"/>
            </a:endParaRPr>
          </a:p>
          <a:p>
            <a:pPr marL="342900" indent="-342900" algn="just">
              <a:buFont typeface="+mj-lt"/>
              <a:buAutoNum type="arabicPeriod"/>
            </a:pPr>
            <a:r>
              <a:rPr lang="en-US" dirty="0">
                <a:solidFill>
                  <a:schemeClr val="accent4">
                    <a:lumMod val="25000"/>
                  </a:schemeClr>
                </a:solidFill>
                <a:latin typeface="Roboto Slab" panose="020B0604020202020204" charset="0"/>
                <a:ea typeface="Roboto Slab" panose="020B0604020202020204" charset="0"/>
              </a:rPr>
              <a:t>The output current we obtain is not purely DC, and it still contains a lot of ripple (i.e. it has a high ripple factor)</a:t>
            </a:r>
          </a:p>
        </p:txBody>
      </p:sp>
      <p:sp>
        <p:nvSpPr>
          <p:cNvPr id="7" name="TextBox 6"/>
          <p:cNvSpPr txBox="1"/>
          <p:nvPr/>
        </p:nvSpPr>
        <p:spPr>
          <a:xfrm>
            <a:off x="0" y="4929246"/>
            <a:ext cx="1973617" cy="230832"/>
          </a:xfrm>
          <a:prstGeom prst="rect">
            <a:avLst/>
          </a:prstGeom>
          <a:noFill/>
        </p:spPr>
        <p:txBody>
          <a:bodyPr wrap="none" rtlCol="0">
            <a:spAutoFit/>
          </a:bodyPr>
          <a:lstStyle/>
          <a:p>
            <a:pPr algn="ctr"/>
            <a:r>
              <a:rPr lang="en-US" sz="900" dirty="0">
                <a:solidFill>
                  <a:schemeClr val="bg1">
                    <a:lumMod val="50000"/>
                  </a:schemeClr>
                </a:solidFill>
                <a:latin typeface="MS Gothic" panose="020B0609070205080204" pitchFamily="49" charset="-128"/>
                <a:ea typeface="MS Gothic" panose="020B0609070205080204" pitchFamily="49" charset="-128"/>
              </a:rPr>
              <a:t>Prepared by </a:t>
            </a:r>
            <a:r>
              <a:rPr lang="en-US" sz="900" dirty="0" err="1">
                <a:solidFill>
                  <a:schemeClr val="bg1">
                    <a:lumMod val="50000"/>
                  </a:schemeClr>
                </a:solidFill>
                <a:latin typeface="MS Gothic" panose="020B0609070205080204" pitchFamily="49" charset="-128"/>
                <a:ea typeface="MS Gothic" panose="020B0609070205080204" pitchFamily="49" charset="-128"/>
              </a:rPr>
              <a:t>Ipshita</a:t>
            </a:r>
            <a:r>
              <a:rPr lang="en-US" sz="900" dirty="0">
                <a:solidFill>
                  <a:schemeClr val="bg1">
                    <a:lumMod val="50000"/>
                  </a:schemeClr>
                </a:solidFill>
                <a:latin typeface="MS Gothic" panose="020B0609070205080204" pitchFamily="49" charset="-128"/>
                <a:ea typeface="MS Gothic" panose="020B0609070205080204" pitchFamily="49" charset="-128"/>
              </a:rPr>
              <a:t> </a:t>
            </a:r>
            <a:r>
              <a:rPr lang="en-US" sz="900" dirty="0" err="1">
                <a:solidFill>
                  <a:schemeClr val="bg1">
                    <a:lumMod val="50000"/>
                  </a:schemeClr>
                </a:solidFill>
                <a:latin typeface="MS Gothic" panose="020B0609070205080204" pitchFamily="49" charset="-128"/>
                <a:ea typeface="MS Gothic" panose="020B0609070205080204" pitchFamily="49" charset="-128"/>
              </a:rPr>
              <a:t>Tasnim</a:t>
            </a:r>
            <a:r>
              <a:rPr lang="en-US" sz="900" dirty="0">
                <a:solidFill>
                  <a:schemeClr val="bg1">
                    <a:lumMod val="50000"/>
                  </a:schemeClr>
                </a:solidFill>
                <a:latin typeface="MS Gothic" panose="020B0609070205080204" pitchFamily="49" charset="-128"/>
                <a:ea typeface="MS Gothic" panose="020B0609070205080204" pitchFamily="49" charset="-128"/>
              </a:rPr>
              <a:t> Raha</a:t>
            </a:r>
          </a:p>
        </p:txBody>
      </p:sp>
    </p:spTree>
    <p:extLst>
      <p:ext uri="{BB962C8B-B14F-4D97-AF65-F5344CB8AC3E}">
        <p14:creationId xmlns:p14="http://schemas.microsoft.com/office/powerpoint/2010/main" val="19364623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26</a:t>
            </a:fld>
            <a:endParaRPr/>
          </a:p>
        </p:txBody>
      </p:sp>
      <p:sp>
        <p:nvSpPr>
          <p:cNvPr id="6" name="Google Shape;97;p15"/>
          <p:cNvSpPr txBox="1">
            <a:spLocks/>
          </p:cNvSpPr>
          <p:nvPr/>
        </p:nvSpPr>
        <p:spPr>
          <a:xfrm>
            <a:off x="822326" y="99392"/>
            <a:ext cx="7969982" cy="7255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3200" dirty="0"/>
              <a:t>Full Wave Rectifier:</a:t>
            </a:r>
          </a:p>
        </p:txBody>
      </p:sp>
      <p:cxnSp>
        <p:nvCxnSpPr>
          <p:cNvPr id="16" name="Straight Connector 15"/>
          <p:cNvCxnSpPr/>
          <p:nvPr/>
        </p:nvCxnSpPr>
        <p:spPr>
          <a:xfrm flipV="1">
            <a:off x="822326" y="795133"/>
            <a:ext cx="7499348" cy="29816"/>
          </a:xfrm>
          <a:prstGeom prst="line">
            <a:avLst/>
          </a:prstGeom>
          <a:ln w="19050">
            <a:solidFill>
              <a:srgbClr val="3494BA"/>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22326" y="1080753"/>
            <a:ext cx="7499348" cy="2893100"/>
          </a:xfrm>
          <a:prstGeom prst="rect">
            <a:avLst/>
          </a:prstGeom>
          <a:noFill/>
        </p:spPr>
        <p:txBody>
          <a:bodyPr wrap="square" rtlCol="0">
            <a:spAutoFit/>
          </a:bodyPr>
          <a:lstStyle/>
          <a:p>
            <a:pPr marL="342900" indent="-342900" algn="just">
              <a:buFont typeface="Arial" panose="020B0604020202020204" pitchFamily="34" charset="0"/>
              <a:buChar char="•"/>
            </a:pPr>
            <a:r>
              <a:rPr lang="en-US" dirty="0">
                <a:solidFill>
                  <a:schemeClr val="accent4">
                    <a:lumMod val="25000"/>
                  </a:schemeClr>
                </a:solidFill>
                <a:latin typeface="Roboto Slab" panose="020B0604020202020204" charset="0"/>
                <a:ea typeface="Roboto Slab" panose="020B0604020202020204" charset="0"/>
              </a:rPr>
              <a:t>In full-wave rectification, current flows through the load in the same direction for both half-cycles of input A.C. voltage. </a:t>
            </a:r>
          </a:p>
          <a:p>
            <a:pPr marL="342900" indent="-342900" algn="just">
              <a:buFont typeface="Arial" panose="020B0604020202020204" pitchFamily="34" charset="0"/>
              <a:buChar char="•"/>
            </a:pPr>
            <a:r>
              <a:rPr lang="en-US" dirty="0">
                <a:solidFill>
                  <a:schemeClr val="accent4">
                    <a:lumMod val="25000"/>
                  </a:schemeClr>
                </a:solidFill>
                <a:latin typeface="Roboto Slab" panose="020B0604020202020204" charset="0"/>
                <a:ea typeface="Roboto Slab" panose="020B0604020202020204" charset="0"/>
              </a:rPr>
              <a:t>This can be achieved with two diodes working alternately. For the positive half cycle of input voltage, one diode supplies current to the load and for the negative half-cycle, the other diode does so. Current being always in the same direction through the load.</a:t>
            </a:r>
          </a:p>
          <a:p>
            <a:pPr marL="342900" indent="-342900" algn="just">
              <a:buFont typeface="Arial" panose="020B0604020202020204" pitchFamily="34" charset="0"/>
              <a:buChar char="•"/>
            </a:pPr>
            <a:r>
              <a:rPr lang="en-US" dirty="0">
                <a:solidFill>
                  <a:schemeClr val="accent4">
                    <a:lumMod val="25000"/>
                  </a:schemeClr>
                </a:solidFill>
                <a:latin typeface="Roboto Slab" panose="020B0604020202020204" charset="0"/>
                <a:ea typeface="Roboto Slab" panose="020B0604020202020204" charset="0"/>
              </a:rPr>
              <a:t>Therefore, a full-wave rectifier utilizes both half-cycles of input A.C. voltage to produce the D.C. output. </a:t>
            </a:r>
          </a:p>
          <a:p>
            <a:pPr marL="342900" indent="-342900" algn="just">
              <a:buFont typeface="Arial" panose="020B0604020202020204" pitchFamily="34" charset="0"/>
              <a:buChar char="•"/>
            </a:pPr>
            <a:endParaRPr lang="en-US" dirty="0">
              <a:solidFill>
                <a:schemeClr val="accent4">
                  <a:lumMod val="25000"/>
                </a:schemeClr>
              </a:solidFill>
              <a:latin typeface="Roboto Slab" panose="020B0604020202020204" charset="0"/>
              <a:ea typeface="Roboto Slab" panose="020B0604020202020204" charset="0"/>
            </a:endParaRPr>
          </a:p>
          <a:p>
            <a:pPr marL="342900" indent="-342900" algn="just">
              <a:buFont typeface="Arial" panose="020B0604020202020204" pitchFamily="34" charset="0"/>
              <a:buChar char="•"/>
            </a:pPr>
            <a:r>
              <a:rPr lang="en-US" dirty="0">
                <a:solidFill>
                  <a:schemeClr val="accent4">
                    <a:lumMod val="25000"/>
                  </a:schemeClr>
                </a:solidFill>
                <a:latin typeface="Roboto Slab" panose="020B0604020202020204" charset="0"/>
                <a:ea typeface="Roboto Slab" panose="020B0604020202020204" charset="0"/>
              </a:rPr>
              <a:t>The following two circuits are commonly used for full-wave rectification:</a:t>
            </a:r>
          </a:p>
          <a:p>
            <a:pPr marL="342900" indent="-342900" algn="just">
              <a:buFont typeface="Arial" panose="020B0604020202020204" pitchFamily="34" charset="0"/>
              <a:buChar char="•"/>
            </a:pPr>
            <a:endParaRPr lang="en-US" dirty="0">
              <a:solidFill>
                <a:schemeClr val="accent4">
                  <a:lumMod val="25000"/>
                </a:schemeClr>
              </a:solidFill>
              <a:latin typeface="Roboto Slab" panose="020B0604020202020204" charset="0"/>
              <a:ea typeface="Roboto Slab" panose="020B0604020202020204" charset="0"/>
            </a:endParaRPr>
          </a:p>
          <a:p>
            <a:pPr marL="342900" indent="-342900" algn="just">
              <a:buFont typeface="+mj-lt"/>
              <a:buAutoNum type="arabicPeriod"/>
            </a:pPr>
            <a:r>
              <a:rPr lang="en-US" dirty="0">
                <a:solidFill>
                  <a:schemeClr val="accent4">
                    <a:lumMod val="25000"/>
                  </a:schemeClr>
                </a:solidFill>
                <a:latin typeface="Roboto Slab" panose="020B0604020202020204" charset="0"/>
                <a:ea typeface="Roboto Slab" panose="020B0604020202020204" charset="0"/>
              </a:rPr>
              <a:t>Bridge Network</a:t>
            </a:r>
          </a:p>
          <a:p>
            <a:pPr marL="342900" indent="-342900" algn="just">
              <a:buFont typeface="+mj-lt"/>
              <a:buAutoNum type="arabicPeriod"/>
            </a:pPr>
            <a:r>
              <a:rPr lang="en-US" dirty="0">
                <a:solidFill>
                  <a:schemeClr val="accent4">
                    <a:lumMod val="25000"/>
                  </a:schemeClr>
                </a:solidFill>
                <a:latin typeface="Roboto Slab" panose="020B0604020202020204" charset="0"/>
                <a:ea typeface="Roboto Slab" panose="020B0604020202020204" charset="0"/>
              </a:rPr>
              <a:t>Center Tapped Transformer</a:t>
            </a:r>
          </a:p>
        </p:txBody>
      </p:sp>
      <p:sp>
        <p:nvSpPr>
          <p:cNvPr id="7" name="TextBox 6"/>
          <p:cNvSpPr txBox="1"/>
          <p:nvPr/>
        </p:nvSpPr>
        <p:spPr>
          <a:xfrm>
            <a:off x="0" y="4929246"/>
            <a:ext cx="1973617" cy="230832"/>
          </a:xfrm>
          <a:prstGeom prst="rect">
            <a:avLst/>
          </a:prstGeom>
          <a:noFill/>
        </p:spPr>
        <p:txBody>
          <a:bodyPr wrap="none" rtlCol="0">
            <a:spAutoFit/>
          </a:bodyPr>
          <a:lstStyle/>
          <a:p>
            <a:pPr algn="ctr"/>
            <a:r>
              <a:rPr lang="en-US" sz="900" dirty="0">
                <a:solidFill>
                  <a:schemeClr val="bg1">
                    <a:lumMod val="50000"/>
                  </a:schemeClr>
                </a:solidFill>
                <a:latin typeface="MS Gothic" panose="020B0609070205080204" pitchFamily="49" charset="-128"/>
                <a:ea typeface="MS Gothic" panose="020B0609070205080204" pitchFamily="49" charset="-128"/>
              </a:rPr>
              <a:t>Prepared by </a:t>
            </a:r>
            <a:r>
              <a:rPr lang="en-US" sz="900" dirty="0" err="1">
                <a:solidFill>
                  <a:schemeClr val="bg1">
                    <a:lumMod val="50000"/>
                  </a:schemeClr>
                </a:solidFill>
                <a:latin typeface="MS Gothic" panose="020B0609070205080204" pitchFamily="49" charset="-128"/>
                <a:ea typeface="MS Gothic" panose="020B0609070205080204" pitchFamily="49" charset="-128"/>
              </a:rPr>
              <a:t>Ipshita</a:t>
            </a:r>
            <a:r>
              <a:rPr lang="en-US" sz="900" dirty="0">
                <a:solidFill>
                  <a:schemeClr val="bg1">
                    <a:lumMod val="50000"/>
                  </a:schemeClr>
                </a:solidFill>
                <a:latin typeface="MS Gothic" panose="020B0609070205080204" pitchFamily="49" charset="-128"/>
                <a:ea typeface="MS Gothic" panose="020B0609070205080204" pitchFamily="49" charset="-128"/>
              </a:rPr>
              <a:t> </a:t>
            </a:r>
            <a:r>
              <a:rPr lang="en-US" sz="900" dirty="0" err="1">
                <a:solidFill>
                  <a:schemeClr val="bg1">
                    <a:lumMod val="50000"/>
                  </a:schemeClr>
                </a:solidFill>
                <a:latin typeface="MS Gothic" panose="020B0609070205080204" pitchFamily="49" charset="-128"/>
                <a:ea typeface="MS Gothic" panose="020B0609070205080204" pitchFamily="49" charset="-128"/>
              </a:rPr>
              <a:t>Tasnim</a:t>
            </a:r>
            <a:r>
              <a:rPr lang="en-US" sz="900" dirty="0">
                <a:solidFill>
                  <a:schemeClr val="bg1">
                    <a:lumMod val="50000"/>
                  </a:schemeClr>
                </a:solidFill>
                <a:latin typeface="MS Gothic" panose="020B0609070205080204" pitchFamily="49" charset="-128"/>
                <a:ea typeface="MS Gothic" panose="020B0609070205080204" pitchFamily="49" charset="-128"/>
              </a:rPr>
              <a:t> Raha</a:t>
            </a:r>
          </a:p>
        </p:txBody>
      </p:sp>
    </p:spTree>
    <p:extLst>
      <p:ext uri="{BB962C8B-B14F-4D97-AF65-F5344CB8AC3E}">
        <p14:creationId xmlns:p14="http://schemas.microsoft.com/office/powerpoint/2010/main" val="34155211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27</a:t>
            </a:fld>
            <a:endParaRPr/>
          </a:p>
        </p:txBody>
      </p:sp>
      <p:sp>
        <p:nvSpPr>
          <p:cNvPr id="6" name="Google Shape;97;p15"/>
          <p:cNvSpPr txBox="1">
            <a:spLocks/>
          </p:cNvSpPr>
          <p:nvPr/>
        </p:nvSpPr>
        <p:spPr>
          <a:xfrm>
            <a:off x="822326" y="99392"/>
            <a:ext cx="7969982" cy="7255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3200" dirty="0"/>
              <a:t>Full Wave Rectifier: Bridge Network</a:t>
            </a:r>
          </a:p>
        </p:txBody>
      </p:sp>
      <p:cxnSp>
        <p:nvCxnSpPr>
          <p:cNvPr id="16" name="Straight Connector 15"/>
          <p:cNvCxnSpPr/>
          <p:nvPr/>
        </p:nvCxnSpPr>
        <p:spPr>
          <a:xfrm flipV="1">
            <a:off x="822326" y="795133"/>
            <a:ext cx="7499348" cy="29816"/>
          </a:xfrm>
          <a:prstGeom prst="line">
            <a:avLst/>
          </a:prstGeom>
          <a:ln w="19050">
            <a:solidFill>
              <a:srgbClr val="3494BA"/>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58857" y="2650940"/>
            <a:ext cx="4548460" cy="1384995"/>
          </a:xfrm>
          <a:prstGeom prst="rect">
            <a:avLst/>
          </a:prstGeom>
          <a:noFill/>
        </p:spPr>
        <p:txBody>
          <a:bodyPr wrap="square" rtlCol="0">
            <a:spAutoFit/>
          </a:bodyPr>
          <a:lstStyle/>
          <a:p>
            <a:pPr marL="342900" indent="-342900" algn="just">
              <a:buFont typeface="Arial" panose="020B0604020202020204" pitchFamily="34" charset="0"/>
              <a:buChar char="•"/>
            </a:pPr>
            <a:r>
              <a:rPr lang="en-US" dirty="0">
                <a:solidFill>
                  <a:schemeClr val="accent4">
                    <a:lumMod val="25000"/>
                  </a:schemeClr>
                </a:solidFill>
                <a:latin typeface="Roboto Slab" panose="020B0604020202020204" charset="0"/>
                <a:ea typeface="Roboto Slab" panose="020B0604020202020204" charset="0"/>
              </a:rPr>
              <a:t>The dc level obtained from a sinusoidal input can be improved 100% using a process called full-wave rectification. The most familiar network for performing such a function appears in the figure with its four diodes in a bridge configuration.</a:t>
            </a:r>
          </a:p>
        </p:txBody>
      </p:sp>
      <p:pic>
        <p:nvPicPr>
          <p:cNvPr id="2" name="Picture 1"/>
          <p:cNvPicPr>
            <a:picLocks noChangeAspect="1"/>
          </p:cNvPicPr>
          <p:nvPr/>
        </p:nvPicPr>
        <p:blipFill>
          <a:blip r:embed="rId4"/>
          <a:stretch>
            <a:fillRect/>
          </a:stretch>
        </p:blipFill>
        <p:spPr>
          <a:xfrm>
            <a:off x="5406479" y="2581456"/>
            <a:ext cx="3546605" cy="1590756"/>
          </a:xfrm>
          <a:prstGeom prst="rect">
            <a:avLst/>
          </a:prstGeom>
        </p:spPr>
      </p:pic>
      <p:graphicFrame>
        <p:nvGraphicFramePr>
          <p:cNvPr id="8" name="Object 4"/>
          <p:cNvGraphicFramePr>
            <a:graphicFrameLocks noChangeAspect="1"/>
          </p:cNvGraphicFramePr>
          <p:nvPr>
            <p:extLst>
              <p:ext uri="{D42A27DB-BD31-4B8C-83A1-F6EECF244321}">
                <p14:modId xmlns:p14="http://schemas.microsoft.com/office/powerpoint/2010/main" val="4276680477"/>
              </p:ext>
            </p:extLst>
          </p:nvPr>
        </p:nvGraphicFramePr>
        <p:xfrm>
          <a:off x="2591237" y="1056717"/>
          <a:ext cx="4282528" cy="1227029"/>
        </p:xfrm>
        <a:graphic>
          <a:graphicData uri="http://schemas.openxmlformats.org/presentationml/2006/ole">
            <mc:AlternateContent xmlns:mc="http://schemas.openxmlformats.org/markup-compatibility/2006">
              <mc:Choice xmlns:v="urn:schemas-microsoft-com:vml" Requires="v">
                <p:oleObj spid="_x0000_s2049" name="Document" r:id="rId5" imgW="5054414" imgH="1447747" progId="Word.Document.12">
                  <p:link updateAutomatic="1"/>
                </p:oleObj>
              </mc:Choice>
              <mc:Fallback>
                <p:oleObj name="Document" r:id="rId5" imgW="5054414" imgH="1447747" progId="Word.Document.12">
                  <p:link updateAutomatic="1"/>
                  <p:pic>
                    <p:nvPicPr>
                      <p:cNvPr id="8"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1237" y="1056717"/>
                        <a:ext cx="4282528" cy="1227029"/>
                      </a:xfrm>
                      <a:prstGeom prst="rect">
                        <a:avLst/>
                      </a:prstGeom>
                      <a:noFill/>
                      <a:ln>
                        <a:noFill/>
                      </a:ln>
                      <a:effectLst/>
                    </p:spPr>
                  </p:pic>
                </p:oleObj>
              </mc:Fallback>
            </mc:AlternateContent>
          </a:graphicData>
        </a:graphic>
      </p:graphicFrame>
      <p:sp>
        <p:nvSpPr>
          <p:cNvPr id="9" name="TextBox 8"/>
          <p:cNvSpPr txBox="1"/>
          <p:nvPr/>
        </p:nvSpPr>
        <p:spPr>
          <a:xfrm>
            <a:off x="0" y="4929246"/>
            <a:ext cx="1973617" cy="230832"/>
          </a:xfrm>
          <a:prstGeom prst="rect">
            <a:avLst/>
          </a:prstGeom>
          <a:noFill/>
        </p:spPr>
        <p:txBody>
          <a:bodyPr wrap="none" rtlCol="0">
            <a:spAutoFit/>
          </a:bodyPr>
          <a:lstStyle/>
          <a:p>
            <a:pPr algn="ctr"/>
            <a:r>
              <a:rPr lang="en-US" sz="900" dirty="0">
                <a:solidFill>
                  <a:schemeClr val="bg1">
                    <a:lumMod val="50000"/>
                  </a:schemeClr>
                </a:solidFill>
                <a:latin typeface="MS Gothic" panose="020B0609070205080204" pitchFamily="49" charset="-128"/>
                <a:ea typeface="MS Gothic" panose="020B0609070205080204" pitchFamily="49" charset="-128"/>
              </a:rPr>
              <a:t>Prepared by </a:t>
            </a:r>
            <a:r>
              <a:rPr lang="en-US" sz="900" dirty="0" err="1">
                <a:solidFill>
                  <a:schemeClr val="bg1">
                    <a:lumMod val="50000"/>
                  </a:schemeClr>
                </a:solidFill>
                <a:latin typeface="MS Gothic" panose="020B0609070205080204" pitchFamily="49" charset="-128"/>
                <a:ea typeface="MS Gothic" panose="020B0609070205080204" pitchFamily="49" charset="-128"/>
              </a:rPr>
              <a:t>Ipshita</a:t>
            </a:r>
            <a:r>
              <a:rPr lang="en-US" sz="900" dirty="0">
                <a:solidFill>
                  <a:schemeClr val="bg1">
                    <a:lumMod val="50000"/>
                  </a:schemeClr>
                </a:solidFill>
                <a:latin typeface="MS Gothic" panose="020B0609070205080204" pitchFamily="49" charset="-128"/>
                <a:ea typeface="MS Gothic" panose="020B0609070205080204" pitchFamily="49" charset="-128"/>
              </a:rPr>
              <a:t> </a:t>
            </a:r>
            <a:r>
              <a:rPr lang="en-US" sz="900" dirty="0" err="1">
                <a:solidFill>
                  <a:schemeClr val="bg1">
                    <a:lumMod val="50000"/>
                  </a:schemeClr>
                </a:solidFill>
                <a:latin typeface="MS Gothic" panose="020B0609070205080204" pitchFamily="49" charset="-128"/>
                <a:ea typeface="MS Gothic" panose="020B0609070205080204" pitchFamily="49" charset="-128"/>
              </a:rPr>
              <a:t>Tasnim</a:t>
            </a:r>
            <a:r>
              <a:rPr lang="en-US" sz="900" dirty="0">
                <a:solidFill>
                  <a:schemeClr val="bg1">
                    <a:lumMod val="50000"/>
                  </a:schemeClr>
                </a:solidFill>
                <a:latin typeface="MS Gothic" panose="020B0609070205080204" pitchFamily="49" charset="-128"/>
                <a:ea typeface="MS Gothic" panose="020B0609070205080204" pitchFamily="49" charset="-128"/>
              </a:rPr>
              <a:t> Raha</a:t>
            </a:r>
          </a:p>
        </p:txBody>
      </p:sp>
    </p:spTree>
    <p:extLst>
      <p:ext uri="{BB962C8B-B14F-4D97-AF65-F5344CB8AC3E}">
        <p14:creationId xmlns:p14="http://schemas.microsoft.com/office/powerpoint/2010/main" val="24105036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28</a:t>
            </a:fld>
            <a:endParaRPr/>
          </a:p>
        </p:txBody>
      </p:sp>
      <p:sp>
        <p:nvSpPr>
          <p:cNvPr id="6" name="Google Shape;97;p15"/>
          <p:cNvSpPr txBox="1">
            <a:spLocks/>
          </p:cNvSpPr>
          <p:nvPr/>
        </p:nvSpPr>
        <p:spPr>
          <a:xfrm>
            <a:off x="822326" y="99392"/>
            <a:ext cx="7969982" cy="7255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3200" dirty="0"/>
              <a:t>Bridge Network: (+</a:t>
            </a:r>
            <a:r>
              <a:rPr lang="en-US" sz="3200" dirty="0" err="1"/>
              <a:t>ve</a:t>
            </a:r>
            <a:r>
              <a:rPr lang="en-US" sz="3200" dirty="0"/>
              <a:t> half cycle)</a:t>
            </a:r>
          </a:p>
        </p:txBody>
      </p:sp>
      <p:cxnSp>
        <p:nvCxnSpPr>
          <p:cNvPr id="16" name="Straight Connector 15"/>
          <p:cNvCxnSpPr/>
          <p:nvPr/>
        </p:nvCxnSpPr>
        <p:spPr>
          <a:xfrm flipV="1">
            <a:off x="822326" y="795133"/>
            <a:ext cx="7499348" cy="29816"/>
          </a:xfrm>
          <a:prstGeom prst="line">
            <a:avLst/>
          </a:prstGeom>
          <a:ln w="19050">
            <a:solidFill>
              <a:srgbClr val="3494BA"/>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22326" y="1080753"/>
            <a:ext cx="7499348" cy="1600438"/>
          </a:xfrm>
          <a:prstGeom prst="rect">
            <a:avLst/>
          </a:prstGeom>
          <a:noFill/>
        </p:spPr>
        <p:txBody>
          <a:bodyPr wrap="square" rtlCol="0">
            <a:spAutoFit/>
          </a:bodyPr>
          <a:lstStyle/>
          <a:p>
            <a:pPr marL="342900" indent="-342900" algn="just">
              <a:buFont typeface="Arial" panose="020B0604020202020204" pitchFamily="34" charset="0"/>
              <a:buChar char="•"/>
            </a:pPr>
            <a:r>
              <a:rPr lang="en-US" dirty="0">
                <a:solidFill>
                  <a:schemeClr val="accent4">
                    <a:lumMod val="25000"/>
                  </a:schemeClr>
                </a:solidFill>
                <a:latin typeface="Roboto Slab" panose="020B0604020202020204" charset="0"/>
                <a:ea typeface="Roboto Slab" panose="020B0604020202020204" charset="0"/>
              </a:rPr>
              <a:t>During the period t = 0 to T/2 the polarity of the input is as shown in the below figure. The resulting polarities across the ideal diodes are also shown in the figure to reveal that D2 and D3 are conducting, whereas D1 and D4 are in the “off” state.</a:t>
            </a:r>
          </a:p>
          <a:p>
            <a:pPr marL="342900" indent="-342900" algn="just">
              <a:buFont typeface="Arial" panose="020B0604020202020204" pitchFamily="34" charset="0"/>
              <a:buChar char="•"/>
            </a:pPr>
            <a:endParaRPr lang="en-US" dirty="0">
              <a:solidFill>
                <a:schemeClr val="accent4">
                  <a:lumMod val="25000"/>
                </a:schemeClr>
              </a:solidFill>
              <a:latin typeface="Roboto Slab" panose="020B0604020202020204" charset="0"/>
              <a:ea typeface="Roboto Slab" panose="020B0604020202020204" charset="0"/>
            </a:endParaRPr>
          </a:p>
          <a:p>
            <a:pPr marL="342900" indent="-342900" algn="just">
              <a:buFont typeface="Arial" panose="020B0604020202020204" pitchFamily="34" charset="0"/>
              <a:buChar char="•"/>
            </a:pPr>
            <a:r>
              <a:rPr lang="en-US" dirty="0">
                <a:solidFill>
                  <a:schemeClr val="accent4">
                    <a:lumMod val="25000"/>
                  </a:schemeClr>
                </a:solidFill>
                <a:latin typeface="Roboto Slab" panose="020B0604020202020204" charset="0"/>
                <a:ea typeface="Roboto Slab" panose="020B0604020202020204" charset="0"/>
              </a:rPr>
              <a:t>The net result is the configuration of the below figure, with its indicated current and polarity across R. Since the diodes are ideal, the load voltage is </a:t>
            </a:r>
            <a:r>
              <a:rPr lang="en-US" dirty="0" err="1">
                <a:solidFill>
                  <a:schemeClr val="accent4">
                    <a:lumMod val="25000"/>
                  </a:schemeClr>
                </a:solidFill>
                <a:latin typeface="Roboto Slab" panose="020B0604020202020204" charset="0"/>
                <a:ea typeface="Roboto Slab" panose="020B0604020202020204" charset="0"/>
              </a:rPr>
              <a:t>vo</a:t>
            </a:r>
            <a:r>
              <a:rPr lang="en-US" dirty="0">
                <a:solidFill>
                  <a:schemeClr val="accent4">
                    <a:lumMod val="25000"/>
                  </a:schemeClr>
                </a:solidFill>
                <a:latin typeface="Roboto Slab" panose="020B0604020202020204" charset="0"/>
                <a:ea typeface="Roboto Slab" panose="020B0604020202020204" charset="0"/>
              </a:rPr>
              <a:t> = vi, as shown in the figure.</a:t>
            </a:r>
          </a:p>
        </p:txBody>
      </p:sp>
      <p:pic>
        <p:nvPicPr>
          <p:cNvPr id="3" name="Picture 2"/>
          <p:cNvPicPr>
            <a:picLocks noChangeAspect="1"/>
          </p:cNvPicPr>
          <p:nvPr/>
        </p:nvPicPr>
        <p:blipFill>
          <a:blip r:embed="rId3"/>
          <a:stretch>
            <a:fillRect/>
          </a:stretch>
        </p:blipFill>
        <p:spPr>
          <a:xfrm>
            <a:off x="1004153" y="3038674"/>
            <a:ext cx="1943403" cy="1533327"/>
          </a:xfrm>
          <a:prstGeom prst="rect">
            <a:avLst/>
          </a:prstGeom>
        </p:spPr>
      </p:pic>
      <p:pic>
        <p:nvPicPr>
          <p:cNvPr id="4" name="Picture 3"/>
          <p:cNvPicPr>
            <a:picLocks noChangeAspect="1"/>
          </p:cNvPicPr>
          <p:nvPr/>
        </p:nvPicPr>
        <p:blipFill>
          <a:blip r:embed="rId4"/>
          <a:stretch>
            <a:fillRect/>
          </a:stretch>
        </p:blipFill>
        <p:spPr>
          <a:xfrm>
            <a:off x="3533975" y="3161418"/>
            <a:ext cx="5144759" cy="1588433"/>
          </a:xfrm>
          <a:prstGeom prst="rect">
            <a:avLst/>
          </a:prstGeom>
        </p:spPr>
      </p:pic>
      <p:sp>
        <p:nvSpPr>
          <p:cNvPr id="8" name="TextBox 7"/>
          <p:cNvSpPr txBox="1"/>
          <p:nvPr/>
        </p:nvSpPr>
        <p:spPr>
          <a:xfrm>
            <a:off x="0" y="4929246"/>
            <a:ext cx="1973617" cy="230832"/>
          </a:xfrm>
          <a:prstGeom prst="rect">
            <a:avLst/>
          </a:prstGeom>
          <a:noFill/>
        </p:spPr>
        <p:txBody>
          <a:bodyPr wrap="none" rtlCol="0">
            <a:spAutoFit/>
          </a:bodyPr>
          <a:lstStyle/>
          <a:p>
            <a:pPr algn="ctr"/>
            <a:r>
              <a:rPr lang="en-US" sz="900" dirty="0">
                <a:solidFill>
                  <a:schemeClr val="bg1">
                    <a:lumMod val="50000"/>
                  </a:schemeClr>
                </a:solidFill>
                <a:latin typeface="MS Gothic" panose="020B0609070205080204" pitchFamily="49" charset="-128"/>
                <a:ea typeface="MS Gothic" panose="020B0609070205080204" pitchFamily="49" charset="-128"/>
              </a:rPr>
              <a:t>Prepared by </a:t>
            </a:r>
            <a:r>
              <a:rPr lang="en-US" sz="900" dirty="0" err="1">
                <a:solidFill>
                  <a:schemeClr val="bg1">
                    <a:lumMod val="50000"/>
                  </a:schemeClr>
                </a:solidFill>
                <a:latin typeface="MS Gothic" panose="020B0609070205080204" pitchFamily="49" charset="-128"/>
                <a:ea typeface="MS Gothic" panose="020B0609070205080204" pitchFamily="49" charset="-128"/>
              </a:rPr>
              <a:t>Ipshita</a:t>
            </a:r>
            <a:r>
              <a:rPr lang="en-US" sz="900" dirty="0">
                <a:solidFill>
                  <a:schemeClr val="bg1">
                    <a:lumMod val="50000"/>
                  </a:schemeClr>
                </a:solidFill>
                <a:latin typeface="MS Gothic" panose="020B0609070205080204" pitchFamily="49" charset="-128"/>
                <a:ea typeface="MS Gothic" panose="020B0609070205080204" pitchFamily="49" charset="-128"/>
              </a:rPr>
              <a:t> </a:t>
            </a:r>
            <a:r>
              <a:rPr lang="en-US" sz="900" dirty="0" err="1">
                <a:solidFill>
                  <a:schemeClr val="bg1">
                    <a:lumMod val="50000"/>
                  </a:schemeClr>
                </a:solidFill>
                <a:latin typeface="MS Gothic" panose="020B0609070205080204" pitchFamily="49" charset="-128"/>
                <a:ea typeface="MS Gothic" panose="020B0609070205080204" pitchFamily="49" charset="-128"/>
              </a:rPr>
              <a:t>Tasnim</a:t>
            </a:r>
            <a:r>
              <a:rPr lang="en-US" sz="900" dirty="0">
                <a:solidFill>
                  <a:schemeClr val="bg1">
                    <a:lumMod val="50000"/>
                  </a:schemeClr>
                </a:solidFill>
                <a:latin typeface="MS Gothic" panose="020B0609070205080204" pitchFamily="49" charset="-128"/>
                <a:ea typeface="MS Gothic" panose="020B0609070205080204" pitchFamily="49" charset="-128"/>
              </a:rPr>
              <a:t> Raha</a:t>
            </a:r>
          </a:p>
        </p:txBody>
      </p:sp>
    </p:spTree>
    <p:extLst>
      <p:ext uri="{BB962C8B-B14F-4D97-AF65-F5344CB8AC3E}">
        <p14:creationId xmlns:p14="http://schemas.microsoft.com/office/powerpoint/2010/main" val="8979204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29</a:t>
            </a:fld>
            <a:endParaRPr/>
          </a:p>
        </p:txBody>
      </p:sp>
      <p:sp>
        <p:nvSpPr>
          <p:cNvPr id="6" name="Google Shape;97;p15"/>
          <p:cNvSpPr txBox="1">
            <a:spLocks/>
          </p:cNvSpPr>
          <p:nvPr/>
        </p:nvSpPr>
        <p:spPr>
          <a:xfrm>
            <a:off x="822326" y="99392"/>
            <a:ext cx="7969982" cy="7255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3200" dirty="0"/>
              <a:t>Bridge Network: (-</a:t>
            </a:r>
            <a:r>
              <a:rPr lang="en-US" sz="3200" dirty="0" err="1"/>
              <a:t>ve</a:t>
            </a:r>
            <a:r>
              <a:rPr lang="en-US" sz="3200" dirty="0"/>
              <a:t> half cycle)</a:t>
            </a:r>
          </a:p>
        </p:txBody>
      </p:sp>
      <p:cxnSp>
        <p:nvCxnSpPr>
          <p:cNvPr id="16" name="Straight Connector 15"/>
          <p:cNvCxnSpPr/>
          <p:nvPr/>
        </p:nvCxnSpPr>
        <p:spPr>
          <a:xfrm flipV="1">
            <a:off x="822326" y="795133"/>
            <a:ext cx="7499348" cy="29816"/>
          </a:xfrm>
          <a:prstGeom prst="line">
            <a:avLst/>
          </a:prstGeom>
          <a:ln w="19050">
            <a:solidFill>
              <a:srgbClr val="3494BA"/>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22326" y="1080753"/>
            <a:ext cx="7499348" cy="523220"/>
          </a:xfrm>
          <a:prstGeom prst="rect">
            <a:avLst/>
          </a:prstGeom>
          <a:noFill/>
        </p:spPr>
        <p:txBody>
          <a:bodyPr wrap="square" rtlCol="0">
            <a:spAutoFit/>
          </a:bodyPr>
          <a:lstStyle/>
          <a:p>
            <a:pPr marL="342900" indent="-342900" algn="just">
              <a:buFont typeface="Arial" panose="020B0604020202020204" pitchFamily="34" charset="0"/>
              <a:buChar char="•"/>
            </a:pPr>
            <a:r>
              <a:rPr lang="en-US" dirty="0">
                <a:solidFill>
                  <a:schemeClr val="accent4">
                    <a:lumMod val="25000"/>
                  </a:schemeClr>
                </a:solidFill>
                <a:latin typeface="Roboto Slab" panose="020B0604020202020204" charset="0"/>
                <a:ea typeface="Roboto Slab" panose="020B0604020202020204" charset="0"/>
              </a:rPr>
              <a:t>For the negative region of the input the conducting diodes are D1 and D4, resulting in the configuration of the below figure,</a:t>
            </a:r>
          </a:p>
        </p:txBody>
      </p:sp>
      <p:pic>
        <p:nvPicPr>
          <p:cNvPr id="2" name="Picture 1"/>
          <p:cNvPicPr>
            <a:picLocks noChangeAspect="1"/>
          </p:cNvPicPr>
          <p:nvPr/>
        </p:nvPicPr>
        <p:blipFill>
          <a:blip r:embed="rId3"/>
          <a:stretch>
            <a:fillRect/>
          </a:stretch>
        </p:blipFill>
        <p:spPr>
          <a:xfrm>
            <a:off x="1758462" y="2402431"/>
            <a:ext cx="5721351" cy="1554054"/>
          </a:xfrm>
          <a:prstGeom prst="rect">
            <a:avLst/>
          </a:prstGeom>
        </p:spPr>
      </p:pic>
      <p:sp>
        <p:nvSpPr>
          <p:cNvPr id="7" name="TextBox 6"/>
          <p:cNvSpPr txBox="1"/>
          <p:nvPr/>
        </p:nvSpPr>
        <p:spPr>
          <a:xfrm>
            <a:off x="0" y="4929246"/>
            <a:ext cx="1973617" cy="230832"/>
          </a:xfrm>
          <a:prstGeom prst="rect">
            <a:avLst/>
          </a:prstGeom>
          <a:noFill/>
        </p:spPr>
        <p:txBody>
          <a:bodyPr wrap="none" rtlCol="0">
            <a:spAutoFit/>
          </a:bodyPr>
          <a:lstStyle/>
          <a:p>
            <a:pPr algn="ctr"/>
            <a:r>
              <a:rPr lang="en-US" sz="900" dirty="0">
                <a:solidFill>
                  <a:schemeClr val="bg1">
                    <a:lumMod val="50000"/>
                  </a:schemeClr>
                </a:solidFill>
                <a:latin typeface="MS Gothic" panose="020B0609070205080204" pitchFamily="49" charset="-128"/>
                <a:ea typeface="MS Gothic" panose="020B0609070205080204" pitchFamily="49" charset="-128"/>
              </a:rPr>
              <a:t>Prepared by </a:t>
            </a:r>
            <a:r>
              <a:rPr lang="en-US" sz="900" dirty="0" err="1">
                <a:solidFill>
                  <a:schemeClr val="bg1">
                    <a:lumMod val="50000"/>
                  </a:schemeClr>
                </a:solidFill>
                <a:latin typeface="MS Gothic" panose="020B0609070205080204" pitchFamily="49" charset="-128"/>
                <a:ea typeface="MS Gothic" panose="020B0609070205080204" pitchFamily="49" charset="-128"/>
              </a:rPr>
              <a:t>Ipshita</a:t>
            </a:r>
            <a:r>
              <a:rPr lang="en-US" sz="900" dirty="0">
                <a:solidFill>
                  <a:schemeClr val="bg1">
                    <a:lumMod val="50000"/>
                  </a:schemeClr>
                </a:solidFill>
                <a:latin typeface="MS Gothic" panose="020B0609070205080204" pitchFamily="49" charset="-128"/>
                <a:ea typeface="MS Gothic" panose="020B0609070205080204" pitchFamily="49" charset="-128"/>
              </a:rPr>
              <a:t> </a:t>
            </a:r>
            <a:r>
              <a:rPr lang="en-US" sz="900" dirty="0" err="1">
                <a:solidFill>
                  <a:schemeClr val="bg1">
                    <a:lumMod val="50000"/>
                  </a:schemeClr>
                </a:solidFill>
                <a:latin typeface="MS Gothic" panose="020B0609070205080204" pitchFamily="49" charset="-128"/>
                <a:ea typeface="MS Gothic" panose="020B0609070205080204" pitchFamily="49" charset="-128"/>
              </a:rPr>
              <a:t>Tasnim</a:t>
            </a:r>
            <a:r>
              <a:rPr lang="en-US" sz="900" dirty="0">
                <a:solidFill>
                  <a:schemeClr val="bg1">
                    <a:lumMod val="50000"/>
                  </a:schemeClr>
                </a:solidFill>
                <a:latin typeface="MS Gothic" panose="020B0609070205080204" pitchFamily="49" charset="-128"/>
                <a:ea typeface="MS Gothic" panose="020B0609070205080204" pitchFamily="49" charset="-128"/>
              </a:rPr>
              <a:t> Raha</a:t>
            </a:r>
          </a:p>
        </p:txBody>
      </p:sp>
    </p:spTree>
    <p:extLst>
      <p:ext uri="{BB962C8B-B14F-4D97-AF65-F5344CB8AC3E}">
        <p14:creationId xmlns:p14="http://schemas.microsoft.com/office/powerpoint/2010/main" val="2300699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9" name="Google Shape;249;p2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
        <p:nvSpPr>
          <p:cNvPr id="7" name="Google Shape;118;p18"/>
          <p:cNvSpPr txBox="1">
            <a:spLocks/>
          </p:cNvSpPr>
          <p:nvPr/>
        </p:nvSpPr>
        <p:spPr>
          <a:xfrm>
            <a:off x="1321785" y="1994225"/>
            <a:ext cx="6500430" cy="115505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pPr algn="ctr"/>
            <a:r>
              <a:rPr lang="en-US" sz="6000" b="1" dirty="0"/>
              <a:t>Zener Diode</a:t>
            </a:r>
            <a:endParaRPr lang="en-US" sz="6000" b="1" dirty="0">
              <a:solidFill>
                <a:srgbClr val="2896C1"/>
              </a:solidFill>
            </a:endParaRPr>
          </a:p>
        </p:txBody>
      </p:sp>
    </p:spTree>
    <p:extLst>
      <p:ext uri="{BB962C8B-B14F-4D97-AF65-F5344CB8AC3E}">
        <p14:creationId xmlns:p14="http://schemas.microsoft.com/office/powerpoint/2010/main" val="20611678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30</a:t>
            </a:fld>
            <a:endParaRPr/>
          </a:p>
        </p:txBody>
      </p:sp>
      <p:sp>
        <p:nvSpPr>
          <p:cNvPr id="6" name="Google Shape;97;p15"/>
          <p:cNvSpPr txBox="1">
            <a:spLocks/>
          </p:cNvSpPr>
          <p:nvPr/>
        </p:nvSpPr>
        <p:spPr>
          <a:xfrm>
            <a:off x="822326" y="99392"/>
            <a:ext cx="7969982" cy="7255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3200" dirty="0"/>
              <a:t>Bridge Network</a:t>
            </a:r>
          </a:p>
        </p:txBody>
      </p:sp>
      <p:cxnSp>
        <p:nvCxnSpPr>
          <p:cNvPr id="16" name="Straight Connector 15"/>
          <p:cNvCxnSpPr/>
          <p:nvPr/>
        </p:nvCxnSpPr>
        <p:spPr>
          <a:xfrm flipV="1">
            <a:off x="822326" y="795133"/>
            <a:ext cx="7499348" cy="29816"/>
          </a:xfrm>
          <a:prstGeom prst="line">
            <a:avLst/>
          </a:prstGeom>
          <a:ln w="19050">
            <a:solidFill>
              <a:srgbClr val="3494BA"/>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22326" y="1080753"/>
            <a:ext cx="7499348" cy="523220"/>
          </a:xfrm>
          <a:prstGeom prst="rect">
            <a:avLst/>
          </a:prstGeom>
          <a:noFill/>
        </p:spPr>
        <p:txBody>
          <a:bodyPr wrap="square" rtlCol="0">
            <a:spAutoFit/>
          </a:bodyPr>
          <a:lstStyle/>
          <a:p>
            <a:pPr marL="285750" indent="-285750" algn="just">
              <a:buFont typeface="Arial" panose="020B0604020202020204" pitchFamily="34" charset="0"/>
              <a:buChar char="•"/>
            </a:pPr>
            <a:r>
              <a:rPr lang="en-US" dirty="0">
                <a:solidFill>
                  <a:schemeClr val="accent4">
                    <a:lumMod val="25000"/>
                  </a:schemeClr>
                </a:solidFill>
                <a:latin typeface="Roboto Slab" panose="020B0604020202020204" charset="0"/>
                <a:ea typeface="Roboto Slab" panose="020B0604020202020204" charset="0"/>
              </a:rPr>
              <a:t>Since the area above the axis for one full cycle is now twice that obtained for a half-wave system, the DC level has also been doubled and average value</a:t>
            </a:r>
          </a:p>
        </p:txBody>
      </p:sp>
      <p:pic>
        <p:nvPicPr>
          <p:cNvPr id="3" name="Picture 2"/>
          <p:cNvPicPr>
            <a:picLocks noChangeAspect="1"/>
          </p:cNvPicPr>
          <p:nvPr/>
        </p:nvPicPr>
        <p:blipFill>
          <a:blip r:embed="rId3"/>
          <a:stretch>
            <a:fillRect/>
          </a:stretch>
        </p:blipFill>
        <p:spPr>
          <a:xfrm>
            <a:off x="2195768" y="2714582"/>
            <a:ext cx="4591691" cy="1362265"/>
          </a:xfrm>
          <a:prstGeom prst="rect">
            <a:avLst/>
          </a:prstGeom>
        </p:spPr>
      </p:pic>
      <p:pic>
        <p:nvPicPr>
          <p:cNvPr id="4" name="Picture 3"/>
          <p:cNvPicPr>
            <a:picLocks noChangeAspect="1"/>
          </p:cNvPicPr>
          <p:nvPr/>
        </p:nvPicPr>
        <p:blipFill>
          <a:blip r:embed="rId4"/>
          <a:stretch>
            <a:fillRect/>
          </a:stretch>
        </p:blipFill>
        <p:spPr>
          <a:xfrm>
            <a:off x="3345350" y="1755519"/>
            <a:ext cx="1461967" cy="538619"/>
          </a:xfrm>
          <a:prstGeom prst="rect">
            <a:avLst/>
          </a:prstGeom>
        </p:spPr>
      </p:pic>
      <p:sp>
        <p:nvSpPr>
          <p:cNvPr id="8" name="TextBox 7"/>
          <p:cNvSpPr txBox="1"/>
          <p:nvPr/>
        </p:nvSpPr>
        <p:spPr>
          <a:xfrm>
            <a:off x="0" y="4929246"/>
            <a:ext cx="1973617" cy="230832"/>
          </a:xfrm>
          <a:prstGeom prst="rect">
            <a:avLst/>
          </a:prstGeom>
          <a:noFill/>
        </p:spPr>
        <p:txBody>
          <a:bodyPr wrap="none" rtlCol="0">
            <a:spAutoFit/>
          </a:bodyPr>
          <a:lstStyle/>
          <a:p>
            <a:pPr algn="ctr"/>
            <a:r>
              <a:rPr lang="en-US" sz="900" dirty="0">
                <a:solidFill>
                  <a:schemeClr val="bg1">
                    <a:lumMod val="50000"/>
                  </a:schemeClr>
                </a:solidFill>
                <a:latin typeface="MS Gothic" panose="020B0609070205080204" pitchFamily="49" charset="-128"/>
                <a:ea typeface="MS Gothic" panose="020B0609070205080204" pitchFamily="49" charset="-128"/>
              </a:rPr>
              <a:t>Prepared by </a:t>
            </a:r>
            <a:r>
              <a:rPr lang="en-US" sz="900" dirty="0" err="1">
                <a:solidFill>
                  <a:schemeClr val="bg1">
                    <a:lumMod val="50000"/>
                  </a:schemeClr>
                </a:solidFill>
                <a:latin typeface="MS Gothic" panose="020B0609070205080204" pitchFamily="49" charset="-128"/>
                <a:ea typeface="MS Gothic" panose="020B0609070205080204" pitchFamily="49" charset="-128"/>
              </a:rPr>
              <a:t>Ipshita</a:t>
            </a:r>
            <a:r>
              <a:rPr lang="en-US" sz="900" dirty="0">
                <a:solidFill>
                  <a:schemeClr val="bg1">
                    <a:lumMod val="50000"/>
                  </a:schemeClr>
                </a:solidFill>
                <a:latin typeface="MS Gothic" panose="020B0609070205080204" pitchFamily="49" charset="-128"/>
                <a:ea typeface="MS Gothic" panose="020B0609070205080204" pitchFamily="49" charset="-128"/>
              </a:rPr>
              <a:t> </a:t>
            </a:r>
            <a:r>
              <a:rPr lang="en-US" sz="900" dirty="0" err="1">
                <a:solidFill>
                  <a:schemeClr val="bg1">
                    <a:lumMod val="50000"/>
                  </a:schemeClr>
                </a:solidFill>
                <a:latin typeface="MS Gothic" panose="020B0609070205080204" pitchFamily="49" charset="-128"/>
                <a:ea typeface="MS Gothic" panose="020B0609070205080204" pitchFamily="49" charset="-128"/>
              </a:rPr>
              <a:t>Tasnim</a:t>
            </a:r>
            <a:r>
              <a:rPr lang="en-US" sz="900" dirty="0">
                <a:solidFill>
                  <a:schemeClr val="bg1">
                    <a:lumMod val="50000"/>
                  </a:schemeClr>
                </a:solidFill>
                <a:latin typeface="MS Gothic" panose="020B0609070205080204" pitchFamily="49" charset="-128"/>
                <a:ea typeface="MS Gothic" panose="020B0609070205080204" pitchFamily="49" charset="-128"/>
              </a:rPr>
              <a:t> Raha</a:t>
            </a:r>
          </a:p>
        </p:txBody>
      </p:sp>
    </p:spTree>
    <p:extLst>
      <p:ext uri="{BB962C8B-B14F-4D97-AF65-F5344CB8AC3E}">
        <p14:creationId xmlns:p14="http://schemas.microsoft.com/office/powerpoint/2010/main" val="12280965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31</a:t>
            </a:fld>
            <a:endParaRPr/>
          </a:p>
        </p:txBody>
      </p:sp>
      <p:sp>
        <p:nvSpPr>
          <p:cNvPr id="6" name="Google Shape;97;p15"/>
          <p:cNvSpPr txBox="1">
            <a:spLocks/>
          </p:cNvSpPr>
          <p:nvPr/>
        </p:nvSpPr>
        <p:spPr>
          <a:xfrm>
            <a:off x="822326" y="99392"/>
            <a:ext cx="7969982" cy="7255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2700" dirty="0"/>
              <a:t>Bridge Network: Advantage &amp; Disadvantage</a:t>
            </a:r>
          </a:p>
        </p:txBody>
      </p:sp>
      <p:cxnSp>
        <p:nvCxnSpPr>
          <p:cNvPr id="16" name="Straight Connector 15"/>
          <p:cNvCxnSpPr/>
          <p:nvPr/>
        </p:nvCxnSpPr>
        <p:spPr>
          <a:xfrm flipV="1">
            <a:off x="822326" y="795133"/>
            <a:ext cx="7499348" cy="29816"/>
          </a:xfrm>
          <a:prstGeom prst="line">
            <a:avLst/>
          </a:prstGeom>
          <a:ln w="19050">
            <a:solidFill>
              <a:srgbClr val="3494BA"/>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22326" y="1201329"/>
            <a:ext cx="7499348" cy="2462213"/>
          </a:xfrm>
          <a:prstGeom prst="rect">
            <a:avLst/>
          </a:prstGeom>
          <a:noFill/>
        </p:spPr>
        <p:txBody>
          <a:bodyPr wrap="square" rtlCol="0">
            <a:spAutoFit/>
          </a:bodyPr>
          <a:lstStyle/>
          <a:p>
            <a:pPr marL="285750" indent="-285750" algn="just">
              <a:buFont typeface="Arial" panose="020B0604020202020204" pitchFamily="34" charset="0"/>
              <a:buChar char="•"/>
            </a:pPr>
            <a:r>
              <a:rPr lang="en-US" b="1" dirty="0">
                <a:solidFill>
                  <a:schemeClr val="accent4">
                    <a:lumMod val="25000"/>
                  </a:schemeClr>
                </a:solidFill>
                <a:latin typeface="Roboto Slab" panose="020B0604020202020204" charset="0"/>
                <a:ea typeface="Roboto Slab" panose="020B0604020202020204" charset="0"/>
              </a:rPr>
              <a:t>Advantages:</a:t>
            </a:r>
          </a:p>
          <a:p>
            <a:pPr marL="285750" indent="-285750" algn="just">
              <a:buFont typeface="Arial" panose="020B0604020202020204" pitchFamily="34" charset="0"/>
              <a:buChar char="•"/>
            </a:pPr>
            <a:endParaRPr lang="en-US" dirty="0">
              <a:solidFill>
                <a:schemeClr val="accent4">
                  <a:lumMod val="25000"/>
                </a:schemeClr>
              </a:solidFill>
              <a:latin typeface="Roboto Slab" panose="020B0604020202020204" charset="0"/>
              <a:ea typeface="Roboto Slab" panose="020B0604020202020204" charset="0"/>
            </a:endParaRPr>
          </a:p>
          <a:p>
            <a:pPr marL="342900" indent="-342900" algn="just">
              <a:buFont typeface="+mj-lt"/>
              <a:buAutoNum type="arabicPeriod"/>
            </a:pPr>
            <a:r>
              <a:rPr lang="en-US" dirty="0">
                <a:solidFill>
                  <a:schemeClr val="accent4">
                    <a:lumMod val="25000"/>
                  </a:schemeClr>
                </a:solidFill>
                <a:latin typeface="Roboto Slab" panose="020B0604020202020204" charset="0"/>
                <a:ea typeface="Roboto Slab" panose="020B0604020202020204" charset="0"/>
              </a:rPr>
              <a:t>The need for </a:t>
            </a:r>
            <a:r>
              <a:rPr lang="en-US" dirty="0" err="1">
                <a:solidFill>
                  <a:schemeClr val="accent4">
                    <a:lumMod val="25000"/>
                  </a:schemeClr>
                </a:solidFill>
                <a:latin typeface="Roboto Slab" panose="020B0604020202020204" charset="0"/>
                <a:ea typeface="Roboto Slab" panose="020B0604020202020204" charset="0"/>
              </a:rPr>
              <a:t>centre</a:t>
            </a:r>
            <a:r>
              <a:rPr lang="en-US" dirty="0">
                <a:solidFill>
                  <a:schemeClr val="accent4">
                    <a:lumMod val="25000"/>
                  </a:schemeClr>
                </a:solidFill>
                <a:latin typeface="Roboto Slab" panose="020B0604020202020204" charset="0"/>
                <a:ea typeface="Roboto Slab" panose="020B0604020202020204" charset="0"/>
              </a:rPr>
              <a:t>-tapped transformer is eliminated.</a:t>
            </a:r>
          </a:p>
          <a:p>
            <a:pPr marL="342900" indent="-342900" algn="just">
              <a:buFont typeface="+mj-lt"/>
              <a:buAutoNum type="arabicPeriod"/>
            </a:pPr>
            <a:r>
              <a:rPr lang="en-US" dirty="0">
                <a:solidFill>
                  <a:schemeClr val="accent4">
                    <a:lumMod val="25000"/>
                  </a:schemeClr>
                </a:solidFill>
                <a:latin typeface="Roboto Slab" panose="020B0604020202020204" charset="0"/>
                <a:ea typeface="Roboto Slab" panose="020B0604020202020204" charset="0"/>
              </a:rPr>
              <a:t>The output is twice that of the </a:t>
            </a:r>
            <a:r>
              <a:rPr lang="en-US" dirty="0" err="1">
                <a:solidFill>
                  <a:schemeClr val="accent4">
                    <a:lumMod val="25000"/>
                  </a:schemeClr>
                </a:solidFill>
                <a:latin typeface="Roboto Slab" panose="020B0604020202020204" charset="0"/>
                <a:ea typeface="Roboto Slab" panose="020B0604020202020204" charset="0"/>
              </a:rPr>
              <a:t>centre</a:t>
            </a:r>
            <a:r>
              <a:rPr lang="en-US" dirty="0">
                <a:solidFill>
                  <a:schemeClr val="accent4">
                    <a:lumMod val="25000"/>
                  </a:schemeClr>
                </a:solidFill>
                <a:latin typeface="Roboto Slab" panose="020B0604020202020204" charset="0"/>
                <a:ea typeface="Roboto Slab" panose="020B0604020202020204" charset="0"/>
              </a:rPr>
              <a:t>-tap circuit for the same secondary voltage.</a:t>
            </a:r>
          </a:p>
          <a:p>
            <a:pPr marL="342900" indent="-342900" algn="just">
              <a:buFont typeface="+mj-lt"/>
              <a:buAutoNum type="arabicPeriod"/>
            </a:pPr>
            <a:r>
              <a:rPr lang="en-US" dirty="0">
                <a:solidFill>
                  <a:schemeClr val="accent4">
                    <a:lumMod val="25000"/>
                  </a:schemeClr>
                </a:solidFill>
                <a:latin typeface="Roboto Slab" panose="020B0604020202020204" charset="0"/>
                <a:ea typeface="Roboto Slab" panose="020B0604020202020204" charset="0"/>
              </a:rPr>
              <a:t>The PIV is one-half that of the </a:t>
            </a:r>
            <a:r>
              <a:rPr lang="en-US" dirty="0" err="1">
                <a:solidFill>
                  <a:schemeClr val="accent4">
                    <a:lumMod val="25000"/>
                  </a:schemeClr>
                </a:solidFill>
                <a:latin typeface="Roboto Slab" panose="020B0604020202020204" charset="0"/>
                <a:ea typeface="Roboto Slab" panose="020B0604020202020204" charset="0"/>
              </a:rPr>
              <a:t>centre</a:t>
            </a:r>
            <a:r>
              <a:rPr lang="en-US" dirty="0">
                <a:solidFill>
                  <a:schemeClr val="accent4">
                    <a:lumMod val="25000"/>
                  </a:schemeClr>
                </a:solidFill>
                <a:latin typeface="Roboto Slab" panose="020B0604020202020204" charset="0"/>
                <a:ea typeface="Roboto Slab" panose="020B0604020202020204" charset="0"/>
              </a:rPr>
              <a:t>-tap circuit (for same D.C. output).</a:t>
            </a:r>
          </a:p>
          <a:p>
            <a:pPr marL="285750" indent="-285750" algn="just">
              <a:buFont typeface="Arial" panose="020B0604020202020204" pitchFamily="34" charset="0"/>
              <a:buChar char="•"/>
            </a:pPr>
            <a:endParaRPr lang="en-US" dirty="0">
              <a:solidFill>
                <a:schemeClr val="accent4">
                  <a:lumMod val="25000"/>
                </a:schemeClr>
              </a:solidFill>
              <a:latin typeface="Roboto Slab" panose="020B0604020202020204" charset="0"/>
              <a:ea typeface="Roboto Slab" panose="020B0604020202020204" charset="0"/>
            </a:endParaRPr>
          </a:p>
          <a:p>
            <a:pPr marL="285750" indent="-285750" algn="just">
              <a:buFont typeface="Arial" panose="020B0604020202020204" pitchFamily="34" charset="0"/>
              <a:buChar char="•"/>
            </a:pPr>
            <a:endParaRPr lang="en-US" dirty="0">
              <a:solidFill>
                <a:schemeClr val="accent4">
                  <a:lumMod val="25000"/>
                </a:schemeClr>
              </a:solidFill>
              <a:latin typeface="Roboto Slab" panose="020B0604020202020204" charset="0"/>
              <a:ea typeface="Roboto Slab" panose="020B0604020202020204" charset="0"/>
            </a:endParaRPr>
          </a:p>
          <a:p>
            <a:pPr marL="285750" indent="-285750" algn="just">
              <a:buFont typeface="Arial" panose="020B0604020202020204" pitchFamily="34" charset="0"/>
              <a:buChar char="•"/>
            </a:pPr>
            <a:endParaRPr lang="en-US" dirty="0">
              <a:solidFill>
                <a:schemeClr val="accent4">
                  <a:lumMod val="25000"/>
                </a:schemeClr>
              </a:solidFill>
              <a:latin typeface="Roboto Slab" panose="020B0604020202020204" charset="0"/>
              <a:ea typeface="Roboto Slab" panose="020B0604020202020204" charset="0"/>
            </a:endParaRPr>
          </a:p>
          <a:p>
            <a:pPr marL="285750" indent="-285750" algn="just">
              <a:buFont typeface="Arial" panose="020B0604020202020204" pitchFamily="34" charset="0"/>
              <a:buChar char="•"/>
            </a:pPr>
            <a:r>
              <a:rPr lang="en-US" b="1" dirty="0">
                <a:solidFill>
                  <a:schemeClr val="accent4">
                    <a:lumMod val="25000"/>
                  </a:schemeClr>
                </a:solidFill>
                <a:latin typeface="Roboto Slab" panose="020B0604020202020204" charset="0"/>
                <a:ea typeface="Roboto Slab" panose="020B0604020202020204" charset="0"/>
              </a:rPr>
              <a:t>Disadvantages:</a:t>
            </a:r>
          </a:p>
          <a:p>
            <a:pPr marL="285750" indent="-285750" algn="just">
              <a:buFont typeface="Arial" panose="020B0604020202020204" pitchFamily="34" charset="0"/>
              <a:buChar char="•"/>
            </a:pPr>
            <a:endParaRPr lang="en-US" dirty="0">
              <a:solidFill>
                <a:schemeClr val="accent4">
                  <a:lumMod val="25000"/>
                </a:schemeClr>
              </a:solidFill>
              <a:latin typeface="Roboto Slab" panose="020B0604020202020204" charset="0"/>
              <a:ea typeface="Roboto Slab" panose="020B0604020202020204" charset="0"/>
            </a:endParaRPr>
          </a:p>
          <a:p>
            <a:pPr marL="342900" indent="-342900" algn="just">
              <a:buFont typeface="+mj-lt"/>
              <a:buAutoNum type="arabicPeriod"/>
            </a:pPr>
            <a:r>
              <a:rPr lang="en-US" dirty="0">
                <a:solidFill>
                  <a:schemeClr val="accent4">
                    <a:lumMod val="25000"/>
                  </a:schemeClr>
                </a:solidFill>
                <a:latin typeface="Roboto Slab" panose="020B0604020202020204" charset="0"/>
                <a:ea typeface="Roboto Slab" panose="020B0604020202020204" charset="0"/>
              </a:rPr>
              <a:t>It requires four diodes.</a:t>
            </a:r>
          </a:p>
        </p:txBody>
      </p:sp>
      <p:sp>
        <p:nvSpPr>
          <p:cNvPr id="7" name="TextBox 6"/>
          <p:cNvSpPr txBox="1"/>
          <p:nvPr/>
        </p:nvSpPr>
        <p:spPr>
          <a:xfrm>
            <a:off x="0" y="4929246"/>
            <a:ext cx="1973617" cy="230832"/>
          </a:xfrm>
          <a:prstGeom prst="rect">
            <a:avLst/>
          </a:prstGeom>
          <a:noFill/>
        </p:spPr>
        <p:txBody>
          <a:bodyPr wrap="none" rtlCol="0">
            <a:spAutoFit/>
          </a:bodyPr>
          <a:lstStyle/>
          <a:p>
            <a:pPr algn="ctr"/>
            <a:r>
              <a:rPr lang="en-US" sz="900" dirty="0">
                <a:solidFill>
                  <a:schemeClr val="bg1">
                    <a:lumMod val="50000"/>
                  </a:schemeClr>
                </a:solidFill>
                <a:latin typeface="MS Gothic" panose="020B0609070205080204" pitchFamily="49" charset="-128"/>
                <a:ea typeface="MS Gothic" panose="020B0609070205080204" pitchFamily="49" charset="-128"/>
              </a:rPr>
              <a:t>Prepared by </a:t>
            </a:r>
            <a:r>
              <a:rPr lang="en-US" sz="900" dirty="0" err="1">
                <a:solidFill>
                  <a:schemeClr val="bg1">
                    <a:lumMod val="50000"/>
                  </a:schemeClr>
                </a:solidFill>
                <a:latin typeface="MS Gothic" panose="020B0609070205080204" pitchFamily="49" charset="-128"/>
                <a:ea typeface="MS Gothic" panose="020B0609070205080204" pitchFamily="49" charset="-128"/>
              </a:rPr>
              <a:t>Ipshita</a:t>
            </a:r>
            <a:r>
              <a:rPr lang="en-US" sz="900" dirty="0">
                <a:solidFill>
                  <a:schemeClr val="bg1">
                    <a:lumMod val="50000"/>
                  </a:schemeClr>
                </a:solidFill>
                <a:latin typeface="MS Gothic" panose="020B0609070205080204" pitchFamily="49" charset="-128"/>
                <a:ea typeface="MS Gothic" panose="020B0609070205080204" pitchFamily="49" charset="-128"/>
              </a:rPr>
              <a:t> </a:t>
            </a:r>
            <a:r>
              <a:rPr lang="en-US" sz="900" dirty="0" err="1">
                <a:solidFill>
                  <a:schemeClr val="bg1">
                    <a:lumMod val="50000"/>
                  </a:schemeClr>
                </a:solidFill>
                <a:latin typeface="MS Gothic" panose="020B0609070205080204" pitchFamily="49" charset="-128"/>
                <a:ea typeface="MS Gothic" panose="020B0609070205080204" pitchFamily="49" charset="-128"/>
              </a:rPr>
              <a:t>Tasnim</a:t>
            </a:r>
            <a:r>
              <a:rPr lang="en-US" sz="900" dirty="0">
                <a:solidFill>
                  <a:schemeClr val="bg1">
                    <a:lumMod val="50000"/>
                  </a:schemeClr>
                </a:solidFill>
                <a:latin typeface="MS Gothic" panose="020B0609070205080204" pitchFamily="49" charset="-128"/>
                <a:ea typeface="MS Gothic" panose="020B0609070205080204" pitchFamily="49" charset="-128"/>
              </a:rPr>
              <a:t> Raha</a:t>
            </a:r>
          </a:p>
        </p:txBody>
      </p:sp>
    </p:spTree>
    <p:extLst>
      <p:ext uri="{BB962C8B-B14F-4D97-AF65-F5344CB8AC3E}">
        <p14:creationId xmlns:p14="http://schemas.microsoft.com/office/powerpoint/2010/main" val="30722965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32</a:t>
            </a:fld>
            <a:endParaRPr/>
          </a:p>
        </p:txBody>
      </p:sp>
      <p:sp>
        <p:nvSpPr>
          <p:cNvPr id="6" name="Google Shape;97;p15"/>
          <p:cNvSpPr txBox="1">
            <a:spLocks/>
          </p:cNvSpPr>
          <p:nvPr/>
        </p:nvSpPr>
        <p:spPr>
          <a:xfrm>
            <a:off x="822326" y="99392"/>
            <a:ext cx="7969982" cy="7255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3200" dirty="0"/>
              <a:t>Center Tapped Transformer: </a:t>
            </a:r>
          </a:p>
        </p:txBody>
      </p:sp>
      <p:cxnSp>
        <p:nvCxnSpPr>
          <p:cNvPr id="16" name="Straight Connector 15"/>
          <p:cNvCxnSpPr/>
          <p:nvPr/>
        </p:nvCxnSpPr>
        <p:spPr>
          <a:xfrm flipV="1">
            <a:off x="822326" y="795133"/>
            <a:ext cx="7499348" cy="29816"/>
          </a:xfrm>
          <a:prstGeom prst="line">
            <a:avLst/>
          </a:prstGeom>
          <a:ln w="19050">
            <a:solidFill>
              <a:srgbClr val="3494BA"/>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22326" y="1080753"/>
            <a:ext cx="7499348" cy="954107"/>
          </a:xfrm>
          <a:prstGeom prst="rect">
            <a:avLst/>
          </a:prstGeom>
          <a:noFill/>
        </p:spPr>
        <p:txBody>
          <a:bodyPr wrap="square" rtlCol="0">
            <a:spAutoFit/>
          </a:bodyPr>
          <a:lstStyle/>
          <a:p>
            <a:pPr marL="342900" indent="-342900" algn="just">
              <a:buFont typeface="Arial" panose="020B0604020202020204" pitchFamily="34" charset="0"/>
              <a:buChar char="•"/>
            </a:pPr>
            <a:r>
              <a:rPr lang="en-US" dirty="0">
                <a:solidFill>
                  <a:schemeClr val="accent4">
                    <a:lumMod val="25000"/>
                  </a:schemeClr>
                </a:solidFill>
                <a:latin typeface="Roboto Slab" panose="020B0604020202020204" charset="0"/>
                <a:ea typeface="Roboto Slab" panose="020B0604020202020204" charset="0"/>
              </a:rPr>
              <a:t>A second popular full-wave rectifier with only two diodes but requiring a center-tapped transformer to establish the input signal across each section of the secondary of the transformer. The circuit diagram of center tapped transformer is given below,</a:t>
            </a:r>
          </a:p>
        </p:txBody>
      </p:sp>
      <p:pic>
        <p:nvPicPr>
          <p:cNvPr id="2" name="Picture 1"/>
          <p:cNvPicPr>
            <a:picLocks noChangeAspect="1"/>
          </p:cNvPicPr>
          <p:nvPr/>
        </p:nvPicPr>
        <p:blipFill>
          <a:blip r:embed="rId3"/>
          <a:stretch>
            <a:fillRect/>
          </a:stretch>
        </p:blipFill>
        <p:spPr>
          <a:xfrm>
            <a:off x="2582491" y="2290664"/>
            <a:ext cx="3876244" cy="2066018"/>
          </a:xfrm>
          <a:prstGeom prst="rect">
            <a:avLst/>
          </a:prstGeom>
        </p:spPr>
      </p:pic>
      <p:sp>
        <p:nvSpPr>
          <p:cNvPr id="7" name="TextBox 6"/>
          <p:cNvSpPr txBox="1"/>
          <p:nvPr/>
        </p:nvSpPr>
        <p:spPr>
          <a:xfrm>
            <a:off x="0" y="4929246"/>
            <a:ext cx="1973617" cy="230832"/>
          </a:xfrm>
          <a:prstGeom prst="rect">
            <a:avLst/>
          </a:prstGeom>
          <a:noFill/>
        </p:spPr>
        <p:txBody>
          <a:bodyPr wrap="none" rtlCol="0">
            <a:spAutoFit/>
          </a:bodyPr>
          <a:lstStyle/>
          <a:p>
            <a:pPr algn="ctr"/>
            <a:r>
              <a:rPr lang="en-US" sz="900" dirty="0">
                <a:solidFill>
                  <a:schemeClr val="bg1">
                    <a:lumMod val="50000"/>
                  </a:schemeClr>
                </a:solidFill>
                <a:latin typeface="MS Gothic" panose="020B0609070205080204" pitchFamily="49" charset="-128"/>
                <a:ea typeface="MS Gothic" panose="020B0609070205080204" pitchFamily="49" charset="-128"/>
              </a:rPr>
              <a:t>Prepared by </a:t>
            </a:r>
            <a:r>
              <a:rPr lang="en-US" sz="900" dirty="0" err="1">
                <a:solidFill>
                  <a:schemeClr val="bg1">
                    <a:lumMod val="50000"/>
                  </a:schemeClr>
                </a:solidFill>
                <a:latin typeface="MS Gothic" panose="020B0609070205080204" pitchFamily="49" charset="-128"/>
                <a:ea typeface="MS Gothic" panose="020B0609070205080204" pitchFamily="49" charset="-128"/>
              </a:rPr>
              <a:t>Ipshita</a:t>
            </a:r>
            <a:r>
              <a:rPr lang="en-US" sz="900" dirty="0">
                <a:solidFill>
                  <a:schemeClr val="bg1">
                    <a:lumMod val="50000"/>
                  </a:schemeClr>
                </a:solidFill>
                <a:latin typeface="MS Gothic" panose="020B0609070205080204" pitchFamily="49" charset="-128"/>
                <a:ea typeface="MS Gothic" panose="020B0609070205080204" pitchFamily="49" charset="-128"/>
              </a:rPr>
              <a:t> </a:t>
            </a:r>
            <a:r>
              <a:rPr lang="en-US" sz="900" dirty="0" err="1">
                <a:solidFill>
                  <a:schemeClr val="bg1">
                    <a:lumMod val="50000"/>
                  </a:schemeClr>
                </a:solidFill>
                <a:latin typeface="MS Gothic" panose="020B0609070205080204" pitchFamily="49" charset="-128"/>
                <a:ea typeface="MS Gothic" panose="020B0609070205080204" pitchFamily="49" charset="-128"/>
              </a:rPr>
              <a:t>Tasnim</a:t>
            </a:r>
            <a:r>
              <a:rPr lang="en-US" sz="900" dirty="0">
                <a:solidFill>
                  <a:schemeClr val="bg1">
                    <a:lumMod val="50000"/>
                  </a:schemeClr>
                </a:solidFill>
                <a:latin typeface="MS Gothic" panose="020B0609070205080204" pitchFamily="49" charset="-128"/>
                <a:ea typeface="MS Gothic" panose="020B0609070205080204" pitchFamily="49" charset="-128"/>
              </a:rPr>
              <a:t> Raha</a:t>
            </a:r>
          </a:p>
        </p:txBody>
      </p:sp>
    </p:spTree>
    <p:extLst>
      <p:ext uri="{BB962C8B-B14F-4D97-AF65-F5344CB8AC3E}">
        <p14:creationId xmlns:p14="http://schemas.microsoft.com/office/powerpoint/2010/main" val="13207052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33</a:t>
            </a:fld>
            <a:endParaRPr/>
          </a:p>
        </p:txBody>
      </p:sp>
      <p:sp>
        <p:nvSpPr>
          <p:cNvPr id="6" name="Google Shape;97;p15"/>
          <p:cNvSpPr txBox="1">
            <a:spLocks/>
          </p:cNvSpPr>
          <p:nvPr/>
        </p:nvSpPr>
        <p:spPr>
          <a:xfrm>
            <a:off x="822326" y="99392"/>
            <a:ext cx="7969982" cy="7255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2800" dirty="0"/>
              <a:t>Center Tapped Transformer: (+</a:t>
            </a:r>
            <a:r>
              <a:rPr lang="en-US" sz="2800" dirty="0" err="1"/>
              <a:t>ve</a:t>
            </a:r>
            <a:r>
              <a:rPr lang="en-US" sz="2800" dirty="0"/>
              <a:t> half cycle)</a:t>
            </a:r>
          </a:p>
        </p:txBody>
      </p:sp>
      <p:cxnSp>
        <p:nvCxnSpPr>
          <p:cNvPr id="16" name="Straight Connector 15"/>
          <p:cNvCxnSpPr/>
          <p:nvPr/>
        </p:nvCxnSpPr>
        <p:spPr>
          <a:xfrm flipV="1">
            <a:off x="822326" y="795133"/>
            <a:ext cx="7499348" cy="29816"/>
          </a:xfrm>
          <a:prstGeom prst="line">
            <a:avLst/>
          </a:prstGeom>
          <a:ln w="19050">
            <a:solidFill>
              <a:srgbClr val="3494BA"/>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22326" y="1080753"/>
            <a:ext cx="7499348" cy="1169551"/>
          </a:xfrm>
          <a:prstGeom prst="rect">
            <a:avLst/>
          </a:prstGeom>
          <a:noFill/>
        </p:spPr>
        <p:txBody>
          <a:bodyPr wrap="square" rtlCol="0">
            <a:spAutoFit/>
          </a:bodyPr>
          <a:lstStyle/>
          <a:p>
            <a:pPr marL="342900" indent="-342900" algn="just">
              <a:buFont typeface="Arial" panose="020B0604020202020204" pitchFamily="34" charset="0"/>
              <a:buChar char="•"/>
            </a:pPr>
            <a:r>
              <a:rPr lang="en-US" dirty="0">
                <a:solidFill>
                  <a:schemeClr val="accent4">
                    <a:lumMod val="25000"/>
                  </a:schemeClr>
                </a:solidFill>
                <a:latin typeface="Roboto Slab" panose="020B0604020202020204" charset="0"/>
                <a:ea typeface="Roboto Slab" panose="020B0604020202020204" charset="0"/>
              </a:rPr>
              <a:t>During the positive portion of vi applied to the primary of the transformer, the network will appear as shown in the figure bellow. With a positive pulse across each section of the secondary coil D1 assumes the short-circuit equivalent and D2 the open-circuit equivalent, as determined by the secondary voltages and the resulting current directions. The output voltage appears as shown in the figure.</a:t>
            </a:r>
          </a:p>
        </p:txBody>
      </p:sp>
      <p:pic>
        <p:nvPicPr>
          <p:cNvPr id="3" name="Picture 2"/>
          <p:cNvPicPr>
            <a:picLocks noChangeAspect="1"/>
          </p:cNvPicPr>
          <p:nvPr/>
        </p:nvPicPr>
        <p:blipFill>
          <a:blip r:embed="rId3"/>
          <a:stretch>
            <a:fillRect/>
          </a:stretch>
        </p:blipFill>
        <p:spPr>
          <a:xfrm>
            <a:off x="1723627" y="2420310"/>
            <a:ext cx="5696745" cy="1991003"/>
          </a:xfrm>
          <a:prstGeom prst="rect">
            <a:avLst/>
          </a:prstGeom>
        </p:spPr>
      </p:pic>
      <p:sp>
        <p:nvSpPr>
          <p:cNvPr id="7" name="TextBox 6"/>
          <p:cNvSpPr txBox="1"/>
          <p:nvPr/>
        </p:nvSpPr>
        <p:spPr>
          <a:xfrm>
            <a:off x="0" y="4929246"/>
            <a:ext cx="1973617" cy="230832"/>
          </a:xfrm>
          <a:prstGeom prst="rect">
            <a:avLst/>
          </a:prstGeom>
          <a:noFill/>
        </p:spPr>
        <p:txBody>
          <a:bodyPr wrap="none" rtlCol="0">
            <a:spAutoFit/>
          </a:bodyPr>
          <a:lstStyle/>
          <a:p>
            <a:pPr algn="ctr"/>
            <a:r>
              <a:rPr lang="en-US" sz="900" dirty="0">
                <a:solidFill>
                  <a:schemeClr val="bg1">
                    <a:lumMod val="50000"/>
                  </a:schemeClr>
                </a:solidFill>
                <a:latin typeface="MS Gothic" panose="020B0609070205080204" pitchFamily="49" charset="-128"/>
                <a:ea typeface="MS Gothic" panose="020B0609070205080204" pitchFamily="49" charset="-128"/>
              </a:rPr>
              <a:t>Prepared by </a:t>
            </a:r>
            <a:r>
              <a:rPr lang="en-US" sz="900" dirty="0" err="1">
                <a:solidFill>
                  <a:schemeClr val="bg1">
                    <a:lumMod val="50000"/>
                  </a:schemeClr>
                </a:solidFill>
                <a:latin typeface="MS Gothic" panose="020B0609070205080204" pitchFamily="49" charset="-128"/>
                <a:ea typeface="MS Gothic" panose="020B0609070205080204" pitchFamily="49" charset="-128"/>
              </a:rPr>
              <a:t>Ipshita</a:t>
            </a:r>
            <a:r>
              <a:rPr lang="en-US" sz="900" dirty="0">
                <a:solidFill>
                  <a:schemeClr val="bg1">
                    <a:lumMod val="50000"/>
                  </a:schemeClr>
                </a:solidFill>
                <a:latin typeface="MS Gothic" panose="020B0609070205080204" pitchFamily="49" charset="-128"/>
                <a:ea typeface="MS Gothic" panose="020B0609070205080204" pitchFamily="49" charset="-128"/>
              </a:rPr>
              <a:t> </a:t>
            </a:r>
            <a:r>
              <a:rPr lang="en-US" sz="900" dirty="0" err="1">
                <a:solidFill>
                  <a:schemeClr val="bg1">
                    <a:lumMod val="50000"/>
                  </a:schemeClr>
                </a:solidFill>
                <a:latin typeface="MS Gothic" panose="020B0609070205080204" pitchFamily="49" charset="-128"/>
                <a:ea typeface="MS Gothic" panose="020B0609070205080204" pitchFamily="49" charset="-128"/>
              </a:rPr>
              <a:t>Tasnim</a:t>
            </a:r>
            <a:r>
              <a:rPr lang="en-US" sz="900" dirty="0">
                <a:solidFill>
                  <a:schemeClr val="bg1">
                    <a:lumMod val="50000"/>
                  </a:schemeClr>
                </a:solidFill>
                <a:latin typeface="MS Gothic" panose="020B0609070205080204" pitchFamily="49" charset="-128"/>
                <a:ea typeface="MS Gothic" panose="020B0609070205080204" pitchFamily="49" charset="-128"/>
              </a:rPr>
              <a:t> Raha</a:t>
            </a:r>
          </a:p>
        </p:txBody>
      </p:sp>
    </p:spTree>
    <p:extLst>
      <p:ext uri="{BB962C8B-B14F-4D97-AF65-F5344CB8AC3E}">
        <p14:creationId xmlns:p14="http://schemas.microsoft.com/office/powerpoint/2010/main" val="11331826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34</a:t>
            </a:fld>
            <a:endParaRPr/>
          </a:p>
        </p:txBody>
      </p:sp>
      <p:sp>
        <p:nvSpPr>
          <p:cNvPr id="6" name="Google Shape;97;p15"/>
          <p:cNvSpPr txBox="1">
            <a:spLocks/>
          </p:cNvSpPr>
          <p:nvPr/>
        </p:nvSpPr>
        <p:spPr>
          <a:xfrm>
            <a:off x="822326" y="99392"/>
            <a:ext cx="7969982" cy="7255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2800" dirty="0"/>
              <a:t>Center Tapped Transformer: (-</a:t>
            </a:r>
            <a:r>
              <a:rPr lang="en-US" sz="2800" dirty="0" err="1"/>
              <a:t>ve</a:t>
            </a:r>
            <a:r>
              <a:rPr lang="en-US" sz="2800" dirty="0"/>
              <a:t> half cycle)</a:t>
            </a:r>
          </a:p>
        </p:txBody>
      </p:sp>
      <p:cxnSp>
        <p:nvCxnSpPr>
          <p:cNvPr id="16" name="Straight Connector 15"/>
          <p:cNvCxnSpPr/>
          <p:nvPr/>
        </p:nvCxnSpPr>
        <p:spPr>
          <a:xfrm flipV="1">
            <a:off x="822326" y="795133"/>
            <a:ext cx="7499348" cy="29816"/>
          </a:xfrm>
          <a:prstGeom prst="line">
            <a:avLst/>
          </a:prstGeom>
          <a:ln w="19050">
            <a:solidFill>
              <a:srgbClr val="3494BA"/>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22326" y="1080753"/>
            <a:ext cx="7499348" cy="738664"/>
          </a:xfrm>
          <a:prstGeom prst="rect">
            <a:avLst/>
          </a:prstGeom>
          <a:noFill/>
        </p:spPr>
        <p:txBody>
          <a:bodyPr wrap="square" rtlCol="0">
            <a:spAutoFit/>
          </a:bodyPr>
          <a:lstStyle/>
          <a:p>
            <a:pPr marL="342900" indent="-342900" algn="just">
              <a:buFont typeface="Arial" panose="020B0604020202020204" pitchFamily="34" charset="0"/>
              <a:buChar char="•"/>
            </a:pPr>
            <a:r>
              <a:rPr lang="en-US" dirty="0">
                <a:solidFill>
                  <a:schemeClr val="accent4">
                    <a:lumMod val="25000"/>
                  </a:schemeClr>
                </a:solidFill>
                <a:latin typeface="Roboto Slab" panose="020B0604020202020204" charset="0"/>
                <a:ea typeface="Roboto Slab" panose="020B0604020202020204" charset="0"/>
              </a:rPr>
              <a:t>During the negative portion of the input the network reverse the roles of the diodes but maintains the same polarity for the voltage across the load resistor R. The net effect is the same output with the same dc levels.</a:t>
            </a:r>
          </a:p>
        </p:txBody>
      </p:sp>
      <p:pic>
        <p:nvPicPr>
          <p:cNvPr id="2" name="Picture 1"/>
          <p:cNvPicPr>
            <a:picLocks noChangeAspect="1"/>
          </p:cNvPicPr>
          <p:nvPr/>
        </p:nvPicPr>
        <p:blipFill>
          <a:blip r:embed="rId3"/>
          <a:stretch>
            <a:fillRect/>
          </a:stretch>
        </p:blipFill>
        <p:spPr>
          <a:xfrm>
            <a:off x="4342670" y="1949020"/>
            <a:ext cx="4712321" cy="1507613"/>
          </a:xfrm>
          <a:prstGeom prst="rect">
            <a:avLst/>
          </a:prstGeom>
        </p:spPr>
      </p:pic>
      <p:sp>
        <p:nvSpPr>
          <p:cNvPr id="8" name="TextBox 7"/>
          <p:cNvSpPr txBox="1"/>
          <p:nvPr/>
        </p:nvSpPr>
        <p:spPr>
          <a:xfrm>
            <a:off x="822326" y="3456633"/>
            <a:ext cx="7499348" cy="307777"/>
          </a:xfrm>
          <a:prstGeom prst="rect">
            <a:avLst/>
          </a:prstGeom>
          <a:noFill/>
        </p:spPr>
        <p:txBody>
          <a:bodyPr wrap="square" rtlCol="0">
            <a:spAutoFit/>
          </a:bodyPr>
          <a:lstStyle/>
          <a:p>
            <a:pPr marL="342900" indent="-342900" algn="just">
              <a:buFont typeface="Arial" panose="020B0604020202020204" pitchFamily="34" charset="0"/>
              <a:buChar char="•"/>
            </a:pPr>
            <a:r>
              <a:rPr lang="en-US" dirty="0">
                <a:solidFill>
                  <a:schemeClr val="accent4">
                    <a:lumMod val="25000"/>
                  </a:schemeClr>
                </a:solidFill>
                <a:latin typeface="Roboto Slab" panose="020B0604020202020204" charset="0"/>
                <a:ea typeface="Roboto Slab" panose="020B0604020202020204" charset="0"/>
              </a:rPr>
              <a:t>Overall one full cycle the input and output voltages will be,</a:t>
            </a:r>
          </a:p>
        </p:txBody>
      </p:sp>
      <p:pic>
        <p:nvPicPr>
          <p:cNvPr id="4" name="Picture 3"/>
          <p:cNvPicPr>
            <a:picLocks noChangeAspect="1"/>
          </p:cNvPicPr>
          <p:nvPr/>
        </p:nvPicPr>
        <p:blipFill>
          <a:blip r:embed="rId4"/>
          <a:stretch>
            <a:fillRect/>
          </a:stretch>
        </p:blipFill>
        <p:spPr>
          <a:xfrm>
            <a:off x="3797852" y="3843773"/>
            <a:ext cx="3939436" cy="1195754"/>
          </a:xfrm>
          <a:prstGeom prst="rect">
            <a:avLst/>
          </a:prstGeom>
        </p:spPr>
      </p:pic>
      <p:sp>
        <p:nvSpPr>
          <p:cNvPr id="9" name="TextBox 8"/>
          <p:cNvSpPr txBox="1"/>
          <p:nvPr/>
        </p:nvSpPr>
        <p:spPr>
          <a:xfrm>
            <a:off x="0" y="4929246"/>
            <a:ext cx="1973617" cy="230832"/>
          </a:xfrm>
          <a:prstGeom prst="rect">
            <a:avLst/>
          </a:prstGeom>
          <a:noFill/>
        </p:spPr>
        <p:txBody>
          <a:bodyPr wrap="none" rtlCol="0">
            <a:spAutoFit/>
          </a:bodyPr>
          <a:lstStyle/>
          <a:p>
            <a:pPr algn="ctr"/>
            <a:r>
              <a:rPr lang="en-US" sz="900" dirty="0">
                <a:solidFill>
                  <a:schemeClr val="bg1">
                    <a:lumMod val="50000"/>
                  </a:schemeClr>
                </a:solidFill>
                <a:latin typeface="MS Gothic" panose="020B0609070205080204" pitchFamily="49" charset="-128"/>
                <a:ea typeface="MS Gothic" panose="020B0609070205080204" pitchFamily="49" charset="-128"/>
              </a:rPr>
              <a:t>Prepared by </a:t>
            </a:r>
            <a:r>
              <a:rPr lang="en-US" sz="900" dirty="0" err="1">
                <a:solidFill>
                  <a:schemeClr val="bg1">
                    <a:lumMod val="50000"/>
                  </a:schemeClr>
                </a:solidFill>
                <a:latin typeface="MS Gothic" panose="020B0609070205080204" pitchFamily="49" charset="-128"/>
                <a:ea typeface="MS Gothic" panose="020B0609070205080204" pitchFamily="49" charset="-128"/>
              </a:rPr>
              <a:t>Ipshita</a:t>
            </a:r>
            <a:r>
              <a:rPr lang="en-US" sz="900" dirty="0">
                <a:solidFill>
                  <a:schemeClr val="bg1">
                    <a:lumMod val="50000"/>
                  </a:schemeClr>
                </a:solidFill>
                <a:latin typeface="MS Gothic" panose="020B0609070205080204" pitchFamily="49" charset="-128"/>
                <a:ea typeface="MS Gothic" panose="020B0609070205080204" pitchFamily="49" charset="-128"/>
              </a:rPr>
              <a:t> </a:t>
            </a:r>
            <a:r>
              <a:rPr lang="en-US" sz="900" dirty="0" err="1">
                <a:solidFill>
                  <a:schemeClr val="bg1">
                    <a:lumMod val="50000"/>
                  </a:schemeClr>
                </a:solidFill>
                <a:latin typeface="MS Gothic" panose="020B0609070205080204" pitchFamily="49" charset="-128"/>
                <a:ea typeface="MS Gothic" panose="020B0609070205080204" pitchFamily="49" charset="-128"/>
              </a:rPr>
              <a:t>Tasnim</a:t>
            </a:r>
            <a:r>
              <a:rPr lang="en-US" sz="900" dirty="0">
                <a:solidFill>
                  <a:schemeClr val="bg1">
                    <a:lumMod val="50000"/>
                  </a:schemeClr>
                </a:solidFill>
                <a:latin typeface="MS Gothic" panose="020B0609070205080204" pitchFamily="49" charset="-128"/>
                <a:ea typeface="MS Gothic" panose="020B0609070205080204" pitchFamily="49" charset="-128"/>
              </a:rPr>
              <a:t> Raha</a:t>
            </a:r>
          </a:p>
        </p:txBody>
      </p:sp>
    </p:spTree>
    <p:extLst>
      <p:ext uri="{BB962C8B-B14F-4D97-AF65-F5344CB8AC3E}">
        <p14:creationId xmlns:p14="http://schemas.microsoft.com/office/powerpoint/2010/main" val="11956439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35</a:t>
            </a:fld>
            <a:endParaRPr/>
          </a:p>
        </p:txBody>
      </p:sp>
      <p:sp>
        <p:nvSpPr>
          <p:cNvPr id="6" name="Google Shape;97;p15"/>
          <p:cNvSpPr txBox="1">
            <a:spLocks/>
          </p:cNvSpPr>
          <p:nvPr/>
        </p:nvSpPr>
        <p:spPr>
          <a:xfrm>
            <a:off x="822326" y="99392"/>
            <a:ext cx="7969982" cy="7255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2800" dirty="0"/>
              <a:t>Center Tapped Transformer: Disadvantages</a:t>
            </a:r>
          </a:p>
        </p:txBody>
      </p:sp>
      <p:cxnSp>
        <p:nvCxnSpPr>
          <p:cNvPr id="16" name="Straight Connector 15"/>
          <p:cNvCxnSpPr/>
          <p:nvPr/>
        </p:nvCxnSpPr>
        <p:spPr>
          <a:xfrm flipV="1">
            <a:off x="822326" y="795133"/>
            <a:ext cx="7499348" cy="29816"/>
          </a:xfrm>
          <a:prstGeom prst="line">
            <a:avLst/>
          </a:prstGeom>
          <a:ln w="19050">
            <a:solidFill>
              <a:srgbClr val="3494BA"/>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22326" y="1080753"/>
            <a:ext cx="7499348" cy="2031325"/>
          </a:xfrm>
          <a:prstGeom prst="rect">
            <a:avLst/>
          </a:prstGeom>
          <a:noFill/>
        </p:spPr>
        <p:txBody>
          <a:bodyPr wrap="square" rtlCol="0">
            <a:spAutoFit/>
          </a:bodyPr>
          <a:lstStyle/>
          <a:p>
            <a:pPr marL="342900" indent="-342900" algn="just">
              <a:buFont typeface="Arial" panose="020B0604020202020204" pitchFamily="34" charset="0"/>
              <a:buChar char="•"/>
            </a:pPr>
            <a:r>
              <a:rPr lang="en-US" b="1" dirty="0">
                <a:solidFill>
                  <a:schemeClr val="accent4">
                    <a:lumMod val="25000"/>
                  </a:schemeClr>
                </a:solidFill>
                <a:latin typeface="Roboto Slab" panose="020B0604020202020204" charset="0"/>
                <a:ea typeface="Roboto Slab" panose="020B0604020202020204" charset="0"/>
              </a:rPr>
              <a:t>Disadvantages:</a:t>
            </a:r>
          </a:p>
          <a:p>
            <a:pPr marL="342900" indent="-342900" algn="just">
              <a:buFont typeface="Arial" panose="020B0604020202020204" pitchFamily="34" charset="0"/>
              <a:buChar char="•"/>
            </a:pPr>
            <a:endParaRPr lang="en-US" dirty="0">
              <a:solidFill>
                <a:schemeClr val="accent4">
                  <a:lumMod val="25000"/>
                </a:schemeClr>
              </a:solidFill>
              <a:latin typeface="Roboto Slab" panose="020B0604020202020204" charset="0"/>
              <a:ea typeface="Roboto Slab" panose="020B0604020202020204" charset="0"/>
            </a:endParaRPr>
          </a:p>
          <a:p>
            <a:pPr marL="342900" indent="-342900" algn="just">
              <a:buFont typeface="Arial" panose="020B0604020202020204" pitchFamily="34" charset="0"/>
              <a:buChar char="•"/>
            </a:pPr>
            <a:endParaRPr lang="en-US" dirty="0">
              <a:solidFill>
                <a:schemeClr val="accent4">
                  <a:lumMod val="25000"/>
                </a:schemeClr>
              </a:solidFill>
              <a:latin typeface="Roboto Slab" panose="020B0604020202020204" charset="0"/>
              <a:ea typeface="Roboto Slab" panose="020B0604020202020204" charset="0"/>
            </a:endParaRPr>
          </a:p>
          <a:p>
            <a:pPr marL="342900" indent="-342900" algn="just">
              <a:buFont typeface="+mj-lt"/>
              <a:buAutoNum type="arabicPeriod"/>
            </a:pPr>
            <a:r>
              <a:rPr lang="en-US" dirty="0">
                <a:solidFill>
                  <a:schemeClr val="accent4">
                    <a:lumMod val="25000"/>
                  </a:schemeClr>
                </a:solidFill>
                <a:latin typeface="Roboto Slab" panose="020B0604020202020204" charset="0"/>
                <a:ea typeface="Roboto Slab" panose="020B0604020202020204" charset="0"/>
              </a:rPr>
              <a:t>It is difficult to locate the </a:t>
            </a:r>
            <a:r>
              <a:rPr lang="en-US" dirty="0" err="1">
                <a:solidFill>
                  <a:schemeClr val="accent4">
                    <a:lumMod val="25000"/>
                  </a:schemeClr>
                </a:solidFill>
                <a:latin typeface="Roboto Slab" panose="020B0604020202020204" charset="0"/>
                <a:ea typeface="Roboto Slab" panose="020B0604020202020204" charset="0"/>
              </a:rPr>
              <a:t>centre</a:t>
            </a:r>
            <a:r>
              <a:rPr lang="en-US" dirty="0">
                <a:solidFill>
                  <a:schemeClr val="accent4">
                    <a:lumMod val="25000"/>
                  </a:schemeClr>
                </a:solidFill>
                <a:latin typeface="Roboto Slab" panose="020B0604020202020204" charset="0"/>
                <a:ea typeface="Roboto Slab" panose="020B0604020202020204" charset="0"/>
              </a:rPr>
              <a:t> tap on the secondary winding.</a:t>
            </a:r>
          </a:p>
          <a:p>
            <a:pPr marL="342900" indent="-342900" algn="just">
              <a:buFont typeface="+mj-lt"/>
              <a:buAutoNum type="arabicPeriod"/>
            </a:pPr>
            <a:endParaRPr lang="en-US" dirty="0">
              <a:solidFill>
                <a:schemeClr val="accent4">
                  <a:lumMod val="25000"/>
                </a:schemeClr>
              </a:solidFill>
              <a:latin typeface="Roboto Slab" panose="020B0604020202020204" charset="0"/>
              <a:ea typeface="Roboto Slab" panose="020B0604020202020204" charset="0"/>
            </a:endParaRPr>
          </a:p>
          <a:p>
            <a:pPr marL="342900" indent="-342900" algn="just">
              <a:buFont typeface="+mj-lt"/>
              <a:buAutoNum type="arabicPeriod"/>
            </a:pPr>
            <a:r>
              <a:rPr lang="en-US" dirty="0">
                <a:solidFill>
                  <a:schemeClr val="accent4">
                    <a:lumMod val="25000"/>
                  </a:schemeClr>
                </a:solidFill>
                <a:latin typeface="Roboto Slab" panose="020B0604020202020204" charset="0"/>
                <a:ea typeface="Roboto Slab" panose="020B0604020202020204" charset="0"/>
              </a:rPr>
              <a:t>The D.C. output is small as each diode utilizes only one-half of the transformer secondary voltage.</a:t>
            </a:r>
          </a:p>
          <a:p>
            <a:pPr marL="342900" indent="-342900" algn="just">
              <a:buFont typeface="+mj-lt"/>
              <a:buAutoNum type="arabicPeriod"/>
            </a:pPr>
            <a:endParaRPr lang="en-US" dirty="0">
              <a:solidFill>
                <a:schemeClr val="accent4">
                  <a:lumMod val="25000"/>
                </a:schemeClr>
              </a:solidFill>
              <a:latin typeface="Roboto Slab" panose="020B0604020202020204" charset="0"/>
              <a:ea typeface="Roboto Slab" panose="020B0604020202020204" charset="0"/>
            </a:endParaRPr>
          </a:p>
          <a:p>
            <a:pPr marL="342900" indent="-342900" algn="just">
              <a:buFont typeface="+mj-lt"/>
              <a:buAutoNum type="arabicPeriod"/>
            </a:pPr>
            <a:r>
              <a:rPr lang="en-US" dirty="0">
                <a:solidFill>
                  <a:schemeClr val="accent4">
                    <a:lumMod val="25000"/>
                  </a:schemeClr>
                </a:solidFill>
                <a:latin typeface="Roboto Slab" panose="020B0604020202020204" charset="0"/>
                <a:ea typeface="Roboto Slab" panose="020B0604020202020204" charset="0"/>
              </a:rPr>
              <a:t>The diodes used must have high peak inverse voltage.</a:t>
            </a:r>
          </a:p>
        </p:txBody>
      </p:sp>
      <p:sp>
        <p:nvSpPr>
          <p:cNvPr id="7" name="TextBox 6"/>
          <p:cNvSpPr txBox="1"/>
          <p:nvPr/>
        </p:nvSpPr>
        <p:spPr>
          <a:xfrm>
            <a:off x="0" y="4929246"/>
            <a:ext cx="1973617" cy="230832"/>
          </a:xfrm>
          <a:prstGeom prst="rect">
            <a:avLst/>
          </a:prstGeom>
          <a:noFill/>
        </p:spPr>
        <p:txBody>
          <a:bodyPr wrap="none" rtlCol="0">
            <a:spAutoFit/>
          </a:bodyPr>
          <a:lstStyle/>
          <a:p>
            <a:pPr algn="ctr"/>
            <a:r>
              <a:rPr lang="en-US" sz="900" dirty="0">
                <a:solidFill>
                  <a:schemeClr val="bg1">
                    <a:lumMod val="50000"/>
                  </a:schemeClr>
                </a:solidFill>
                <a:latin typeface="MS Gothic" panose="020B0609070205080204" pitchFamily="49" charset="-128"/>
                <a:ea typeface="MS Gothic" panose="020B0609070205080204" pitchFamily="49" charset="-128"/>
              </a:rPr>
              <a:t>Prepared by </a:t>
            </a:r>
            <a:r>
              <a:rPr lang="en-US" sz="900" dirty="0" err="1">
                <a:solidFill>
                  <a:schemeClr val="bg1">
                    <a:lumMod val="50000"/>
                  </a:schemeClr>
                </a:solidFill>
                <a:latin typeface="MS Gothic" panose="020B0609070205080204" pitchFamily="49" charset="-128"/>
                <a:ea typeface="MS Gothic" panose="020B0609070205080204" pitchFamily="49" charset="-128"/>
              </a:rPr>
              <a:t>Ipshita</a:t>
            </a:r>
            <a:r>
              <a:rPr lang="en-US" sz="900" dirty="0">
                <a:solidFill>
                  <a:schemeClr val="bg1">
                    <a:lumMod val="50000"/>
                  </a:schemeClr>
                </a:solidFill>
                <a:latin typeface="MS Gothic" panose="020B0609070205080204" pitchFamily="49" charset="-128"/>
                <a:ea typeface="MS Gothic" panose="020B0609070205080204" pitchFamily="49" charset="-128"/>
              </a:rPr>
              <a:t> </a:t>
            </a:r>
            <a:r>
              <a:rPr lang="en-US" sz="900" dirty="0" err="1">
                <a:solidFill>
                  <a:schemeClr val="bg1">
                    <a:lumMod val="50000"/>
                  </a:schemeClr>
                </a:solidFill>
                <a:latin typeface="MS Gothic" panose="020B0609070205080204" pitchFamily="49" charset="-128"/>
                <a:ea typeface="MS Gothic" panose="020B0609070205080204" pitchFamily="49" charset="-128"/>
              </a:rPr>
              <a:t>Tasnim</a:t>
            </a:r>
            <a:r>
              <a:rPr lang="en-US" sz="900" dirty="0">
                <a:solidFill>
                  <a:schemeClr val="bg1">
                    <a:lumMod val="50000"/>
                  </a:schemeClr>
                </a:solidFill>
                <a:latin typeface="MS Gothic" panose="020B0609070205080204" pitchFamily="49" charset="-128"/>
                <a:ea typeface="MS Gothic" panose="020B0609070205080204" pitchFamily="49" charset="-128"/>
              </a:rPr>
              <a:t> Raha</a:t>
            </a:r>
          </a:p>
        </p:txBody>
      </p:sp>
    </p:spTree>
    <p:extLst>
      <p:ext uri="{BB962C8B-B14F-4D97-AF65-F5344CB8AC3E}">
        <p14:creationId xmlns:p14="http://schemas.microsoft.com/office/powerpoint/2010/main" val="4580500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36</a:t>
            </a:fld>
            <a:endParaRPr/>
          </a:p>
        </p:txBody>
      </p:sp>
      <p:sp>
        <p:nvSpPr>
          <p:cNvPr id="6" name="Google Shape;97;p15"/>
          <p:cNvSpPr txBox="1">
            <a:spLocks/>
          </p:cNvSpPr>
          <p:nvPr/>
        </p:nvSpPr>
        <p:spPr>
          <a:xfrm>
            <a:off x="822326" y="99392"/>
            <a:ext cx="7969982" cy="7255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2800" dirty="0"/>
              <a:t>Peak Inverse Voltage (PIV):</a:t>
            </a:r>
          </a:p>
        </p:txBody>
      </p:sp>
      <p:cxnSp>
        <p:nvCxnSpPr>
          <p:cNvPr id="16" name="Straight Connector 15"/>
          <p:cNvCxnSpPr/>
          <p:nvPr/>
        </p:nvCxnSpPr>
        <p:spPr>
          <a:xfrm flipV="1">
            <a:off x="822326" y="795133"/>
            <a:ext cx="7499348" cy="29816"/>
          </a:xfrm>
          <a:prstGeom prst="line">
            <a:avLst/>
          </a:prstGeom>
          <a:ln w="19050">
            <a:solidFill>
              <a:srgbClr val="3494BA"/>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22326" y="1161137"/>
            <a:ext cx="7499348" cy="2246769"/>
          </a:xfrm>
          <a:prstGeom prst="rect">
            <a:avLst/>
          </a:prstGeom>
          <a:noFill/>
        </p:spPr>
        <p:txBody>
          <a:bodyPr wrap="square" rtlCol="0">
            <a:spAutoFit/>
          </a:bodyPr>
          <a:lstStyle/>
          <a:p>
            <a:pPr marL="285750" indent="-285750" algn="just">
              <a:buFont typeface="Arial" panose="020B0604020202020204" pitchFamily="34" charset="0"/>
              <a:buChar char="•"/>
            </a:pPr>
            <a:r>
              <a:rPr lang="en-US" dirty="0">
                <a:solidFill>
                  <a:schemeClr val="accent4">
                    <a:lumMod val="25000"/>
                  </a:schemeClr>
                </a:solidFill>
                <a:latin typeface="Roboto Slab" panose="020B0604020202020204" charset="0"/>
                <a:ea typeface="Roboto Slab" panose="020B0604020202020204" charset="0"/>
              </a:rPr>
              <a:t>Peak inverse voltage (PIV) or peak reverse voltage (PRV) rating of the diode is the voltage rating that must not be exceeded in the reverse bias region so that the diode will not enter in the </a:t>
            </a:r>
            <a:r>
              <a:rPr lang="en-US" dirty="0" err="1">
                <a:solidFill>
                  <a:schemeClr val="accent4">
                    <a:lumMod val="25000"/>
                  </a:schemeClr>
                </a:solidFill>
                <a:latin typeface="Roboto Slab" panose="020B0604020202020204" charset="0"/>
                <a:ea typeface="Roboto Slab" panose="020B0604020202020204" charset="0"/>
              </a:rPr>
              <a:t>zener</a:t>
            </a:r>
            <a:r>
              <a:rPr lang="en-US" dirty="0">
                <a:solidFill>
                  <a:schemeClr val="accent4">
                    <a:lumMod val="25000"/>
                  </a:schemeClr>
                </a:solidFill>
                <a:latin typeface="Roboto Slab" panose="020B0604020202020204" charset="0"/>
                <a:ea typeface="Roboto Slab" panose="020B0604020202020204" charset="0"/>
              </a:rPr>
              <a:t> breakdown region.</a:t>
            </a:r>
          </a:p>
          <a:p>
            <a:pPr marL="285750" indent="-285750" algn="just">
              <a:buFont typeface="Arial" panose="020B0604020202020204" pitchFamily="34" charset="0"/>
              <a:buChar char="•"/>
            </a:pPr>
            <a:endParaRPr lang="en-US" dirty="0">
              <a:solidFill>
                <a:schemeClr val="accent4">
                  <a:lumMod val="25000"/>
                </a:schemeClr>
              </a:solidFill>
              <a:latin typeface="Roboto Slab" panose="020B0604020202020204" charset="0"/>
              <a:ea typeface="Roboto Slab" panose="020B0604020202020204" charset="0"/>
            </a:endParaRPr>
          </a:p>
          <a:p>
            <a:pPr marL="285750" indent="-285750" algn="just">
              <a:buFont typeface="Arial" panose="020B0604020202020204" pitchFamily="34" charset="0"/>
              <a:buChar char="•"/>
            </a:pPr>
            <a:endParaRPr lang="en-US" dirty="0">
              <a:solidFill>
                <a:schemeClr val="accent4">
                  <a:lumMod val="25000"/>
                </a:schemeClr>
              </a:solidFill>
              <a:latin typeface="Roboto Slab" panose="020B0604020202020204" charset="0"/>
              <a:ea typeface="Roboto Slab" panose="020B0604020202020204" charset="0"/>
            </a:endParaRPr>
          </a:p>
          <a:p>
            <a:pPr marL="342900" indent="-342900" algn="just">
              <a:buFont typeface="+mj-lt"/>
              <a:buAutoNum type="arabicPeriod"/>
            </a:pPr>
            <a:r>
              <a:rPr lang="en-US" dirty="0">
                <a:solidFill>
                  <a:schemeClr val="accent4">
                    <a:lumMod val="25000"/>
                  </a:schemeClr>
                </a:solidFill>
                <a:latin typeface="Roboto Slab" panose="020B0604020202020204" charset="0"/>
                <a:ea typeface="Roboto Slab" panose="020B0604020202020204" charset="0"/>
              </a:rPr>
              <a:t>PIV for Half wave rectifier circuit ≥ </a:t>
            </a:r>
            <a:r>
              <a:rPr lang="en-US" dirty="0" err="1">
                <a:solidFill>
                  <a:schemeClr val="accent4">
                    <a:lumMod val="25000"/>
                  </a:schemeClr>
                </a:solidFill>
                <a:latin typeface="Roboto Slab" panose="020B0604020202020204" charset="0"/>
                <a:ea typeface="Roboto Slab" panose="020B0604020202020204" charset="0"/>
              </a:rPr>
              <a:t>Vm</a:t>
            </a:r>
            <a:endParaRPr lang="en-US" dirty="0">
              <a:solidFill>
                <a:schemeClr val="accent4">
                  <a:lumMod val="25000"/>
                </a:schemeClr>
              </a:solidFill>
              <a:latin typeface="Roboto Slab" panose="020B0604020202020204" charset="0"/>
              <a:ea typeface="Roboto Slab" panose="020B0604020202020204" charset="0"/>
            </a:endParaRPr>
          </a:p>
          <a:p>
            <a:pPr marL="342900" indent="-342900" algn="just">
              <a:buFont typeface="+mj-lt"/>
              <a:buAutoNum type="arabicPeriod"/>
            </a:pPr>
            <a:endParaRPr lang="en-US" dirty="0">
              <a:solidFill>
                <a:schemeClr val="accent4">
                  <a:lumMod val="25000"/>
                </a:schemeClr>
              </a:solidFill>
              <a:latin typeface="Roboto Slab" panose="020B0604020202020204" charset="0"/>
              <a:ea typeface="Roboto Slab" panose="020B0604020202020204" charset="0"/>
            </a:endParaRPr>
          </a:p>
          <a:p>
            <a:pPr marL="342900" indent="-342900" algn="just">
              <a:buFont typeface="+mj-lt"/>
              <a:buAutoNum type="arabicPeriod"/>
            </a:pPr>
            <a:r>
              <a:rPr lang="en-US" dirty="0">
                <a:solidFill>
                  <a:schemeClr val="accent4">
                    <a:lumMod val="25000"/>
                  </a:schemeClr>
                </a:solidFill>
                <a:latin typeface="Roboto Slab" panose="020B0604020202020204" charset="0"/>
                <a:ea typeface="Roboto Slab" panose="020B0604020202020204" charset="0"/>
              </a:rPr>
              <a:t>PIV for Full wave Bridge rectifier circuit  ≥ </a:t>
            </a:r>
            <a:r>
              <a:rPr lang="en-US" dirty="0" err="1">
                <a:solidFill>
                  <a:schemeClr val="accent4">
                    <a:lumMod val="25000"/>
                  </a:schemeClr>
                </a:solidFill>
                <a:latin typeface="Roboto Slab" panose="020B0604020202020204" charset="0"/>
                <a:ea typeface="Roboto Slab" panose="020B0604020202020204" charset="0"/>
              </a:rPr>
              <a:t>Vm</a:t>
            </a:r>
            <a:endParaRPr lang="en-US" dirty="0">
              <a:solidFill>
                <a:schemeClr val="accent4">
                  <a:lumMod val="25000"/>
                </a:schemeClr>
              </a:solidFill>
              <a:latin typeface="Roboto Slab" panose="020B0604020202020204" charset="0"/>
              <a:ea typeface="Roboto Slab" panose="020B0604020202020204" charset="0"/>
            </a:endParaRPr>
          </a:p>
          <a:p>
            <a:pPr marL="342900" indent="-342900" algn="just">
              <a:buFont typeface="+mj-lt"/>
              <a:buAutoNum type="arabicPeriod"/>
            </a:pPr>
            <a:endParaRPr lang="en-US" dirty="0">
              <a:solidFill>
                <a:schemeClr val="accent4">
                  <a:lumMod val="25000"/>
                </a:schemeClr>
              </a:solidFill>
              <a:latin typeface="Roboto Slab" panose="020B0604020202020204" charset="0"/>
              <a:ea typeface="Roboto Slab" panose="020B0604020202020204" charset="0"/>
            </a:endParaRPr>
          </a:p>
          <a:p>
            <a:pPr marL="342900" indent="-342900" algn="just">
              <a:buFont typeface="+mj-lt"/>
              <a:buAutoNum type="arabicPeriod"/>
            </a:pPr>
            <a:r>
              <a:rPr lang="en-US" dirty="0">
                <a:solidFill>
                  <a:schemeClr val="accent4">
                    <a:lumMod val="25000"/>
                  </a:schemeClr>
                </a:solidFill>
                <a:latin typeface="Roboto Slab" panose="020B0604020202020204" charset="0"/>
                <a:ea typeface="Roboto Slab" panose="020B0604020202020204" charset="0"/>
              </a:rPr>
              <a:t>PIV for Center-tapped Full wave rectifier circuit ≥  2Vm</a:t>
            </a:r>
          </a:p>
        </p:txBody>
      </p:sp>
      <p:sp>
        <p:nvSpPr>
          <p:cNvPr id="7" name="TextBox 6"/>
          <p:cNvSpPr txBox="1"/>
          <p:nvPr/>
        </p:nvSpPr>
        <p:spPr>
          <a:xfrm>
            <a:off x="0" y="4929246"/>
            <a:ext cx="1973617" cy="230832"/>
          </a:xfrm>
          <a:prstGeom prst="rect">
            <a:avLst/>
          </a:prstGeom>
          <a:noFill/>
        </p:spPr>
        <p:txBody>
          <a:bodyPr wrap="none" rtlCol="0">
            <a:spAutoFit/>
          </a:bodyPr>
          <a:lstStyle/>
          <a:p>
            <a:pPr algn="ctr"/>
            <a:r>
              <a:rPr lang="en-US" sz="900" dirty="0">
                <a:solidFill>
                  <a:schemeClr val="bg1">
                    <a:lumMod val="50000"/>
                  </a:schemeClr>
                </a:solidFill>
                <a:latin typeface="MS Gothic" panose="020B0609070205080204" pitchFamily="49" charset="-128"/>
                <a:ea typeface="MS Gothic" panose="020B0609070205080204" pitchFamily="49" charset="-128"/>
              </a:rPr>
              <a:t>Prepared by </a:t>
            </a:r>
            <a:r>
              <a:rPr lang="en-US" sz="900" dirty="0" err="1">
                <a:solidFill>
                  <a:schemeClr val="bg1">
                    <a:lumMod val="50000"/>
                  </a:schemeClr>
                </a:solidFill>
                <a:latin typeface="MS Gothic" panose="020B0609070205080204" pitchFamily="49" charset="-128"/>
                <a:ea typeface="MS Gothic" panose="020B0609070205080204" pitchFamily="49" charset="-128"/>
              </a:rPr>
              <a:t>Ipshita</a:t>
            </a:r>
            <a:r>
              <a:rPr lang="en-US" sz="900" dirty="0">
                <a:solidFill>
                  <a:schemeClr val="bg1">
                    <a:lumMod val="50000"/>
                  </a:schemeClr>
                </a:solidFill>
                <a:latin typeface="MS Gothic" panose="020B0609070205080204" pitchFamily="49" charset="-128"/>
                <a:ea typeface="MS Gothic" panose="020B0609070205080204" pitchFamily="49" charset="-128"/>
              </a:rPr>
              <a:t> </a:t>
            </a:r>
            <a:r>
              <a:rPr lang="en-US" sz="900" dirty="0" err="1">
                <a:solidFill>
                  <a:schemeClr val="bg1">
                    <a:lumMod val="50000"/>
                  </a:schemeClr>
                </a:solidFill>
                <a:latin typeface="MS Gothic" panose="020B0609070205080204" pitchFamily="49" charset="-128"/>
                <a:ea typeface="MS Gothic" panose="020B0609070205080204" pitchFamily="49" charset="-128"/>
              </a:rPr>
              <a:t>Tasnim</a:t>
            </a:r>
            <a:r>
              <a:rPr lang="en-US" sz="900" dirty="0">
                <a:solidFill>
                  <a:schemeClr val="bg1">
                    <a:lumMod val="50000"/>
                  </a:schemeClr>
                </a:solidFill>
                <a:latin typeface="MS Gothic" panose="020B0609070205080204" pitchFamily="49" charset="-128"/>
                <a:ea typeface="MS Gothic" panose="020B0609070205080204" pitchFamily="49" charset="-128"/>
              </a:rPr>
              <a:t> Raha</a:t>
            </a:r>
          </a:p>
        </p:txBody>
      </p:sp>
    </p:spTree>
    <p:extLst>
      <p:ext uri="{BB962C8B-B14F-4D97-AF65-F5344CB8AC3E}">
        <p14:creationId xmlns:p14="http://schemas.microsoft.com/office/powerpoint/2010/main" val="4286440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5725650" y="909615"/>
            <a:ext cx="1875600" cy="18528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txBox="1">
            <a:spLocks noGrp="1"/>
          </p:cNvSpPr>
          <p:nvPr>
            <p:ph type="ctrTitle" idx="4294967295"/>
          </p:nvPr>
        </p:nvSpPr>
        <p:spPr>
          <a:xfrm>
            <a:off x="533400" y="1252131"/>
            <a:ext cx="4779600" cy="1159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6000" b="1" dirty="0">
                <a:solidFill>
                  <a:srgbClr val="2896C1"/>
                </a:solidFill>
              </a:rPr>
              <a:t>Quiz Time!</a:t>
            </a:r>
            <a:endParaRPr sz="6000" b="1" dirty="0">
              <a:solidFill>
                <a:srgbClr val="2896C1"/>
              </a:solidFill>
            </a:endParaRPr>
          </a:p>
        </p:txBody>
      </p:sp>
      <p:sp>
        <p:nvSpPr>
          <p:cNvPr id="119" name="Google Shape;119;p18"/>
          <p:cNvSpPr txBox="1">
            <a:spLocks noGrp="1"/>
          </p:cNvSpPr>
          <p:nvPr>
            <p:ph type="subTitle" idx="4294967295"/>
          </p:nvPr>
        </p:nvSpPr>
        <p:spPr>
          <a:xfrm>
            <a:off x="533400" y="2394538"/>
            <a:ext cx="4779600" cy="885375"/>
          </a:xfrm>
          <a:prstGeom prst="rect">
            <a:avLst/>
          </a:prstGeom>
        </p:spPr>
        <p:txBody>
          <a:bodyPr spcFirstLastPara="1" wrap="square" lIns="91425" tIns="91425" rIns="91425" bIns="91425" anchor="t" anchorCtr="0">
            <a:noAutofit/>
          </a:bodyPr>
          <a:lstStyle/>
          <a:p>
            <a:pPr marL="0" lvl="0" indent="0" algn="r">
              <a:buNone/>
            </a:pPr>
            <a:r>
              <a:rPr lang="en-US" sz="2800" dirty="0">
                <a:solidFill>
                  <a:srgbClr val="5F686C"/>
                </a:solidFill>
              </a:rPr>
              <a:t>A brief assessment</a:t>
            </a:r>
            <a:endParaRPr sz="2800" dirty="0">
              <a:solidFill>
                <a:srgbClr val="5F686C"/>
              </a:solidFill>
            </a:endParaRPr>
          </a:p>
        </p:txBody>
      </p:sp>
      <p:cxnSp>
        <p:nvCxnSpPr>
          <p:cNvPr id="120" name="Google Shape;120;p18"/>
          <p:cNvCxnSpPr/>
          <p:nvPr/>
        </p:nvCxnSpPr>
        <p:spPr>
          <a:xfrm rot="10800000" flipH="1">
            <a:off x="6805299" y="540952"/>
            <a:ext cx="143700" cy="377100"/>
          </a:xfrm>
          <a:prstGeom prst="straightConnector1">
            <a:avLst/>
          </a:prstGeom>
          <a:noFill/>
          <a:ln w="9525" cap="flat" cmpd="sng">
            <a:solidFill>
              <a:srgbClr val="CFD8DC"/>
            </a:solidFill>
            <a:prstDash val="solid"/>
            <a:round/>
            <a:headEnd type="none" w="med" len="med"/>
            <a:tailEnd type="none" w="med" len="med"/>
          </a:ln>
        </p:spPr>
      </p:cxnSp>
      <p:cxnSp>
        <p:nvCxnSpPr>
          <p:cNvPr id="121" name="Google Shape;121;p18"/>
          <p:cNvCxnSpPr/>
          <p:nvPr/>
        </p:nvCxnSpPr>
        <p:spPr>
          <a:xfrm flipH="1">
            <a:off x="7451750" y="1182125"/>
            <a:ext cx="337200" cy="131100"/>
          </a:xfrm>
          <a:prstGeom prst="straightConnector1">
            <a:avLst/>
          </a:prstGeom>
          <a:noFill/>
          <a:ln w="9525" cap="flat" cmpd="sng">
            <a:solidFill>
              <a:srgbClr val="CFD8DC"/>
            </a:solidFill>
            <a:prstDash val="solid"/>
            <a:round/>
            <a:headEnd type="none" w="med" len="med"/>
            <a:tailEnd type="none" w="med" len="med"/>
          </a:ln>
        </p:spPr>
      </p:cxnSp>
      <p:cxnSp>
        <p:nvCxnSpPr>
          <p:cNvPr id="122" name="Google Shape;122;p18"/>
          <p:cNvCxnSpPr>
            <a:endCxn id="117" idx="6"/>
          </p:cNvCxnSpPr>
          <p:nvPr/>
        </p:nvCxnSpPr>
        <p:spPr>
          <a:xfrm rot="10800000">
            <a:off x="7601250" y="1836015"/>
            <a:ext cx="998100" cy="98100"/>
          </a:xfrm>
          <a:prstGeom prst="straightConnector1">
            <a:avLst/>
          </a:prstGeom>
          <a:noFill/>
          <a:ln w="9525" cap="flat" cmpd="sng">
            <a:solidFill>
              <a:srgbClr val="CFD8DC"/>
            </a:solidFill>
            <a:prstDash val="solid"/>
            <a:round/>
            <a:headEnd type="none" w="med" len="med"/>
            <a:tailEnd type="none" w="med" len="med"/>
          </a:ln>
        </p:spPr>
      </p:cxnSp>
      <p:sp>
        <p:nvSpPr>
          <p:cNvPr id="123" name="Google Shape;123;p18"/>
          <p:cNvSpPr/>
          <p:nvPr/>
        </p:nvSpPr>
        <p:spPr>
          <a:xfrm>
            <a:off x="5875408" y="1057537"/>
            <a:ext cx="1576200" cy="15567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37</a:t>
            </a:fld>
            <a:endParaRPr/>
          </a:p>
        </p:txBody>
      </p:sp>
      <p:pic>
        <p:nvPicPr>
          <p:cNvPr id="4" name="Picture 3"/>
          <p:cNvPicPr>
            <a:picLocks noChangeAspect="1"/>
          </p:cNvPicPr>
          <p:nvPr/>
        </p:nvPicPr>
        <p:blipFill rotWithShape="1">
          <a:blip r:embed="rId3">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rcRect l="17861" t="7730" r="18279" b="33334"/>
          <a:stretch/>
        </p:blipFill>
        <p:spPr>
          <a:xfrm>
            <a:off x="6033052" y="1222527"/>
            <a:ext cx="1230998" cy="1226975"/>
          </a:xfrm>
          <a:prstGeom prst="ellipse">
            <a:avLst/>
          </a:prstGeom>
        </p:spPr>
      </p:pic>
      <p:sp>
        <p:nvSpPr>
          <p:cNvPr id="16" name="Google Shape;119;p18"/>
          <p:cNvSpPr txBox="1">
            <a:spLocks/>
          </p:cNvSpPr>
          <p:nvPr/>
        </p:nvSpPr>
        <p:spPr>
          <a:xfrm>
            <a:off x="626165" y="3005002"/>
            <a:ext cx="4686835" cy="109867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chemeClr val="accent4"/>
              </a:buClr>
              <a:buSzPts val="3000"/>
              <a:buFont typeface="Source Sans Pro"/>
              <a:buChar char="◎"/>
              <a:defRPr sz="3000" b="0" i="0" u="none" strike="noStrike" cap="none">
                <a:solidFill>
                  <a:schemeClr val="dk1"/>
                </a:solidFill>
                <a:latin typeface="Source Sans Pro"/>
                <a:ea typeface="Source Sans Pro"/>
                <a:cs typeface="Source Sans Pro"/>
                <a:sym typeface="Source Sans Pro"/>
              </a:defRPr>
            </a:lvl1pPr>
            <a:lvl2pPr marL="914400" marR="0" lvl="1"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2pPr>
            <a:lvl3pPr marL="1371600" marR="0" lvl="2" indent="-381000" algn="l" rtl="0">
              <a:lnSpc>
                <a:spcPct val="100000"/>
              </a:lnSpc>
              <a:spcBef>
                <a:spcPts val="0"/>
              </a:spcBef>
              <a:spcAft>
                <a:spcPts val="0"/>
              </a:spcAft>
              <a:buClr>
                <a:schemeClr val="accent4"/>
              </a:buClr>
              <a:buSzPts val="2400"/>
              <a:buFont typeface="Source Sans Pro"/>
              <a:buChar char="◉"/>
              <a:defRPr sz="2400" b="0" i="0" u="none" strike="noStrike" cap="none">
                <a:solidFill>
                  <a:schemeClr val="dk1"/>
                </a:solidFill>
                <a:latin typeface="Source Sans Pro"/>
                <a:ea typeface="Source Sans Pro"/>
                <a:cs typeface="Source Sans Pro"/>
                <a:sym typeface="Source Sans Pro"/>
              </a:defRPr>
            </a:lvl3pPr>
            <a:lvl4pPr marL="1828800" marR="0" lvl="3"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4pPr>
            <a:lvl5pPr marL="2286000" marR="0" lvl="4"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5pPr>
            <a:lvl6pPr marL="2743200" marR="0" lvl="5"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6pPr>
            <a:lvl7pPr marL="3200400" marR="0" lvl="6"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7pPr>
            <a:lvl8pPr marL="3657600" marR="0" lvl="7"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8pPr>
            <a:lvl9pPr marL="4114800" marR="0" lvl="8" indent="-342900" algn="l" rtl="0">
              <a:lnSpc>
                <a:spcPct val="100000"/>
              </a:lnSpc>
              <a:spcBef>
                <a:spcPts val="0"/>
              </a:spcBef>
              <a:spcAft>
                <a:spcPts val="0"/>
              </a:spcAft>
              <a:buClr>
                <a:schemeClr val="dk1"/>
              </a:buClr>
              <a:buSzPts val="1800"/>
              <a:buFont typeface="Source Sans Pro"/>
              <a:buChar char="■"/>
              <a:defRPr sz="1800" b="0" i="0" u="none" strike="noStrike" cap="none">
                <a:solidFill>
                  <a:schemeClr val="dk1"/>
                </a:solidFill>
                <a:latin typeface="Source Sans Pro"/>
                <a:ea typeface="Source Sans Pro"/>
                <a:cs typeface="Source Sans Pro"/>
                <a:sym typeface="Source Sans Pro"/>
              </a:defRPr>
            </a:lvl9pPr>
          </a:lstStyle>
          <a:p>
            <a:pPr marL="0" indent="0" algn="r">
              <a:buNone/>
            </a:pPr>
            <a:r>
              <a:rPr lang="en-US" sz="1900" dirty="0">
                <a:solidFill>
                  <a:srgbClr val="5F686C"/>
                </a:solidFill>
              </a:rPr>
              <a:t>Don’t Worry!</a:t>
            </a:r>
          </a:p>
          <a:p>
            <a:pPr marL="0" indent="0" algn="r">
              <a:buNone/>
            </a:pPr>
            <a:r>
              <a:rPr lang="en-US" sz="1900" dirty="0">
                <a:solidFill>
                  <a:srgbClr val="5F686C"/>
                </a:solidFill>
              </a:rPr>
              <a:t>A quiz is a form of game or mind sport.</a:t>
            </a:r>
          </a:p>
        </p:txBody>
      </p:sp>
      <p:sp>
        <p:nvSpPr>
          <p:cNvPr id="12" name="TextBox 11"/>
          <p:cNvSpPr txBox="1"/>
          <p:nvPr/>
        </p:nvSpPr>
        <p:spPr>
          <a:xfrm>
            <a:off x="0" y="4929246"/>
            <a:ext cx="1973617" cy="230832"/>
          </a:xfrm>
          <a:prstGeom prst="rect">
            <a:avLst/>
          </a:prstGeom>
          <a:noFill/>
        </p:spPr>
        <p:txBody>
          <a:bodyPr wrap="none" rtlCol="0">
            <a:spAutoFit/>
          </a:bodyPr>
          <a:lstStyle/>
          <a:p>
            <a:pPr algn="ctr"/>
            <a:r>
              <a:rPr lang="en-US" sz="900" dirty="0">
                <a:solidFill>
                  <a:schemeClr val="bg1">
                    <a:lumMod val="50000"/>
                  </a:schemeClr>
                </a:solidFill>
                <a:latin typeface="MS Gothic" panose="020B0609070205080204" pitchFamily="49" charset="-128"/>
                <a:ea typeface="MS Gothic" panose="020B0609070205080204" pitchFamily="49" charset="-128"/>
              </a:rPr>
              <a:t>Prepared by </a:t>
            </a:r>
            <a:r>
              <a:rPr lang="en-US" sz="900" dirty="0" err="1">
                <a:solidFill>
                  <a:schemeClr val="bg1">
                    <a:lumMod val="50000"/>
                  </a:schemeClr>
                </a:solidFill>
                <a:latin typeface="MS Gothic" panose="020B0609070205080204" pitchFamily="49" charset="-128"/>
                <a:ea typeface="MS Gothic" panose="020B0609070205080204" pitchFamily="49" charset="-128"/>
              </a:rPr>
              <a:t>Ipshita</a:t>
            </a:r>
            <a:r>
              <a:rPr lang="en-US" sz="900" dirty="0">
                <a:solidFill>
                  <a:schemeClr val="bg1">
                    <a:lumMod val="50000"/>
                  </a:schemeClr>
                </a:solidFill>
                <a:latin typeface="MS Gothic" panose="020B0609070205080204" pitchFamily="49" charset="-128"/>
                <a:ea typeface="MS Gothic" panose="020B0609070205080204" pitchFamily="49" charset="-128"/>
              </a:rPr>
              <a:t> </a:t>
            </a:r>
            <a:r>
              <a:rPr lang="en-US" sz="900" dirty="0" err="1">
                <a:solidFill>
                  <a:schemeClr val="bg1">
                    <a:lumMod val="50000"/>
                  </a:schemeClr>
                </a:solidFill>
                <a:latin typeface="MS Gothic" panose="020B0609070205080204" pitchFamily="49" charset="-128"/>
                <a:ea typeface="MS Gothic" panose="020B0609070205080204" pitchFamily="49" charset="-128"/>
              </a:rPr>
              <a:t>Tasnim</a:t>
            </a:r>
            <a:r>
              <a:rPr lang="en-US" sz="900" dirty="0">
                <a:solidFill>
                  <a:schemeClr val="bg1">
                    <a:lumMod val="50000"/>
                  </a:schemeClr>
                </a:solidFill>
                <a:latin typeface="MS Gothic" panose="020B0609070205080204" pitchFamily="49" charset="-128"/>
                <a:ea typeface="MS Gothic" panose="020B0609070205080204" pitchFamily="49" charset="-128"/>
              </a:rPr>
              <a:t> Raha</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9" name="Google Shape;249;p2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38</a:t>
            </a:fld>
            <a:endParaRPr/>
          </a:p>
        </p:txBody>
      </p:sp>
      <p:sp>
        <p:nvSpPr>
          <p:cNvPr id="5" name="TextBox 4"/>
          <p:cNvSpPr txBox="1"/>
          <p:nvPr/>
        </p:nvSpPr>
        <p:spPr>
          <a:xfrm>
            <a:off x="247615" y="348646"/>
            <a:ext cx="8156769" cy="4401205"/>
          </a:xfrm>
          <a:prstGeom prst="rect">
            <a:avLst/>
          </a:prstGeom>
          <a:noFill/>
        </p:spPr>
        <p:txBody>
          <a:bodyPr wrap="square" rtlCol="0">
            <a:spAutoFit/>
          </a:bodyPr>
          <a:lstStyle/>
          <a:p>
            <a:pPr marL="342900" indent="-342900" fontAlgn="base">
              <a:buFont typeface="+mj-lt"/>
              <a:buAutoNum type="arabicPeriod"/>
            </a:pPr>
            <a:r>
              <a:rPr lang="en-US" dirty="0" err="1">
                <a:latin typeface="Roboto Slab" panose="020B0604020202020204" charset="0"/>
                <a:ea typeface="Roboto Slab" panose="020B0604020202020204" charset="0"/>
              </a:rPr>
              <a:t>Zener</a:t>
            </a:r>
            <a:r>
              <a:rPr lang="en-US" dirty="0">
                <a:latin typeface="Roboto Slab" panose="020B0604020202020204" charset="0"/>
                <a:ea typeface="Roboto Slab" panose="020B0604020202020204" charset="0"/>
              </a:rPr>
              <a:t> diodes can be effectively used in voltage regulator. However, they are these days being replaced by more efficient</a:t>
            </a:r>
          </a:p>
          <a:p>
            <a:pPr marL="342900" indent="-342900" fontAlgn="base">
              <a:buAutoNum type="alphaLcParenR"/>
            </a:pPr>
            <a:r>
              <a:rPr lang="en-US" dirty="0">
                <a:latin typeface="Roboto Slab" panose="020B0604020202020204" charset="0"/>
                <a:ea typeface="Roboto Slab" panose="020B0604020202020204" charset="0"/>
              </a:rPr>
              <a:t>Operational Amplifier	b) MOSFET	c) Integrated Circuits</a:t>
            </a:r>
          </a:p>
          <a:p>
            <a:pPr marL="342900" indent="-342900" fontAlgn="base">
              <a:buAutoNum type="alphaLcParenR"/>
            </a:pPr>
            <a:endParaRPr lang="en-US" dirty="0">
              <a:latin typeface="Roboto Slab" panose="020B0604020202020204" charset="0"/>
              <a:ea typeface="Roboto Slab" panose="020B0604020202020204" charset="0"/>
            </a:endParaRPr>
          </a:p>
          <a:p>
            <a:pPr marL="342900" indent="-342900" fontAlgn="base">
              <a:buAutoNum type="alphaLcParenR"/>
            </a:pPr>
            <a:endParaRPr lang="en-US" dirty="0">
              <a:latin typeface="Roboto Slab" panose="020B0604020202020204" charset="0"/>
              <a:ea typeface="Roboto Slab" panose="020B0604020202020204" charset="0"/>
            </a:endParaRPr>
          </a:p>
          <a:p>
            <a:pPr fontAlgn="base"/>
            <a:r>
              <a:rPr lang="en-US" dirty="0">
                <a:latin typeface="Roboto Slab" panose="020B0604020202020204" charset="0"/>
                <a:ea typeface="Roboto Slab" panose="020B0604020202020204" charset="0"/>
              </a:rPr>
              <a:t>2.  What is the level of doping in </a:t>
            </a:r>
            <a:r>
              <a:rPr lang="en-US" dirty="0" err="1">
                <a:latin typeface="Roboto Slab" panose="020B0604020202020204" charset="0"/>
                <a:ea typeface="Roboto Slab" panose="020B0604020202020204" charset="0"/>
              </a:rPr>
              <a:t>Zener</a:t>
            </a:r>
            <a:r>
              <a:rPr lang="en-US" dirty="0">
                <a:latin typeface="Roboto Slab" panose="020B0604020202020204" charset="0"/>
                <a:ea typeface="Roboto Slab" panose="020B0604020202020204" charset="0"/>
              </a:rPr>
              <a:t> Diode?</a:t>
            </a:r>
          </a:p>
          <a:p>
            <a:pPr marL="342900" indent="-342900" fontAlgn="base">
              <a:buAutoNum type="alphaLcParenR"/>
            </a:pPr>
            <a:r>
              <a:rPr lang="en-US" dirty="0">
                <a:latin typeface="Roboto Slab" panose="020B0604020202020204" charset="0"/>
                <a:ea typeface="Roboto Slab" panose="020B0604020202020204" charset="0"/>
              </a:rPr>
              <a:t>Lightly Doped	b) Heavily Doped	c) Moderately Doped	d) No doping</a:t>
            </a:r>
          </a:p>
          <a:p>
            <a:pPr marL="342900" indent="-342900" fontAlgn="base">
              <a:buAutoNum type="alphaLcParenR"/>
            </a:pPr>
            <a:endParaRPr lang="en-US" dirty="0">
              <a:solidFill>
                <a:schemeClr val="accent4">
                  <a:lumMod val="25000"/>
                </a:schemeClr>
              </a:solidFill>
              <a:latin typeface="Roboto Slab" panose="020B0604020202020204" charset="0"/>
              <a:ea typeface="Roboto Slab" panose="020B0604020202020204" charset="0"/>
            </a:endParaRPr>
          </a:p>
          <a:p>
            <a:pPr marL="342900" indent="-342900" fontAlgn="base">
              <a:buAutoNum type="alphaLcParenR"/>
            </a:pPr>
            <a:endParaRPr lang="en-US" dirty="0">
              <a:solidFill>
                <a:schemeClr val="accent4">
                  <a:lumMod val="25000"/>
                </a:schemeClr>
              </a:solidFill>
              <a:latin typeface="Roboto Slab" panose="020B0604020202020204" charset="0"/>
              <a:ea typeface="Roboto Slab" panose="020B0604020202020204" charset="0"/>
            </a:endParaRPr>
          </a:p>
          <a:p>
            <a:pPr fontAlgn="base"/>
            <a:r>
              <a:rPr lang="en-US" dirty="0">
                <a:solidFill>
                  <a:schemeClr val="accent4">
                    <a:lumMod val="25000"/>
                  </a:schemeClr>
                </a:solidFill>
                <a:latin typeface="Roboto Slab" panose="020B0604020202020204" charset="0"/>
                <a:ea typeface="Roboto Slab" panose="020B0604020202020204" charset="0"/>
              </a:rPr>
              <a:t>3. </a:t>
            </a:r>
            <a:r>
              <a:rPr lang="en-US" dirty="0"/>
              <a:t>4. </a:t>
            </a:r>
            <a:r>
              <a:rPr lang="en-US" dirty="0" err="1"/>
              <a:t>Zener</a:t>
            </a:r>
            <a:r>
              <a:rPr lang="en-US" dirty="0"/>
              <a:t> Diode is mostly used as ____________</a:t>
            </a:r>
            <a:br>
              <a:rPr lang="en-US" dirty="0"/>
            </a:br>
            <a:r>
              <a:rPr lang="en-US" dirty="0"/>
              <a:t>a) Half-wave rectifier	b) Full-wave rectifier	c) Voltage Regulator	d) LED</a:t>
            </a:r>
          </a:p>
          <a:p>
            <a:pPr fontAlgn="base"/>
            <a:endParaRPr lang="en-US" dirty="0">
              <a:solidFill>
                <a:schemeClr val="accent4">
                  <a:lumMod val="25000"/>
                </a:schemeClr>
              </a:solidFill>
              <a:latin typeface="Roboto Slab" panose="020B0604020202020204" charset="0"/>
              <a:ea typeface="Roboto Slab" panose="020B0604020202020204" charset="0"/>
            </a:endParaRPr>
          </a:p>
          <a:p>
            <a:pPr fontAlgn="base"/>
            <a:endParaRPr lang="en-US" dirty="0">
              <a:solidFill>
                <a:schemeClr val="accent4">
                  <a:lumMod val="25000"/>
                </a:schemeClr>
              </a:solidFill>
              <a:latin typeface="Roboto Slab" panose="020B0604020202020204" charset="0"/>
              <a:ea typeface="Roboto Slab" panose="020B0604020202020204" charset="0"/>
            </a:endParaRPr>
          </a:p>
          <a:p>
            <a:pPr fontAlgn="base"/>
            <a:r>
              <a:rPr lang="en-US" dirty="0">
                <a:solidFill>
                  <a:schemeClr val="accent4">
                    <a:lumMod val="25000"/>
                  </a:schemeClr>
                </a:solidFill>
                <a:latin typeface="Roboto Slab" panose="020B0604020202020204" charset="0"/>
                <a:ea typeface="Roboto Slab" panose="020B0604020202020204" charset="0"/>
              </a:rPr>
              <a:t>4. </a:t>
            </a:r>
            <a:r>
              <a:rPr lang="en-US" dirty="0"/>
              <a:t>The depletion region of the </a:t>
            </a:r>
            <a:r>
              <a:rPr lang="en-US" dirty="0" err="1"/>
              <a:t>Zener</a:t>
            </a:r>
            <a:r>
              <a:rPr lang="en-US" dirty="0"/>
              <a:t> diode is ____________</a:t>
            </a:r>
            <a:br>
              <a:rPr lang="en-US" dirty="0"/>
            </a:br>
            <a:r>
              <a:rPr lang="en-US" dirty="0"/>
              <a:t>a) Thick		b) Normal		c) Very Thin	d) Very thick</a:t>
            </a:r>
          </a:p>
          <a:p>
            <a:pPr fontAlgn="base"/>
            <a:endParaRPr lang="en-US" dirty="0">
              <a:solidFill>
                <a:schemeClr val="accent4">
                  <a:lumMod val="25000"/>
                </a:schemeClr>
              </a:solidFill>
              <a:latin typeface="Roboto Slab" panose="020B0604020202020204" charset="0"/>
              <a:ea typeface="Roboto Slab" panose="020B0604020202020204" charset="0"/>
            </a:endParaRPr>
          </a:p>
          <a:p>
            <a:pPr fontAlgn="base"/>
            <a:endParaRPr lang="en-US" dirty="0">
              <a:solidFill>
                <a:schemeClr val="accent4">
                  <a:lumMod val="25000"/>
                </a:schemeClr>
              </a:solidFill>
              <a:latin typeface="Roboto Slab" panose="020B0604020202020204" charset="0"/>
              <a:ea typeface="Roboto Slab" panose="020B0604020202020204" charset="0"/>
            </a:endParaRPr>
          </a:p>
          <a:p>
            <a:pPr fontAlgn="base"/>
            <a:r>
              <a:rPr lang="en-US" dirty="0">
                <a:solidFill>
                  <a:schemeClr val="accent4">
                    <a:lumMod val="25000"/>
                  </a:schemeClr>
                </a:solidFill>
                <a:latin typeface="Roboto Slab" panose="020B0604020202020204" charset="0"/>
                <a:ea typeface="Roboto Slab" panose="020B0604020202020204" charset="0"/>
              </a:rPr>
              <a:t>5. </a:t>
            </a:r>
            <a:r>
              <a:rPr lang="en-US" dirty="0"/>
              <a:t>When the reverse voltage across the </a:t>
            </a:r>
            <a:r>
              <a:rPr lang="en-US" dirty="0" err="1"/>
              <a:t>Zener</a:t>
            </a:r>
            <a:r>
              <a:rPr lang="en-US" dirty="0"/>
              <a:t> diode is increased _____________</a:t>
            </a:r>
            <a:br>
              <a:rPr lang="en-US" dirty="0"/>
            </a:br>
            <a:r>
              <a:rPr lang="en-US" dirty="0"/>
              <a:t>a) The value of saturation current increases		b) No effect</a:t>
            </a:r>
            <a:br>
              <a:rPr lang="en-US" dirty="0"/>
            </a:br>
            <a:r>
              <a:rPr lang="en-US" dirty="0"/>
              <a:t>c) The value of cut-off potential increases		d) The value of cut-off potential decreases</a:t>
            </a:r>
            <a:endParaRPr lang="en-US" dirty="0">
              <a:solidFill>
                <a:schemeClr val="accent4">
                  <a:lumMod val="25000"/>
                </a:schemeClr>
              </a:solidFill>
              <a:latin typeface="Roboto Slab" panose="020B0604020202020204" charset="0"/>
              <a:ea typeface="Roboto Slab" panose="020B0604020202020204" charset="0"/>
            </a:endParaRPr>
          </a:p>
        </p:txBody>
      </p:sp>
      <p:pic>
        <p:nvPicPr>
          <p:cNvPr id="6" name="Picture 5"/>
          <p:cNvPicPr>
            <a:picLocks noChangeAspect="1"/>
          </p:cNvPicPr>
          <p:nvPr/>
        </p:nvPicPr>
        <p:blipFill rotWithShape="1">
          <a:blip r:embed="rId3">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rcRect l="17861" t="7730" r="18279" b="33334"/>
          <a:stretch/>
        </p:blipFill>
        <p:spPr>
          <a:xfrm>
            <a:off x="8065154" y="79638"/>
            <a:ext cx="978364" cy="975166"/>
          </a:xfrm>
          <a:prstGeom prst="ellipse">
            <a:avLst/>
          </a:prstGeom>
        </p:spPr>
      </p:pic>
    </p:spTree>
    <p:extLst>
      <p:ext uri="{BB962C8B-B14F-4D97-AF65-F5344CB8AC3E}">
        <p14:creationId xmlns:p14="http://schemas.microsoft.com/office/powerpoint/2010/main" val="17955769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9" name="Google Shape;249;p2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39</a:t>
            </a:fld>
            <a:endParaRPr/>
          </a:p>
        </p:txBody>
      </p:sp>
      <p:sp>
        <p:nvSpPr>
          <p:cNvPr id="5" name="TextBox 4"/>
          <p:cNvSpPr txBox="1"/>
          <p:nvPr/>
        </p:nvSpPr>
        <p:spPr>
          <a:xfrm>
            <a:off x="890709" y="2144414"/>
            <a:ext cx="2133845" cy="2031325"/>
          </a:xfrm>
          <a:prstGeom prst="rect">
            <a:avLst/>
          </a:prstGeom>
          <a:noFill/>
        </p:spPr>
        <p:txBody>
          <a:bodyPr wrap="square" rtlCol="0">
            <a:spAutoFit/>
          </a:bodyPr>
          <a:lstStyle/>
          <a:p>
            <a:pPr marL="342900" indent="-342900" fontAlgn="base">
              <a:buFont typeface="+mj-lt"/>
              <a:buAutoNum type="arabicPeriod"/>
            </a:pPr>
            <a:r>
              <a:rPr lang="en-US" i="1" dirty="0">
                <a:latin typeface="Roboto Slab" panose="020B0604020202020204" charset="0"/>
                <a:ea typeface="Roboto Slab" panose="020B0604020202020204" charset="0"/>
              </a:rPr>
              <a:t>C</a:t>
            </a:r>
          </a:p>
          <a:p>
            <a:pPr marL="342900" indent="-342900" fontAlgn="base">
              <a:buFont typeface="+mj-lt"/>
              <a:buAutoNum type="arabicPeriod"/>
            </a:pPr>
            <a:r>
              <a:rPr lang="bn-BD" i="1" dirty="0">
                <a:latin typeface="Roboto Slab" panose="020B0604020202020204" charset="0"/>
                <a:ea typeface="Roboto Slab" panose="020B0604020202020204" charset="0"/>
              </a:rPr>
              <a:t>B</a:t>
            </a:r>
            <a:endParaRPr lang="en-US" i="1" dirty="0">
              <a:latin typeface="Roboto Slab" panose="020B0604020202020204" charset="0"/>
              <a:ea typeface="Roboto Slab" panose="020B0604020202020204" charset="0"/>
            </a:endParaRPr>
          </a:p>
          <a:p>
            <a:pPr marL="342900" indent="-342900" fontAlgn="base">
              <a:buFont typeface="+mj-lt"/>
              <a:buAutoNum type="arabicPeriod"/>
            </a:pPr>
            <a:r>
              <a:rPr lang="en-US" i="1" dirty="0">
                <a:latin typeface="Roboto Slab" panose="020B0604020202020204" charset="0"/>
                <a:ea typeface="Roboto Slab" panose="020B0604020202020204" charset="0"/>
              </a:rPr>
              <a:t>C</a:t>
            </a:r>
          </a:p>
          <a:p>
            <a:pPr marL="342900" indent="-342900" fontAlgn="base">
              <a:buFont typeface="+mj-lt"/>
              <a:buAutoNum type="arabicPeriod"/>
            </a:pPr>
            <a:r>
              <a:rPr lang="en-US" i="1" dirty="0">
                <a:latin typeface="Roboto Slab" panose="020B0604020202020204" charset="0"/>
                <a:ea typeface="Roboto Slab" panose="020B0604020202020204" charset="0"/>
              </a:rPr>
              <a:t>C</a:t>
            </a:r>
          </a:p>
          <a:p>
            <a:pPr marL="342900" indent="-342900" fontAlgn="base">
              <a:buFont typeface="+mj-lt"/>
              <a:buAutoNum type="arabicPeriod"/>
            </a:pPr>
            <a:r>
              <a:rPr lang="en-US" i="1" dirty="0">
                <a:latin typeface="Roboto Slab" panose="020B0604020202020204" charset="0"/>
                <a:ea typeface="Roboto Slab" panose="020B0604020202020204" charset="0"/>
              </a:rPr>
              <a:t>C</a:t>
            </a:r>
          </a:p>
          <a:p>
            <a:pPr marL="342900" indent="-342900" fontAlgn="base">
              <a:buFont typeface="+mj-lt"/>
              <a:buAutoNum type="arabicPeriod"/>
            </a:pPr>
            <a:endParaRPr lang="en-US" i="1" dirty="0">
              <a:latin typeface="Roboto Slab" panose="020B0604020202020204" charset="0"/>
              <a:ea typeface="Roboto Slab" panose="020B0604020202020204" charset="0"/>
            </a:endParaRPr>
          </a:p>
          <a:p>
            <a:pPr marL="342900" indent="-342900" fontAlgn="base">
              <a:buFont typeface="+mj-lt"/>
              <a:buAutoNum type="arabicPeriod"/>
            </a:pPr>
            <a:endParaRPr lang="en-US" i="1" dirty="0">
              <a:latin typeface="Roboto Slab" panose="020B0604020202020204" charset="0"/>
              <a:ea typeface="Roboto Slab" panose="020B0604020202020204" charset="0"/>
            </a:endParaRPr>
          </a:p>
          <a:p>
            <a:pPr marL="342900" indent="-342900" fontAlgn="base">
              <a:buFont typeface="+mj-lt"/>
              <a:buAutoNum type="arabicPeriod"/>
            </a:pPr>
            <a:endParaRPr lang="en-US" i="1" dirty="0">
              <a:latin typeface="Roboto Slab" panose="020B0604020202020204" charset="0"/>
              <a:ea typeface="Roboto Slab" panose="020B0604020202020204" charset="0"/>
            </a:endParaRPr>
          </a:p>
          <a:p>
            <a:pPr marL="342900" indent="-342900" fontAlgn="base">
              <a:buFont typeface="+mj-lt"/>
              <a:buAutoNum type="arabicPeriod"/>
            </a:pPr>
            <a:endParaRPr lang="en-US" i="1" dirty="0">
              <a:solidFill>
                <a:schemeClr val="accent4">
                  <a:lumMod val="25000"/>
                </a:schemeClr>
              </a:solidFill>
              <a:latin typeface="Roboto Slab" panose="020B0604020202020204" charset="0"/>
              <a:ea typeface="Roboto Slab" panose="020B0604020202020204" charset="0"/>
            </a:endParaRPr>
          </a:p>
        </p:txBody>
      </p:sp>
      <p:pic>
        <p:nvPicPr>
          <p:cNvPr id="6" name="Picture 5"/>
          <p:cNvPicPr>
            <a:picLocks noChangeAspect="1"/>
          </p:cNvPicPr>
          <p:nvPr/>
        </p:nvPicPr>
        <p:blipFill rotWithShape="1">
          <a:blip r:embed="rId3">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rcRect l="17861" t="7730" r="18279" b="33334"/>
          <a:stretch/>
        </p:blipFill>
        <p:spPr>
          <a:xfrm>
            <a:off x="8069135" y="152876"/>
            <a:ext cx="938170" cy="935104"/>
          </a:xfrm>
          <a:prstGeom prst="ellipse">
            <a:avLst/>
          </a:prstGeom>
        </p:spPr>
      </p:pic>
    </p:spTree>
    <p:extLst>
      <p:ext uri="{BB962C8B-B14F-4D97-AF65-F5344CB8AC3E}">
        <p14:creationId xmlns:p14="http://schemas.microsoft.com/office/powerpoint/2010/main" val="2851291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
        <p:nvSpPr>
          <p:cNvPr id="6" name="Google Shape;97;p15"/>
          <p:cNvSpPr txBox="1">
            <a:spLocks/>
          </p:cNvSpPr>
          <p:nvPr/>
        </p:nvSpPr>
        <p:spPr>
          <a:xfrm>
            <a:off x="822326" y="99392"/>
            <a:ext cx="7969982" cy="7255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3600" dirty="0"/>
              <a:t>Zener Diode:</a:t>
            </a:r>
            <a:endParaRPr lang="en-US" sz="4800" b="1" dirty="0"/>
          </a:p>
        </p:txBody>
      </p:sp>
      <p:cxnSp>
        <p:nvCxnSpPr>
          <p:cNvPr id="16" name="Straight Connector 15"/>
          <p:cNvCxnSpPr/>
          <p:nvPr/>
        </p:nvCxnSpPr>
        <p:spPr>
          <a:xfrm flipV="1">
            <a:off x="822326" y="795133"/>
            <a:ext cx="7499348" cy="29816"/>
          </a:xfrm>
          <a:prstGeom prst="line">
            <a:avLst/>
          </a:prstGeom>
          <a:ln w="19050">
            <a:solidFill>
              <a:srgbClr val="3494BA"/>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22326" y="1010410"/>
            <a:ext cx="7499348" cy="2031325"/>
          </a:xfrm>
          <a:prstGeom prst="rect">
            <a:avLst/>
          </a:prstGeom>
          <a:noFill/>
        </p:spPr>
        <p:txBody>
          <a:bodyPr wrap="square" rtlCol="0">
            <a:spAutoFit/>
          </a:bodyPr>
          <a:lstStyle/>
          <a:p>
            <a:pPr marL="342900" indent="-342900" algn="just">
              <a:buFont typeface="Arial" panose="020B0604020202020204" pitchFamily="34" charset="0"/>
              <a:buChar char="•"/>
            </a:pPr>
            <a:r>
              <a:rPr lang="en-US" dirty="0">
                <a:solidFill>
                  <a:schemeClr val="accent4">
                    <a:lumMod val="25000"/>
                  </a:schemeClr>
                </a:solidFill>
                <a:latin typeface="Roboto Slab" panose="020B0604020202020204" charset="0"/>
                <a:ea typeface="Roboto Slab" panose="020B0604020202020204" charset="0"/>
              </a:rPr>
              <a:t>A zener diode is a special type diode designed to operate in the reverse breakdown region. </a:t>
            </a:r>
          </a:p>
          <a:p>
            <a:pPr marL="342900" indent="-342900" algn="just">
              <a:buFont typeface="Arial" panose="020B0604020202020204" pitchFamily="34" charset="0"/>
              <a:buChar char="•"/>
            </a:pPr>
            <a:endParaRPr lang="en-US" dirty="0">
              <a:solidFill>
                <a:schemeClr val="accent4">
                  <a:lumMod val="25000"/>
                </a:schemeClr>
              </a:solidFill>
              <a:latin typeface="Roboto Slab" panose="020B0604020202020204" charset="0"/>
              <a:ea typeface="Roboto Slab" panose="020B0604020202020204" charset="0"/>
            </a:endParaRPr>
          </a:p>
          <a:p>
            <a:pPr marL="342900" indent="-342900" algn="just">
              <a:buFont typeface="Arial" panose="020B0604020202020204" pitchFamily="34" charset="0"/>
              <a:buChar char="•"/>
            </a:pPr>
            <a:r>
              <a:rPr lang="en-US" dirty="0">
                <a:solidFill>
                  <a:schemeClr val="accent4">
                    <a:lumMod val="25000"/>
                  </a:schemeClr>
                </a:solidFill>
                <a:latin typeface="Roboto Slab" panose="020B0604020202020204" charset="0"/>
                <a:ea typeface="Roboto Slab" panose="020B0604020202020204" charset="0"/>
              </a:rPr>
              <a:t>Usually, it is heavily doped to reduce the reverse breakdown voltage. In the zener breakdown region, the diode maintains a constant voltage regardless of the value of current through the device. This permits the zener diode to be used as a </a:t>
            </a:r>
            <a:r>
              <a:rPr lang="en-US" b="1" dirty="0">
                <a:solidFill>
                  <a:schemeClr val="accent4">
                    <a:lumMod val="25000"/>
                  </a:schemeClr>
                </a:solidFill>
                <a:latin typeface="Roboto Slab" panose="020B0604020202020204" charset="0"/>
                <a:ea typeface="Roboto Slab" panose="020B0604020202020204" charset="0"/>
              </a:rPr>
              <a:t>voltage regulator</a:t>
            </a:r>
            <a:r>
              <a:rPr lang="en-US" dirty="0">
                <a:solidFill>
                  <a:schemeClr val="accent4">
                    <a:lumMod val="25000"/>
                  </a:schemeClr>
                </a:solidFill>
                <a:latin typeface="Roboto Slab" panose="020B0604020202020204" charset="0"/>
                <a:ea typeface="Roboto Slab" panose="020B0604020202020204" charset="0"/>
              </a:rPr>
              <a:t>. </a:t>
            </a:r>
          </a:p>
          <a:p>
            <a:pPr marL="342900" indent="-342900" algn="just">
              <a:buFont typeface="Arial" panose="020B0604020202020204" pitchFamily="34" charset="0"/>
              <a:buChar char="•"/>
            </a:pPr>
            <a:endParaRPr lang="en-US" dirty="0">
              <a:solidFill>
                <a:schemeClr val="accent4">
                  <a:lumMod val="25000"/>
                </a:schemeClr>
              </a:solidFill>
              <a:latin typeface="Roboto Slab" panose="020B0604020202020204" charset="0"/>
              <a:ea typeface="Roboto Slab" panose="020B0604020202020204" charset="0"/>
            </a:endParaRPr>
          </a:p>
          <a:p>
            <a:pPr marL="342900" indent="-342900" algn="just">
              <a:buFont typeface="Arial" panose="020B0604020202020204" pitchFamily="34" charset="0"/>
              <a:buChar char="•"/>
            </a:pPr>
            <a:r>
              <a:rPr lang="en-US" dirty="0">
                <a:solidFill>
                  <a:schemeClr val="accent4">
                    <a:lumMod val="25000"/>
                  </a:schemeClr>
                </a:solidFill>
                <a:latin typeface="Roboto Slab" panose="020B0604020202020204" charset="0"/>
                <a:ea typeface="Roboto Slab" panose="020B0604020202020204" charset="0"/>
              </a:rPr>
              <a:t>The symbol, conduction direction of two types of diode is given below,</a:t>
            </a:r>
          </a:p>
        </p:txBody>
      </p:sp>
      <p:pic>
        <p:nvPicPr>
          <p:cNvPr id="2" name="Picture 1"/>
          <p:cNvPicPr>
            <a:picLocks noChangeAspect="1"/>
          </p:cNvPicPr>
          <p:nvPr/>
        </p:nvPicPr>
        <p:blipFill>
          <a:blip r:embed="rId3"/>
          <a:stretch>
            <a:fillRect/>
          </a:stretch>
        </p:blipFill>
        <p:spPr>
          <a:xfrm>
            <a:off x="2580467" y="3166907"/>
            <a:ext cx="2495898" cy="1829055"/>
          </a:xfrm>
          <a:prstGeom prst="rect">
            <a:avLst/>
          </a:prstGeom>
        </p:spPr>
      </p:pic>
      <p:pic>
        <p:nvPicPr>
          <p:cNvPr id="1026" name="Picture 2" descr="what is Zener Diode, Uses, Operation, Types of Zener Diode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9738" y="3103624"/>
            <a:ext cx="2682913" cy="172320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0" y="4929246"/>
            <a:ext cx="1973617" cy="230832"/>
          </a:xfrm>
          <a:prstGeom prst="rect">
            <a:avLst/>
          </a:prstGeom>
          <a:noFill/>
        </p:spPr>
        <p:txBody>
          <a:bodyPr wrap="none" rtlCol="0">
            <a:spAutoFit/>
          </a:bodyPr>
          <a:lstStyle/>
          <a:p>
            <a:pPr algn="ctr"/>
            <a:r>
              <a:rPr lang="en-US" sz="900" dirty="0">
                <a:solidFill>
                  <a:schemeClr val="bg1">
                    <a:lumMod val="50000"/>
                  </a:schemeClr>
                </a:solidFill>
                <a:latin typeface="MS Gothic" panose="020B0609070205080204" pitchFamily="49" charset="-128"/>
                <a:ea typeface="MS Gothic" panose="020B0609070205080204" pitchFamily="49" charset="-128"/>
              </a:rPr>
              <a:t>Prepared by </a:t>
            </a:r>
            <a:r>
              <a:rPr lang="en-US" sz="900" dirty="0" err="1">
                <a:solidFill>
                  <a:schemeClr val="bg1">
                    <a:lumMod val="50000"/>
                  </a:schemeClr>
                </a:solidFill>
                <a:latin typeface="MS Gothic" panose="020B0609070205080204" pitchFamily="49" charset="-128"/>
                <a:ea typeface="MS Gothic" panose="020B0609070205080204" pitchFamily="49" charset="-128"/>
              </a:rPr>
              <a:t>Ipshita</a:t>
            </a:r>
            <a:r>
              <a:rPr lang="en-US" sz="900" dirty="0">
                <a:solidFill>
                  <a:schemeClr val="bg1">
                    <a:lumMod val="50000"/>
                  </a:schemeClr>
                </a:solidFill>
                <a:latin typeface="MS Gothic" panose="020B0609070205080204" pitchFamily="49" charset="-128"/>
                <a:ea typeface="MS Gothic" panose="020B0609070205080204" pitchFamily="49" charset="-128"/>
              </a:rPr>
              <a:t> </a:t>
            </a:r>
            <a:r>
              <a:rPr lang="en-US" sz="900" dirty="0" err="1">
                <a:solidFill>
                  <a:schemeClr val="bg1">
                    <a:lumMod val="50000"/>
                  </a:schemeClr>
                </a:solidFill>
                <a:latin typeface="MS Gothic" panose="020B0609070205080204" pitchFamily="49" charset="-128"/>
                <a:ea typeface="MS Gothic" panose="020B0609070205080204" pitchFamily="49" charset="-128"/>
              </a:rPr>
              <a:t>Tasnim</a:t>
            </a:r>
            <a:r>
              <a:rPr lang="en-US" sz="900" dirty="0">
                <a:solidFill>
                  <a:schemeClr val="bg1">
                    <a:lumMod val="50000"/>
                  </a:schemeClr>
                </a:solidFill>
                <a:latin typeface="MS Gothic" panose="020B0609070205080204" pitchFamily="49" charset="-128"/>
                <a:ea typeface="MS Gothic" panose="020B0609070205080204" pitchFamily="49" charset="-128"/>
              </a:rPr>
              <a:t> Raha</a:t>
            </a:r>
          </a:p>
        </p:txBody>
      </p:sp>
    </p:spTree>
    <p:extLst>
      <p:ext uri="{BB962C8B-B14F-4D97-AF65-F5344CB8AC3E}">
        <p14:creationId xmlns:p14="http://schemas.microsoft.com/office/powerpoint/2010/main" val="13636549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body" idx="1"/>
          </p:nvPr>
        </p:nvSpPr>
        <p:spPr>
          <a:xfrm>
            <a:off x="1215300" y="1723649"/>
            <a:ext cx="6713400" cy="2446417"/>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dirty="0">
                <a:solidFill>
                  <a:srgbClr val="5F686C"/>
                </a:solidFill>
              </a:rPr>
              <a:t>Success comes from</a:t>
            </a:r>
            <a:endParaRPr lang="en" b="1" dirty="0">
              <a:solidFill>
                <a:srgbClr val="3494BA"/>
              </a:solidFill>
            </a:endParaRPr>
          </a:p>
          <a:p>
            <a:pPr marL="0" lvl="0" indent="0">
              <a:buNone/>
            </a:pPr>
            <a:r>
              <a:rPr lang="en" b="1" dirty="0">
                <a:solidFill>
                  <a:srgbClr val="3494BA"/>
                </a:solidFill>
              </a:rPr>
              <a:t>Curiosity, Concentration,</a:t>
            </a:r>
          </a:p>
          <a:p>
            <a:pPr marL="0" lvl="0" indent="0">
              <a:buNone/>
            </a:pPr>
            <a:r>
              <a:rPr lang="en" b="1" dirty="0">
                <a:solidFill>
                  <a:srgbClr val="3494BA"/>
                </a:solidFill>
              </a:rPr>
              <a:t>Perseverance and self criticism</a:t>
            </a:r>
          </a:p>
          <a:p>
            <a:pPr marL="0" indent="0">
              <a:buNone/>
            </a:pPr>
            <a:r>
              <a:rPr lang="en" sz="1600" dirty="0">
                <a:solidFill>
                  <a:srgbClr val="5F686C"/>
                </a:solidFill>
              </a:rPr>
              <a:t>- Albert Einstein</a:t>
            </a:r>
            <a:endParaRPr lang="en" sz="1600" b="1" dirty="0">
              <a:solidFill>
                <a:srgbClr val="3494BA"/>
              </a:solidFill>
            </a:endParaRPr>
          </a:p>
        </p:txBody>
      </p:sp>
      <p:sp>
        <p:nvSpPr>
          <p:cNvPr id="105" name="Google Shape;105;p16"/>
          <p:cNvSpPr txBox="1">
            <a:spLocks noGrp="1"/>
          </p:cNvSpPr>
          <p:nvPr>
            <p:ph type="sldNum" idx="12"/>
          </p:nvPr>
        </p:nvSpPr>
        <p:spPr>
          <a:xfrm>
            <a:off x="-87" y="4749844"/>
            <a:ext cx="91440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40</a:t>
            </a:fld>
            <a:endParaRPr/>
          </a:p>
        </p:txBody>
      </p:sp>
      <p:sp>
        <p:nvSpPr>
          <p:cNvPr id="4" name="TextBox 3"/>
          <p:cNvSpPr txBox="1"/>
          <p:nvPr/>
        </p:nvSpPr>
        <p:spPr>
          <a:xfrm>
            <a:off x="0" y="4929246"/>
            <a:ext cx="1973617" cy="230832"/>
          </a:xfrm>
          <a:prstGeom prst="rect">
            <a:avLst/>
          </a:prstGeom>
          <a:noFill/>
        </p:spPr>
        <p:txBody>
          <a:bodyPr wrap="none" rtlCol="0">
            <a:spAutoFit/>
          </a:bodyPr>
          <a:lstStyle/>
          <a:p>
            <a:pPr algn="ctr"/>
            <a:r>
              <a:rPr lang="en-US" sz="900" dirty="0">
                <a:solidFill>
                  <a:schemeClr val="bg1">
                    <a:lumMod val="50000"/>
                  </a:schemeClr>
                </a:solidFill>
                <a:latin typeface="MS Gothic" panose="020B0609070205080204" pitchFamily="49" charset="-128"/>
                <a:ea typeface="MS Gothic" panose="020B0609070205080204" pitchFamily="49" charset="-128"/>
              </a:rPr>
              <a:t>Prepared by </a:t>
            </a:r>
            <a:r>
              <a:rPr lang="en-US" sz="900" dirty="0" err="1">
                <a:solidFill>
                  <a:schemeClr val="bg1">
                    <a:lumMod val="50000"/>
                  </a:schemeClr>
                </a:solidFill>
                <a:latin typeface="MS Gothic" panose="020B0609070205080204" pitchFamily="49" charset="-128"/>
                <a:ea typeface="MS Gothic" panose="020B0609070205080204" pitchFamily="49" charset="-128"/>
              </a:rPr>
              <a:t>Ipshita</a:t>
            </a:r>
            <a:r>
              <a:rPr lang="en-US" sz="900" dirty="0">
                <a:solidFill>
                  <a:schemeClr val="bg1">
                    <a:lumMod val="50000"/>
                  </a:schemeClr>
                </a:solidFill>
                <a:latin typeface="MS Gothic" panose="020B0609070205080204" pitchFamily="49" charset="-128"/>
                <a:ea typeface="MS Gothic" panose="020B0609070205080204" pitchFamily="49" charset="-128"/>
              </a:rPr>
              <a:t> </a:t>
            </a:r>
            <a:r>
              <a:rPr lang="en-US" sz="900" dirty="0" err="1">
                <a:solidFill>
                  <a:schemeClr val="bg1">
                    <a:lumMod val="50000"/>
                  </a:schemeClr>
                </a:solidFill>
                <a:latin typeface="MS Gothic" panose="020B0609070205080204" pitchFamily="49" charset="-128"/>
                <a:ea typeface="MS Gothic" panose="020B0609070205080204" pitchFamily="49" charset="-128"/>
              </a:rPr>
              <a:t>Tasnim</a:t>
            </a:r>
            <a:r>
              <a:rPr lang="en-US" sz="900" dirty="0">
                <a:solidFill>
                  <a:schemeClr val="bg1">
                    <a:lumMod val="50000"/>
                  </a:schemeClr>
                </a:solidFill>
                <a:latin typeface="MS Gothic" panose="020B0609070205080204" pitchFamily="49" charset="-128"/>
                <a:ea typeface="MS Gothic" panose="020B0609070205080204" pitchFamily="49" charset="-128"/>
              </a:rPr>
              <a:t> Raha</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5"/>
          <p:cNvSpPr txBox="1">
            <a:spLocks noGrp="1"/>
          </p:cNvSpPr>
          <p:nvPr>
            <p:ph type="ctrTitle" idx="4294967295"/>
          </p:nvPr>
        </p:nvSpPr>
        <p:spPr>
          <a:xfrm>
            <a:off x="1531553" y="1532542"/>
            <a:ext cx="7772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dirty="0">
                <a:solidFill>
                  <a:srgbClr val="3494BA"/>
                </a:solidFill>
              </a:rPr>
              <a:t>Thanks!</a:t>
            </a:r>
            <a:endParaRPr sz="6000" b="1" dirty="0">
              <a:solidFill>
                <a:srgbClr val="3494BA"/>
              </a:solidFill>
            </a:endParaRPr>
          </a:p>
        </p:txBody>
      </p:sp>
      <p:sp>
        <p:nvSpPr>
          <p:cNvPr id="375" name="Google Shape;375;p35"/>
          <p:cNvSpPr txBox="1">
            <a:spLocks noGrp="1"/>
          </p:cNvSpPr>
          <p:nvPr>
            <p:ph type="subTitle" idx="4294967295"/>
          </p:nvPr>
        </p:nvSpPr>
        <p:spPr>
          <a:xfrm>
            <a:off x="2120903" y="2655913"/>
            <a:ext cx="65937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b="1" dirty="0">
                <a:solidFill>
                  <a:srgbClr val="5F686C"/>
                </a:solidFill>
              </a:rPr>
              <a:t>Any questions?</a:t>
            </a:r>
            <a:endParaRPr sz="3600" b="1" dirty="0">
              <a:solidFill>
                <a:srgbClr val="5F686C"/>
              </a:solidFill>
            </a:endParaRPr>
          </a:p>
        </p:txBody>
      </p:sp>
      <p:sp>
        <p:nvSpPr>
          <p:cNvPr id="377" name="Google Shape;377;p35"/>
          <p:cNvSpPr txBox="1">
            <a:spLocks noGrp="1"/>
          </p:cNvSpPr>
          <p:nvPr>
            <p:ph type="sldNum" idx="12"/>
          </p:nvPr>
        </p:nvSpPr>
        <p:spPr>
          <a:xfrm>
            <a:off x="5143403" y="5765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41</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sp>
        <p:nvSpPr>
          <p:cNvPr id="6" name="Google Shape;97;p15"/>
          <p:cNvSpPr txBox="1">
            <a:spLocks/>
          </p:cNvSpPr>
          <p:nvPr/>
        </p:nvSpPr>
        <p:spPr>
          <a:xfrm>
            <a:off x="815584" y="65006"/>
            <a:ext cx="8321674" cy="7255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3200" dirty="0"/>
              <a:t>Characteristics &amp; Working Principle</a:t>
            </a:r>
            <a:endParaRPr lang="en-US" sz="4400" b="1" dirty="0"/>
          </a:p>
        </p:txBody>
      </p:sp>
      <p:cxnSp>
        <p:nvCxnSpPr>
          <p:cNvPr id="16" name="Straight Connector 15"/>
          <p:cNvCxnSpPr/>
          <p:nvPr/>
        </p:nvCxnSpPr>
        <p:spPr>
          <a:xfrm flipV="1">
            <a:off x="822326" y="795133"/>
            <a:ext cx="7499348" cy="2981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Google Shape;104;p16"/>
          <p:cNvSpPr txBox="1">
            <a:spLocks/>
          </p:cNvSpPr>
          <p:nvPr/>
        </p:nvSpPr>
        <p:spPr>
          <a:xfrm>
            <a:off x="1275590" y="2149417"/>
            <a:ext cx="6713400" cy="19201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57200" algn="ctr" rtl="0">
              <a:lnSpc>
                <a:spcPct val="100000"/>
              </a:lnSpc>
              <a:spcBef>
                <a:spcPts val="600"/>
              </a:spcBef>
              <a:spcAft>
                <a:spcPts val="0"/>
              </a:spcAft>
              <a:buClr>
                <a:schemeClr val="dk1"/>
              </a:buClr>
              <a:buSzPts val="3600"/>
              <a:buFont typeface="Source Sans Pro"/>
              <a:buChar char="◎"/>
              <a:defRPr sz="3600" b="0" i="1" u="none" strike="noStrike" cap="none">
                <a:solidFill>
                  <a:schemeClr val="dk1"/>
                </a:solidFill>
                <a:latin typeface="Source Sans Pro"/>
                <a:ea typeface="Source Sans Pro"/>
                <a:cs typeface="Source Sans Pro"/>
                <a:sym typeface="Source Sans Pro"/>
              </a:defRPr>
            </a:lvl1pPr>
            <a:lvl2pPr marL="914400" marR="0" lvl="1" indent="-457200" algn="ctr" rtl="0">
              <a:lnSpc>
                <a:spcPct val="100000"/>
              </a:lnSpc>
              <a:spcBef>
                <a:spcPts val="0"/>
              </a:spcBef>
              <a:spcAft>
                <a:spcPts val="0"/>
              </a:spcAft>
              <a:buClr>
                <a:schemeClr val="dk1"/>
              </a:buClr>
              <a:buSzPts val="3600"/>
              <a:buFont typeface="Source Sans Pro"/>
              <a:buChar char="○"/>
              <a:defRPr sz="3600" b="0" i="1" u="none" strike="noStrike" cap="none">
                <a:solidFill>
                  <a:schemeClr val="dk1"/>
                </a:solidFill>
                <a:latin typeface="Source Sans Pro"/>
                <a:ea typeface="Source Sans Pro"/>
                <a:cs typeface="Source Sans Pro"/>
                <a:sym typeface="Source Sans Pro"/>
              </a:defRPr>
            </a:lvl2pPr>
            <a:lvl3pPr marL="1371600" marR="0" lvl="2" indent="-457200" algn="ctr" rtl="0">
              <a:lnSpc>
                <a:spcPct val="100000"/>
              </a:lnSpc>
              <a:spcBef>
                <a:spcPts val="0"/>
              </a:spcBef>
              <a:spcAft>
                <a:spcPts val="0"/>
              </a:spcAft>
              <a:buClr>
                <a:schemeClr val="dk1"/>
              </a:buClr>
              <a:buSzPts val="3600"/>
              <a:buFont typeface="Source Sans Pro"/>
              <a:buChar char="◉"/>
              <a:defRPr sz="3600" b="0" i="1" u="none" strike="noStrike" cap="none">
                <a:solidFill>
                  <a:schemeClr val="dk1"/>
                </a:solidFill>
                <a:latin typeface="Source Sans Pro"/>
                <a:ea typeface="Source Sans Pro"/>
                <a:cs typeface="Source Sans Pro"/>
                <a:sym typeface="Source Sans Pro"/>
              </a:defRPr>
            </a:lvl3pPr>
            <a:lvl4pPr marL="1828800" marR="0" lvl="3" indent="-457200" algn="ctr" rtl="0">
              <a:lnSpc>
                <a:spcPct val="100000"/>
              </a:lnSpc>
              <a:spcBef>
                <a:spcPts val="0"/>
              </a:spcBef>
              <a:spcAft>
                <a:spcPts val="0"/>
              </a:spcAft>
              <a:buClr>
                <a:schemeClr val="dk1"/>
              </a:buClr>
              <a:buSzPts val="3600"/>
              <a:buFont typeface="Source Sans Pro"/>
              <a:buChar char="●"/>
              <a:defRPr sz="3600" b="0" i="1" u="none" strike="noStrike" cap="none">
                <a:solidFill>
                  <a:schemeClr val="dk1"/>
                </a:solidFill>
                <a:latin typeface="Source Sans Pro"/>
                <a:ea typeface="Source Sans Pro"/>
                <a:cs typeface="Source Sans Pro"/>
                <a:sym typeface="Source Sans Pro"/>
              </a:defRPr>
            </a:lvl4pPr>
            <a:lvl5pPr marL="2286000" marR="0" lvl="4" indent="-457200" algn="ctr" rtl="0">
              <a:lnSpc>
                <a:spcPct val="100000"/>
              </a:lnSpc>
              <a:spcBef>
                <a:spcPts val="0"/>
              </a:spcBef>
              <a:spcAft>
                <a:spcPts val="0"/>
              </a:spcAft>
              <a:buClr>
                <a:schemeClr val="dk1"/>
              </a:buClr>
              <a:buSzPts val="3600"/>
              <a:buFont typeface="Source Sans Pro"/>
              <a:buChar char="○"/>
              <a:defRPr sz="3600" b="0" i="1" u="none" strike="noStrike" cap="none">
                <a:solidFill>
                  <a:schemeClr val="dk1"/>
                </a:solidFill>
                <a:latin typeface="Source Sans Pro"/>
                <a:ea typeface="Source Sans Pro"/>
                <a:cs typeface="Source Sans Pro"/>
                <a:sym typeface="Source Sans Pro"/>
              </a:defRPr>
            </a:lvl5pPr>
            <a:lvl6pPr marL="2743200" marR="0" lvl="5" indent="-457200" algn="ctr" rtl="0">
              <a:lnSpc>
                <a:spcPct val="100000"/>
              </a:lnSpc>
              <a:spcBef>
                <a:spcPts val="0"/>
              </a:spcBef>
              <a:spcAft>
                <a:spcPts val="0"/>
              </a:spcAft>
              <a:buClr>
                <a:schemeClr val="dk1"/>
              </a:buClr>
              <a:buSzPts val="3600"/>
              <a:buFont typeface="Source Sans Pro"/>
              <a:buChar char="■"/>
              <a:defRPr sz="3600" b="0" i="1" u="none" strike="noStrike" cap="none">
                <a:solidFill>
                  <a:schemeClr val="dk1"/>
                </a:solidFill>
                <a:latin typeface="Source Sans Pro"/>
                <a:ea typeface="Source Sans Pro"/>
                <a:cs typeface="Source Sans Pro"/>
                <a:sym typeface="Source Sans Pro"/>
              </a:defRPr>
            </a:lvl6pPr>
            <a:lvl7pPr marL="3200400" marR="0" lvl="6" indent="-457200" algn="ctr" rtl="0">
              <a:lnSpc>
                <a:spcPct val="100000"/>
              </a:lnSpc>
              <a:spcBef>
                <a:spcPts val="0"/>
              </a:spcBef>
              <a:spcAft>
                <a:spcPts val="0"/>
              </a:spcAft>
              <a:buClr>
                <a:schemeClr val="dk1"/>
              </a:buClr>
              <a:buSzPts val="3600"/>
              <a:buFont typeface="Source Sans Pro"/>
              <a:buChar char="●"/>
              <a:defRPr sz="3600" b="0" i="1" u="none" strike="noStrike" cap="none">
                <a:solidFill>
                  <a:schemeClr val="dk1"/>
                </a:solidFill>
                <a:latin typeface="Source Sans Pro"/>
                <a:ea typeface="Source Sans Pro"/>
                <a:cs typeface="Source Sans Pro"/>
                <a:sym typeface="Source Sans Pro"/>
              </a:defRPr>
            </a:lvl7pPr>
            <a:lvl8pPr marL="3657600" marR="0" lvl="7" indent="-457200" algn="ctr" rtl="0">
              <a:lnSpc>
                <a:spcPct val="100000"/>
              </a:lnSpc>
              <a:spcBef>
                <a:spcPts val="0"/>
              </a:spcBef>
              <a:spcAft>
                <a:spcPts val="0"/>
              </a:spcAft>
              <a:buClr>
                <a:schemeClr val="dk1"/>
              </a:buClr>
              <a:buSzPts val="3600"/>
              <a:buFont typeface="Source Sans Pro"/>
              <a:buChar char="○"/>
              <a:defRPr sz="3600" b="0" i="1" u="none" strike="noStrike" cap="none">
                <a:solidFill>
                  <a:schemeClr val="dk1"/>
                </a:solidFill>
                <a:latin typeface="Source Sans Pro"/>
                <a:ea typeface="Source Sans Pro"/>
                <a:cs typeface="Source Sans Pro"/>
                <a:sym typeface="Source Sans Pro"/>
              </a:defRPr>
            </a:lvl8pPr>
            <a:lvl9pPr marL="4114800" marR="0" lvl="8" indent="-457200" algn="ctr" rtl="0">
              <a:lnSpc>
                <a:spcPct val="100000"/>
              </a:lnSpc>
              <a:spcBef>
                <a:spcPts val="0"/>
              </a:spcBef>
              <a:spcAft>
                <a:spcPts val="0"/>
              </a:spcAft>
              <a:buClr>
                <a:schemeClr val="dk1"/>
              </a:buClr>
              <a:buSzPts val="3600"/>
              <a:buFont typeface="Source Sans Pro"/>
              <a:buChar char="■"/>
              <a:defRPr sz="3600" b="0" i="1" u="none" strike="noStrike" cap="none">
                <a:solidFill>
                  <a:schemeClr val="dk1"/>
                </a:solidFill>
                <a:latin typeface="Source Sans Pro"/>
                <a:ea typeface="Source Sans Pro"/>
                <a:cs typeface="Source Sans Pro"/>
                <a:sym typeface="Source Sans Pro"/>
              </a:defRPr>
            </a:lvl9pPr>
          </a:lstStyle>
          <a:p>
            <a:pPr marL="0" indent="0">
              <a:buFont typeface="Source Sans Pro"/>
              <a:buNone/>
            </a:pPr>
            <a:r>
              <a:rPr lang="en-US" sz="2400" dirty="0">
                <a:solidFill>
                  <a:srgbClr val="5F686C"/>
                </a:solidFill>
              </a:rPr>
              <a:t>Visual representation is always helpful</a:t>
            </a:r>
          </a:p>
          <a:p>
            <a:pPr marL="0" indent="0">
              <a:buNone/>
            </a:pPr>
            <a:r>
              <a:rPr lang="en-US" sz="1800" dirty="0">
                <a:solidFill>
                  <a:srgbClr val="5F686C"/>
                </a:solidFill>
              </a:rPr>
              <a:t>Link: </a:t>
            </a:r>
            <a:r>
              <a:rPr lang="en-US" sz="1800" dirty="0">
                <a:solidFill>
                  <a:srgbClr val="3494BA"/>
                </a:solidFill>
              </a:rPr>
              <a:t>https://www.youtube.com/watch?v=bN6_eHJQKz4</a:t>
            </a:r>
          </a:p>
        </p:txBody>
      </p:sp>
      <p:sp>
        <p:nvSpPr>
          <p:cNvPr id="8" name="TextBox 7"/>
          <p:cNvSpPr txBox="1"/>
          <p:nvPr/>
        </p:nvSpPr>
        <p:spPr>
          <a:xfrm>
            <a:off x="0" y="4929246"/>
            <a:ext cx="1973617" cy="230832"/>
          </a:xfrm>
          <a:prstGeom prst="rect">
            <a:avLst/>
          </a:prstGeom>
          <a:noFill/>
        </p:spPr>
        <p:txBody>
          <a:bodyPr wrap="none" rtlCol="0">
            <a:spAutoFit/>
          </a:bodyPr>
          <a:lstStyle/>
          <a:p>
            <a:pPr algn="ctr"/>
            <a:r>
              <a:rPr lang="en-US" sz="900" dirty="0">
                <a:solidFill>
                  <a:schemeClr val="bg1">
                    <a:lumMod val="50000"/>
                  </a:schemeClr>
                </a:solidFill>
                <a:latin typeface="MS Gothic" panose="020B0609070205080204" pitchFamily="49" charset="-128"/>
                <a:ea typeface="MS Gothic" panose="020B0609070205080204" pitchFamily="49" charset="-128"/>
              </a:rPr>
              <a:t>Prepared by </a:t>
            </a:r>
            <a:r>
              <a:rPr lang="en-US" sz="900" dirty="0" err="1">
                <a:solidFill>
                  <a:schemeClr val="bg1">
                    <a:lumMod val="50000"/>
                  </a:schemeClr>
                </a:solidFill>
                <a:latin typeface="MS Gothic" panose="020B0609070205080204" pitchFamily="49" charset="-128"/>
                <a:ea typeface="MS Gothic" panose="020B0609070205080204" pitchFamily="49" charset="-128"/>
              </a:rPr>
              <a:t>Ipshita</a:t>
            </a:r>
            <a:r>
              <a:rPr lang="en-US" sz="900" dirty="0">
                <a:solidFill>
                  <a:schemeClr val="bg1">
                    <a:lumMod val="50000"/>
                  </a:schemeClr>
                </a:solidFill>
                <a:latin typeface="MS Gothic" panose="020B0609070205080204" pitchFamily="49" charset="-128"/>
                <a:ea typeface="MS Gothic" panose="020B0609070205080204" pitchFamily="49" charset="-128"/>
              </a:rPr>
              <a:t> </a:t>
            </a:r>
            <a:r>
              <a:rPr lang="en-US" sz="900" dirty="0" err="1">
                <a:solidFill>
                  <a:schemeClr val="bg1">
                    <a:lumMod val="50000"/>
                  </a:schemeClr>
                </a:solidFill>
                <a:latin typeface="MS Gothic" panose="020B0609070205080204" pitchFamily="49" charset="-128"/>
                <a:ea typeface="MS Gothic" panose="020B0609070205080204" pitchFamily="49" charset="-128"/>
              </a:rPr>
              <a:t>Tasnim</a:t>
            </a:r>
            <a:r>
              <a:rPr lang="en-US" sz="900" dirty="0">
                <a:solidFill>
                  <a:schemeClr val="bg1">
                    <a:lumMod val="50000"/>
                  </a:schemeClr>
                </a:solidFill>
                <a:latin typeface="MS Gothic" panose="020B0609070205080204" pitchFamily="49" charset="-128"/>
                <a:ea typeface="MS Gothic" panose="020B0609070205080204" pitchFamily="49" charset="-128"/>
              </a:rPr>
              <a:t> Raha</a:t>
            </a:r>
          </a:p>
        </p:txBody>
      </p:sp>
    </p:spTree>
    <p:extLst>
      <p:ext uri="{BB962C8B-B14F-4D97-AF65-F5344CB8AC3E}">
        <p14:creationId xmlns:p14="http://schemas.microsoft.com/office/powerpoint/2010/main" val="593037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
        <p:nvSpPr>
          <p:cNvPr id="6" name="Google Shape;97;p15"/>
          <p:cNvSpPr txBox="1">
            <a:spLocks/>
          </p:cNvSpPr>
          <p:nvPr/>
        </p:nvSpPr>
        <p:spPr>
          <a:xfrm>
            <a:off x="822326" y="99392"/>
            <a:ext cx="7969982" cy="7255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3600" dirty="0" err="1"/>
              <a:t>Zener</a:t>
            </a:r>
            <a:r>
              <a:rPr lang="en-US" sz="3600" dirty="0"/>
              <a:t> Diode</a:t>
            </a:r>
            <a:endParaRPr lang="en-US" sz="4800" b="1" dirty="0"/>
          </a:p>
        </p:txBody>
      </p:sp>
      <p:cxnSp>
        <p:nvCxnSpPr>
          <p:cNvPr id="16" name="Straight Connector 15"/>
          <p:cNvCxnSpPr/>
          <p:nvPr/>
        </p:nvCxnSpPr>
        <p:spPr>
          <a:xfrm flipV="1">
            <a:off x="822326" y="795133"/>
            <a:ext cx="7499348" cy="29816"/>
          </a:xfrm>
          <a:prstGeom prst="line">
            <a:avLst/>
          </a:prstGeom>
          <a:ln w="19050">
            <a:solidFill>
              <a:srgbClr val="3494BA"/>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81649" y="1010410"/>
            <a:ext cx="5367459" cy="3893374"/>
          </a:xfrm>
          <a:prstGeom prst="rect">
            <a:avLst/>
          </a:prstGeom>
          <a:noFill/>
        </p:spPr>
        <p:txBody>
          <a:bodyPr wrap="square" rtlCol="0">
            <a:spAutoFit/>
          </a:bodyPr>
          <a:lstStyle/>
          <a:p>
            <a:pPr marL="342900" indent="-342900" algn="just">
              <a:buFont typeface="Arial" panose="020B0604020202020204" pitchFamily="34" charset="0"/>
              <a:buChar char="•"/>
            </a:pPr>
            <a:r>
              <a:rPr lang="en-US" sz="1300" dirty="0">
                <a:solidFill>
                  <a:schemeClr val="accent4">
                    <a:lumMod val="25000"/>
                  </a:schemeClr>
                </a:solidFill>
                <a:latin typeface="Roboto Slab" panose="020B0604020202020204" charset="0"/>
                <a:ea typeface="Roboto Slab" panose="020B0604020202020204" charset="0"/>
              </a:rPr>
              <a:t>The characteristics of zener diode is given below</a:t>
            </a:r>
          </a:p>
          <a:p>
            <a:pPr marL="342900" indent="-342900" algn="just">
              <a:buFont typeface="Arial" panose="020B0604020202020204" pitchFamily="34" charset="0"/>
              <a:buChar char="•"/>
            </a:pPr>
            <a:endParaRPr lang="en-US" sz="1300" dirty="0">
              <a:solidFill>
                <a:schemeClr val="accent4">
                  <a:lumMod val="25000"/>
                </a:schemeClr>
              </a:solidFill>
              <a:latin typeface="Roboto Slab" panose="020B0604020202020204" charset="0"/>
              <a:ea typeface="Roboto Slab" panose="020B0604020202020204" charset="0"/>
            </a:endParaRPr>
          </a:p>
          <a:p>
            <a:pPr marL="342900" indent="-342900" algn="just">
              <a:buFont typeface="Arial" panose="020B0604020202020204" pitchFamily="34" charset="0"/>
              <a:buChar char="•"/>
            </a:pPr>
            <a:endParaRPr lang="en-US" sz="1300" dirty="0">
              <a:solidFill>
                <a:schemeClr val="accent4">
                  <a:lumMod val="25000"/>
                </a:schemeClr>
              </a:solidFill>
              <a:latin typeface="Roboto Slab" panose="020B0604020202020204" charset="0"/>
              <a:ea typeface="Roboto Slab" panose="020B0604020202020204" charset="0"/>
            </a:endParaRPr>
          </a:p>
          <a:p>
            <a:pPr marL="342900" indent="-342900" algn="just">
              <a:buFont typeface="+mj-lt"/>
              <a:buAutoNum type="arabicPeriod"/>
            </a:pPr>
            <a:r>
              <a:rPr lang="en-US" sz="1300" dirty="0">
                <a:solidFill>
                  <a:schemeClr val="accent4">
                    <a:lumMod val="25000"/>
                  </a:schemeClr>
                </a:solidFill>
                <a:latin typeface="Roboto Slab" panose="020B0604020202020204" charset="0"/>
                <a:ea typeface="Roboto Slab" panose="020B0604020202020204" charset="0"/>
              </a:rPr>
              <a:t>A zener diode is like an ordinary diode except that it is properly doped so as to have a sharp breakdown voltage.</a:t>
            </a:r>
          </a:p>
          <a:p>
            <a:pPr marL="342900" indent="-342900" algn="just">
              <a:buFont typeface="+mj-lt"/>
              <a:buAutoNum type="arabicPeriod"/>
            </a:pPr>
            <a:endParaRPr lang="en-US" sz="1300" dirty="0">
              <a:solidFill>
                <a:schemeClr val="accent4">
                  <a:lumMod val="25000"/>
                </a:schemeClr>
              </a:solidFill>
              <a:latin typeface="Roboto Slab" panose="020B0604020202020204" charset="0"/>
              <a:ea typeface="Roboto Slab" panose="020B0604020202020204" charset="0"/>
            </a:endParaRPr>
          </a:p>
          <a:p>
            <a:pPr marL="342900" indent="-342900" algn="just">
              <a:buFont typeface="+mj-lt"/>
              <a:buAutoNum type="arabicPeriod"/>
            </a:pPr>
            <a:r>
              <a:rPr lang="en-US" sz="1300" dirty="0">
                <a:solidFill>
                  <a:schemeClr val="accent4">
                    <a:lumMod val="25000"/>
                  </a:schemeClr>
                </a:solidFill>
                <a:latin typeface="Roboto Slab" panose="020B0604020202020204" charset="0"/>
                <a:ea typeface="Roboto Slab" panose="020B0604020202020204" charset="0"/>
              </a:rPr>
              <a:t>A zener diode is always reverse connected that is, it is always reverse biased.</a:t>
            </a:r>
          </a:p>
          <a:p>
            <a:pPr marL="342900" indent="-342900" algn="just">
              <a:buFont typeface="+mj-lt"/>
              <a:buAutoNum type="arabicPeriod"/>
            </a:pPr>
            <a:endParaRPr lang="en-US" sz="1300" dirty="0">
              <a:solidFill>
                <a:schemeClr val="accent4">
                  <a:lumMod val="25000"/>
                </a:schemeClr>
              </a:solidFill>
              <a:latin typeface="Roboto Slab" panose="020B0604020202020204" charset="0"/>
              <a:ea typeface="Roboto Slab" panose="020B0604020202020204" charset="0"/>
            </a:endParaRPr>
          </a:p>
          <a:p>
            <a:pPr marL="342900" indent="-342900" algn="just">
              <a:buFont typeface="+mj-lt"/>
              <a:buAutoNum type="arabicPeriod"/>
            </a:pPr>
            <a:r>
              <a:rPr lang="en-US" sz="1300" dirty="0">
                <a:solidFill>
                  <a:schemeClr val="accent4">
                    <a:lumMod val="25000"/>
                  </a:schemeClr>
                </a:solidFill>
                <a:latin typeface="Roboto Slab" panose="020B0604020202020204" charset="0"/>
                <a:ea typeface="Roboto Slab" panose="020B0604020202020204" charset="0"/>
              </a:rPr>
              <a:t>A zener diode has sharp breakdown voltage, called zener voltage </a:t>
            </a:r>
            <a:r>
              <a:rPr lang="en-US" sz="1200" dirty="0">
                <a:latin typeface="Arial" panose="020B0604020202020204" pitchFamily="34" charset="0"/>
                <a:ea typeface="Times New Roman" panose="02020603050405020304" pitchFamily="18" charset="0"/>
              </a:rPr>
              <a:t>V</a:t>
            </a:r>
            <a:r>
              <a:rPr lang="en-US" sz="1200" baseline="-25000" dirty="0">
                <a:latin typeface="Arial" panose="020B0604020202020204" pitchFamily="34" charset="0"/>
                <a:ea typeface="Times New Roman" panose="02020603050405020304" pitchFamily="18" charset="0"/>
              </a:rPr>
              <a:t>Z</a:t>
            </a:r>
            <a:r>
              <a:rPr lang="en-US" sz="1300" dirty="0">
                <a:solidFill>
                  <a:schemeClr val="accent4">
                    <a:lumMod val="25000"/>
                  </a:schemeClr>
                </a:solidFill>
                <a:latin typeface="Roboto Slab" panose="020B0604020202020204" charset="0"/>
                <a:ea typeface="Roboto Slab" panose="020B0604020202020204" charset="0"/>
              </a:rPr>
              <a:t>.</a:t>
            </a:r>
          </a:p>
          <a:p>
            <a:pPr marL="342900" indent="-342900" algn="just">
              <a:buFont typeface="+mj-lt"/>
              <a:buAutoNum type="arabicPeriod"/>
            </a:pPr>
            <a:endParaRPr lang="en-US" sz="1300" dirty="0">
              <a:solidFill>
                <a:schemeClr val="accent4">
                  <a:lumMod val="25000"/>
                </a:schemeClr>
              </a:solidFill>
              <a:latin typeface="Roboto Slab" panose="020B0604020202020204" charset="0"/>
              <a:ea typeface="Roboto Slab" panose="020B0604020202020204" charset="0"/>
            </a:endParaRPr>
          </a:p>
          <a:p>
            <a:pPr marL="342900" indent="-342900" algn="just">
              <a:buFont typeface="+mj-lt"/>
              <a:buAutoNum type="arabicPeriod"/>
            </a:pPr>
            <a:r>
              <a:rPr lang="en-US" sz="1300" dirty="0">
                <a:solidFill>
                  <a:schemeClr val="accent4">
                    <a:lumMod val="25000"/>
                  </a:schemeClr>
                </a:solidFill>
                <a:latin typeface="Roboto Slab" panose="020B0604020202020204" charset="0"/>
                <a:ea typeface="Roboto Slab" panose="020B0604020202020204" charset="0"/>
              </a:rPr>
              <a:t>When forward biased, its characteristics are just those of ordinary diode.</a:t>
            </a:r>
          </a:p>
          <a:p>
            <a:pPr marL="342900" indent="-342900" algn="just">
              <a:buFont typeface="+mj-lt"/>
              <a:buAutoNum type="arabicPeriod"/>
            </a:pPr>
            <a:endParaRPr lang="en-US" sz="1300" dirty="0">
              <a:solidFill>
                <a:schemeClr val="accent4">
                  <a:lumMod val="25000"/>
                </a:schemeClr>
              </a:solidFill>
              <a:latin typeface="Roboto Slab" panose="020B0604020202020204" charset="0"/>
              <a:ea typeface="Roboto Slab" panose="020B0604020202020204" charset="0"/>
            </a:endParaRPr>
          </a:p>
          <a:p>
            <a:pPr marL="342900" indent="-342900" algn="just">
              <a:buFont typeface="+mj-lt"/>
              <a:buAutoNum type="arabicPeriod"/>
            </a:pPr>
            <a:r>
              <a:rPr lang="en-US" sz="1300" dirty="0">
                <a:solidFill>
                  <a:schemeClr val="accent4">
                    <a:lumMod val="25000"/>
                  </a:schemeClr>
                </a:solidFill>
                <a:latin typeface="Roboto Slab" panose="020B0604020202020204" charset="0"/>
                <a:ea typeface="Roboto Slab" panose="020B0604020202020204" charset="0"/>
              </a:rPr>
              <a:t>The zener diode is not immediately burnt just because it has entered the breakdown region. As long as the external circuit connected to the diode limits the diode current to less than burn out value, the diode will not burn out.</a:t>
            </a:r>
          </a:p>
        </p:txBody>
      </p:sp>
      <p:pic>
        <p:nvPicPr>
          <p:cNvPr id="3" name="Picture 2"/>
          <p:cNvPicPr>
            <a:picLocks noChangeAspect="1"/>
          </p:cNvPicPr>
          <p:nvPr/>
        </p:nvPicPr>
        <p:blipFill>
          <a:blip r:embed="rId3"/>
          <a:stretch>
            <a:fillRect/>
          </a:stretch>
        </p:blipFill>
        <p:spPr>
          <a:xfrm>
            <a:off x="6272334" y="1362102"/>
            <a:ext cx="2680750" cy="2417931"/>
          </a:xfrm>
          <a:prstGeom prst="rect">
            <a:avLst/>
          </a:prstGeom>
        </p:spPr>
      </p:pic>
      <p:sp>
        <p:nvSpPr>
          <p:cNvPr id="9" name="TextBox 8"/>
          <p:cNvSpPr txBox="1"/>
          <p:nvPr/>
        </p:nvSpPr>
        <p:spPr>
          <a:xfrm>
            <a:off x="6545946" y="3861344"/>
            <a:ext cx="2708586" cy="276999"/>
          </a:xfrm>
          <a:prstGeom prst="rect">
            <a:avLst/>
          </a:prstGeom>
          <a:noFill/>
        </p:spPr>
        <p:txBody>
          <a:bodyPr wrap="square" rtlCol="0">
            <a:spAutoFit/>
          </a:bodyPr>
          <a:lstStyle/>
          <a:p>
            <a:pPr algn="just"/>
            <a:r>
              <a:rPr lang="en-US" sz="1200" u="sng" dirty="0">
                <a:solidFill>
                  <a:schemeClr val="accent4">
                    <a:lumMod val="25000"/>
                  </a:schemeClr>
                </a:solidFill>
                <a:latin typeface="Roboto Slab" panose="020B0604020202020204" charset="0"/>
                <a:ea typeface="Roboto Slab" panose="020B0604020202020204" charset="0"/>
              </a:rPr>
              <a:t>Fig: </a:t>
            </a:r>
            <a:r>
              <a:rPr lang="en-US" sz="1100" dirty="0">
                <a:solidFill>
                  <a:schemeClr val="accent4">
                    <a:lumMod val="25000"/>
                  </a:schemeClr>
                </a:solidFill>
                <a:latin typeface="Roboto Slab" panose="020B0604020202020204" charset="0"/>
                <a:ea typeface="Roboto Slab" panose="020B0604020202020204" charset="0"/>
              </a:rPr>
              <a:t>Characteristics</a:t>
            </a:r>
            <a:r>
              <a:rPr lang="en-US" sz="1200" dirty="0">
                <a:solidFill>
                  <a:schemeClr val="accent4">
                    <a:lumMod val="25000"/>
                  </a:schemeClr>
                </a:solidFill>
                <a:latin typeface="Roboto Slab" panose="020B0604020202020204" charset="0"/>
                <a:ea typeface="Roboto Slab" panose="020B0604020202020204" charset="0"/>
              </a:rPr>
              <a:t> of Zener Diode</a:t>
            </a:r>
          </a:p>
        </p:txBody>
      </p:sp>
      <p:sp>
        <p:nvSpPr>
          <p:cNvPr id="8" name="TextBox 7"/>
          <p:cNvSpPr txBox="1"/>
          <p:nvPr/>
        </p:nvSpPr>
        <p:spPr>
          <a:xfrm>
            <a:off x="0" y="4929246"/>
            <a:ext cx="1973617" cy="230832"/>
          </a:xfrm>
          <a:prstGeom prst="rect">
            <a:avLst/>
          </a:prstGeom>
          <a:noFill/>
        </p:spPr>
        <p:txBody>
          <a:bodyPr wrap="none" rtlCol="0">
            <a:spAutoFit/>
          </a:bodyPr>
          <a:lstStyle/>
          <a:p>
            <a:pPr algn="ctr"/>
            <a:r>
              <a:rPr lang="en-US" sz="900" dirty="0">
                <a:solidFill>
                  <a:schemeClr val="bg1">
                    <a:lumMod val="50000"/>
                  </a:schemeClr>
                </a:solidFill>
                <a:latin typeface="MS Gothic" panose="020B0609070205080204" pitchFamily="49" charset="-128"/>
                <a:ea typeface="MS Gothic" panose="020B0609070205080204" pitchFamily="49" charset="-128"/>
              </a:rPr>
              <a:t>Prepared by </a:t>
            </a:r>
            <a:r>
              <a:rPr lang="en-US" sz="900" dirty="0" err="1">
                <a:solidFill>
                  <a:schemeClr val="bg1">
                    <a:lumMod val="50000"/>
                  </a:schemeClr>
                </a:solidFill>
                <a:latin typeface="MS Gothic" panose="020B0609070205080204" pitchFamily="49" charset="-128"/>
                <a:ea typeface="MS Gothic" panose="020B0609070205080204" pitchFamily="49" charset="-128"/>
              </a:rPr>
              <a:t>Ipshita</a:t>
            </a:r>
            <a:r>
              <a:rPr lang="en-US" sz="900" dirty="0">
                <a:solidFill>
                  <a:schemeClr val="bg1">
                    <a:lumMod val="50000"/>
                  </a:schemeClr>
                </a:solidFill>
                <a:latin typeface="MS Gothic" panose="020B0609070205080204" pitchFamily="49" charset="-128"/>
                <a:ea typeface="MS Gothic" panose="020B0609070205080204" pitchFamily="49" charset="-128"/>
              </a:rPr>
              <a:t> </a:t>
            </a:r>
            <a:r>
              <a:rPr lang="en-US" sz="900" dirty="0" err="1">
                <a:solidFill>
                  <a:schemeClr val="bg1">
                    <a:lumMod val="50000"/>
                  </a:schemeClr>
                </a:solidFill>
                <a:latin typeface="MS Gothic" panose="020B0609070205080204" pitchFamily="49" charset="-128"/>
                <a:ea typeface="MS Gothic" panose="020B0609070205080204" pitchFamily="49" charset="-128"/>
              </a:rPr>
              <a:t>Tasnim</a:t>
            </a:r>
            <a:r>
              <a:rPr lang="en-US" sz="900" dirty="0">
                <a:solidFill>
                  <a:schemeClr val="bg1">
                    <a:lumMod val="50000"/>
                  </a:schemeClr>
                </a:solidFill>
                <a:latin typeface="MS Gothic" panose="020B0609070205080204" pitchFamily="49" charset="-128"/>
                <a:ea typeface="MS Gothic" panose="020B0609070205080204" pitchFamily="49" charset="-128"/>
              </a:rPr>
              <a:t> Raha</a:t>
            </a:r>
          </a:p>
        </p:txBody>
      </p:sp>
    </p:spTree>
    <p:extLst>
      <p:ext uri="{BB962C8B-B14F-4D97-AF65-F5344CB8AC3E}">
        <p14:creationId xmlns:p14="http://schemas.microsoft.com/office/powerpoint/2010/main" val="378573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
        <p:nvSpPr>
          <p:cNvPr id="6" name="Google Shape;97;p15"/>
          <p:cNvSpPr txBox="1">
            <a:spLocks/>
          </p:cNvSpPr>
          <p:nvPr/>
        </p:nvSpPr>
        <p:spPr>
          <a:xfrm>
            <a:off x="815584" y="65006"/>
            <a:ext cx="8321674" cy="7255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3200" dirty="0" err="1"/>
              <a:t>Zener</a:t>
            </a:r>
            <a:r>
              <a:rPr lang="en-US" sz="3200" dirty="0"/>
              <a:t> Diode</a:t>
            </a:r>
            <a:endParaRPr lang="en-US" sz="4400" b="1" dirty="0"/>
          </a:p>
        </p:txBody>
      </p:sp>
      <p:cxnSp>
        <p:nvCxnSpPr>
          <p:cNvPr id="16" name="Straight Connector 15"/>
          <p:cNvCxnSpPr/>
          <p:nvPr/>
        </p:nvCxnSpPr>
        <p:spPr>
          <a:xfrm flipV="1">
            <a:off x="822326" y="795133"/>
            <a:ext cx="7499348" cy="2981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7" name="Google Shape;104;p16"/>
          <p:cNvSpPr txBox="1">
            <a:spLocks/>
          </p:cNvSpPr>
          <p:nvPr/>
        </p:nvSpPr>
        <p:spPr>
          <a:xfrm>
            <a:off x="1275590" y="2149417"/>
            <a:ext cx="6713400" cy="192016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457200" algn="ctr" rtl="0">
              <a:lnSpc>
                <a:spcPct val="100000"/>
              </a:lnSpc>
              <a:spcBef>
                <a:spcPts val="600"/>
              </a:spcBef>
              <a:spcAft>
                <a:spcPts val="0"/>
              </a:spcAft>
              <a:buClr>
                <a:schemeClr val="dk1"/>
              </a:buClr>
              <a:buSzPts val="3600"/>
              <a:buFont typeface="Source Sans Pro"/>
              <a:buChar char="◎"/>
              <a:defRPr sz="3600" b="0" i="1" u="none" strike="noStrike" cap="none">
                <a:solidFill>
                  <a:schemeClr val="dk1"/>
                </a:solidFill>
                <a:latin typeface="Source Sans Pro"/>
                <a:ea typeface="Source Sans Pro"/>
                <a:cs typeface="Source Sans Pro"/>
                <a:sym typeface="Source Sans Pro"/>
              </a:defRPr>
            </a:lvl1pPr>
            <a:lvl2pPr marL="914400" marR="0" lvl="1" indent="-457200" algn="ctr" rtl="0">
              <a:lnSpc>
                <a:spcPct val="100000"/>
              </a:lnSpc>
              <a:spcBef>
                <a:spcPts val="0"/>
              </a:spcBef>
              <a:spcAft>
                <a:spcPts val="0"/>
              </a:spcAft>
              <a:buClr>
                <a:schemeClr val="dk1"/>
              </a:buClr>
              <a:buSzPts val="3600"/>
              <a:buFont typeface="Source Sans Pro"/>
              <a:buChar char="○"/>
              <a:defRPr sz="3600" b="0" i="1" u="none" strike="noStrike" cap="none">
                <a:solidFill>
                  <a:schemeClr val="dk1"/>
                </a:solidFill>
                <a:latin typeface="Source Sans Pro"/>
                <a:ea typeface="Source Sans Pro"/>
                <a:cs typeface="Source Sans Pro"/>
                <a:sym typeface="Source Sans Pro"/>
              </a:defRPr>
            </a:lvl2pPr>
            <a:lvl3pPr marL="1371600" marR="0" lvl="2" indent="-457200" algn="ctr" rtl="0">
              <a:lnSpc>
                <a:spcPct val="100000"/>
              </a:lnSpc>
              <a:spcBef>
                <a:spcPts val="0"/>
              </a:spcBef>
              <a:spcAft>
                <a:spcPts val="0"/>
              </a:spcAft>
              <a:buClr>
                <a:schemeClr val="dk1"/>
              </a:buClr>
              <a:buSzPts val="3600"/>
              <a:buFont typeface="Source Sans Pro"/>
              <a:buChar char="◉"/>
              <a:defRPr sz="3600" b="0" i="1" u="none" strike="noStrike" cap="none">
                <a:solidFill>
                  <a:schemeClr val="dk1"/>
                </a:solidFill>
                <a:latin typeface="Source Sans Pro"/>
                <a:ea typeface="Source Sans Pro"/>
                <a:cs typeface="Source Sans Pro"/>
                <a:sym typeface="Source Sans Pro"/>
              </a:defRPr>
            </a:lvl3pPr>
            <a:lvl4pPr marL="1828800" marR="0" lvl="3" indent="-457200" algn="ctr" rtl="0">
              <a:lnSpc>
                <a:spcPct val="100000"/>
              </a:lnSpc>
              <a:spcBef>
                <a:spcPts val="0"/>
              </a:spcBef>
              <a:spcAft>
                <a:spcPts val="0"/>
              </a:spcAft>
              <a:buClr>
                <a:schemeClr val="dk1"/>
              </a:buClr>
              <a:buSzPts val="3600"/>
              <a:buFont typeface="Source Sans Pro"/>
              <a:buChar char="●"/>
              <a:defRPr sz="3600" b="0" i="1" u="none" strike="noStrike" cap="none">
                <a:solidFill>
                  <a:schemeClr val="dk1"/>
                </a:solidFill>
                <a:latin typeface="Source Sans Pro"/>
                <a:ea typeface="Source Sans Pro"/>
                <a:cs typeface="Source Sans Pro"/>
                <a:sym typeface="Source Sans Pro"/>
              </a:defRPr>
            </a:lvl4pPr>
            <a:lvl5pPr marL="2286000" marR="0" lvl="4" indent="-457200" algn="ctr" rtl="0">
              <a:lnSpc>
                <a:spcPct val="100000"/>
              </a:lnSpc>
              <a:spcBef>
                <a:spcPts val="0"/>
              </a:spcBef>
              <a:spcAft>
                <a:spcPts val="0"/>
              </a:spcAft>
              <a:buClr>
                <a:schemeClr val="dk1"/>
              </a:buClr>
              <a:buSzPts val="3600"/>
              <a:buFont typeface="Source Sans Pro"/>
              <a:buChar char="○"/>
              <a:defRPr sz="3600" b="0" i="1" u="none" strike="noStrike" cap="none">
                <a:solidFill>
                  <a:schemeClr val="dk1"/>
                </a:solidFill>
                <a:latin typeface="Source Sans Pro"/>
                <a:ea typeface="Source Sans Pro"/>
                <a:cs typeface="Source Sans Pro"/>
                <a:sym typeface="Source Sans Pro"/>
              </a:defRPr>
            </a:lvl5pPr>
            <a:lvl6pPr marL="2743200" marR="0" lvl="5" indent="-457200" algn="ctr" rtl="0">
              <a:lnSpc>
                <a:spcPct val="100000"/>
              </a:lnSpc>
              <a:spcBef>
                <a:spcPts val="0"/>
              </a:spcBef>
              <a:spcAft>
                <a:spcPts val="0"/>
              </a:spcAft>
              <a:buClr>
                <a:schemeClr val="dk1"/>
              </a:buClr>
              <a:buSzPts val="3600"/>
              <a:buFont typeface="Source Sans Pro"/>
              <a:buChar char="■"/>
              <a:defRPr sz="3600" b="0" i="1" u="none" strike="noStrike" cap="none">
                <a:solidFill>
                  <a:schemeClr val="dk1"/>
                </a:solidFill>
                <a:latin typeface="Source Sans Pro"/>
                <a:ea typeface="Source Sans Pro"/>
                <a:cs typeface="Source Sans Pro"/>
                <a:sym typeface="Source Sans Pro"/>
              </a:defRPr>
            </a:lvl6pPr>
            <a:lvl7pPr marL="3200400" marR="0" lvl="6" indent="-457200" algn="ctr" rtl="0">
              <a:lnSpc>
                <a:spcPct val="100000"/>
              </a:lnSpc>
              <a:spcBef>
                <a:spcPts val="0"/>
              </a:spcBef>
              <a:spcAft>
                <a:spcPts val="0"/>
              </a:spcAft>
              <a:buClr>
                <a:schemeClr val="dk1"/>
              </a:buClr>
              <a:buSzPts val="3600"/>
              <a:buFont typeface="Source Sans Pro"/>
              <a:buChar char="●"/>
              <a:defRPr sz="3600" b="0" i="1" u="none" strike="noStrike" cap="none">
                <a:solidFill>
                  <a:schemeClr val="dk1"/>
                </a:solidFill>
                <a:latin typeface="Source Sans Pro"/>
                <a:ea typeface="Source Sans Pro"/>
                <a:cs typeface="Source Sans Pro"/>
                <a:sym typeface="Source Sans Pro"/>
              </a:defRPr>
            </a:lvl7pPr>
            <a:lvl8pPr marL="3657600" marR="0" lvl="7" indent="-457200" algn="ctr" rtl="0">
              <a:lnSpc>
                <a:spcPct val="100000"/>
              </a:lnSpc>
              <a:spcBef>
                <a:spcPts val="0"/>
              </a:spcBef>
              <a:spcAft>
                <a:spcPts val="0"/>
              </a:spcAft>
              <a:buClr>
                <a:schemeClr val="dk1"/>
              </a:buClr>
              <a:buSzPts val="3600"/>
              <a:buFont typeface="Source Sans Pro"/>
              <a:buChar char="○"/>
              <a:defRPr sz="3600" b="0" i="1" u="none" strike="noStrike" cap="none">
                <a:solidFill>
                  <a:schemeClr val="dk1"/>
                </a:solidFill>
                <a:latin typeface="Source Sans Pro"/>
                <a:ea typeface="Source Sans Pro"/>
                <a:cs typeface="Source Sans Pro"/>
                <a:sym typeface="Source Sans Pro"/>
              </a:defRPr>
            </a:lvl8pPr>
            <a:lvl9pPr marL="4114800" marR="0" lvl="8" indent="-457200" algn="ctr" rtl="0">
              <a:lnSpc>
                <a:spcPct val="100000"/>
              </a:lnSpc>
              <a:spcBef>
                <a:spcPts val="0"/>
              </a:spcBef>
              <a:spcAft>
                <a:spcPts val="0"/>
              </a:spcAft>
              <a:buClr>
                <a:schemeClr val="dk1"/>
              </a:buClr>
              <a:buSzPts val="3600"/>
              <a:buFont typeface="Source Sans Pro"/>
              <a:buChar char="■"/>
              <a:defRPr sz="3600" b="0" i="1" u="none" strike="noStrike" cap="none">
                <a:solidFill>
                  <a:schemeClr val="dk1"/>
                </a:solidFill>
                <a:latin typeface="Source Sans Pro"/>
                <a:ea typeface="Source Sans Pro"/>
                <a:cs typeface="Source Sans Pro"/>
                <a:sym typeface="Source Sans Pro"/>
              </a:defRPr>
            </a:lvl9pPr>
          </a:lstStyle>
          <a:p>
            <a:pPr marL="0" indent="0">
              <a:buFont typeface="Source Sans Pro"/>
              <a:buNone/>
            </a:pPr>
            <a:r>
              <a:rPr lang="en-US" sz="2400" dirty="0">
                <a:solidFill>
                  <a:srgbClr val="5F686C"/>
                </a:solidFill>
              </a:rPr>
              <a:t>Review Zener Diode Visually</a:t>
            </a:r>
          </a:p>
          <a:p>
            <a:pPr marL="0" indent="0">
              <a:buNone/>
            </a:pPr>
            <a:r>
              <a:rPr lang="en-US" sz="1800" dirty="0">
                <a:solidFill>
                  <a:srgbClr val="5F686C"/>
                </a:solidFill>
              </a:rPr>
              <a:t>Link: </a:t>
            </a:r>
            <a:r>
              <a:rPr lang="en-US" sz="1800" dirty="0">
                <a:solidFill>
                  <a:srgbClr val="3494BA"/>
                </a:solidFill>
              </a:rPr>
              <a:t>https://www.youtube.com/watch?v=V5nWu8EbMhI</a:t>
            </a:r>
          </a:p>
        </p:txBody>
      </p:sp>
      <p:sp>
        <p:nvSpPr>
          <p:cNvPr id="8" name="TextBox 7"/>
          <p:cNvSpPr txBox="1"/>
          <p:nvPr/>
        </p:nvSpPr>
        <p:spPr>
          <a:xfrm>
            <a:off x="0" y="4929246"/>
            <a:ext cx="1973617" cy="230832"/>
          </a:xfrm>
          <a:prstGeom prst="rect">
            <a:avLst/>
          </a:prstGeom>
          <a:noFill/>
        </p:spPr>
        <p:txBody>
          <a:bodyPr wrap="none" rtlCol="0">
            <a:spAutoFit/>
          </a:bodyPr>
          <a:lstStyle/>
          <a:p>
            <a:pPr algn="ctr"/>
            <a:r>
              <a:rPr lang="en-US" sz="900" dirty="0">
                <a:solidFill>
                  <a:schemeClr val="bg1">
                    <a:lumMod val="50000"/>
                  </a:schemeClr>
                </a:solidFill>
                <a:latin typeface="MS Gothic" panose="020B0609070205080204" pitchFamily="49" charset="-128"/>
                <a:ea typeface="MS Gothic" panose="020B0609070205080204" pitchFamily="49" charset="-128"/>
              </a:rPr>
              <a:t>Prepared by </a:t>
            </a:r>
            <a:r>
              <a:rPr lang="en-US" sz="900" dirty="0" err="1">
                <a:solidFill>
                  <a:schemeClr val="bg1">
                    <a:lumMod val="50000"/>
                  </a:schemeClr>
                </a:solidFill>
                <a:latin typeface="MS Gothic" panose="020B0609070205080204" pitchFamily="49" charset="-128"/>
                <a:ea typeface="MS Gothic" panose="020B0609070205080204" pitchFamily="49" charset="-128"/>
              </a:rPr>
              <a:t>Ipshita</a:t>
            </a:r>
            <a:r>
              <a:rPr lang="en-US" sz="900" dirty="0">
                <a:solidFill>
                  <a:schemeClr val="bg1">
                    <a:lumMod val="50000"/>
                  </a:schemeClr>
                </a:solidFill>
                <a:latin typeface="MS Gothic" panose="020B0609070205080204" pitchFamily="49" charset="-128"/>
                <a:ea typeface="MS Gothic" panose="020B0609070205080204" pitchFamily="49" charset="-128"/>
              </a:rPr>
              <a:t> </a:t>
            </a:r>
            <a:r>
              <a:rPr lang="en-US" sz="900" dirty="0" err="1">
                <a:solidFill>
                  <a:schemeClr val="bg1">
                    <a:lumMod val="50000"/>
                  </a:schemeClr>
                </a:solidFill>
                <a:latin typeface="MS Gothic" panose="020B0609070205080204" pitchFamily="49" charset="-128"/>
                <a:ea typeface="MS Gothic" panose="020B0609070205080204" pitchFamily="49" charset="-128"/>
              </a:rPr>
              <a:t>Tasnim</a:t>
            </a:r>
            <a:r>
              <a:rPr lang="en-US" sz="900" dirty="0">
                <a:solidFill>
                  <a:schemeClr val="bg1">
                    <a:lumMod val="50000"/>
                  </a:schemeClr>
                </a:solidFill>
                <a:latin typeface="MS Gothic" panose="020B0609070205080204" pitchFamily="49" charset="-128"/>
                <a:ea typeface="MS Gothic" panose="020B0609070205080204" pitchFamily="49" charset="-128"/>
              </a:rPr>
              <a:t> Raha</a:t>
            </a:r>
          </a:p>
        </p:txBody>
      </p:sp>
    </p:spTree>
    <p:extLst>
      <p:ext uri="{BB962C8B-B14F-4D97-AF65-F5344CB8AC3E}">
        <p14:creationId xmlns:p14="http://schemas.microsoft.com/office/powerpoint/2010/main" val="678164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sp>
        <p:nvSpPr>
          <p:cNvPr id="6" name="Google Shape;97;p15"/>
          <p:cNvSpPr txBox="1">
            <a:spLocks/>
          </p:cNvSpPr>
          <p:nvPr/>
        </p:nvSpPr>
        <p:spPr>
          <a:xfrm>
            <a:off x="822325" y="99392"/>
            <a:ext cx="7728821" cy="7255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3600" dirty="0">
                <a:solidFill>
                  <a:srgbClr val="3494BA"/>
                </a:solidFill>
              </a:rPr>
              <a:t>Example Problems of Diode</a:t>
            </a:r>
            <a:endParaRPr lang="en-US" sz="4800" b="1" dirty="0">
              <a:solidFill>
                <a:srgbClr val="3494BA"/>
              </a:solidFill>
            </a:endParaRPr>
          </a:p>
        </p:txBody>
      </p:sp>
      <p:cxnSp>
        <p:nvCxnSpPr>
          <p:cNvPr id="16" name="Straight Connector 15"/>
          <p:cNvCxnSpPr/>
          <p:nvPr/>
        </p:nvCxnSpPr>
        <p:spPr>
          <a:xfrm flipV="1">
            <a:off x="822326" y="795133"/>
            <a:ext cx="7499348" cy="2981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31889" y="997470"/>
            <a:ext cx="7499349" cy="461665"/>
          </a:xfrm>
          <a:prstGeom prst="rect">
            <a:avLst/>
          </a:prstGeom>
          <a:noFill/>
        </p:spPr>
        <p:txBody>
          <a:bodyPr wrap="square" rtlCol="0">
            <a:spAutoFit/>
          </a:bodyPr>
          <a:lstStyle/>
          <a:p>
            <a:pPr marL="400050" indent="-400050" algn="just">
              <a:buFont typeface="Arial" panose="020B0604020202020204" pitchFamily="34" charset="0"/>
              <a:buChar char="•"/>
            </a:pPr>
            <a:r>
              <a:rPr lang="en-US" sz="1200" b="1" dirty="0">
                <a:solidFill>
                  <a:schemeClr val="accent4">
                    <a:lumMod val="25000"/>
                  </a:schemeClr>
                </a:solidFill>
                <a:latin typeface="Roboto Slab" panose="020B0604020202020204" charset="0"/>
                <a:ea typeface="Roboto Slab" panose="020B0604020202020204" charset="0"/>
              </a:rPr>
              <a:t>Example 1: </a:t>
            </a:r>
            <a:r>
              <a:rPr lang="en-US" sz="1200" dirty="0">
                <a:solidFill>
                  <a:schemeClr val="accent4">
                    <a:lumMod val="25000"/>
                  </a:schemeClr>
                </a:solidFill>
                <a:latin typeface="Roboto Slab" panose="020B0604020202020204" charset="0"/>
                <a:ea typeface="Roboto Slab" panose="020B0604020202020204" charset="0"/>
              </a:rPr>
              <a:t>Determine current through each diode in the circuit. Assume both diode are similar and made of silicon.</a:t>
            </a:r>
          </a:p>
        </p:txBody>
      </p:sp>
      <p:pic>
        <p:nvPicPr>
          <p:cNvPr id="2" name="Picture 1"/>
          <p:cNvPicPr>
            <a:picLocks noChangeAspect="1"/>
          </p:cNvPicPr>
          <p:nvPr/>
        </p:nvPicPr>
        <p:blipFill>
          <a:blip r:embed="rId3"/>
          <a:stretch>
            <a:fillRect/>
          </a:stretch>
        </p:blipFill>
        <p:spPr>
          <a:xfrm>
            <a:off x="7214716" y="1354116"/>
            <a:ext cx="1870633" cy="1396848"/>
          </a:xfrm>
          <a:prstGeom prst="rect">
            <a:avLst/>
          </a:prstGeom>
        </p:spPr>
      </p:pic>
      <p:sp>
        <p:nvSpPr>
          <p:cNvPr id="7" name="TextBox 6"/>
          <p:cNvSpPr txBox="1"/>
          <p:nvPr/>
        </p:nvSpPr>
        <p:spPr>
          <a:xfrm>
            <a:off x="822325" y="1631656"/>
            <a:ext cx="6238623" cy="646331"/>
          </a:xfrm>
          <a:prstGeom prst="rect">
            <a:avLst/>
          </a:prstGeom>
          <a:noFill/>
        </p:spPr>
        <p:txBody>
          <a:bodyPr wrap="square" rtlCol="0">
            <a:spAutoFit/>
          </a:bodyPr>
          <a:lstStyle/>
          <a:p>
            <a:pPr algn="just"/>
            <a:r>
              <a:rPr lang="en-US" sz="1200" b="1" dirty="0">
                <a:solidFill>
                  <a:schemeClr val="accent4">
                    <a:lumMod val="25000"/>
                  </a:schemeClr>
                </a:solidFill>
                <a:latin typeface="Roboto Slab" panose="020B0604020202020204" charset="0"/>
                <a:ea typeface="Roboto Slab" panose="020B0604020202020204" charset="0"/>
              </a:rPr>
              <a:t>Solution: </a:t>
            </a:r>
            <a:r>
              <a:rPr lang="en-US" sz="1200" dirty="0">
                <a:solidFill>
                  <a:schemeClr val="accent4">
                    <a:lumMod val="25000"/>
                  </a:schemeClr>
                </a:solidFill>
                <a:latin typeface="Roboto Slab" panose="020B0604020202020204" charset="0"/>
                <a:ea typeface="Roboto Slab" panose="020B0604020202020204" charset="0"/>
              </a:rPr>
              <a:t>As the diodes both are made of silicon and both are in forward bias, the voltage across it will be 0.7 V. So we can redraw it as,</a:t>
            </a:r>
          </a:p>
          <a:p>
            <a:pPr algn="just"/>
            <a:endParaRPr lang="en-US" sz="1200" dirty="0">
              <a:solidFill>
                <a:schemeClr val="accent4">
                  <a:lumMod val="25000"/>
                </a:schemeClr>
              </a:solidFill>
              <a:latin typeface="Roboto Slab" panose="020B0604020202020204" charset="0"/>
              <a:ea typeface="Roboto Slab" panose="020B0604020202020204" charset="0"/>
            </a:endParaRPr>
          </a:p>
        </p:txBody>
      </p:sp>
      <p:pic>
        <p:nvPicPr>
          <p:cNvPr id="4" name="Picture 3"/>
          <p:cNvPicPr>
            <a:picLocks noChangeAspect="1"/>
          </p:cNvPicPr>
          <p:nvPr/>
        </p:nvPicPr>
        <p:blipFill>
          <a:blip r:embed="rId4"/>
          <a:stretch>
            <a:fillRect/>
          </a:stretch>
        </p:blipFill>
        <p:spPr>
          <a:xfrm>
            <a:off x="1194113" y="2114483"/>
            <a:ext cx="3962953" cy="2905530"/>
          </a:xfrm>
          <a:prstGeom prst="rect">
            <a:avLst/>
          </a:prstGeom>
        </p:spPr>
      </p:pic>
      <p:pic>
        <p:nvPicPr>
          <p:cNvPr id="3" name="Picture 2"/>
          <p:cNvPicPr>
            <a:picLocks noChangeAspect="1"/>
          </p:cNvPicPr>
          <p:nvPr/>
        </p:nvPicPr>
        <p:blipFill>
          <a:blip r:embed="rId5"/>
          <a:stretch>
            <a:fillRect/>
          </a:stretch>
        </p:blipFill>
        <p:spPr>
          <a:xfrm>
            <a:off x="5854048" y="3107610"/>
            <a:ext cx="2105065" cy="1578799"/>
          </a:xfrm>
          <a:prstGeom prst="rect">
            <a:avLst/>
          </a:prstGeom>
        </p:spPr>
      </p:pic>
      <p:sp>
        <p:nvSpPr>
          <p:cNvPr id="10" name="TextBox 9"/>
          <p:cNvSpPr txBox="1"/>
          <p:nvPr/>
        </p:nvSpPr>
        <p:spPr>
          <a:xfrm>
            <a:off x="0" y="4929246"/>
            <a:ext cx="1973617" cy="230832"/>
          </a:xfrm>
          <a:prstGeom prst="rect">
            <a:avLst/>
          </a:prstGeom>
          <a:noFill/>
        </p:spPr>
        <p:txBody>
          <a:bodyPr wrap="none" rtlCol="0">
            <a:spAutoFit/>
          </a:bodyPr>
          <a:lstStyle/>
          <a:p>
            <a:pPr algn="ctr"/>
            <a:r>
              <a:rPr lang="en-US" sz="900" dirty="0">
                <a:solidFill>
                  <a:schemeClr val="bg1">
                    <a:lumMod val="50000"/>
                  </a:schemeClr>
                </a:solidFill>
                <a:latin typeface="MS Gothic" panose="020B0609070205080204" pitchFamily="49" charset="-128"/>
                <a:ea typeface="MS Gothic" panose="020B0609070205080204" pitchFamily="49" charset="-128"/>
              </a:rPr>
              <a:t>Prepared by </a:t>
            </a:r>
            <a:r>
              <a:rPr lang="en-US" sz="900" dirty="0" err="1">
                <a:solidFill>
                  <a:schemeClr val="bg1">
                    <a:lumMod val="50000"/>
                  </a:schemeClr>
                </a:solidFill>
                <a:latin typeface="MS Gothic" panose="020B0609070205080204" pitchFamily="49" charset="-128"/>
                <a:ea typeface="MS Gothic" panose="020B0609070205080204" pitchFamily="49" charset="-128"/>
              </a:rPr>
              <a:t>Ipshita</a:t>
            </a:r>
            <a:r>
              <a:rPr lang="en-US" sz="900" dirty="0">
                <a:solidFill>
                  <a:schemeClr val="bg1">
                    <a:lumMod val="50000"/>
                  </a:schemeClr>
                </a:solidFill>
                <a:latin typeface="MS Gothic" panose="020B0609070205080204" pitchFamily="49" charset="-128"/>
                <a:ea typeface="MS Gothic" panose="020B0609070205080204" pitchFamily="49" charset="-128"/>
              </a:rPr>
              <a:t> </a:t>
            </a:r>
            <a:r>
              <a:rPr lang="en-US" sz="900" dirty="0" err="1">
                <a:solidFill>
                  <a:schemeClr val="bg1">
                    <a:lumMod val="50000"/>
                  </a:schemeClr>
                </a:solidFill>
                <a:latin typeface="MS Gothic" panose="020B0609070205080204" pitchFamily="49" charset="-128"/>
                <a:ea typeface="MS Gothic" panose="020B0609070205080204" pitchFamily="49" charset="-128"/>
              </a:rPr>
              <a:t>Tasnim</a:t>
            </a:r>
            <a:r>
              <a:rPr lang="en-US" sz="900" dirty="0">
                <a:solidFill>
                  <a:schemeClr val="bg1">
                    <a:lumMod val="50000"/>
                  </a:schemeClr>
                </a:solidFill>
                <a:latin typeface="MS Gothic" panose="020B0609070205080204" pitchFamily="49" charset="-128"/>
                <a:ea typeface="MS Gothic" panose="020B0609070205080204" pitchFamily="49" charset="-128"/>
              </a:rPr>
              <a:t> Raha</a:t>
            </a:r>
          </a:p>
        </p:txBody>
      </p:sp>
    </p:spTree>
    <p:extLst>
      <p:ext uri="{BB962C8B-B14F-4D97-AF65-F5344CB8AC3E}">
        <p14:creationId xmlns:p14="http://schemas.microsoft.com/office/powerpoint/2010/main" val="3717735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9" name="Google Shape;79;p13"/>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sp>
        <p:nvSpPr>
          <p:cNvPr id="6" name="Google Shape;97;p15"/>
          <p:cNvSpPr txBox="1">
            <a:spLocks/>
          </p:cNvSpPr>
          <p:nvPr/>
        </p:nvSpPr>
        <p:spPr>
          <a:xfrm>
            <a:off x="822325" y="99392"/>
            <a:ext cx="7728821" cy="7255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3600" dirty="0">
                <a:solidFill>
                  <a:srgbClr val="3494BA"/>
                </a:solidFill>
              </a:rPr>
              <a:t>Example Problems of Diode</a:t>
            </a:r>
            <a:endParaRPr lang="en-US" sz="4800" b="1" dirty="0">
              <a:solidFill>
                <a:srgbClr val="3494BA"/>
              </a:solidFill>
            </a:endParaRPr>
          </a:p>
        </p:txBody>
      </p:sp>
      <p:cxnSp>
        <p:nvCxnSpPr>
          <p:cNvPr id="16" name="Straight Connector 15"/>
          <p:cNvCxnSpPr/>
          <p:nvPr/>
        </p:nvCxnSpPr>
        <p:spPr>
          <a:xfrm flipV="1">
            <a:off x="822326" y="795133"/>
            <a:ext cx="7499348" cy="29816"/>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31889" y="997470"/>
            <a:ext cx="7499349" cy="461665"/>
          </a:xfrm>
          <a:prstGeom prst="rect">
            <a:avLst/>
          </a:prstGeom>
          <a:noFill/>
        </p:spPr>
        <p:txBody>
          <a:bodyPr wrap="square" rtlCol="0">
            <a:spAutoFit/>
          </a:bodyPr>
          <a:lstStyle/>
          <a:p>
            <a:pPr algn="just"/>
            <a:r>
              <a:rPr lang="en-US" sz="1200" b="1" dirty="0">
                <a:solidFill>
                  <a:schemeClr val="accent4">
                    <a:lumMod val="25000"/>
                  </a:schemeClr>
                </a:solidFill>
                <a:latin typeface="Roboto Slab" panose="020B0604020202020204" charset="0"/>
                <a:ea typeface="Roboto Slab" panose="020B0604020202020204" charset="0"/>
              </a:rPr>
              <a:t>Example 2: </a:t>
            </a:r>
            <a:r>
              <a:rPr lang="en-US" sz="1200" dirty="0">
                <a:solidFill>
                  <a:schemeClr val="accent4">
                    <a:lumMod val="25000"/>
                  </a:schemeClr>
                </a:solidFill>
                <a:latin typeface="Roboto Slab" panose="020B0604020202020204" charset="0"/>
                <a:ea typeface="Roboto Slab" panose="020B0604020202020204" charset="0"/>
              </a:rPr>
              <a:t>Determine the currents I1, I2 and I3 for the network. Assume both diode are similar</a:t>
            </a:r>
          </a:p>
          <a:p>
            <a:pPr algn="just"/>
            <a:r>
              <a:rPr lang="en-US" sz="1200" dirty="0">
                <a:solidFill>
                  <a:schemeClr val="accent4">
                    <a:lumMod val="25000"/>
                  </a:schemeClr>
                </a:solidFill>
                <a:latin typeface="Roboto Slab" panose="020B0604020202020204" charset="0"/>
                <a:ea typeface="Roboto Slab" panose="020B0604020202020204" charset="0"/>
              </a:rPr>
              <a:t>and made of silicon.</a:t>
            </a:r>
          </a:p>
        </p:txBody>
      </p:sp>
      <p:pic>
        <p:nvPicPr>
          <p:cNvPr id="9" name="Picture 8"/>
          <p:cNvPicPr>
            <a:picLocks noChangeAspect="1"/>
          </p:cNvPicPr>
          <p:nvPr/>
        </p:nvPicPr>
        <p:blipFill>
          <a:blip r:embed="rId3"/>
          <a:stretch>
            <a:fillRect/>
          </a:stretch>
        </p:blipFill>
        <p:spPr>
          <a:xfrm>
            <a:off x="6938466" y="1309078"/>
            <a:ext cx="2092127" cy="1478321"/>
          </a:xfrm>
          <a:prstGeom prst="rect">
            <a:avLst/>
          </a:prstGeom>
        </p:spPr>
      </p:pic>
      <p:sp>
        <p:nvSpPr>
          <p:cNvPr id="10" name="TextBox 9"/>
          <p:cNvSpPr txBox="1"/>
          <p:nvPr/>
        </p:nvSpPr>
        <p:spPr>
          <a:xfrm>
            <a:off x="731889" y="1754387"/>
            <a:ext cx="6335531" cy="830997"/>
          </a:xfrm>
          <a:prstGeom prst="rect">
            <a:avLst/>
          </a:prstGeom>
          <a:noFill/>
        </p:spPr>
        <p:txBody>
          <a:bodyPr wrap="square" rtlCol="0">
            <a:spAutoFit/>
          </a:bodyPr>
          <a:lstStyle/>
          <a:p>
            <a:pPr algn="just"/>
            <a:r>
              <a:rPr lang="en-US" sz="1200" b="1" dirty="0">
                <a:solidFill>
                  <a:schemeClr val="accent4">
                    <a:lumMod val="25000"/>
                  </a:schemeClr>
                </a:solidFill>
                <a:latin typeface="Roboto Slab" panose="020B0604020202020204" charset="0"/>
                <a:ea typeface="Roboto Slab" panose="020B0604020202020204" charset="0"/>
              </a:rPr>
              <a:t>Solution: </a:t>
            </a:r>
            <a:r>
              <a:rPr lang="en-US" sz="1200" dirty="0">
                <a:solidFill>
                  <a:schemeClr val="accent4">
                    <a:lumMod val="25000"/>
                  </a:schemeClr>
                </a:solidFill>
                <a:latin typeface="Roboto Slab" panose="020B0604020202020204" charset="0"/>
                <a:ea typeface="Roboto Slab" panose="020B0604020202020204" charset="0"/>
              </a:rPr>
              <a:t> As the diodes both are made of silicon and both are in forward bias, the voltage across it will be 0.7 V. So we can redraw the circuit as,</a:t>
            </a:r>
          </a:p>
          <a:p>
            <a:pPr algn="just"/>
            <a:r>
              <a:rPr lang="en-US" sz="1200" dirty="0">
                <a:solidFill>
                  <a:schemeClr val="accent4">
                    <a:lumMod val="25000"/>
                  </a:schemeClr>
                </a:solidFill>
                <a:latin typeface="Roboto Slab" panose="020B0604020202020204" charset="0"/>
                <a:ea typeface="Roboto Slab" panose="020B0604020202020204" charset="0"/>
              </a:rPr>
              <a:t>The voltage across R2 is 0.7 V. Here, R2 = 3.3 </a:t>
            </a:r>
            <a:r>
              <a:rPr lang="en-US" sz="1200" dirty="0" err="1">
                <a:solidFill>
                  <a:schemeClr val="accent4">
                    <a:lumMod val="25000"/>
                  </a:schemeClr>
                </a:solidFill>
                <a:latin typeface="Roboto Slab" panose="020B0604020202020204" charset="0"/>
                <a:ea typeface="Roboto Slab" panose="020B0604020202020204" charset="0"/>
              </a:rPr>
              <a:t>kΩ</a:t>
            </a:r>
            <a:endParaRPr lang="en-US" sz="1200" dirty="0">
              <a:solidFill>
                <a:schemeClr val="accent4">
                  <a:lumMod val="25000"/>
                </a:schemeClr>
              </a:solidFill>
              <a:latin typeface="Roboto Slab" panose="020B0604020202020204" charset="0"/>
              <a:ea typeface="Roboto Slab" panose="020B0604020202020204" charset="0"/>
            </a:endParaRPr>
          </a:p>
          <a:p>
            <a:pPr algn="just"/>
            <a:endParaRPr lang="en-US" sz="1200" dirty="0">
              <a:solidFill>
                <a:schemeClr val="accent4">
                  <a:lumMod val="25000"/>
                </a:schemeClr>
              </a:solidFill>
              <a:latin typeface="Roboto Slab" panose="020B0604020202020204" charset="0"/>
              <a:ea typeface="Roboto Slab" panose="020B0604020202020204" charset="0"/>
            </a:endParaRPr>
          </a:p>
        </p:txBody>
      </p:sp>
      <p:pic>
        <p:nvPicPr>
          <p:cNvPr id="11" name="Picture 10"/>
          <p:cNvPicPr>
            <a:picLocks noChangeAspect="1"/>
          </p:cNvPicPr>
          <p:nvPr/>
        </p:nvPicPr>
        <p:blipFill>
          <a:blip r:embed="rId4"/>
          <a:stretch>
            <a:fillRect/>
          </a:stretch>
        </p:blipFill>
        <p:spPr>
          <a:xfrm>
            <a:off x="5198586" y="3045605"/>
            <a:ext cx="2333951" cy="1648055"/>
          </a:xfrm>
          <a:prstGeom prst="rect">
            <a:avLst/>
          </a:prstGeom>
        </p:spPr>
      </p:pic>
      <p:pic>
        <p:nvPicPr>
          <p:cNvPr id="12" name="Picture 11"/>
          <p:cNvPicPr>
            <a:picLocks noChangeAspect="1"/>
          </p:cNvPicPr>
          <p:nvPr/>
        </p:nvPicPr>
        <p:blipFill>
          <a:blip r:embed="rId5"/>
          <a:stretch>
            <a:fillRect/>
          </a:stretch>
        </p:blipFill>
        <p:spPr>
          <a:xfrm>
            <a:off x="955182" y="2463532"/>
            <a:ext cx="4020111" cy="2286319"/>
          </a:xfrm>
          <a:prstGeom prst="rect">
            <a:avLst/>
          </a:prstGeom>
        </p:spPr>
      </p:pic>
      <p:sp>
        <p:nvSpPr>
          <p:cNvPr id="13" name="TextBox 12"/>
          <p:cNvSpPr txBox="1"/>
          <p:nvPr/>
        </p:nvSpPr>
        <p:spPr>
          <a:xfrm>
            <a:off x="0" y="4929246"/>
            <a:ext cx="1973617" cy="230832"/>
          </a:xfrm>
          <a:prstGeom prst="rect">
            <a:avLst/>
          </a:prstGeom>
          <a:noFill/>
        </p:spPr>
        <p:txBody>
          <a:bodyPr wrap="none" rtlCol="0">
            <a:spAutoFit/>
          </a:bodyPr>
          <a:lstStyle/>
          <a:p>
            <a:pPr algn="ctr"/>
            <a:r>
              <a:rPr lang="en-US" sz="900" dirty="0">
                <a:solidFill>
                  <a:schemeClr val="bg1">
                    <a:lumMod val="50000"/>
                  </a:schemeClr>
                </a:solidFill>
                <a:latin typeface="MS Gothic" panose="020B0609070205080204" pitchFamily="49" charset="-128"/>
                <a:ea typeface="MS Gothic" panose="020B0609070205080204" pitchFamily="49" charset="-128"/>
              </a:rPr>
              <a:t>Prepared by </a:t>
            </a:r>
            <a:r>
              <a:rPr lang="en-US" sz="900" dirty="0" err="1">
                <a:solidFill>
                  <a:schemeClr val="bg1">
                    <a:lumMod val="50000"/>
                  </a:schemeClr>
                </a:solidFill>
                <a:latin typeface="MS Gothic" panose="020B0609070205080204" pitchFamily="49" charset="-128"/>
                <a:ea typeface="MS Gothic" panose="020B0609070205080204" pitchFamily="49" charset="-128"/>
              </a:rPr>
              <a:t>Ipshita</a:t>
            </a:r>
            <a:r>
              <a:rPr lang="en-US" sz="900" dirty="0">
                <a:solidFill>
                  <a:schemeClr val="bg1">
                    <a:lumMod val="50000"/>
                  </a:schemeClr>
                </a:solidFill>
                <a:latin typeface="MS Gothic" panose="020B0609070205080204" pitchFamily="49" charset="-128"/>
                <a:ea typeface="MS Gothic" panose="020B0609070205080204" pitchFamily="49" charset="-128"/>
              </a:rPr>
              <a:t> </a:t>
            </a:r>
            <a:r>
              <a:rPr lang="en-US" sz="900" dirty="0" err="1">
                <a:solidFill>
                  <a:schemeClr val="bg1">
                    <a:lumMod val="50000"/>
                  </a:schemeClr>
                </a:solidFill>
                <a:latin typeface="MS Gothic" panose="020B0609070205080204" pitchFamily="49" charset="-128"/>
                <a:ea typeface="MS Gothic" panose="020B0609070205080204" pitchFamily="49" charset="-128"/>
              </a:rPr>
              <a:t>Tasnim</a:t>
            </a:r>
            <a:r>
              <a:rPr lang="en-US" sz="900" dirty="0">
                <a:solidFill>
                  <a:schemeClr val="bg1">
                    <a:lumMod val="50000"/>
                  </a:schemeClr>
                </a:solidFill>
                <a:latin typeface="MS Gothic" panose="020B0609070205080204" pitchFamily="49" charset="-128"/>
                <a:ea typeface="MS Gothic" panose="020B0609070205080204" pitchFamily="49" charset="-128"/>
              </a:rPr>
              <a:t> Raha</a:t>
            </a:r>
          </a:p>
        </p:txBody>
      </p:sp>
    </p:spTree>
    <p:extLst>
      <p:ext uri="{BB962C8B-B14F-4D97-AF65-F5344CB8AC3E}">
        <p14:creationId xmlns:p14="http://schemas.microsoft.com/office/powerpoint/2010/main" val="685474677"/>
      </p:ext>
    </p:extLst>
  </p:cSld>
  <p:clrMapOvr>
    <a:masterClrMapping/>
  </p:clrMapOvr>
</p:sld>
</file>

<file path=ppt/theme/theme1.xml><?xml version="1.0" encoding="utf-8"?>
<a:theme xmlns:a="http://schemas.openxmlformats.org/drawingml/2006/main" name="Cordelia templat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2593</TotalTime>
  <Words>2302</Words>
  <Application>Microsoft Office PowerPoint</Application>
  <PresentationFormat>On-screen Show (16:9)</PresentationFormat>
  <Paragraphs>273</Paragraphs>
  <Slides>41</Slides>
  <Notes>33</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Cordelia template</vt:lpstr>
      <vt:lpstr>Electronic Devices and Circuits  Lecture-3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Quiz Time!</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Electronic Devices and Circuits  Lecture-1</dc:title>
  <cp:lastModifiedBy>zannatulmifta97@gmail.com</cp:lastModifiedBy>
  <cp:revision>121</cp:revision>
  <dcterms:modified xsi:type="dcterms:W3CDTF">2023-09-10T03:21:32Z</dcterms:modified>
</cp:coreProperties>
</file>