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9"/>
  </p:notesMasterIdLst>
  <p:sldIdLst>
    <p:sldId id="256" r:id="rId2"/>
    <p:sldId id="359" r:id="rId3"/>
    <p:sldId id="402" r:id="rId4"/>
    <p:sldId id="366" r:id="rId5"/>
    <p:sldId id="361" r:id="rId6"/>
    <p:sldId id="362" r:id="rId7"/>
    <p:sldId id="370" r:id="rId8"/>
    <p:sldId id="372" r:id="rId9"/>
    <p:sldId id="371" r:id="rId10"/>
    <p:sldId id="374" r:id="rId11"/>
    <p:sldId id="373" r:id="rId12"/>
    <p:sldId id="375" r:id="rId13"/>
    <p:sldId id="377" r:id="rId14"/>
    <p:sldId id="378" r:id="rId15"/>
    <p:sldId id="379" r:id="rId16"/>
    <p:sldId id="380" r:id="rId17"/>
    <p:sldId id="381" r:id="rId18"/>
    <p:sldId id="382" r:id="rId19"/>
    <p:sldId id="383" r:id="rId20"/>
    <p:sldId id="384" r:id="rId21"/>
    <p:sldId id="385" r:id="rId22"/>
    <p:sldId id="386" r:id="rId23"/>
    <p:sldId id="387" r:id="rId24"/>
    <p:sldId id="408" r:id="rId25"/>
    <p:sldId id="403" r:id="rId26"/>
    <p:sldId id="404" r:id="rId27"/>
    <p:sldId id="405" r:id="rId28"/>
    <p:sldId id="406" r:id="rId29"/>
    <p:sldId id="407" r:id="rId30"/>
    <p:sldId id="355" r:id="rId31"/>
    <p:sldId id="389" r:id="rId32"/>
    <p:sldId id="392" r:id="rId33"/>
    <p:sldId id="393" r:id="rId34"/>
    <p:sldId id="394" r:id="rId35"/>
    <p:sldId id="395" r:id="rId36"/>
    <p:sldId id="396" r:id="rId37"/>
    <p:sldId id="397" r:id="rId38"/>
    <p:sldId id="398" r:id="rId39"/>
    <p:sldId id="399" r:id="rId40"/>
    <p:sldId id="400" r:id="rId41"/>
    <p:sldId id="401" r:id="rId42"/>
    <p:sldId id="412" r:id="rId43"/>
    <p:sldId id="409" r:id="rId44"/>
    <p:sldId id="410" r:id="rId45"/>
    <p:sldId id="411" r:id="rId46"/>
    <p:sldId id="260" r:id="rId47"/>
    <p:sldId id="279" r:id="rId48"/>
  </p:sldIdLst>
  <p:sldSz cx="9144000" cy="5143500" type="screen16x9"/>
  <p:notesSz cx="6858000" cy="9144000"/>
  <p:embeddedFontLst>
    <p:embeddedFont>
      <p:font typeface="Roboto Slab" pitchFamily="2" charset="0"/>
      <p:regular r:id="rId50"/>
      <p:bold r:id="rId51"/>
    </p:embeddedFont>
    <p:embeddedFont>
      <p:font typeface="Source Sans Pro" panose="020B0503030403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2896C1"/>
    <a:srgbClr val="5F686C"/>
    <a:srgbClr val="0091EA"/>
    <a:srgbClr val="607D8B"/>
    <a:srgbClr val="2DA4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8FC5D4-ED00-41CF-BD16-44E6D13FCE92}">
  <a:tblStyle styleId="{AA8FC5D4-ED00-41CF-BD16-44E6D13FCE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600" y="54"/>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22011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38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546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68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11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47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mplete pattern">
  <p:cSld name="BLANK_1">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dk1" tx1="lt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787940" y="936773"/>
            <a:ext cx="8214175" cy="1864793"/>
          </a:xfrm>
          <a:prstGeom prst="rect">
            <a:avLst/>
          </a:prstGeom>
        </p:spPr>
        <p:txBody>
          <a:bodyPr spcFirstLastPara="1" wrap="square" lIns="91425" tIns="91425" rIns="91425" bIns="91425" anchor="ctr" anchorCtr="0">
            <a:noAutofit/>
          </a:bodyPr>
          <a:lstStyle/>
          <a:p>
            <a:pPr lvl="0" algn="ctr"/>
            <a:r>
              <a:rPr lang="en-US" sz="4000" dirty="0">
                <a:solidFill>
                  <a:schemeClr val="tx1"/>
                </a:solidFill>
              </a:rPr>
              <a:t>Electronic Devices and Circuits</a:t>
            </a:r>
            <a:br>
              <a:rPr lang="en-US" sz="4000" dirty="0">
                <a:solidFill>
                  <a:schemeClr val="tx1"/>
                </a:solidFill>
              </a:rPr>
            </a:br>
            <a:br>
              <a:rPr lang="en-US" sz="3200" dirty="0">
                <a:solidFill>
                  <a:schemeClr val="tx1"/>
                </a:solidFill>
              </a:rPr>
            </a:br>
            <a:r>
              <a:rPr lang="en-US" sz="3200" dirty="0">
                <a:solidFill>
                  <a:schemeClr val="tx1"/>
                </a:solidFill>
              </a:rPr>
              <a:t>Lecture-4</a:t>
            </a:r>
            <a:endParaRPr sz="3200" dirty="0">
              <a:solidFill>
                <a:schemeClr val="tx1"/>
              </a:solidFill>
            </a:endParaRPr>
          </a:p>
        </p:txBody>
      </p:sp>
      <p:cxnSp>
        <p:nvCxnSpPr>
          <p:cNvPr id="5" name="Straight Connector 4"/>
          <p:cNvCxnSpPr/>
          <p:nvPr/>
        </p:nvCxnSpPr>
        <p:spPr>
          <a:xfrm>
            <a:off x="141880" y="3845970"/>
            <a:ext cx="0" cy="1254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70;p12"/>
          <p:cNvSpPr txBox="1">
            <a:spLocks/>
          </p:cNvSpPr>
          <p:nvPr/>
        </p:nvSpPr>
        <p:spPr>
          <a:xfrm>
            <a:off x="3619958" y="625692"/>
            <a:ext cx="2498739" cy="629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3200" dirty="0">
                <a:solidFill>
                  <a:schemeClr val="tx1"/>
                </a:solidFill>
              </a:rPr>
              <a:t>EEE 1231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Series Positive Clipper</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9" name="Text Placeholder 2"/>
          <p:cNvSpPr>
            <a:spLocks noGrp="1"/>
          </p:cNvSpPr>
          <p:nvPr>
            <p:ph type="body" idx="1"/>
          </p:nvPr>
        </p:nvSpPr>
        <p:spPr>
          <a:xfrm>
            <a:off x="671489" y="496085"/>
            <a:ext cx="7571713" cy="3737112"/>
          </a:xfrm>
        </p:spPr>
        <p:txBody>
          <a:bodyPr/>
          <a:lstStyle/>
          <a:p>
            <a:pPr marL="101600" indent="0">
              <a:buNone/>
            </a:pPr>
            <a:endParaRPr lang="en-US" sz="1500" dirty="0">
              <a:solidFill>
                <a:schemeClr val="tx1"/>
              </a:solidFill>
            </a:endParaRPr>
          </a:p>
          <a:p>
            <a:pPr algn="just"/>
            <a:r>
              <a:rPr lang="en-US" sz="1500" dirty="0">
                <a:solidFill>
                  <a:schemeClr val="tx1"/>
                </a:solidFill>
              </a:rPr>
              <a:t>In the circuit diagram, the diode D is connected in series with the output load resistance R</a:t>
            </a:r>
            <a:r>
              <a:rPr lang="en-US" sz="1500" baseline="-25000" dirty="0">
                <a:solidFill>
                  <a:schemeClr val="tx1"/>
                </a:solidFill>
              </a:rPr>
              <a:t>L</a:t>
            </a:r>
            <a:r>
              <a:rPr lang="en-US" sz="1500" dirty="0">
                <a:solidFill>
                  <a:schemeClr val="tx1"/>
                </a:solidFill>
              </a:rPr>
              <a:t> and the arrowhead of the diode is pointing towards the input. So the circuit is said to be a series positive clipper.</a:t>
            </a:r>
          </a:p>
          <a:p>
            <a:pPr algn="just"/>
            <a:r>
              <a:rPr lang="en-US" sz="1500" dirty="0">
                <a:solidFill>
                  <a:schemeClr val="tx1"/>
                </a:solidFill>
              </a:rPr>
              <a:t>During the positive half cycle the diode is reverse biased. So the positive half cycle is blocked or removed at the output.</a:t>
            </a:r>
          </a:p>
          <a:p>
            <a:pPr algn="just"/>
            <a:r>
              <a:rPr lang="en-US" sz="1500" dirty="0">
                <a:solidFill>
                  <a:schemeClr val="tx1"/>
                </a:solidFill>
              </a:rPr>
              <a:t>During the negative half cycle the diode is forward biased. So the negative half cycle is allowed at the output.</a:t>
            </a:r>
          </a:p>
          <a:p>
            <a:pPr algn="just"/>
            <a:r>
              <a:rPr lang="en-US" sz="1500" dirty="0">
                <a:solidFill>
                  <a:schemeClr val="tx1"/>
                </a:solidFill>
              </a:rPr>
              <a:t>Thus, a series of positive half cycles are completely removed at the output.</a:t>
            </a:r>
          </a:p>
          <a:p>
            <a:pPr algn="just"/>
            <a:endParaRPr lang="en-US" sz="1500" dirty="0">
              <a:solidFill>
                <a:schemeClr val="tx1"/>
              </a:solidFill>
            </a:endParaRPr>
          </a:p>
          <a:p>
            <a:pPr marL="101600" indent="0" algn="just">
              <a:buNone/>
            </a:pPr>
            <a:endParaRPr lang="en-US" sz="1500" dirty="0">
              <a:solidFill>
                <a:schemeClr val="tx1"/>
              </a:solidFill>
            </a:endParaRPr>
          </a:p>
        </p:txBody>
      </p:sp>
      <p:pic>
        <p:nvPicPr>
          <p:cNvPr id="2050" name="Picture 2" descr="During the positive half cycle, terminal A is positive and terminal B is neg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851" y="3091976"/>
            <a:ext cx="3496104" cy="165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Series positive clipper with positive bias</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201432" y="914503"/>
            <a:ext cx="5611028" cy="3939564"/>
          </a:xfrm>
        </p:spPr>
        <p:txBody>
          <a:bodyPr/>
          <a:lstStyle/>
          <a:p>
            <a:r>
              <a:rPr lang="en-US" sz="1200" dirty="0">
                <a:solidFill>
                  <a:schemeClr val="tx1"/>
                </a:solidFill>
              </a:rPr>
              <a:t>During the </a:t>
            </a:r>
            <a:r>
              <a:rPr lang="en-US" sz="1200" b="1" dirty="0">
                <a:solidFill>
                  <a:schemeClr val="tx1"/>
                </a:solidFill>
              </a:rPr>
              <a:t>positive half cycle </a:t>
            </a:r>
            <a:r>
              <a:rPr lang="en-US" sz="1200" dirty="0">
                <a:solidFill>
                  <a:schemeClr val="tx1"/>
                </a:solidFill>
              </a:rPr>
              <a:t>the diode is reverse biased by the input supply voltage (V</a:t>
            </a:r>
            <a:r>
              <a:rPr lang="en-US" sz="1200" baseline="-25000" dirty="0">
                <a:solidFill>
                  <a:schemeClr val="tx1"/>
                </a:solidFill>
              </a:rPr>
              <a:t>i</a:t>
            </a:r>
            <a:r>
              <a:rPr lang="en-US" sz="1200" dirty="0">
                <a:solidFill>
                  <a:schemeClr val="tx1"/>
                </a:solidFill>
              </a:rPr>
              <a:t>) and forward biased by the battery voltage (V</a:t>
            </a:r>
            <a:r>
              <a:rPr lang="en-US" sz="1200" baseline="-25000" dirty="0">
                <a:solidFill>
                  <a:schemeClr val="tx1"/>
                </a:solidFill>
              </a:rPr>
              <a:t>B</a:t>
            </a:r>
            <a:r>
              <a:rPr lang="en-US" sz="1200" dirty="0">
                <a:solidFill>
                  <a:schemeClr val="tx1"/>
                </a:solidFill>
              </a:rPr>
              <a:t>).</a:t>
            </a:r>
          </a:p>
          <a:p>
            <a:r>
              <a:rPr lang="en-US" sz="1200" dirty="0">
                <a:solidFill>
                  <a:schemeClr val="tx1"/>
                </a:solidFill>
              </a:rPr>
              <a:t>Initially, the input supply voltage V</a:t>
            </a:r>
            <a:r>
              <a:rPr lang="en-US" sz="1200" baseline="-25000" dirty="0">
                <a:solidFill>
                  <a:schemeClr val="tx1"/>
                </a:solidFill>
              </a:rPr>
              <a:t>i</a:t>
            </a:r>
            <a:r>
              <a:rPr lang="en-US" sz="1200" dirty="0">
                <a:solidFill>
                  <a:schemeClr val="tx1"/>
                </a:solidFill>
              </a:rPr>
              <a:t> is less than the battery voltage V</a:t>
            </a:r>
            <a:r>
              <a:rPr lang="en-US" sz="1200" baseline="-25000" dirty="0">
                <a:solidFill>
                  <a:schemeClr val="tx1"/>
                </a:solidFill>
              </a:rPr>
              <a:t>B</a:t>
            </a:r>
            <a:r>
              <a:rPr lang="en-US" sz="1200" dirty="0">
                <a:solidFill>
                  <a:schemeClr val="tx1"/>
                </a:solidFill>
              </a:rPr>
              <a:t> (V</a:t>
            </a:r>
            <a:r>
              <a:rPr lang="en-US" sz="1200" baseline="-25000" dirty="0">
                <a:solidFill>
                  <a:schemeClr val="tx1"/>
                </a:solidFill>
              </a:rPr>
              <a:t>i</a:t>
            </a:r>
            <a:r>
              <a:rPr lang="en-US" sz="1200" dirty="0">
                <a:solidFill>
                  <a:schemeClr val="tx1"/>
                </a:solidFill>
              </a:rPr>
              <a:t> &lt; V</a:t>
            </a:r>
            <a:r>
              <a:rPr lang="en-US" sz="1200" baseline="-25000" dirty="0">
                <a:solidFill>
                  <a:schemeClr val="tx1"/>
                </a:solidFill>
              </a:rPr>
              <a:t>B</a:t>
            </a:r>
            <a:r>
              <a:rPr lang="en-US" sz="1200" dirty="0">
                <a:solidFill>
                  <a:schemeClr val="tx1"/>
                </a:solidFill>
              </a:rPr>
              <a:t>). So the battery voltage dominates the input supply voltage. Hence, the diode is forward biased by the battery voltage and allows electric current through it. As a result, the signal appears at the output.</a:t>
            </a:r>
          </a:p>
          <a:p>
            <a:r>
              <a:rPr lang="en-US" sz="1200" dirty="0">
                <a:solidFill>
                  <a:schemeClr val="tx1"/>
                </a:solidFill>
              </a:rPr>
              <a:t>When the input supply voltage V</a:t>
            </a:r>
            <a:r>
              <a:rPr lang="en-US" sz="1200" baseline="-25000" dirty="0">
                <a:solidFill>
                  <a:schemeClr val="tx1"/>
                </a:solidFill>
              </a:rPr>
              <a:t>i</a:t>
            </a:r>
            <a:r>
              <a:rPr lang="en-US" sz="1200" dirty="0">
                <a:solidFill>
                  <a:schemeClr val="tx1"/>
                </a:solidFill>
              </a:rPr>
              <a:t> becomes greater than the battery voltage V</a:t>
            </a:r>
            <a:r>
              <a:rPr lang="en-US" sz="1200" baseline="-25000" dirty="0">
                <a:solidFill>
                  <a:schemeClr val="tx1"/>
                </a:solidFill>
              </a:rPr>
              <a:t>B</a:t>
            </a:r>
            <a:r>
              <a:rPr lang="en-US" sz="1200" dirty="0">
                <a:solidFill>
                  <a:schemeClr val="tx1"/>
                </a:solidFill>
              </a:rPr>
              <a:t>, the diode D is reverse biased. So no current flows through the diode. As a result, input signal does not appear at the output.</a:t>
            </a:r>
          </a:p>
          <a:p>
            <a:endParaRPr lang="en-US" sz="1200" dirty="0">
              <a:solidFill>
                <a:schemeClr val="tx1"/>
              </a:solidFill>
            </a:endParaRPr>
          </a:p>
          <a:p>
            <a:r>
              <a:rPr lang="en-US" sz="1200" dirty="0">
                <a:solidFill>
                  <a:schemeClr val="tx1"/>
                </a:solidFill>
              </a:rPr>
              <a:t>During the </a:t>
            </a:r>
            <a:r>
              <a:rPr lang="en-US" sz="1200" b="1" dirty="0">
                <a:solidFill>
                  <a:schemeClr val="tx1"/>
                </a:solidFill>
              </a:rPr>
              <a:t>negative half cycle</a:t>
            </a:r>
            <a:r>
              <a:rPr lang="en-US" sz="1200" dirty="0">
                <a:solidFill>
                  <a:schemeClr val="tx1"/>
                </a:solidFill>
              </a:rPr>
              <a:t>, it doesn’t matter whether the input supply voltage is greater or less than the battery voltage, the diode always remains forward biased. So the complete negative half cycle appears at the output.</a:t>
            </a:r>
          </a:p>
          <a:p>
            <a:r>
              <a:rPr lang="en-US" sz="1200" dirty="0">
                <a:solidFill>
                  <a:schemeClr val="tx1"/>
                </a:solidFill>
              </a:rPr>
              <a:t>Thus, the series positive clipper with positive bias removes a small portion of positive half cycles.</a:t>
            </a:r>
          </a:p>
        </p:txBody>
      </p:sp>
      <p:pic>
        <p:nvPicPr>
          <p:cNvPr id="2052" name="Picture 4" descr="Sometimes it is desired to remove a small portion of positive or negative half cycles. In such cases, the biased clippers are 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941" y="1405214"/>
            <a:ext cx="3573143" cy="195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28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Series positive clipper with negative bias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5611028" cy="3939564"/>
          </a:xfrm>
        </p:spPr>
        <p:txBody>
          <a:bodyPr/>
          <a:lstStyle/>
          <a:p>
            <a:r>
              <a:rPr lang="en-US" sz="1400" dirty="0"/>
              <a:t>During the </a:t>
            </a:r>
            <a:r>
              <a:rPr lang="en-US" sz="1400" b="1" dirty="0"/>
              <a:t>positive half cycle</a:t>
            </a:r>
            <a:r>
              <a:rPr lang="en-US" sz="1400" dirty="0"/>
              <a:t>, the diode D is reverse biased by both input supply voltage V</a:t>
            </a:r>
            <a:r>
              <a:rPr lang="en-US" sz="1400" baseline="-25000" dirty="0"/>
              <a:t>i</a:t>
            </a:r>
            <a:r>
              <a:rPr lang="en-US" sz="1400" dirty="0"/>
              <a:t> and battery voltage V</a:t>
            </a:r>
            <a:r>
              <a:rPr lang="en-US" sz="1400" baseline="-25000" dirty="0"/>
              <a:t>B</a:t>
            </a:r>
            <a:r>
              <a:rPr lang="en-US" sz="1400" dirty="0"/>
              <a:t>. So no signal appears at the output during the positive half cycle. Therefore, the complete positive half cycle is removed.</a:t>
            </a:r>
          </a:p>
          <a:p>
            <a:endParaRPr lang="en-US" sz="1400" dirty="0"/>
          </a:p>
          <a:p>
            <a:r>
              <a:rPr lang="en-US" sz="1400" dirty="0"/>
              <a:t>During the </a:t>
            </a:r>
            <a:r>
              <a:rPr lang="en-US" sz="1400" b="1" dirty="0"/>
              <a:t>negative half cycle</a:t>
            </a:r>
            <a:r>
              <a:rPr lang="en-US" sz="1400" dirty="0"/>
              <a:t>, the diode is forward biased by the input supply voltage V</a:t>
            </a:r>
            <a:r>
              <a:rPr lang="en-US" sz="1400" baseline="-25000" dirty="0"/>
              <a:t>i</a:t>
            </a:r>
            <a:r>
              <a:rPr lang="en-US" sz="1400" dirty="0"/>
              <a:t> and reverse biased by the battery voltage V</a:t>
            </a:r>
            <a:r>
              <a:rPr lang="en-US" sz="1400" baseline="-25000" dirty="0"/>
              <a:t>B</a:t>
            </a:r>
            <a:r>
              <a:rPr lang="en-US" sz="1400" dirty="0"/>
              <a:t>. </a:t>
            </a:r>
          </a:p>
          <a:p>
            <a:r>
              <a:rPr lang="en-US" sz="1400" dirty="0"/>
              <a:t>However, initially, the battery voltage V</a:t>
            </a:r>
            <a:r>
              <a:rPr lang="en-US" sz="1400" baseline="-25000" dirty="0"/>
              <a:t>B</a:t>
            </a:r>
            <a:r>
              <a:rPr lang="en-US" sz="1400" dirty="0"/>
              <a:t> dominates the input supply voltage V</a:t>
            </a:r>
            <a:r>
              <a:rPr lang="en-US" sz="1400" baseline="-25000" dirty="0"/>
              <a:t>i</a:t>
            </a:r>
            <a:r>
              <a:rPr lang="en-US" sz="1400" dirty="0"/>
              <a:t>. So the diode remains to be reverse biased until the V</a:t>
            </a:r>
            <a:r>
              <a:rPr lang="en-US" sz="1400" baseline="-25000" dirty="0"/>
              <a:t>i</a:t>
            </a:r>
            <a:r>
              <a:rPr lang="en-US" sz="1400" dirty="0"/>
              <a:t> becomes greater than V</a:t>
            </a:r>
            <a:r>
              <a:rPr lang="en-US" sz="1400" baseline="-25000" dirty="0"/>
              <a:t>B</a:t>
            </a:r>
            <a:r>
              <a:rPr lang="en-US" sz="1400" dirty="0"/>
              <a:t>. </a:t>
            </a:r>
          </a:p>
          <a:p>
            <a:r>
              <a:rPr lang="en-US" sz="1400" dirty="0"/>
              <a:t>When the input supply voltage V</a:t>
            </a:r>
            <a:r>
              <a:rPr lang="en-US" sz="1400" baseline="-25000" dirty="0"/>
              <a:t>i</a:t>
            </a:r>
            <a:r>
              <a:rPr lang="en-US" sz="1400" dirty="0"/>
              <a:t> becomes greater than the battery voltage V</a:t>
            </a:r>
            <a:r>
              <a:rPr lang="en-US" sz="1400" baseline="-25000" dirty="0"/>
              <a:t>B</a:t>
            </a:r>
            <a:r>
              <a:rPr lang="en-US" sz="1400" dirty="0"/>
              <a:t>, the diode is forward biased by the input supply voltage V</a:t>
            </a:r>
            <a:r>
              <a:rPr lang="en-US" sz="1400" baseline="-25000" dirty="0"/>
              <a:t>i</a:t>
            </a:r>
            <a:r>
              <a:rPr lang="en-US" sz="1400" dirty="0"/>
              <a:t>. So the signal appears at the output.</a:t>
            </a:r>
            <a:endParaRPr lang="en-US" sz="1300" dirty="0"/>
          </a:p>
        </p:txBody>
      </p:sp>
      <p:pic>
        <p:nvPicPr>
          <p:cNvPr id="7170" name="Picture 2" descr="During the positive half cycle, the diode D is reverse biased by both input supply voltage Vi and battery voltage VB. So no signal appears at the output during the positive half cyc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598" y="768117"/>
            <a:ext cx="7499347" cy="416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569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Series negative clipper</a:t>
            </a:r>
            <a:endParaRPr lang="en-US" sz="36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9" name="Text Placeholder 2"/>
          <p:cNvSpPr>
            <a:spLocks noGrp="1"/>
          </p:cNvSpPr>
          <p:nvPr>
            <p:ph type="body" idx="1"/>
          </p:nvPr>
        </p:nvSpPr>
        <p:spPr>
          <a:xfrm>
            <a:off x="671489" y="576470"/>
            <a:ext cx="7571713" cy="3737112"/>
          </a:xfrm>
        </p:spPr>
        <p:txBody>
          <a:bodyPr/>
          <a:lstStyle/>
          <a:p>
            <a:pPr marL="101600" indent="0">
              <a:buNone/>
            </a:pPr>
            <a:endParaRPr lang="en-US" sz="1500" dirty="0"/>
          </a:p>
          <a:p>
            <a:pPr algn="just"/>
            <a:r>
              <a:rPr lang="en-US" sz="1500" dirty="0"/>
              <a:t>In series negative clipper, the negative half cycles of the input AC signal is removed at the output. The circuit construction of the series negative clipper is shown in the figure.</a:t>
            </a:r>
          </a:p>
          <a:p>
            <a:pPr algn="just"/>
            <a:r>
              <a:rPr lang="en-US" sz="1500" dirty="0"/>
              <a:t>During the positive half cycle the diode D is forward biased during the positive half cycle. Therefore, a series of positive half cycles appears at the output</a:t>
            </a:r>
          </a:p>
          <a:p>
            <a:pPr algn="just"/>
            <a:r>
              <a:rPr lang="en-US" sz="1500" dirty="0"/>
              <a:t>During the negative half cycle  the diode D is reverse biased during the negative half cycle. So the negative half cycle is completely blocked or removed at the output. Thus, the series negative clipper removes the series of negative half cycles.</a:t>
            </a:r>
          </a:p>
          <a:p>
            <a:pPr marL="101600" indent="0" algn="just">
              <a:buNone/>
            </a:pPr>
            <a:endParaRPr lang="en-US" sz="1500" dirty="0"/>
          </a:p>
        </p:txBody>
      </p:sp>
      <p:pic>
        <p:nvPicPr>
          <p:cNvPr id="8194" name="Picture 2" descr="In series negative clipper, the negative half cycles of the input AC signal is removed at the output. The circuit construction of the series negative clipper is shown in the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62" y="824949"/>
            <a:ext cx="8214046" cy="401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9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Series negative clipper with positive bias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860475"/>
            <a:ext cx="5611028" cy="3939564"/>
          </a:xfrm>
        </p:spPr>
        <p:txBody>
          <a:bodyPr/>
          <a:lstStyle/>
          <a:p>
            <a:r>
              <a:rPr lang="en-US" sz="1300" dirty="0">
                <a:solidFill>
                  <a:schemeClr val="tx1"/>
                </a:solidFill>
              </a:rPr>
              <a:t>During the </a:t>
            </a:r>
            <a:r>
              <a:rPr lang="en-US" sz="1300" b="1" dirty="0">
                <a:solidFill>
                  <a:schemeClr val="tx1"/>
                </a:solidFill>
              </a:rPr>
              <a:t>positive half cycle </a:t>
            </a:r>
            <a:r>
              <a:rPr lang="en-US" sz="1300" dirty="0">
                <a:solidFill>
                  <a:schemeClr val="tx1"/>
                </a:solidFill>
              </a:rPr>
              <a:t>the diode is reverse biased by the input supply voltage (V</a:t>
            </a:r>
            <a:r>
              <a:rPr lang="en-US" sz="1300" baseline="-25000" dirty="0">
                <a:solidFill>
                  <a:schemeClr val="tx1"/>
                </a:solidFill>
              </a:rPr>
              <a:t>i</a:t>
            </a:r>
            <a:r>
              <a:rPr lang="en-US" sz="1300" dirty="0">
                <a:solidFill>
                  <a:schemeClr val="tx1"/>
                </a:solidFill>
              </a:rPr>
              <a:t>) and forward biased by the battery voltage (V</a:t>
            </a:r>
            <a:r>
              <a:rPr lang="en-US" sz="1300" baseline="-25000" dirty="0">
                <a:solidFill>
                  <a:schemeClr val="tx1"/>
                </a:solidFill>
              </a:rPr>
              <a:t>B</a:t>
            </a:r>
            <a:r>
              <a:rPr lang="en-US" sz="1300" dirty="0">
                <a:solidFill>
                  <a:schemeClr val="tx1"/>
                </a:solidFill>
              </a:rPr>
              <a:t>).</a:t>
            </a:r>
            <a:r>
              <a:rPr lang="en-US" sz="1400" dirty="0">
                <a:solidFill>
                  <a:schemeClr val="tx1"/>
                </a:solidFill>
              </a:rPr>
              <a:t> the diode is forward biased by input supply voltage V</a:t>
            </a:r>
            <a:r>
              <a:rPr lang="en-US" sz="1400" baseline="-25000" dirty="0">
                <a:solidFill>
                  <a:schemeClr val="tx1"/>
                </a:solidFill>
              </a:rPr>
              <a:t>i</a:t>
            </a:r>
            <a:r>
              <a:rPr lang="en-US" sz="1400" dirty="0">
                <a:solidFill>
                  <a:schemeClr val="tx1"/>
                </a:solidFill>
              </a:rPr>
              <a:t> and reverse biased by battery voltage V</a:t>
            </a:r>
            <a:r>
              <a:rPr lang="en-US" sz="1400" baseline="-25000" dirty="0">
                <a:solidFill>
                  <a:schemeClr val="tx1"/>
                </a:solidFill>
              </a:rPr>
              <a:t>B</a:t>
            </a:r>
            <a:r>
              <a:rPr lang="en-US" sz="1400" dirty="0">
                <a:solidFill>
                  <a:schemeClr val="tx1"/>
                </a:solidFill>
              </a:rPr>
              <a:t>. </a:t>
            </a:r>
          </a:p>
          <a:p>
            <a:r>
              <a:rPr lang="en-US" sz="1400" dirty="0">
                <a:solidFill>
                  <a:schemeClr val="tx1"/>
                </a:solidFill>
              </a:rPr>
              <a:t>Initially, the battery voltage is greater than the input supply voltage. Hence, the diode is reverse biased and does not allow electric current. Therefore, no signal appears at the output.</a:t>
            </a:r>
          </a:p>
          <a:p>
            <a:r>
              <a:rPr lang="en-US" sz="1400" dirty="0">
                <a:solidFill>
                  <a:schemeClr val="tx1"/>
                </a:solidFill>
              </a:rPr>
              <a:t>When the input supply voltage V</a:t>
            </a:r>
            <a:r>
              <a:rPr lang="en-US" sz="1400" baseline="-25000" dirty="0">
                <a:solidFill>
                  <a:schemeClr val="tx1"/>
                </a:solidFill>
              </a:rPr>
              <a:t>i</a:t>
            </a:r>
            <a:r>
              <a:rPr lang="en-US" sz="1400" dirty="0">
                <a:solidFill>
                  <a:schemeClr val="tx1"/>
                </a:solidFill>
              </a:rPr>
              <a:t> becomes greater than the battery voltage V</a:t>
            </a:r>
            <a:r>
              <a:rPr lang="en-US" sz="1400" baseline="-25000" dirty="0">
                <a:solidFill>
                  <a:schemeClr val="tx1"/>
                </a:solidFill>
              </a:rPr>
              <a:t>B</a:t>
            </a:r>
            <a:r>
              <a:rPr lang="en-US" sz="1400" dirty="0">
                <a:solidFill>
                  <a:schemeClr val="tx1"/>
                </a:solidFill>
              </a:rPr>
              <a:t>, the diode is forward biased and allows electric current. As a result, the signal appears at the output.</a:t>
            </a:r>
          </a:p>
          <a:p>
            <a:endParaRPr lang="en-US" sz="1300" dirty="0">
              <a:solidFill>
                <a:schemeClr val="tx1"/>
              </a:solidFill>
            </a:endParaRPr>
          </a:p>
          <a:p>
            <a:r>
              <a:rPr lang="en-US" sz="1300" dirty="0">
                <a:solidFill>
                  <a:schemeClr val="tx1"/>
                </a:solidFill>
              </a:rPr>
              <a:t>During the </a:t>
            </a:r>
            <a:r>
              <a:rPr lang="en-US" sz="1300" b="1" dirty="0">
                <a:solidFill>
                  <a:schemeClr val="tx1"/>
                </a:solidFill>
              </a:rPr>
              <a:t>negative half cycle</a:t>
            </a:r>
            <a:r>
              <a:rPr lang="en-US" sz="1300" dirty="0">
                <a:solidFill>
                  <a:schemeClr val="tx1"/>
                </a:solidFill>
              </a:rPr>
              <a:t>, </a:t>
            </a:r>
            <a:r>
              <a:rPr lang="en-US" sz="1400" dirty="0">
                <a:solidFill>
                  <a:schemeClr val="tx1"/>
                </a:solidFill>
              </a:rPr>
              <a:t>the diode is reverse biased by both input supply voltage V</a:t>
            </a:r>
            <a:r>
              <a:rPr lang="en-US" sz="1400" baseline="-25000" dirty="0">
                <a:solidFill>
                  <a:schemeClr val="tx1"/>
                </a:solidFill>
              </a:rPr>
              <a:t>i</a:t>
            </a:r>
            <a:r>
              <a:rPr lang="en-US" sz="1400" dirty="0">
                <a:solidFill>
                  <a:schemeClr val="tx1"/>
                </a:solidFill>
              </a:rPr>
              <a:t> and battery voltage V</a:t>
            </a:r>
            <a:r>
              <a:rPr lang="en-US" sz="1400" baseline="-25000" dirty="0">
                <a:solidFill>
                  <a:schemeClr val="tx1"/>
                </a:solidFill>
              </a:rPr>
              <a:t>B</a:t>
            </a:r>
            <a:r>
              <a:rPr lang="en-US" sz="1400" dirty="0">
                <a:solidFill>
                  <a:schemeClr val="tx1"/>
                </a:solidFill>
              </a:rPr>
              <a:t>. So it doesn’t matter whether the input supply voltage is greater or less than the battery voltage V</a:t>
            </a:r>
            <a:r>
              <a:rPr lang="en-US" sz="1400" baseline="-25000" dirty="0">
                <a:solidFill>
                  <a:schemeClr val="tx1"/>
                </a:solidFill>
              </a:rPr>
              <a:t>B</a:t>
            </a:r>
            <a:r>
              <a:rPr lang="en-US" sz="1400" dirty="0">
                <a:solidFill>
                  <a:schemeClr val="tx1"/>
                </a:solidFill>
              </a:rPr>
              <a:t>,</a:t>
            </a:r>
            <a:r>
              <a:rPr lang="en-US" sz="1400" baseline="-25000" dirty="0">
                <a:solidFill>
                  <a:schemeClr val="tx1"/>
                </a:solidFill>
              </a:rPr>
              <a:t> </a:t>
            </a:r>
            <a:r>
              <a:rPr lang="en-US" sz="1400" dirty="0">
                <a:solidFill>
                  <a:schemeClr val="tx1"/>
                </a:solidFill>
              </a:rPr>
              <a:t>the diode always remains reverse biased. Therefore, during the negative half cycle, no signal appears at the output.</a:t>
            </a:r>
            <a:endParaRPr lang="en-US" sz="1300" dirty="0">
              <a:solidFill>
                <a:schemeClr val="tx1"/>
              </a:solidFill>
            </a:endParaRPr>
          </a:p>
        </p:txBody>
      </p:sp>
      <p:pic>
        <p:nvPicPr>
          <p:cNvPr id="10242" name="Picture 2" descr="Sometimes it is desired to remove a small portion of positive or negative half cycles of the input AC signal. In such cases, the biased clippers are 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04" y="1131158"/>
            <a:ext cx="4451540" cy="240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Series negative clipper with negative bias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860475"/>
            <a:ext cx="5611028" cy="3939564"/>
          </a:xfrm>
        </p:spPr>
        <p:txBody>
          <a:bodyPr/>
          <a:lstStyle/>
          <a:p>
            <a:r>
              <a:rPr lang="en-US" sz="1300" dirty="0">
                <a:solidFill>
                  <a:schemeClr val="tx1"/>
                </a:solidFill>
              </a:rPr>
              <a:t>During the </a:t>
            </a:r>
            <a:r>
              <a:rPr lang="en-US" sz="1300" b="1" dirty="0">
                <a:solidFill>
                  <a:schemeClr val="tx1"/>
                </a:solidFill>
              </a:rPr>
              <a:t>positive half cycle </a:t>
            </a:r>
            <a:r>
              <a:rPr lang="en-US" sz="1400" dirty="0">
                <a:solidFill>
                  <a:schemeClr val="tx1"/>
                </a:solidFill>
              </a:rPr>
              <a:t> the diode D is forward biased by both input supply voltage V</a:t>
            </a:r>
            <a:r>
              <a:rPr lang="en-US" sz="1400" baseline="-25000" dirty="0">
                <a:solidFill>
                  <a:schemeClr val="tx1"/>
                </a:solidFill>
              </a:rPr>
              <a:t>i</a:t>
            </a:r>
            <a:r>
              <a:rPr lang="en-US" sz="1400" dirty="0">
                <a:solidFill>
                  <a:schemeClr val="tx1"/>
                </a:solidFill>
              </a:rPr>
              <a:t> and the battery voltage V</a:t>
            </a:r>
            <a:r>
              <a:rPr lang="en-US" sz="1400" baseline="-25000" dirty="0">
                <a:solidFill>
                  <a:schemeClr val="tx1"/>
                </a:solidFill>
              </a:rPr>
              <a:t>B</a:t>
            </a:r>
            <a:r>
              <a:rPr lang="en-US" sz="1400" dirty="0">
                <a:solidFill>
                  <a:schemeClr val="tx1"/>
                </a:solidFill>
              </a:rPr>
              <a:t>. So it doesn’t matter whether the input supply voltage is greater or less than battery voltage V</a:t>
            </a:r>
            <a:r>
              <a:rPr lang="en-US" sz="1400" baseline="-25000" dirty="0">
                <a:solidFill>
                  <a:schemeClr val="tx1"/>
                </a:solidFill>
              </a:rPr>
              <a:t>B</a:t>
            </a:r>
            <a:r>
              <a:rPr lang="en-US" sz="1400" dirty="0">
                <a:solidFill>
                  <a:schemeClr val="tx1"/>
                </a:solidFill>
              </a:rPr>
              <a:t>, the diode always remains forward biased. Therefore, during the positive half cycle, the signal appears at the output.</a:t>
            </a:r>
          </a:p>
          <a:p>
            <a:endParaRPr lang="en-US" sz="1300" dirty="0">
              <a:solidFill>
                <a:schemeClr val="tx1"/>
              </a:solidFill>
            </a:endParaRPr>
          </a:p>
          <a:p>
            <a:r>
              <a:rPr lang="en-US" sz="1300" dirty="0">
                <a:solidFill>
                  <a:schemeClr val="tx1"/>
                </a:solidFill>
              </a:rPr>
              <a:t>During the </a:t>
            </a:r>
            <a:r>
              <a:rPr lang="en-US" sz="1300" b="1" dirty="0">
                <a:solidFill>
                  <a:schemeClr val="tx1"/>
                </a:solidFill>
              </a:rPr>
              <a:t>negative half cycle</a:t>
            </a:r>
            <a:r>
              <a:rPr lang="en-US" sz="1400" dirty="0">
                <a:solidFill>
                  <a:schemeClr val="tx1"/>
                </a:solidFill>
              </a:rPr>
              <a:t>, the diode D is reverse biased by the input supply voltage V</a:t>
            </a:r>
            <a:r>
              <a:rPr lang="en-US" sz="1400" baseline="-25000" dirty="0">
                <a:solidFill>
                  <a:schemeClr val="tx1"/>
                </a:solidFill>
              </a:rPr>
              <a:t>i</a:t>
            </a:r>
            <a:r>
              <a:rPr lang="en-US" sz="1400" dirty="0">
                <a:solidFill>
                  <a:schemeClr val="tx1"/>
                </a:solidFill>
              </a:rPr>
              <a:t> and forward biased by the battery voltage V</a:t>
            </a:r>
            <a:r>
              <a:rPr lang="en-US" sz="1400" baseline="-25000" dirty="0">
                <a:solidFill>
                  <a:schemeClr val="tx1"/>
                </a:solidFill>
              </a:rPr>
              <a:t>B</a:t>
            </a:r>
            <a:r>
              <a:rPr lang="en-US" sz="1400" dirty="0">
                <a:solidFill>
                  <a:schemeClr val="tx1"/>
                </a:solidFill>
              </a:rPr>
              <a:t>. </a:t>
            </a:r>
          </a:p>
          <a:p>
            <a:r>
              <a:rPr lang="en-US" sz="1400" dirty="0">
                <a:solidFill>
                  <a:schemeClr val="tx1"/>
                </a:solidFill>
              </a:rPr>
              <a:t>Initially, the input supply voltage V</a:t>
            </a:r>
            <a:r>
              <a:rPr lang="en-US" sz="1400" baseline="-25000" dirty="0">
                <a:solidFill>
                  <a:schemeClr val="tx1"/>
                </a:solidFill>
              </a:rPr>
              <a:t>i </a:t>
            </a:r>
            <a:r>
              <a:rPr lang="en-US" sz="1400" dirty="0">
                <a:solidFill>
                  <a:schemeClr val="tx1"/>
                </a:solidFill>
              </a:rPr>
              <a:t>is less than the battery voltage V</a:t>
            </a:r>
            <a:r>
              <a:rPr lang="en-US" sz="1400" baseline="-25000" dirty="0">
                <a:solidFill>
                  <a:schemeClr val="tx1"/>
                </a:solidFill>
              </a:rPr>
              <a:t>B</a:t>
            </a:r>
            <a:r>
              <a:rPr lang="en-US" sz="1400" dirty="0">
                <a:solidFill>
                  <a:schemeClr val="tx1"/>
                </a:solidFill>
              </a:rPr>
              <a:t>. So the diode is forward biased by the battery voltage V</a:t>
            </a:r>
            <a:r>
              <a:rPr lang="en-US" sz="1400" baseline="-25000" dirty="0">
                <a:solidFill>
                  <a:schemeClr val="tx1"/>
                </a:solidFill>
              </a:rPr>
              <a:t>B</a:t>
            </a:r>
            <a:r>
              <a:rPr lang="en-US" sz="1400" dirty="0">
                <a:solidFill>
                  <a:schemeClr val="tx1"/>
                </a:solidFill>
              </a:rPr>
              <a:t>. As a result, the signal appears at the output.</a:t>
            </a:r>
          </a:p>
          <a:p>
            <a:r>
              <a:rPr lang="en-US" sz="1400" dirty="0">
                <a:solidFill>
                  <a:schemeClr val="tx1"/>
                </a:solidFill>
              </a:rPr>
              <a:t>When the input supply voltage V</a:t>
            </a:r>
            <a:r>
              <a:rPr lang="en-US" sz="1400" baseline="-25000" dirty="0">
                <a:solidFill>
                  <a:schemeClr val="tx1"/>
                </a:solidFill>
              </a:rPr>
              <a:t>i</a:t>
            </a:r>
            <a:r>
              <a:rPr lang="en-US" sz="1400" dirty="0">
                <a:solidFill>
                  <a:schemeClr val="tx1"/>
                </a:solidFill>
              </a:rPr>
              <a:t> becomes greater than the battery voltage V</a:t>
            </a:r>
            <a:r>
              <a:rPr lang="en-US" sz="1400" baseline="-25000" dirty="0">
                <a:solidFill>
                  <a:schemeClr val="tx1"/>
                </a:solidFill>
              </a:rPr>
              <a:t>B</a:t>
            </a:r>
            <a:r>
              <a:rPr lang="en-US" sz="1400" dirty="0">
                <a:solidFill>
                  <a:schemeClr val="tx1"/>
                </a:solidFill>
              </a:rPr>
              <a:t>, the diode will become reverse biased. As a result, no signal appears at the output.</a:t>
            </a:r>
          </a:p>
        </p:txBody>
      </p:sp>
      <p:pic>
        <p:nvPicPr>
          <p:cNvPr id="11266" name="Picture 2" descr="During the positive half cycle, the diode D is forward biased by both input supply voltage Vi and the battery voltage V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333" y="1206230"/>
            <a:ext cx="4130682" cy="237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84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idx="1"/>
          </p:nvPr>
        </p:nvSpPr>
        <p:spPr>
          <a:xfrm>
            <a:off x="671489" y="576470"/>
            <a:ext cx="8472511" cy="3737112"/>
          </a:xfrm>
        </p:spPr>
        <p:txBody>
          <a:bodyPr/>
          <a:lstStyle/>
          <a:p>
            <a:pPr marL="101600" indent="0">
              <a:buNone/>
            </a:pPr>
            <a:endParaRPr lang="en-US" sz="1500" dirty="0">
              <a:solidFill>
                <a:schemeClr val="tx1"/>
              </a:solidFill>
            </a:endParaRPr>
          </a:p>
          <a:p>
            <a:r>
              <a:rPr lang="en-US" sz="1500" dirty="0">
                <a:solidFill>
                  <a:schemeClr val="tx1"/>
                </a:solidFill>
              </a:rPr>
              <a:t>In shunt clipper, the diode is connected in parallel with the output load resistance. The operating principles of the shunt clipper are nearly opposite to the series clipper.</a:t>
            </a:r>
          </a:p>
          <a:p>
            <a:r>
              <a:rPr lang="en-US" sz="1500" dirty="0">
                <a:solidFill>
                  <a:schemeClr val="tx1"/>
                </a:solidFill>
              </a:rPr>
              <a:t>The series clipper passes the input signal to the output load when the diode is forward biased and blocks the input signal when the diode is reverse biased.</a:t>
            </a:r>
          </a:p>
          <a:p>
            <a:r>
              <a:rPr lang="en-US" sz="1500" dirty="0">
                <a:solidFill>
                  <a:schemeClr val="tx1"/>
                </a:solidFill>
              </a:rPr>
              <a:t>The shunt clipper on the other hand passes the input signal to the output load when the diode is reverse biased and blocks the input signal when the diode is forward biased.</a:t>
            </a:r>
          </a:p>
          <a:p>
            <a:endParaRPr lang="en-US" sz="1500" dirty="0">
              <a:solidFill>
                <a:schemeClr val="tx1"/>
              </a:solidFill>
            </a:endParaRPr>
          </a:p>
          <a:p>
            <a:r>
              <a:rPr lang="en-US" sz="1500" dirty="0">
                <a:solidFill>
                  <a:schemeClr val="tx1"/>
                </a:solidFill>
              </a:rPr>
              <a:t>In shunt positive clipper, during the </a:t>
            </a:r>
          </a:p>
          <a:p>
            <a:pPr marL="101600" indent="0">
              <a:buNone/>
            </a:pPr>
            <a:r>
              <a:rPr lang="en-US" sz="1500" dirty="0">
                <a:solidFill>
                  <a:schemeClr val="tx1"/>
                </a:solidFill>
              </a:rPr>
              <a:t>positive half cycle the diode is forward biased </a:t>
            </a:r>
          </a:p>
          <a:p>
            <a:pPr marL="101600" indent="0">
              <a:buNone/>
            </a:pPr>
            <a:r>
              <a:rPr lang="en-US" sz="1500" dirty="0">
                <a:solidFill>
                  <a:schemeClr val="tx1"/>
                </a:solidFill>
              </a:rPr>
              <a:t>And hence no output is generated. On the other </a:t>
            </a:r>
          </a:p>
          <a:p>
            <a:pPr marL="101600" indent="0">
              <a:buNone/>
            </a:pPr>
            <a:r>
              <a:rPr lang="en-US" sz="1500" dirty="0">
                <a:solidFill>
                  <a:schemeClr val="tx1"/>
                </a:solidFill>
              </a:rPr>
              <a:t>hand, during the negative half cycle the diode </a:t>
            </a:r>
          </a:p>
          <a:p>
            <a:pPr marL="101600" indent="0">
              <a:buNone/>
            </a:pPr>
            <a:r>
              <a:rPr lang="en-US" sz="1500" dirty="0">
                <a:solidFill>
                  <a:schemeClr val="tx1"/>
                </a:solidFill>
              </a:rPr>
              <a:t>is reverse biased and hence the entire negative </a:t>
            </a:r>
          </a:p>
          <a:p>
            <a:pPr marL="101600" indent="0">
              <a:buNone/>
            </a:pPr>
            <a:r>
              <a:rPr lang="en-US" sz="1500" dirty="0">
                <a:solidFill>
                  <a:schemeClr val="tx1"/>
                </a:solidFill>
              </a:rPr>
              <a:t>half cycle appears at the output.</a:t>
            </a:r>
          </a:p>
          <a:p>
            <a:pPr marL="101600" indent="0" algn="just">
              <a:buNone/>
            </a:pPr>
            <a:endParaRPr lang="en-US" sz="1500" dirty="0">
              <a:solidFill>
                <a:schemeClr val="tx1"/>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Shunt positive clipper</a:t>
            </a:r>
            <a:endParaRPr lang="en-US" sz="36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1026" name="Picture 2" descr="In shunt clipper, the diode is connected in parallel with the output load resistance. The operating principles of the shunt clipper are nearly opposite to the series cli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098" y="2851684"/>
            <a:ext cx="4260330" cy="189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27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Shunt positive clipper with positive bias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07842" y="860475"/>
            <a:ext cx="5611028" cy="3939564"/>
          </a:xfrm>
        </p:spPr>
        <p:txBody>
          <a:bodyPr/>
          <a:lstStyle/>
          <a:p>
            <a:r>
              <a:rPr lang="en-US" sz="1300" dirty="0">
                <a:solidFill>
                  <a:schemeClr val="tx1"/>
                </a:solidFill>
              </a:rPr>
              <a:t>During the </a:t>
            </a:r>
            <a:r>
              <a:rPr lang="en-US" sz="1300" b="1" dirty="0">
                <a:solidFill>
                  <a:schemeClr val="tx1"/>
                </a:solidFill>
              </a:rPr>
              <a:t>positive half cycle </a:t>
            </a:r>
            <a:r>
              <a:rPr lang="en-US" sz="1400" dirty="0">
                <a:solidFill>
                  <a:schemeClr val="tx1"/>
                </a:solidFill>
              </a:rPr>
              <a:t>, the diode is forward biased by the input supply voltage V</a:t>
            </a:r>
            <a:r>
              <a:rPr lang="en-US" sz="1400" baseline="-25000" dirty="0">
                <a:solidFill>
                  <a:schemeClr val="tx1"/>
                </a:solidFill>
              </a:rPr>
              <a:t>i</a:t>
            </a:r>
            <a:r>
              <a:rPr lang="en-US" sz="1400" dirty="0">
                <a:solidFill>
                  <a:schemeClr val="tx1"/>
                </a:solidFill>
              </a:rPr>
              <a:t> and reverse biased by the battery voltage V</a:t>
            </a:r>
            <a:r>
              <a:rPr lang="en-US" sz="1400" baseline="-25000" dirty="0">
                <a:solidFill>
                  <a:schemeClr val="tx1"/>
                </a:solidFill>
              </a:rPr>
              <a:t>B</a:t>
            </a:r>
            <a:r>
              <a:rPr lang="en-US" sz="1400" dirty="0">
                <a:solidFill>
                  <a:schemeClr val="tx1"/>
                </a:solidFill>
              </a:rPr>
              <a:t>. </a:t>
            </a:r>
          </a:p>
          <a:p>
            <a:r>
              <a:rPr lang="en-US" sz="1400" dirty="0">
                <a:solidFill>
                  <a:schemeClr val="tx1"/>
                </a:solidFill>
              </a:rPr>
              <a:t>However, initially, the input supply voltage V</a:t>
            </a:r>
            <a:r>
              <a:rPr lang="en-US" sz="1400" baseline="-25000" dirty="0">
                <a:solidFill>
                  <a:schemeClr val="tx1"/>
                </a:solidFill>
              </a:rPr>
              <a:t>i</a:t>
            </a:r>
            <a:r>
              <a:rPr lang="en-US" sz="1400" dirty="0">
                <a:solidFill>
                  <a:schemeClr val="tx1"/>
                </a:solidFill>
              </a:rPr>
              <a:t> is less than the battery voltage V</a:t>
            </a:r>
            <a:r>
              <a:rPr lang="en-US" sz="1400" baseline="-25000" dirty="0">
                <a:solidFill>
                  <a:schemeClr val="tx1"/>
                </a:solidFill>
              </a:rPr>
              <a:t>B</a:t>
            </a:r>
            <a:r>
              <a:rPr lang="en-US" sz="1400" dirty="0">
                <a:solidFill>
                  <a:schemeClr val="tx1"/>
                </a:solidFill>
              </a:rPr>
              <a:t>. Hence, the battery voltage V</a:t>
            </a:r>
            <a:r>
              <a:rPr lang="en-US" sz="1400" baseline="-25000" dirty="0">
                <a:solidFill>
                  <a:schemeClr val="tx1"/>
                </a:solidFill>
              </a:rPr>
              <a:t>B</a:t>
            </a:r>
            <a:r>
              <a:rPr lang="en-US" sz="1400" dirty="0">
                <a:solidFill>
                  <a:schemeClr val="tx1"/>
                </a:solidFill>
              </a:rPr>
              <a:t> makes the diode to be reverse biased. Therefore, the signal appears at the output. </a:t>
            </a:r>
          </a:p>
          <a:p>
            <a:r>
              <a:rPr lang="en-US" sz="1400" dirty="0">
                <a:solidFill>
                  <a:schemeClr val="tx1"/>
                </a:solidFill>
              </a:rPr>
              <a:t>However, when the input supply voltage V</a:t>
            </a:r>
            <a:r>
              <a:rPr lang="en-US" sz="1400" baseline="-25000" dirty="0">
                <a:solidFill>
                  <a:schemeClr val="tx1"/>
                </a:solidFill>
              </a:rPr>
              <a:t>i</a:t>
            </a:r>
            <a:r>
              <a:rPr lang="en-US" sz="1400" dirty="0">
                <a:solidFill>
                  <a:schemeClr val="tx1"/>
                </a:solidFill>
              </a:rPr>
              <a:t> becomes greater than the battery voltage V</a:t>
            </a:r>
            <a:r>
              <a:rPr lang="en-US" sz="1400" baseline="-25000" dirty="0">
                <a:solidFill>
                  <a:schemeClr val="tx1"/>
                </a:solidFill>
              </a:rPr>
              <a:t>B</a:t>
            </a:r>
            <a:r>
              <a:rPr lang="en-US" sz="1400" dirty="0">
                <a:solidFill>
                  <a:schemeClr val="tx1"/>
                </a:solidFill>
              </a:rPr>
              <a:t>, the diode D is forward biased by the input supply voltage V</a:t>
            </a:r>
            <a:r>
              <a:rPr lang="en-US" sz="1400" baseline="-25000" dirty="0">
                <a:solidFill>
                  <a:schemeClr val="tx1"/>
                </a:solidFill>
              </a:rPr>
              <a:t>i</a:t>
            </a:r>
            <a:r>
              <a:rPr lang="en-US" sz="1400" dirty="0">
                <a:solidFill>
                  <a:schemeClr val="tx1"/>
                </a:solidFill>
              </a:rPr>
              <a:t>. As a result, no signal appears at the output.</a:t>
            </a:r>
          </a:p>
          <a:p>
            <a:endParaRPr lang="en-US" sz="1300" dirty="0">
              <a:solidFill>
                <a:schemeClr val="tx1"/>
              </a:solidFill>
            </a:endParaRPr>
          </a:p>
          <a:p>
            <a:r>
              <a:rPr lang="en-US" sz="1300" dirty="0">
                <a:solidFill>
                  <a:schemeClr val="tx1"/>
                </a:solidFill>
              </a:rPr>
              <a:t>During the </a:t>
            </a:r>
            <a:r>
              <a:rPr lang="en-US" sz="1300" b="1" dirty="0">
                <a:solidFill>
                  <a:schemeClr val="tx1"/>
                </a:solidFill>
              </a:rPr>
              <a:t>negative half cycle</a:t>
            </a:r>
            <a:r>
              <a:rPr lang="en-US" sz="1400" dirty="0">
                <a:solidFill>
                  <a:schemeClr val="tx1"/>
                </a:solidFill>
              </a:rPr>
              <a:t>, the diode is reverse biased by both input supply voltage and battery voltage. So it doesn’t matter whether the input supply voltage is greater or lesser than the battery voltage, the diode always remains reverse biased. As a result, a complete negative half cycle appears at the output.</a:t>
            </a:r>
          </a:p>
        </p:txBody>
      </p:sp>
      <p:pic>
        <p:nvPicPr>
          <p:cNvPr id="12290" name="Picture 2" descr="During the positive half cycle, the diode is forward biased by the input supply voltage Vi and reverse biased biased by the battery voltage VB. However, initially the input supply voltage Vi is less than the batt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37" y="1128889"/>
            <a:ext cx="3891528" cy="215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857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Shunt positive clipper with negative bias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153638" y="885958"/>
            <a:ext cx="5535149" cy="3939564"/>
          </a:xfrm>
        </p:spPr>
        <p:txBody>
          <a:bodyPr/>
          <a:lstStyle/>
          <a:p>
            <a:r>
              <a:rPr lang="en-US" sz="1300" dirty="0">
                <a:solidFill>
                  <a:schemeClr val="tx1"/>
                </a:solidFill>
              </a:rPr>
              <a:t>During the </a:t>
            </a:r>
            <a:r>
              <a:rPr lang="en-US" sz="1300" b="1" dirty="0">
                <a:solidFill>
                  <a:schemeClr val="tx1"/>
                </a:solidFill>
              </a:rPr>
              <a:t>positive half cycle</a:t>
            </a:r>
            <a:r>
              <a:rPr lang="en-US" sz="1400" dirty="0">
                <a:solidFill>
                  <a:schemeClr val="tx1"/>
                </a:solidFill>
              </a:rPr>
              <a:t>, the diode is forward biased by both input supply voltage V</a:t>
            </a:r>
            <a:r>
              <a:rPr lang="en-US" sz="1400" baseline="-25000" dirty="0">
                <a:solidFill>
                  <a:schemeClr val="tx1"/>
                </a:solidFill>
              </a:rPr>
              <a:t>i</a:t>
            </a:r>
            <a:r>
              <a:rPr lang="en-US" sz="1400" dirty="0">
                <a:solidFill>
                  <a:schemeClr val="tx1"/>
                </a:solidFill>
              </a:rPr>
              <a:t> and battery voltage V</a:t>
            </a:r>
            <a:r>
              <a:rPr lang="en-US" sz="1400" baseline="-25000" dirty="0">
                <a:solidFill>
                  <a:schemeClr val="tx1"/>
                </a:solidFill>
              </a:rPr>
              <a:t>B</a:t>
            </a:r>
            <a:r>
              <a:rPr lang="en-US" sz="1400" dirty="0">
                <a:solidFill>
                  <a:schemeClr val="tx1"/>
                </a:solidFill>
              </a:rPr>
              <a:t>. Therefore, no signal appears at the output during the positive half cycle.</a:t>
            </a:r>
          </a:p>
          <a:p>
            <a:endParaRPr lang="en-US" sz="1400" dirty="0">
              <a:solidFill>
                <a:schemeClr val="tx1"/>
              </a:solidFill>
            </a:endParaRPr>
          </a:p>
          <a:p>
            <a:r>
              <a:rPr lang="en-US" sz="1300" dirty="0">
                <a:solidFill>
                  <a:schemeClr val="tx1"/>
                </a:solidFill>
              </a:rPr>
              <a:t>During the </a:t>
            </a:r>
            <a:r>
              <a:rPr lang="en-US" sz="1300" b="1" dirty="0">
                <a:solidFill>
                  <a:schemeClr val="tx1"/>
                </a:solidFill>
              </a:rPr>
              <a:t>negative half cycle</a:t>
            </a:r>
            <a:r>
              <a:rPr lang="en-US" sz="1400" dirty="0">
                <a:solidFill>
                  <a:schemeClr val="tx1"/>
                </a:solidFill>
              </a:rPr>
              <a:t>, the diode is reverse biased by the input supply voltage and forward biased by the battery voltage. </a:t>
            </a:r>
          </a:p>
          <a:p>
            <a:r>
              <a:rPr lang="en-US" sz="1400" dirty="0">
                <a:solidFill>
                  <a:schemeClr val="tx1"/>
                </a:solidFill>
              </a:rPr>
              <a:t>However, initially, the input supply voltage V</a:t>
            </a:r>
            <a:r>
              <a:rPr lang="en-US" sz="1400" baseline="-25000" dirty="0">
                <a:solidFill>
                  <a:schemeClr val="tx1"/>
                </a:solidFill>
              </a:rPr>
              <a:t>i</a:t>
            </a:r>
            <a:r>
              <a:rPr lang="en-US" sz="1400" dirty="0">
                <a:solidFill>
                  <a:schemeClr val="tx1"/>
                </a:solidFill>
              </a:rPr>
              <a:t> is less than the battery voltage V</a:t>
            </a:r>
            <a:r>
              <a:rPr lang="en-US" sz="1400" baseline="-25000" dirty="0">
                <a:solidFill>
                  <a:schemeClr val="tx1"/>
                </a:solidFill>
              </a:rPr>
              <a:t>B</a:t>
            </a:r>
            <a:r>
              <a:rPr lang="en-US" sz="1400" dirty="0">
                <a:solidFill>
                  <a:schemeClr val="tx1"/>
                </a:solidFill>
              </a:rPr>
              <a:t>. So the battery voltage makes the diode to be forward biased. As a result, no signal appears at the output. </a:t>
            </a:r>
          </a:p>
          <a:p>
            <a:r>
              <a:rPr lang="en-US" sz="1400" dirty="0">
                <a:solidFill>
                  <a:schemeClr val="tx1"/>
                </a:solidFill>
              </a:rPr>
              <a:t>However, when the input supply voltage V</a:t>
            </a:r>
            <a:r>
              <a:rPr lang="en-US" sz="1400" baseline="-25000" dirty="0">
                <a:solidFill>
                  <a:schemeClr val="tx1"/>
                </a:solidFill>
              </a:rPr>
              <a:t>i</a:t>
            </a:r>
            <a:r>
              <a:rPr lang="en-US" sz="1400" dirty="0">
                <a:solidFill>
                  <a:schemeClr val="tx1"/>
                </a:solidFill>
              </a:rPr>
              <a:t> becomes greater than the battery voltage V</a:t>
            </a:r>
            <a:r>
              <a:rPr lang="en-US" sz="1400" baseline="-25000" dirty="0">
                <a:solidFill>
                  <a:schemeClr val="tx1"/>
                </a:solidFill>
              </a:rPr>
              <a:t>B</a:t>
            </a:r>
            <a:r>
              <a:rPr lang="en-US" sz="1400" dirty="0">
                <a:solidFill>
                  <a:schemeClr val="tx1"/>
                </a:solidFill>
              </a:rPr>
              <a:t>, the diode is reverse biased by the input supply voltage V</a:t>
            </a:r>
            <a:r>
              <a:rPr lang="en-US" sz="1400" baseline="-25000" dirty="0">
                <a:solidFill>
                  <a:schemeClr val="tx1"/>
                </a:solidFill>
              </a:rPr>
              <a:t>i</a:t>
            </a:r>
            <a:r>
              <a:rPr lang="en-US" sz="1400" dirty="0">
                <a:solidFill>
                  <a:schemeClr val="tx1"/>
                </a:solidFill>
              </a:rPr>
              <a:t>. As a result, the signal appears at the output.</a:t>
            </a:r>
          </a:p>
          <a:p>
            <a:pPr marL="101600" indent="0">
              <a:buNone/>
            </a:pPr>
            <a:endParaRPr lang="en-US" sz="1400" dirty="0">
              <a:solidFill>
                <a:schemeClr val="tx1"/>
              </a:solidFill>
            </a:endParaRPr>
          </a:p>
        </p:txBody>
      </p:sp>
      <p:pic>
        <p:nvPicPr>
          <p:cNvPr id="14338" name="Picture 2" descr="During the positive half cycle, the diode is forward biased by both input supply voltage Vi and battery voltage VB. Therefore, no signal appears at output during the positive half cyc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138" y="1583722"/>
            <a:ext cx="3798862" cy="1976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type="body" idx="1"/>
          </p:nvPr>
        </p:nvSpPr>
        <p:spPr>
          <a:xfrm>
            <a:off x="671489" y="576470"/>
            <a:ext cx="7945737" cy="3737112"/>
          </a:xfrm>
        </p:spPr>
        <p:txBody>
          <a:bodyPr/>
          <a:lstStyle/>
          <a:p>
            <a:pPr marL="101600" indent="0">
              <a:buNone/>
            </a:pPr>
            <a:endParaRPr lang="en-US" sz="1500" dirty="0">
              <a:solidFill>
                <a:schemeClr val="tx1"/>
              </a:solidFill>
            </a:endParaRPr>
          </a:p>
          <a:p>
            <a:r>
              <a:rPr lang="en-US" sz="1600" dirty="0">
                <a:solidFill>
                  <a:schemeClr val="tx1"/>
                </a:solidFill>
              </a:rPr>
              <a:t>In shunt negative clipper, during the positive half cycle the diode is reverse biased and hence the entire positive half cycle appears at the output. </a:t>
            </a:r>
          </a:p>
          <a:p>
            <a:r>
              <a:rPr lang="en-US" sz="1600" dirty="0">
                <a:solidFill>
                  <a:schemeClr val="tx1"/>
                </a:solidFill>
              </a:rPr>
              <a:t>On the other hand, during the negative half cycle the diode is forward biased and hence no output signal is generated.</a:t>
            </a:r>
            <a:endParaRPr lang="en-US" sz="1500" dirty="0">
              <a:solidFill>
                <a:schemeClr val="tx1"/>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Shunt negative clipper</a:t>
            </a:r>
            <a:endParaRPr lang="en-US" sz="36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15362" name="Picture 2" descr="In shunt negative clipper, during the positive half cycle the diode is reverse biased and hence the entire positive half cycle appears at the output. On the other h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610" y="2940358"/>
            <a:ext cx="4341698" cy="198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36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86459" y="3227519"/>
            <a:ext cx="2835215" cy="1791136"/>
          </a:xfrm>
          <a:prstGeom prst="rect">
            <a:avLst/>
          </a:prstGeom>
        </p:spPr>
      </p:pic>
      <p:sp>
        <p:nvSpPr>
          <p:cNvPr id="3" name="Text Placeholder 2"/>
          <p:cNvSpPr>
            <a:spLocks noGrp="1"/>
          </p:cNvSpPr>
          <p:nvPr>
            <p:ph type="body" idx="1"/>
          </p:nvPr>
        </p:nvSpPr>
        <p:spPr>
          <a:xfrm>
            <a:off x="661550" y="824949"/>
            <a:ext cx="7571713" cy="2491979"/>
          </a:xfrm>
        </p:spPr>
        <p:txBody>
          <a:bodyPr/>
          <a:lstStyle/>
          <a:p>
            <a:pPr algn="just"/>
            <a:r>
              <a:rPr lang="en-US" sz="1500" dirty="0">
                <a:solidFill>
                  <a:schemeClr val="tx1"/>
                </a:solidFill>
              </a:rPr>
              <a:t>The process of keeping constant voltage across load regardless of variation of input voltage or load current is called </a:t>
            </a:r>
            <a:r>
              <a:rPr lang="en-US" sz="1500" b="1" dirty="0">
                <a:solidFill>
                  <a:schemeClr val="tx1"/>
                </a:solidFill>
              </a:rPr>
              <a:t>regulation</a:t>
            </a:r>
            <a:r>
              <a:rPr lang="en-US" sz="1500" dirty="0">
                <a:solidFill>
                  <a:schemeClr val="tx1"/>
                </a:solidFill>
              </a:rPr>
              <a:t>.</a:t>
            </a:r>
          </a:p>
          <a:p>
            <a:pPr algn="just"/>
            <a:r>
              <a:rPr lang="en-US" sz="1500" dirty="0">
                <a:solidFill>
                  <a:schemeClr val="tx1"/>
                </a:solidFill>
              </a:rPr>
              <a:t>Zener diode is a specially designed diode which has ability to maintain constant voltage across load. Therefore zener diode can be used to provide constant voltage across load.</a:t>
            </a:r>
          </a:p>
          <a:p>
            <a:pPr algn="just"/>
            <a:r>
              <a:rPr lang="en-US" sz="1500" dirty="0">
                <a:solidFill>
                  <a:schemeClr val="tx1"/>
                </a:solidFill>
              </a:rPr>
              <a:t>Due to increase in the source voltage if the voltage and current across the load increases. Then the load may be damaged due to over heating. To protect the load, zener diode is connected in parallel to the load R</a:t>
            </a:r>
            <a:r>
              <a:rPr lang="en-US" sz="1500" baseline="-25000" dirty="0">
                <a:solidFill>
                  <a:schemeClr val="tx1"/>
                </a:solidFill>
              </a:rPr>
              <a:t>L</a:t>
            </a:r>
            <a:r>
              <a:rPr lang="en-US" sz="1500" dirty="0">
                <a:solidFill>
                  <a:schemeClr val="tx1"/>
                </a:solidFill>
              </a:rPr>
              <a:t>, in reverse fashion.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Regulated Power Supply Using Zener Diode</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2" name="Picture 1"/>
          <p:cNvPicPr>
            <a:picLocks noChangeAspect="1"/>
          </p:cNvPicPr>
          <p:nvPr/>
        </p:nvPicPr>
        <p:blipFill>
          <a:blip r:embed="rId3"/>
          <a:stretch>
            <a:fillRect/>
          </a:stretch>
        </p:blipFill>
        <p:spPr>
          <a:xfrm>
            <a:off x="2283663" y="3193169"/>
            <a:ext cx="2525169" cy="1698632"/>
          </a:xfrm>
          <a:prstGeom prst="rect">
            <a:avLst/>
          </a:prstGeom>
        </p:spPr>
      </p:pic>
    </p:spTree>
    <p:extLst>
      <p:ext uri="{BB962C8B-B14F-4D97-AF65-F5344CB8AC3E}">
        <p14:creationId xmlns:p14="http://schemas.microsoft.com/office/powerpoint/2010/main" val="280957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Shunt negative clipper with positive bias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07842" y="860475"/>
            <a:ext cx="5535149" cy="3939564"/>
          </a:xfrm>
        </p:spPr>
        <p:txBody>
          <a:bodyPr/>
          <a:lstStyle/>
          <a:p>
            <a:r>
              <a:rPr lang="en-US" sz="1300" dirty="0">
                <a:solidFill>
                  <a:schemeClr val="tx1"/>
                </a:solidFill>
              </a:rPr>
              <a:t>During the </a:t>
            </a:r>
            <a:r>
              <a:rPr lang="en-US" sz="1300" b="1" dirty="0">
                <a:solidFill>
                  <a:schemeClr val="tx1"/>
                </a:solidFill>
              </a:rPr>
              <a:t>positive half cycle</a:t>
            </a:r>
            <a:r>
              <a:rPr lang="en-US" sz="1400" dirty="0">
                <a:solidFill>
                  <a:schemeClr val="tx1"/>
                </a:solidFill>
              </a:rPr>
              <a:t>, the diode is reverse biased by the input supply voltage V</a:t>
            </a:r>
            <a:r>
              <a:rPr lang="en-US" sz="1400" baseline="-25000" dirty="0">
                <a:solidFill>
                  <a:schemeClr val="tx1"/>
                </a:solidFill>
              </a:rPr>
              <a:t>i</a:t>
            </a:r>
            <a:r>
              <a:rPr lang="en-US" sz="1400" dirty="0">
                <a:solidFill>
                  <a:schemeClr val="tx1"/>
                </a:solidFill>
              </a:rPr>
              <a:t> and forward biased by the battery voltage V</a:t>
            </a:r>
            <a:r>
              <a:rPr lang="en-US" sz="1400" baseline="-25000" dirty="0">
                <a:solidFill>
                  <a:schemeClr val="tx1"/>
                </a:solidFill>
              </a:rPr>
              <a:t>B</a:t>
            </a:r>
            <a:r>
              <a:rPr lang="en-US" sz="1400" dirty="0">
                <a:solidFill>
                  <a:schemeClr val="tx1"/>
                </a:solidFill>
              </a:rPr>
              <a:t>. </a:t>
            </a:r>
          </a:p>
          <a:p>
            <a:r>
              <a:rPr lang="en-US" sz="1400" dirty="0">
                <a:solidFill>
                  <a:schemeClr val="tx1"/>
                </a:solidFill>
              </a:rPr>
              <a:t>However, initially, the input supply voltage is less than the battery voltage. So the diode is forward biased by the battery voltage. As a result, no signal appears at the output. </a:t>
            </a:r>
          </a:p>
          <a:p>
            <a:r>
              <a:rPr lang="en-US" sz="1400" dirty="0">
                <a:solidFill>
                  <a:schemeClr val="tx1"/>
                </a:solidFill>
              </a:rPr>
              <a:t>However, when the input supply voltage becomes greater than the battery voltage then the diode is reverse biased by the input supply voltage. As a result, the signal appears at the output.</a:t>
            </a:r>
          </a:p>
          <a:p>
            <a:endParaRPr lang="en-US" sz="1400" dirty="0">
              <a:solidFill>
                <a:schemeClr val="tx1"/>
              </a:solidFill>
            </a:endParaRPr>
          </a:p>
          <a:p>
            <a:r>
              <a:rPr lang="en-US" sz="1300" dirty="0">
                <a:solidFill>
                  <a:schemeClr val="tx1"/>
                </a:solidFill>
              </a:rPr>
              <a:t>During the </a:t>
            </a:r>
            <a:r>
              <a:rPr lang="en-US" sz="1300" b="1" dirty="0">
                <a:solidFill>
                  <a:schemeClr val="tx1"/>
                </a:solidFill>
              </a:rPr>
              <a:t>negative half cycle</a:t>
            </a:r>
            <a:r>
              <a:rPr lang="en-US" sz="1400" dirty="0">
                <a:solidFill>
                  <a:schemeClr val="tx1"/>
                </a:solidFill>
              </a:rPr>
              <a:t>, the diode is forward biased by both input supply voltage V</a:t>
            </a:r>
            <a:r>
              <a:rPr lang="en-US" sz="1400" baseline="-25000" dirty="0">
                <a:solidFill>
                  <a:schemeClr val="tx1"/>
                </a:solidFill>
              </a:rPr>
              <a:t>i</a:t>
            </a:r>
            <a:r>
              <a:rPr lang="en-US" sz="1400" dirty="0">
                <a:solidFill>
                  <a:schemeClr val="tx1"/>
                </a:solidFill>
              </a:rPr>
              <a:t> and battery voltage V</a:t>
            </a:r>
            <a:r>
              <a:rPr lang="en-US" sz="1400" baseline="-25000" dirty="0">
                <a:solidFill>
                  <a:schemeClr val="tx1"/>
                </a:solidFill>
              </a:rPr>
              <a:t>B</a:t>
            </a:r>
            <a:r>
              <a:rPr lang="en-US" sz="1400" dirty="0">
                <a:solidFill>
                  <a:schemeClr val="tx1"/>
                </a:solidFill>
              </a:rPr>
              <a:t>. So the complete negative half cycle is removed at the output.</a:t>
            </a:r>
          </a:p>
        </p:txBody>
      </p:sp>
      <p:pic>
        <p:nvPicPr>
          <p:cNvPr id="16386" name="Picture 2" descr="During the positive half cycle, the diode is reverse biased by the input supply voltage Vi and forward biased by the battery voltage VB. However, initially the input supply voltage is less than the battery vol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991" y="1218133"/>
            <a:ext cx="4276672" cy="234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840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Shunt negative clipper with negative bias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07842" y="860475"/>
            <a:ext cx="5535149" cy="3939564"/>
          </a:xfrm>
        </p:spPr>
        <p:txBody>
          <a:bodyPr/>
          <a:lstStyle/>
          <a:p>
            <a:r>
              <a:rPr lang="en-US" sz="1300" dirty="0">
                <a:solidFill>
                  <a:schemeClr val="tx1"/>
                </a:solidFill>
              </a:rPr>
              <a:t>During the </a:t>
            </a:r>
            <a:r>
              <a:rPr lang="en-US" sz="1300" b="1" dirty="0">
                <a:solidFill>
                  <a:schemeClr val="tx1"/>
                </a:solidFill>
              </a:rPr>
              <a:t>positive half cycle</a:t>
            </a:r>
            <a:r>
              <a:rPr lang="en-US" sz="1400" dirty="0">
                <a:solidFill>
                  <a:schemeClr val="tx1"/>
                </a:solidFill>
              </a:rPr>
              <a:t>, the diode is reverse biased by both input supply voltage V</a:t>
            </a:r>
            <a:r>
              <a:rPr lang="en-US" sz="1400" baseline="-25000" dirty="0">
                <a:solidFill>
                  <a:schemeClr val="tx1"/>
                </a:solidFill>
              </a:rPr>
              <a:t>i</a:t>
            </a:r>
            <a:r>
              <a:rPr lang="en-US" sz="1400" dirty="0">
                <a:solidFill>
                  <a:schemeClr val="tx1"/>
                </a:solidFill>
              </a:rPr>
              <a:t> and battery voltage V</a:t>
            </a:r>
            <a:r>
              <a:rPr lang="en-US" sz="1400" baseline="-25000" dirty="0">
                <a:solidFill>
                  <a:schemeClr val="tx1"/>
                </a:solidFill>
              </a:rPr>
              <a:t>B</a:t>
            </a:r>
            <a:r>
              <a:rPr lang="en-US" sz="1400" dirty="0">
                <a:solidFill>
                  <a:schemeClr val="tx1"/>
                </a:solidFill>
              </a:rPr>
              <a:t>. As a result, the complete positive half cycle appears at the output.</a:t>
            </a:r>
          </a:p>
          <a:p>
            <a:endParaRPr lang="en-US" sz="1400" dirty="0">
              <a:solidFill>
                <a:schemeClr val="tx1"/>
              </a:solidFill>
            </a:endParaRPr>
          </a:p>
          <a:p>
            <a:r>
              <a:rPr lang="en-US" sz="1300" dirty="0">
                <a:solidFill>
                  <a:schemeClr val="tx1"/>
                </a:solidFill>
              </a:rPr>
              <a:t>During the </a:t>
            </a:r>
            <a:r>
              <a:rPr lang="en-US" sz="1300" b="1" dirty="0">
                <a:solidFill>
                  <a:schemeClr val="tx1"/>
                </a:solidFill>
              </a:rPr>
              <a:t>negative half cycle</a:t>
            </a:r>
            <a:r>
              <a:rPr lang="en-US" sz="1400" dirty="0">
                <a:solidFill>
                  <a:schemeClr val="tx1"/>
                </a:solidFill>
              </a:rPr>
              <a:t>, the diode is forward biased by the input supply voltage V</a:t>
            </a:r>
            <a:r>
              <a:rPr lang="en-US" sz="1400" baseline="-25000" dirty="0">
                <a:solidFill>
                  <a:schemeClr val="tx1"/>
                </a:solidFill>
              </a:rPr>
              <a:t>i </a:t>
            </a:r>
            <a:r>
              <a:rPr lang="en-US" sz="1400" dirty="0">
                <a:solidFill>
                  <a:schemeClr val="tx1"/>
                </a:solidFill>
              </a:rPr>
              <a:t>and reverse biased by the battery voltage V</a:t>
            </a:r>
            <a:r>
              <a:rPr lang="en-US" sz="1400" baseline="-25000" dirty="0">
                <a:solidFill>
                  <a:schemeClr val="tx1"/>
                </a:solidFill>
              </a:rPr>
              <a:t>B</a:t>
            </a:r>
            <a:r>
              <a:rPr lang="en-US" sz="1400" dirty="0">
                <a:solidFill>
                  <a:schemeClr val="tx1"/>
                </a:solidFill>
              </a:rPr>
              <a:t>. </a:t>
            </a:r>
          </a:p>
          <a:p>
            <a:r>
              <a:rPr lang="en-US" sz="1400" dirty="0">
                <a:solidFill>
                  <a:schemeClr val="tx1"/>
                </a:solidFill>
              </a:rPr>
              <a:t>However, initially, the input supply voltage is less than the battery voltage. So the diode is reverse biased by the battery voltage. As a result, the signal appears at the output. </a:t>
            </a:r>
          </a:p>
          <a:p>
            <a:r>
              <a:rPr lang="en-US" sz="1400" dirty="0">
                <a:solidFill>
                  <a:schemeClr val="tx1"/>
                </a:solidFill>
              </a:rPr>
              <a:t>However, when the input supply voltage becomes greater than the battery voltage, the diode is forward biased by the input supply voltage. As a result, the signal does not appear at the output.</a:t>
            </a:r>
          </a:p>
        </p:txBody>
      </p:sp>
      <p:pic>
        <p:nvPicPr>
          <p:cNvPr id="17410" name="Picture 2" descr="During the positive half cycle, the diode is reverse biased by both input supply voltage Vi and battery voltage VB. As a result, the complete positive half cycle appears at the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991" y="1428143"/>
            <a:ext cx="4143110" cy="22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2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Dual (combination) clipper</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07843" y="860475"/>
            <a:ext cx="5227036" cy="3939564"/>
          </a:xfrm>
        </p:spPr>
        <p:txBody>
          <a:bodyPr/>
          <a:lstStyle/>
          <a:p>
            <a:r>
              <a:rPr lang="en-US" sz="1400" dirty="0"/>
              <a:t>The dual clippers are made by combining the biased shunt positive clipper and biased shunt negative clipper.</a:t>
            </a:r>
          </a:p>
          <a:p>
            <a:endParaRPr lang="en-US" sz="1300" dirty="0"/>
          </a:p>
          <a:p>
            <a:r>
              <a:rPr lang="en-US" sz="1300" dirty="0"/>
              <a:t>During the </a:t>
            </a:r>
            <a:r>
              <a:rPr lang="en-US" sz="1300" b="1" dirty="0"/>
              <a:t>positive half cycle</a:t>
            </a:r>
            <a:r>
              <a:rPr lang="en-US" sz="1400" dirty="0"/>
              <a:t>, the diode D</a:t>
            </a:r>
            <a:r>
              <a:rPr lang="en-US" sz="1400" baseline="-25000" dirty="0"/>
              <a:t>1</a:t>
            </a:r>
            <a:r>
              <a:rPr lang="en-US" sz="1400" dirty="0"/>
              <a:t> is forward biased by the input supply voltage V</a:t>
            </a:r>
            <a:r>
              <a:rPr lang="en-US" sz="1400" baseline="-25000" dirty="0"/>
              <a:t>i</a:t>
            </a:r>
            <a:r>
              <a:rPr lang="en-US" sz="1400" dirty="0"/>
              <a:t> and reverse biased by the battery voltage V</a:t>
            </a:r>
            <a:r>
              <a:rPr lang="en-US" sz="1400" baseline="-25000" dirty="0"/>
              <a:t>B1</a:t>
            </a:r>
            <a:r>
              <a:rPr lang="en-US" sz="1400" dirty="0"/>
              <a:t>. On the other hand, the diode D</a:t>
            </a:r>
            <a:r>
              <a:rPr lang="en-US" sz="1400" baseline="-25000" dirty="0"/>
              <a:t>2 </a:t>
            </a:r>
            <a:r>
              <a:rPr lang="en-US" sz="1400" dirty="0"/>
              <a:t>is reverse biased by both input supply voltage V</a:t>
            </a:r>
            <a:r>
              <a:rPr lang="en-US" sz="1400" baseline="-25000" dirty="0"/>
              <a:t>i</a:t>
            </a:r>
            <a:r>
              <a:rPr lang="en-US" sz="1400" dirty="0"/>
              <a:t> and battery voltage V</a:t>
            </a:r>
            <a:r>
              <a:rPr lang="en-US" sz="1400" baseline="-25000" dirty="0"/>
              <a:t>B2.</a:t>
            </a:r>
          </a:p>
          <a:p>
            <a:r>
              <a:rPr lang="en-US" sz="1400" dirty="0"/>
              <a:t>Initially, the input supply voltage is less than the battery voltage.</a:t>
            </a:r>
            <a:r>
              <a:rPr lang="en-US" sz="1400" baseline="-25000" dirty="0"/>
              <a:t> </a:t>
            </a:r>
            <a:r>
              <a:rPr lang="en-US" sz="1400" dirty="0"/>
              <a:t>So the diode D</a:t>
            </a:r>
            <a:r>
              <a:rPr lang="en-US" sz="1400" baseline="-25000" dirty="0"/>
              <a:t>1</a:t>
            </a:r>
            <a:r>
              <a:rPr lang="en-US" sz="1400" dirty="0"/>
              <a:t> is reverse biased by the battery voltage V</a:t>
            </a:r>
            <a:r>
              <a:rPr lang="en-US" sz="1400" baseline="-25000" dirty="0"/>
              <a:t>B1</a:t>
            </a:r>
            <a:r>
              <a:rPr lang="en-US" sz="1400" dirty="0"/>
              <a:t>. Similarly, the diode D</a:t>
            </a:r>
            <a:r>
              <a:rPr lang="en-US" sz="1400" baseline="-25000" dirty="0"/>
              <a:t>2</a:t>
            </a:r>
            <a:r>
              <a:rPr lang="en-US" sz="1400" dirty="0"/>
              <a:t> is reverse biased by the battery voltage V</a:t>
            </a:r>
            <a:r>
              <a:rPr lang="en-US" sz="1400" baseline="-25000" dirty="0"/>
              <a:t>B2</a:t>
            </a:r>
            <a:r>
              <a:rPr lang="en-US" sz="1400" dirty="0"/>
              <a:t>. As a result, the signal appears at the output. However, when the input supply voltage V</a:t>
            </a:r>
            <a:r>
              <a:rPr lang="en-US" sz="1400" baseline="-25000" dirty="0"/>
              <a:t>i</a:t>
            </a:r>
            <a:r>
              <a:rPr lang="en-US" sz="1400" dirty="0"/>
              <a:t> becomes greater than the battery voltage V</a:t>
            </a:r>
            <a:r>
              <a:rPr lang="en-US" sz="1400" baseline="-25000" dirty="0"/>
              <a:t>B1</a:t>
            </a:r>
            <a:r>
              <a:rPr lang="en-US" sz="1400" dirty="0"/>
              <a:t>, the diode D</a:t>
            </a:r>
            <a:r>
              <a:rPr lang="en-US" sz="1400" baseline="-25000" dirty="0"/>
              <a:t>1</a:t>
            </a:r>
            <a:r>
              <a:rPr lang="en-US" sz="1400" dirty="0"/>
              <a:t> is forward biased by the input supply voltage. As a result, no signal appears at the output</a:t>
            </a:r>
          </a:p>
        </p:txBody>
      </p:sp>
      <p:pic>
        <p:nvPicPr>
          <p:cNvPr id="9" name="Picture 2" descr="Sometimes it is desired to remove a small portion of both positive and negative half cycles. In such cases, the dual clippers are 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36" y="860475"/>
            <a:ext cx="7677164" cy="388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97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Dual (combination) clipper</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175097" y="975513"/>
            <a:ext cx="5535149" cy="3774338"/>
          </a:xfrm>
        </p:spPr>
        <p:txBody>
          <a:bodyPr/>
          <a:lstStyle/>
          <a:p>
            <a:r>
              <a:rPr lang="en-US" sz="1600" dirty="0">
                <a:solidFill>
                  <a:schemeClr val="tx1"/>
                </a:solidFill>
              </a:rPr>
              <a:t>During the </a:t>
            </a:r>
            <a:r>
              <a:rPr lang="en-US" sz="1600" b="1" dirty="0">
                <a:solidFill>
                  <a:schemeClr val="tx1"/>
                </a:solidFill>
              </a:rPr>
              <a:t>negative half cycle</a:t>
            </a:r>
            <a:r>
              <a:rPr lang="en-US" sz="1600" dirty="0">
                <a:solidFill>
                  <a:schemeClr val="tx1"/>
                </a:solidFill>
              </a:rPr>
              <a:t>, the diode D</a:t>
            </a:r>
            <a:r>
              <a:rPr lang="en-US" sz="1600" baseline="-25000" dirty="0">
                <a:solidFill>
                  <a:schemeClr val="tx1"/>
                </a:solidFill>
              </a:rPr>
              <a:t>1 </a:t>
            </a:r>
            <a:r>
              <a:rPr lang="en-US" sz="1600" dirty="0">
                <a:solidFill>
                  <a:schemeClr val="tx1"/>
                </a:solidFill>
              </a:rPr>
              <a:t>is reverse biased by both input supply voltage V</a:t>
            </a:r>
            <a:r>
              <a:rPr lang="en-US" sz="1600" baseline="-25000" dirty="0">
                <a:solidFill>
                  <a:schemeClr val="tx1"/>
                </a:solidFill>
              </a:rPr>
              <a:t>i </a:t>
            </a:r>
            <a:r>
              <a:rPr lang="en-US" sz="1600" dirty="0">
                <a:solidFill>
                  <a:schemeClr val="tx1"/>
                </a:solidFill>
              </a:rPr>
              <a:t>and battery voltage V</a:t>
            </a:r>
            <a:r>
              <a:rPr lang="en-US" sz="1600" baseline="-25000" dirty="0">
                <a:solidFill>
                  <a:schemeClr val="tx1"/>
                </a:solidFill>
              </a:rPr>
              <a:t>B1</a:t>
            </a:r>
            <a:r>
              <a:rPr lang="en-US" sz="1600" dirty="0">
                <a:solidFill>
                  <a:schemeClr val="tx1"/>
                </a:solidFill>
              </a:rPr>
              <a:t>. On the other hand, the diode D</a:t>
            </a:r>
            <a:r>
              <a:rPr lang="en-US" sz="1600" baseline="-25000" dirty="0">
                <a:solidFill>
                  <a:schemeClr val="tx1"/>
                </a:solidFill>
              </a:rPr>
              <a:t>2</a:t>
            </a:r>
            <a:r>
              <a:rPr lang="en-US" sz="1600" dirty="0">
                <a:solidFill>
                  <a:schemeClr val="tx1"/>
                </a:solidFill>
              </a:rPr>
              <a:t> is forward biased by the input supply voltage V</a:t>
            </a:r>
            <a:r>
              <a:rPr lang="en-US" sz="1600" baseline="-25000" dirty="0">
                <a:solidFill>
                  <a:schemeClr val="tx1"/>
                </a:solidFill>
              </a:rPr>
              <a:t>i</a:t>
            </a:r>
            <a:r>
              <a:rPr lang="en-US" sz="1600" dirty="0">
                <a:solidFill>
                  <a:schemeClr val="tx1"/>
                </a:solidFill>
              </a:rPr>
              <a:t> and reverse biased by the battery voltage V</a:t>
            </a:r>
            <a:r>
              <a:rPr lang="en-US" sz="1600" baseline="-25000" dirty="0">
                <a:solidFill>
                  <a:schemeClr val="tx1"/>
                </a:solidFill>
              </a:rPr>
              <a:t>B2</a:t>
            </a:r>
            <a:r>
              <a:rPr lang="en-US" sz="1600" dirty="0">
                <a:solidFill>
                  <a:schemeClr val="tx1"/>
                </a:solidFill>
              </a:rPr>
              <a:t>.</a:t>
            </a:r>
          </a:p>
          <a:p>
            <a:r>
              <a:rPr lang="en-US" sz="1600" dirty="0">
                <a:solidFill>
                  <a:schemeClr val="tx1"/>
                </a:solidFill>
              </a:rPr>
              <a:t>Initially, the battery voltage is greater than the input supply voltage. Therefore, the diode D</a:t>
            </a:r>
            <a:r>
              <a:rPr lang="en-US" sz="1600" baseline="-25000" dirty="0">
                <a:solidFill>
                  <a:schemeClr val="tx1"/>
                </a:solidFill>
              </a:rPr>
              <a:t>1</a:t>
            </a:r>
            <a:r>
              <a:rPr lang="en-US" sz="1600" dirty="0">
                <a:solidFill>
                  <a:schemeClr val="tx1"/>
                </a:solidFill>
              </a:rPr>
              <a:t> and diode D</a:t>
            </a:r>
            <a:r>
              <a:rPr lang="en-US" sz="1600" baseline="-25000" dirty="0">
                <a:solidFill>
                  <a:schemeClr val="tx1"/>
                </a:solidFill>
              </a:rPr>
              <a:t>2 </a:t>
            </a:r>
            <a:r>
              <a:rPr lang="en-US" sz="1600" dirty="0">
                <a:solidFill>
                  <a:schemeClr val="tx1"/>
                </a:solidFill>
              </a:rPr>
              <a:t>are reverse biased by the battery voltage. As a result, the signal appears at the output.</a:t>
            </a:r>
          </a:p>
          <a:p>
            <a:r>
              <a:rPr lang="en-US" sz="1600" dirty="0">
                <a:solidFill>
                  <a:schemeClr val="tx1"/>
                </a:solidFill>
              </a:rPr>
              <a:t>When the input supply voltage becomes greater than the battery voltage V</a:t>
            </a:r>
            <a:r>
              <a:rPr lang="en-US" sz="1600" baseline="-25000" dirty="0">
                <a:solidFill>
                  <a:schemeClr val="tx1"/>
                </a:solidFill>
              </a:rPr>
              <a:t>B2</a:t>
            </a:r>
            <a:r>
              <a:rPr lang="en-US" sz="1600" dirty="0">
                <a:solidFill>
                  <a:schemeClr val="tx1"/>
                </a:solidFill>
              </a:rPr>
              <a:t>, the diode D</a:t>
            </a:r>
            <a:r>
              <a:rPr lang="en-US" sz="1600" baseline="-25000" dirty="0">
                <a:solidFill>
                  <a:schemeClr val="tx1"/>
                </a:solidFill>
              </a:rPr>
              <a:t>2 </a:t>
            </a:r>
            <a:r>
              <a:rPr lang="en-US" sz="1600" dirty="0">
                <a:solidFill>
                  <a:schemeClr val="tx1"/>
                </a:solidFill>
              </a:rPr>
              <a:t>is forward biased. As a result, no signal appears at the output.</a:t>
            </a:r>
          </a:p>
        </p:txBody>
      </p:sp>
      <p:pic>
        <p:nvPicPr>
          <p:cNvPr id="18434" name="Picture 2" descr="Sometimes it is desired to remove a small portion of both positive and negative half cycles. In such cases, the dual clippers are u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217" y="1534066"/>
            <a:ext cx="3629783" cy="183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90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Applications of clippers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4" name="Picture 3"/>
          <p:cNvPicPr>
            <a:picLocks noChangeAspect="1"/>
          </p:cNvPicPr>
          <p:nvPr/>
        </p:nvPicPr>
        <p:blipFill>
          <a:blip r:embed="rId2"/>
          <a:stretch>
            <a:fillRect/>
          </a:stretch>
        </p:blipFill>
        <p:spPr>
          <a:xfrm>
            <a:off x="127453" y="1091275"/>
            <a:ext cx="8825631" cy="2960949"/>
          </a:xfrm>
          <a:prstGeom prst="rect">
            <a:avLst/>
          </a:prstGeom>
        </p:spPr>
      </p:pic>
    </p:spTree>
    <p:extLst>
      <p:ext uri="{BB962C8B-B14F-4D97-AF65-F5344CB8AC3E}">
        <p14:creationId xmlns:p14="http://schemas.microsoft.com/office/powerpoint/2010/main" val="3825165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Math Problems on Clipping Circuits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4" name="Picture 3"/>
          <p:cNvPicPr>
            <a:picLocks noChangeAspect="1"/>
          </p:cNvPicPr>
          <p:nvPr/>
        </p:nvPicPr>
        <p:blipFill rotWithShape="1">
          <a:blip r:embed="rId2"/>
          <a:srcRect t="1313"/>
          <a:stretch/>
        </p:blipFill>
        <p:spPr>
          <a:xfrm>
            <a:off x="1109793" y="960250"/>
            <a:ext cx="6924413" cy="3833695"/>
          </a:xfrm>
          <a:prstGeom prst="rect">
            <a:avLst/>
          </a:prstGeom>
        </p:spPr>
      </p:pic>
    </p:spTree>
    <p:extLst>
      <p:ext uri="{BB962C8B-B14F-4D97-AF65-F5344CB8AC3E}">
        <p14:creationId xmlns:p14="http://schemas.microsoft.com/office/powerpoint/2010/main" val="7983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Math Problems on Clipping Circuits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2" name="Picture 1"/>
          <p:cNvPicPr>
            <a:picLocks noChangeAspect="1"/>
          </p:cNvPicPr>
          <p:nvPr/>
        </p:nvPicPr>
        <p:blipFill>
          <a:blip r:embed="rId2"/>
          <a:stretch>
            <a:fillRect/>
          </a:stretch>
        </p:blipFill>
        <p:spPr>
          <a:xfrm>
            <a:off x="1262586" y="842354"/>
            <a:ext cx="6618828" cy="4104297"/>
          </a:xfrm>
          <a:prstGeom prst="rect">
            <a:avLst/>
          </a:prstGeom>
        </p:spPr>
      </p:pic>
    </p:spTree>
    <p:extLst>
      <p:ext uri="{BB962C8B-B14F-4D97-AF65-F5344CB8AC3E}">
        <p14:creationId xmlns:p14="http://schemas.microsoft.com/office/powerpoint/2010/main" val="147876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Math Problems on Clipping Circuits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3" name="Picture 2"/>
          <p:cNvPicPr>
            <a:picLocks noChangeAspect="1"/>
          </p:cNvPicPr>
          <p:nvPr/>
        </p:nvPicPr>
        <p:blipFill>
          <a:blip r:embed="rId2"/>
          <a:stretch>
            <a:fillRect/>
          </a:stretch>
        </p:blipFill>
        <p:spPr>
          <a:xfrm>
            <a:off x="902713" y="1520690"/>
            <a:ext cx="7064692" cy="2267539"/>
          </a:xfrm>
          <a:prstGeom prst="rect">
            <a:avLst/>
          </a:prstGeom>
        </p:spPr>
      </p:pic>
    </p:spTree>
    <p:extLst>
      <p:ext uri="{BB962C8B-B14F-4D97-AF65-F5344CB8AC3E}">
        <p14:creationId xmlns:p14="http://schemas.microsoft.com/office/powerpoint/2010/main" val="3594839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Google Shape;97;p15"/>
          <p:cNvSpPr txBox="1">
            <a:spLocks/>
          </p:cNvSpPr>
          <p:nvPr/>
        </p:nvSpPr>
        <p:spPr>
          <a:xfrm>
            <a:off x="822326" y="99393"/>
            <a:ext cx="7969982" cy="5287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Math Problems on Clipping Circuits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2" name="Picture 1"/>
          <p:cNvPicPr>
            <a:picLocks noChangeAspect="1"/>
          </p:cNvPicPr>
          <p:nvPr/>
        </p:nvPicPr>
        <p:blipFill>
          <a:blip r:embed="rId2"/>
          <a:stretch>
            <a:fillRect/>
          </a:stretch>
        </p:blipFill>
        <p:spPr>
          <a:xfrm>
            <a:off x="214008" y="483747"/>
            <a:ext cx="8578300" cy="3630609"/>
          </a:xfrm>
          <a:prstGeom prst="rect">
            <a:avLst/>
          </a:prstGeom>
        </p:spPr>
      </p:pic>
      <p:pic>
        <p:nvPicPr>
          <p:cNvPr id="4" name="Picture 3"/>
          <p:cNvPicPr>
            <a:picLocks noChangeAspect="1"/>
          </p:cNvPicPr>
          <p:nvPr/>
        </p:nvPicPr>
        <p:blipFill>
          <a:blip r:embed="rId3"/>
          <a:stretch>
            <a:fillRect/>
          </a:stretch>
        </p:blipFill>
        <p:spPr>
          <a:xfrm>
            <a:off x="2584784" y="4298554"/>
            <a:ext cx="4296308" cy="635495"/>
          </a:xfrm>
          <a:prstGeom prst="rect">
            <a:avLst/>
          </a:prstGeom>
        </p:spPr>
      </p:pic>
    </p:spTree>
    <p:extLst>
      <p:ext uri="{BB962C8B-B14F-4D97-AF65-F5344CB8AC3E}">
        <p14:creationId xmlns:p14="http://schemas.microsoft.com/office/powerpoint/2010/main" val="4057172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Math Problems on Clipping Circuits</a:t>
            </a:r>
            <a:endParaRPr lang="en-US" sz="2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3" name="Picture 2"/>
          <p:cNvPicPr>
            <a:picLocks noChangeAspect="1"/>
          </p:cNvPicPr>
          <p:nvPr/>
        </p:nvPicPr>
        <p:blipFill>
          <a:blip r:embed="rId2"/>
          <a:stretch>
            <a:fillRect/>
          </a:stretch>
        </p:blipFill>
        <p:spPr>
          <a:xfrm>
            <a:off x="1244357" y="883469"/>
            <a:ext cx="6391856" cy="4050593"/>
          </a:xfrm>
          <a:prstGeom prst="rect">
            <a:avLst/>
          </a:prstGeom>
        </p:spPr>
      </p:pic>
    </p:spTree>
    <p:extLst>
      <p:ext uri="{BB962C8B-B14F-4D97-AF65-F5344CB8AC3E}">
        <p14:creationId xmlns:p14="http://schemas.microsoft.com/office/powerpoint/2010/main" val="257841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550" y="834997"/>
            <a:ext cx="5196639" cy="3937968"/>
          </a:xfrm>
        </p:spPr>
        <p:txBody>
          <a:bodyPr/>
          <a:lstStyle/>
          <a:p>
            <a:pPr algn="just"/>
            <a:r>
              <a:rPr lang="en-US" sz="1400" dirty="0">
                <a:solidFill>
                  <a:schemeClr val="tx1"/>
                </a:solidFill>
              </a:rPr>
              <a:t>This circuit shows, zener diode as shunt voltage regulator. It’s called as shunt regulator because the zener diode is connected in parallel with the load resistor R</a:t>
            </a:r>
            <a:r>
              <a:rPr lang="en-US" sz="1400" baseline="-25000" dirty="0">
                <a:solidFill>
                  <a:schemeClr val="tx1"/>
                </a:solidFill>
              </a:rPr>
              <a:t>L</a:t>
            </a:r>
            <a:r>
              <a:rPr lang="en-US" sz="1400" dirty="0">
                <a:solidFill>
                  <a:schemeClr val="tx1"/>
                </a:solidFill>
              </a:rPr>
              <a:t> in reverse fashion.</a:t>
            </a:r>
          </a:p>
          <a:p>
            <a:pPr algn="just"/>
            <a:endParaRPr lang="en-US" sz="1400" dirty="0"/>
          </a:p>
          <a:p>
            <a:pPr algn="just"/>
            <a:r>
              <a:rPr lang="en-US" sz="1400" dirty="0">
                <a:solidFill>
                  <a:schemeClr val="tx1"/>
                </a:solidFill>
              </a:rPr>
              <a:t>V</a:t>
            </a:r>
            <a:r>
              <a:rPr lang="en-US" sz="1400" baseline="-25000" dirty="0">
                <a:solidFill>
                  <a:schemeClr val="tx1"/>
                </a:solidFill>
              </a:rPr>
              <a:t>in</a:t>
            </a:r>
            <a:r>
              <a:rPr lang="en-US" sz="1400" dirty="0">
                <a:solidFill>
                  <a:schemeClr val="tx1"/>
                </a:solidFill>
              </a:rPr>
              <a:t> is unregulated input voltage and V</a:t>
            </a:r>
            <a:r>
              <a:rPr lang="en-US" sz="1400" baseline="-25000" dirty="0">
                <a:solidFill>
                  <a:schemeClr val="tx1"/>
                </a:solidFill>
              </a:rPr>
              <a:t>O </a:t>
            </a:r>
            <a:r>
              <a:rPr lang="en-US" sz="1400" dirty="0">
                <a:solidFill>
                  <a:schemeClr val="tx1"/>
                </a:solidFill>
              </a:rPr>
              <a:t> is regulated output voltage. Zener diode is reverse connected across the input voltage V</a:t>
            </a:r>
            <a:r>
              <a:rPr lang="en-US" sz="1400" baseline="-25000" dirty="0">
                <a:solidFill>
                  <a:schemeClr val="tx1"/>
                </a:solidFill>
              </a:rPr>
              <a:t>in</a:t>
            </a:r>
            <a:r>
              <a:rPr lang="en-US" sz="1400" dirty="0">
                <a:solidFill>
                  <a:schemeClr val="tx1"/>
                </a:solidFill>
              </a:rPr>
              <a:t> whose variations are to be regulated.</a:t>
            </a:r>
          </a:p>
          <a:p>
            <a:pPr algn="just"/>
            <a:endParaRPr lang="en-US" sz="1400" dirty="0">
              <a:solidFill>
                <a:schemeClr val="tx1"/>
              </a:solidFill>
            </a:endParaRPr>
          </a:p>
          <a:p>
            <a:pPr algn="just"/>
            <a:r>
              <a:rPr lang="en-US" sz="1400" dirty="0">
                <a:solidFill>
                  <a:schemeClr val="tx1"/>
                </a:solidFill>
              </a:rPr>
              <a:t>The resistor R</a:t>
            </a:r>
            <a:r>
              <a:rPr lang="en-US" sz="1400" baseline="-25000" dirty="0">
                <a:solidFill>
                  <a:schemeClr val="tx1"/>
                </a:solidFill>
              </a:rPr>
              <a:t>S</a:t>
            </a:r>
            <a:r>
              <a:rPr lang="en-US" sz="1400" dirty="0">
                <a:solidFill>
                  <a:schemeClr val="tx1"/>
                </a:solidFill>
              </a:rPr>
              <a:t> is used to limit the reverse current through the zener diode to safer value. The voltage source V</a:t>
            </a:r>
            <a:r>
              <a:rPr lang="en-US" sz="1400" baseline="-25000" dirty="0">
                <a:solidFill>
                  <a:schemeClr val="tx1"/>
                </a:solidFill>
              </a:rPr>
              <a:t>in</a:t>
            </a:r>
            <a:r>
              <a:rPr lang="en-US" sz="1400" dirty="0">
                <a:solidFill>
                  <a:schemeClr val="tx1"/>
                </a:solidFill>
              </a:rPr>
              <a:t> and resistor R</a:t>
            </a:r>
            <a:r>
              <a:rPr lang="en-US" sz="1400" baseline="-25000" dirty="0">
                <a:solidFill>
                  <a:schemeClr val="tx1"/>
                </a:solidFill>
              </a:rPr>
              <a:t>S</a:t>
            </a:r>
            <a:r>
              <a:rPr lang="en-US" sz="1400" dirty="0">
                <a:solidFill>
                  <a:schemeClr val="tx1"/>
                </a:solidFill>
              </a:rPr>
              <a:t> are so selected that the diode operates in breakdown region. The diode voltage in this region, is called as zener voltage V</a:t>
            </a:r>
            <a:r>
              <a:rPr lang="en-US" sz="1400" baseline="-25000" dirty="0">
                <a:solidFill>
                  <a:schemeClr val="tx1"/>
                </a:solidFill>
              </a:rPr>
              <a:t>Z</a:t>
            </a:r>
            <a:r>
              <a:rPr lang="en-US" sz="1400" dirty="0">
                <a:solidFill>
                  <a:schemeClr val="tx1"/>
                </a:solidFill>
              </a:rPr>
              <a:t>, which is also voltage across R</a:t>
            </a:r>
            <a:r>
              <a:rPr lang="en-US" sz="1400" baseline="-25000" dirty="0">
                <a:solidFill>
                  <a:schemeClr val="tx1"/>
                </a:solidFill>
              </a:rPr>
              <a:t>L </a:t>
            </a:r>
            <a:r>
              <a:rPr lang="en-US" sz="1400" dirty="0">
                <a:solidFill>
                  <a:schemeClr val="tx1"/>
                </a:solidFill>
              </a:rPr>
              <a:t> . Therefore V</a:t>
            </a:r>
            <a:r>
              <a:rPr lang="en-US" sz="1400" baseline="-25000" dirty="0">
                <a:solidFill>
                  <a:schemeClr val="tx1"/>
                </a:solidFill>
              </a:rPr>
              <a:t>Z</a:t>
            </a:r>
            <a:r>
              <a:rPr lang="en-US" sz="1400" dirty="0">
                <a:solidFill>
                  <a:schemeClr val="tx1"/>
                </a:solidFill>
              </a:rPr>
              <a:t> = V</a:t>
            </a:r>
            <a:r>
              <a:rPr lang="en-US" sz="1400" baseline="-25000" dirty="0">
                <a:solidFill>
                  <a:schemeClr val="tx1"/>
                </a:solidFill>
              </a:rPr>
              <a:t>O </a:t>
            </a:r>
            <a:r>
              <a:rPr lang="en-US" sz="1400" dirty="0">
                <a:solidFill>
                  <a:schemeClr val="tx1"/>
                </a:solidFill>
              </a:rPr>
              <a:t>, when zener voltage maintains constant voltage across the load</a:t>
            </a:r>
            <a:endParaRPr lang="en-US" sz="1400" baseline="-25000" dirty="0">
              <a:solidFill>
                <a:schemeClr val="tx1"/>
              </a:solidFill>
            </a:endParaRPr>
          </a:p>
          <a:p>
            <a:pPr marL="101600" indent="0" algn="just">
              <a:buNone/>
            </a:pPr>
            <a:endParaRPr lang="en-US" sz="1400" dirty="0"/>
          </a:p>
          <a:p>
            <a:pPr algn="just"/>
            <a:endParaRPr lang="en-US" sz="1400" baseline="-25000" dirty="0"/>
          </a:p>
          <a:p>
            <a:pPr algn="just"/>
            <a:endParaRPr lang="en-US" sz="1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Regulated Power Supply Using Zener Diode</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10" name="Slide Number Placeholder 4"/>
          <p:cNvSpPr txBox="1">
            <a:spLocks/>
          </p:cNvSpPr>
          <p:nvPr/>
        </p:nvSpPr>
        <p:spPr>
          <a:xfrm>
            <a:off x="8404384" y="4749851"/>
            <a:ext cx="5487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300" b="1" i="0" u="none" strike="noStrike" cap="none">
                <a:solidFill>
                  <a:schemeClr val="accent1"/>
                </a:solidFill>
                <a:latin typeface="Source Sans Pro"/>
                <a:ea typeface="Source Sans Pro"/>
                <a:cs typeface="Source Sans Pro"/>
                <a:sym typeface="Source Sans Pro"/>
              </a:defRPr>
            </a:lvl9pPr>
          </a:lstStyle>
          <a:p>
            <a:fld id="{00000000-1234-1234-1234-123412341234}" type="slidenum">
              <a:rPr lang="en" smtClean="0"/>
              <a:pPr/>
              <a:t>3</a:t>
            </a:fld>
            <a:endParaRPr lang="en"/>
          </a:p>
        </p:txBody>
      </p:sp>
      <p:pic>
        <p:nvPicPr>
          <p:cNvPr id="11" name="Picture 10"/>
          <p:cNvPicPr>
            <a:picLocks noChangeAspect="1"/>
          </p:cNvPicPr>
          <p:nvPr/>
        </p:nvPicPr>
        <p:blipFill>
          <a:blip r:embed="rId2"/>
          <a:stretch>
            <a:fillRect/>
          </a:stretch>
        </p:blipFill>
        <p:spPr>
          <a:xfrm>
            <a:off x="6000949" y="3180616"/>
            <a:ext cx="2791359" cy="1569235"/>
          </a:xfrm>
          <a:prstGeom prst="rect">
            <a:avLst/>
          </a:prstGeom>
        </p:spPr>
      </p:pic>
      <p:pic>
        <p:nvPicPr>
          <p:cNvPr id="12" name="Picture 11"/>
          <p:cNvPicPr>
            <a:picLocks noChangeAspect="1"/>
          </p:cNvPicPr>
          <p:nvPr/>
        </p:nvPicPr>
        <p:blipFill>
          <a:blip r:embed="rId3"/>
          <a:stretch>
            <a:fillRect/>
          </a:stretch>
        </p:blipFill>
        <p:spPr>
          <a:xfrm>
            <a:off x="6220831" y="1153701"/>
            <a:ext cx="2428069" cy="1633315"/>
          </a:xfrm>
          <a:prstGeom prst="rect">
            <a:avLst/>
          </a:prstGeom>
        </p:spPr>
      </p:pic>
    </p:spTree>
    <p:extLst>
      <p:ext uri="{BB962C8B-B14F-4D97-AF65-F5344CB8AC3E}">
        <p14:creationId xmlns:p14="http://schemas.microsoft.com/office/powerpoint/2010/main" val="3503965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7" name="Google Shape;118;p18"/>
          <p:cNvSpPr txBox="1">
            <a:spLocks/>
          </p:cNvSpPr>
          <p:nvPr/>
        </p:nvSpPr>
        <p:spPr>
          <a:xfrm>
            <a:off x="892005" y="1493878"/>
            <a:ext cx="7359991" cy="21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6000" b="1" dirty="0"/>
              <a:t>Diode Applications:</a:t>
            </a:r>
          </a:p>
          <a:p>
            <a:pPr algn="ctr"/>
            <a:r>
              <a:rPr lang="en-US" sz="6000" b="1" dirty="0">
                <a:solidFill>
                  <a:srgbClr val="2896C1"/>
                </a:solidFill>
              </a:rPr>
              <a:t>Clampers</a:t>
            </a:r>
          </a:p>
        </p:txBody>
      </p:sp>
    </p:spTree>
    <p:extLst>
      <p:ext uri="{BB962C8B-B14F-4D97-AF65-F5344CB8AC3E}">
        <p14:creationId xmlns:p14="http://schemas.microsoft.com/office/powerpoint/2010/main" val="2487141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550" y="934280"/>
            <a:ext cx="7571713" cy="3994966"/>
          </a:xfrm>
        </p:spPr>
        <p:txBody>
          <a:bodyPr/>
          <a:lstStyle/>
          <a:p>
            <a:pPr algn="just"/>
            <a:r>
              <a:rPr lang="en-US" sz="1400" dirty="0">
                <a:solidFill>
                  <a:schemeClr val="tx1"/>
                </a:solidFill>
              </a:rPr>
              <a:t>A clamper is an electronic circuit that changes the DC level of a signal to the desired level without changing the shape of the applied signal. In other words, the clamper circuit moves the whole signal up or down to set either the positive peak or negative peak of the signal at the desired level.</a:t>
            </a:r>
          </a:p>
          <a:p>
            <a:pPr algn="just"/>
            <a:r>
              <a:rPr lang="en-US" sz="1400" dirty="0">
                <a:solidFill>
                  <a:schemeClr val="tx1"/>
                </a:solidFill>
              </a:rPr>
              <a:t>The construction of the clamper circuit is almost similar to the clipper circuit. The only difference is the clamper circuit contains an extra element called capacitor. A capacitor is used to provide a dc offset (dc level) from the stored charge.</a:t>
            </a:r>
          </a:p>
          <a:p>
            <a:pPr algn="just"/>
            <a:r>
              <a:rPr lang="en-US" sz="1400" dirty="0">
                <a:solidFill>
                  <a:schemeClr val="tx1"/>
                </a:solidFill>
              </a:rPr>
              <a:t>The basic difference between the clipper and clamper is that the clipper removes the unwanted portion of the input signal whereas the clamper moves the input signal upwards or downwards.</a:t>
            </a:r>
          </a:p>
          <a:p>
            <a:pPr algn="just"/>
            <a:endParaRPr lang="en-US" sz="1400" dirty="0">
              <a:solidFill>
                <a:schemeClr val="tx1"/>
              </a:solidFill>
            </a:endParaRPr>
          </a:p>
          <a:p>
            <a:r>
              <a:rPr lang="en-US" sz="1400" dirty="0">
                <a:solidFill>
                  <a:schemeClr val="tx1"/>
                </a:solidFill>
              </a:rPr>
              <a:t>Clamper circuits are of three types:</a:t>
            </a:r>
          </a:p>
          <a:p>
            <a:pPr lvl="1">
              <a:buFont typeface="Arial" panose="020B0604020202020204" pitchFamily="34" charset="0"/>
              <a:buChar char="•"/>
            </a:pPr>
            <a:r>
              <a:rPr lang="en-US" sz="1400" dirty="0">
                <a:solidFill>
                  <a:schemeClr val="tx1"/>
                </a:solidFill>
              </a:rPr>
              <a:t>Positive clampers</a:t>
            </a:r>
          </a:p>
          <a:p>
            <a:pPr lvl="1">
              <a:buFont typeface="Arial" panose="020B0604020202020204" pitchFamily="34" charset="0"/>
              <a:buChar char="•"/>
            </a:pPr>
            <a:r>
              <a:rPr lang="en-US" sz="1400" dirty="0">
                <a:solidFill>
                  <a:schemeClr val="tx1"/>
                </a:solidFill>
              </a:rPr>
              <a:t>Negative clampers</a:t>
            </a:r>
          </a:p>
          <a:p>
            <a:pPr lvl="1">
              <a:buFont typeface="Arial" panose="020B0604020202020204" pitchFamily="34" charset="0"/>
              <a:buChar char="•"/>
            </a:pPr>
            <a:r>
              <a:rPr lang="en-US" sz="1400" dirty="0">
                <a:solidFill>
                  <a:schemeClr val="tx1"/>
                </a:solidFill>
              </a:rPr>
              <a:t>Biased clampers</a:t>
            </a:r>
          </a:p>
          <a:p>
            <a:pPr algn="just"/>
            <a:endParaRPr lang="en-US" sz="1400" dirty="0">
              <a:solidFill>
                <a:schemeClr val="tx1"/>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Clamper circuits</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945157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Positive clamper</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1026" name="Picture 2" descr="During the negative half cycle of the input AC signal, the diode is forward biased and hence no signal appears at th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116" y="2351126"/>
            <a:ext cx="5364533" cy="2693536"/>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idx="1"/>
          </p:nvPr>
        </p:nvSpPr>
        <p:spPr>
          <a:xfrm>
            <a:off x="822326" y="783143"/>
            <a:ext cx="7618247" cy="3725700"/>
          </a:xfrm>
        </p:spPr>
        <p:txBody>
          <a:bodyPr/>
          <a:lstStyle/>
          <a:p>
            <a:r>
              <a:rPr lang="en-US" sz="1500" dirty="0">
                <a:solidFill>
                  <a:schemeClr val="tx1"/>
                </a:solidFill>
              </a:rPr>
              <a:t>The positive clamper is made up of a voltage source V</a:t>
            </a:r>
            <a:r>
              <a:rPr lang="en-US" sz="1500" baseline="-25000" dirty="0">
                <a:solidFill>
                  <a:schemeClr val="tx1"/>
                </a:solidFill>
              </a:rPr>
              <a:t>i</a:t>
            </a:r>
            <a:r>
              <a:rPr lang="en-US" sz="1500" dirty="0">
                <a:solidFill>
                  <a:schemeClr val="tx1"/>
                </a:solidFill>
              </a:rPr>
              <a:t>, capacitor C, diode D, and load resistor R</a:t>
            </a:r>
            <a:r>
              <a:rPr lang="en-US" sz="1500" baseline="-25000" dirty="0">
                <a:solidFill>
                  <a:schemeClr val="tx1"/>
                </a:solidFill>
              </a:rPr>
              <a:t>L</a:t>
            </a:r>
            <a:r>
              <a:rPr lang="en-US" sz="1500" dirty="0">
                <a:solidFill>
                  <a:schemeClr val="tx1"/>
                </a:solidFill>
              </a:rPr>
              <a:t>. </a:t>
            </a:r>
          </a:p>
          <a:p>
            <a:r>
              <a:rPr lang="en-US" sz="1500" dirty="0">
                <a:solidFill>
                  <a:schemeClr val="tx1"/>
                </a:solidFill>
              </a:rPr>
              <a:t>In the below circuit diagram, the diode is connected in parallel with the output load. So the positive clamper passes the input signal to the output load when the diode is reverse biased and blocks the input signal when the diode is forward biased.</a:t>
            </a:r>
          </a:p>
        </p:txBody>
      </p:sp>
    </p:spTree>
    <p:extLst>
      <p:ext uri="{BB962C8B-B14F-4D97-AF65-F5344CB8AC3E}">
        <p14:creationId xmlns:p14="http://schemas.microsoft.com/office/powerpoint/2010/main" val="209182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230615" y="810041"/>
            <a:ext cx="5811612" cy="3939564"/>
          </a:xfrm>
        </p:spPr>
        <p:txBody>
          <a:bodyPr/>
          <a:lstStyle/>
          <a:p>
            <a:r>
              <a:rPr lang="en-US" sz="1300" dirty="0">
                <a:solidFill>
                  <a:schemeClr val="tx1"/>
                </a:solidFill>
              </a:rPr>
              <a:t>During the </a:t>
            </a:r>
            <a:r>
              <a:rPr lang="en-US" sz="1300" b="1" dirty="0">
                <a:solidFill>
                  <a:schemeClr val="tx1"/>
                </a:solidFill>
              </a:rPr>
              <a:t>positive half cycle </a:t>
            </a:r>
            <a:r>
              <a:rPr lang="en-US" sz="1300" dirty="0">
                <a:solidFill>
                  <a:schemeClr val="tx1"/>
                </a:solidFill>
              </a:rPr>
              <a:t>of the input AC signal, the diode is reverse biased and hence the signal appears at the output. In reverse biased condition, the diode does not allow electric current through it. So the input current directly flows towards the output.</a:t>
            </a:r>
          </a:p>
          <a:p>
            <a:endParaRPr lang="en-US" sz="1300" dirty="0">
              <a:solidFill>
                <a:schemeClr val="tx1"/>
              </a:solidFill>
            </a:endParaRPr>
          </a:p>
          <a:p>
            <a:r>
              <a:rPr lang="en-US" sz="1300" dirty="0">
                <a:solidFill>
                  <a:schemeClr val="tx1"/>
                </a:solidFill>
              </a:rPr>
              <a:t>When the positive half cycle begins, the diode is in the non-conducting state and the charge stored in the capacitor is discharged (released). Therefore, the voltage appeared at the output is equal to the sum of the voltage stored in the capacitor (</a:t>
            </a:r>
            <a:r>
              <a:rPr lang="en-US" sz="1300" dirty="0" err="1">
                <a:solidFill>
                  <a:schemeClr val="tx1"/>
                </a:solidFill>
              </a:rPr>
              <a:t>V</a:t>
            </a:r>
            <a:r>
              <a:rPr lang="en-US" sz="1300" baseline="-25000" dirty="0" err="1">
                <a:solidFill>
                  <a:schemeClr val="tx1"/>
                </a:solidFill>
              </a:rPr>
              <a:t>m</a:t>
            </a:r>
            <a:r>
              <a:rPr lang="en-US" sz="1300" dirty="0">
                <a:solidFill>
                  <a:schemeClr val="tx1"/>
                </a:solidFill>
              </a:rPr>
              <a:t>) and the input voltage (</a:t>
            </a:r>
            <a:r>
              <a:rPr lang="en-US" sz="1300" dirty="0" err="1">
                <a:solidFill>
                  <a:schemeClr val="tx1"/>
                </a:solidFill>
              </a:rPr>
              <a:t>V</a:t>
            </a:r>
            <a:r>
              <a:rPr lang="en-US" sz="1300" baseline="-25000" dirty="0" err="1">
                <a:solidFill>
                  <a:schemeClr val="tx1"/>
                </a:solidFill>
              </a:rPr>
              <a:t>m</a:t>
            </a:r>
            <a:r>
              <a:rPr lang="en-US" sz="1300" dirty="0">
                <a:solidFill>
                  <a:schemeClr val="tx1"/>
                </a:solidFill>
              </a:rPr>
              <a:t>) { I.e. Vo = </a:t>
            </a:r>
            <a:r>
              <a:rPr lang="en-US" sz="1300" dirty="0" err="1">
                <a:solidFill>
                  <a:schemeClr val="tx1"/>
                </a:solidFill>
              </a:rPr>
              <a:t>V</a:t>
            </a:r>
            <a:r>
              <a:rPr lang="en-US" sz="1300" baseline="-25000" dirty="0" err="1">
                <a:solidFill>
                  <a:schemeClr val="tx1"/>
                </a:solidFill>
              </a:rPr>
              <a:t>m</a:t>
            </a:r>
            <a:r>
              <a:rPr lang="en-US" sz="1300" dirty="0">
                <a:solidFill>
                  <a:schemeClr val="tx1"/>
                </a:solidFill>
              </a:rPr>
              <a:t>+ </a:t>
            </a:r>
            <a:r>
              <a:rPr lang="en-US" sz="1300" dirty="0" err="1">
                <a:solidFill>
                  <a:schemeClr val="tx1"/>
                </a:solidFill>
              </a:rPr>
              <a:t>V</a:t>
            </a:r>
            <a:r>
              <a:rPr lang="en-US" sz="1300" baseline="-25000" dirty="0" err="1">
                <a:solidFill>
                  <a:schemeClr val="tx1"/>
                </a:solidFill>
              </a:rPr>
              <a:t>m</a:t>
            </a:r>
            <a:r>
              <a:rPr lang="en-US" sz="1300" dirty="0">
                <a:solidFill>
                  <a:schemeClr val="tx1"/>
                </a:solidFill>
              </a:rPr>
              <a:t> = 2V</a:t>
            </a:r>
            <a:r>
              <a:rPr lang="en-US" sz="1300" baseline="-25000" dirty="0">
                <a:solidFill>
                  <a:schemeClr val="tx1"/>
                </a:solidFill>
              </a:rPr>
              <a:t>m</a:t>
            </a:r>
            <a:r>
              <a:rPr lang="en-US" sz="1300" dirty="0">
                <a:solidFill>
                  <a:schemeClr val="tx1"/>
                </a:solidFill>
              </a:rPr>
              <a:t>} which have the same polarity with each other. As a result, the signal shifted upwards.</a:t>
            </a:r>
          </a:p>
          <a:p>
            <a:endParaRPr lang="en-US" sz="1300" dirty="0">
              <a:solidFill>
                <a:schemeClr val="tx1"/>
              </a:solidFill>
            </a:endParaRPr>
          </a:p>
          <a:p>
            <a:r>
              <a:rPr lang="en-US" sz="1300" dirty="0">
                <a:solidFill>
                  <a:schemeClr val="tx1"/>
                </a:solidFill>
              </a:rPr>
              <a:t>The peak to peak amplitude of the input signal is 2V</a:t>
            </a:r>
            <a:r>
              <a:rPr lang="en-US" sz="1300" baseline="-25000" dirty="0">
                <a:solidFill>
                  <a:schemeClr val="tx1"/>
                </a:solidFill>
              </a:rPr>
              <a:t>m</a:t>
            </a:r>
            <a:r>
              <a:rPr lang="en-US" sz="1300" dirty="0">
                <a:solidFill>
                  <a:schemeClr val="tx1"/>
                </a:solidFill>
              </a:rPr>
              <a:t>, similarly the peak to peak amplitude of the output signal is also 2V</a:t>
            </a:r>
            <a:r>
              <a:rPr lang="en-US" sz="1300" baseline="-25000" dirty="0">
                <a:solidFill>
                  <a:schemeClr val="tx1"/>
                </a:solidFill>
              </a:rPr>
              <a:t>m</a:t>
            </a:r>
            <a:r>
              <a:rPr lang="en-US" sz="1300" dirty="0">
                <a:solidFill>
                  <a:schemeClr val="tx1"/>
                </a:solidFill>
              </a:rPr>
              <a:t>. Therefore, the total swing of the output is same as the total swing of the input</a:t>
            </a:r>
          </a:p>
        </p:txBody>
      </p:sp>
      <p:pic>
        <p:nvPicPr>
          <p:cNvPr id="2050" name="Picture 2" descr="During the negative half cycle of the input AC signal, the diode is forward biased and hence no signal appears at th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997" y="1129564"/>
            <a:ext cx="3562497" cy="2751772"/>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Positive clamper (+)</a:t>
            </a:r>
            <a:r>
              <a:rPr lang="en-US" sz="3600" dirty="0" err="1"/>
              <a:t>ve</a:t>
            </a:r>
            <a:r>
              <a:rPr lang="en-US" sz="3600" dirty="0"/>
              <a:t> </a:t>
            </a:r>
            <a:r>
              <a:rPr lang="en-US" sz="3600" b="1" dirty="0"/>
              <a:t>half cycle </a:t>
            </a:r>
            <a:endParaRPr lang="en-US" sz="3600" dirty="0"/>
          </a:p>
        </p:txBody>
      </p:sp>
    </p:spTree>
    <p:extLst>
      <p:ext uri="{BB962C8B-B14F-4D97-AF65-F5344CB8AC3E}">
        <p14:creationId xmlns:p14="http://schemas.microsoft.com/office/powerpoint/2010/main" val="3732875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8244710" cy="1502309"/>
          </a:xfrm>
        </p:spPr>
        <p:txBody>
          <a:bodyPr/>
          <a:lstStyle/>
          <a:p>
            <a:r>
              <a:rPr lang="en-US" sz="1300" dirty="0">
                <a:solidFill>
                  <a:schemeClr val="tx1"/>
                </a:solidFill>
              </a:rPr>
              <a:t>During the </a:t>
            </a:r>
            <a:r>
              <a:rPr lang="en-US" sz="1300" b="1" dirty="0">
                <a:solidFill>
                  <a:schemeClr val="tx1"/>
                </a:solidFill>
              </a:rPr>
              <a:t>negative half cycle</a:t>
            </a:r>
            <a:r>
              <a:rPr lang="en-US" sz="1300" dirty="0">
                <a:solidFill>
                  <a:schemeClr val="tx1"/>
                </a:solidFill>
              </a:rPr>
              <a:t> of the input AC signal, the diode is forward biased and hence no signal appears at the output. </a:t>
            </a:r>
          </a:p>
          <a:p>
            <a:r>
              <a:rPr lang="en-US" sz="1300" dirty="0">
                <a:solidFill>
                  <a:schemeClr val="tx1"/>
                </a:solidFill>
              </a:rPr>
              <a:t>In forward biased condition, the diode allows electric current through it. This current will flows to the capacitor and charges it to the peak value of input voltage </a:t>
            </a:r>
            <a:r>
              <a:rPr lang="en-US" sz="1300" dirty="0" err="1">
                <a:solidFill>
                  <a:schemeClr val="tx1"/>
                </a:solidFill>
              </a:rPr>
              <a:t>Vm</a:t>
            </a:r>
            <a:r>
              <a:rPr lang="en-US" sz="1300" dirty="0">
                <a:solidFill>
                  <a:schemeClr val="tx1"/>
                </a:solidFill>
              </a:rPr>
              <a:t>. The capacitor charged in inverse polarity (positive) with the input voltage. As input current or voltage decreases after attaining its maximum value -</a:t>
            </a:r>
            <a:r>
              <a:rPr lang="en-US" sz="1300" dirty="0" err="1">
                <a:solidFill>
                  <a:schemeClr val="tx1"/>
                </a:solidFill>
              </a:rPr>
              <a:t>Vm</a:t>
            </a:r>
            <a:r>
              <a:rPr lang="en-US" sz="1300" dirty="0">
                <a:solidFill>
                  <a:schemeClr val="tx1"/>
                </a:solidFill>
              </a:rPr>
              <a:t>, the capacitor holds the charge until the diode remains forward biased.</a:t>
            </a:r>
          </a:p>
        </p:txBody>
      </p:sp>
      <p:pic>
        <p:nvPicPr>
          <p:cNvPr id="2050" name="Picture 2" descr="During the negative half cycle of the input AC signal, the diode is forward biased and hence no signal appears at th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331" y="2778912"/>
            <a:ext cx="4317338" cy="2167739"/>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Positive clamper (-)</a:t>
            </a:r>
            <a:r>
              <a:rPr lang="en-US" sz="3600" dirty="0" err="1"/>
              <a:t>ve</a:t>
            </a:r>
            <a:r>
              <a:rPr lang="en-US" sz="3600" dirty="0"/>
              <a:t> </a:t>
            </a:r>
            <a:r>
              <a:rPr lang="en-US" sz="3600" b="1" dirty="0"/>
              <a:t>half cycle </a:t>
            </a:r>
            <a:endParaRPr lang="en-US" sz="3600" dirty="0"/>
          </a:p>
        </p:txBody>
      </p:sp>
    </p:spTree>
    <p:extLst>
      <p:ext uri="{BB962C8B-B14F-4D97-AF65-F5344CB8AC3E}">
        <p14:creationId xmlns:p14="http://schemas.microsoft.com/office/powerpoint/2010/main" val="245306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Negative clamper</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7856786" cy="1401826"/>
          </a:xfrm>
        </p:spPr>
        <p:txBody>
          <a:bodyPr/>
          <a:lstStyle/>
          <a:p>
            <a:r>
              <a:rPr lang="en-US" sz="1300" dirty="0">
                <a:solidFill>
                  <a:schemeClr val="tx1"/>
                </a:solidFill>
              </a:rPr>
              <a:t>During the </a:t>
            </a:r>
            <a:r>
              <a:rPr lang="en-US" sz="1300" b="1" dirty="0">
                <a:solidFill>
                  <a:schemeClr val="tx1"/>
                </a:solidFill>
              </a:rPr>
              <a:t>positive half cycle </a:t>
            </a:r>
            <a:r>
              <a:rPr lang="en-US" sz="1300" dirty="0">
                <a:solidFill>
                  <a:schemeClr val="tx1"/>
                </a:solidFill>
              </a:rPr>
              <a:t>of the input AC signal, the diode is forward biased and hence no signal appears at the output. In forward biased condition, the diode allows electric current through it. This current will flows to the capacitor and charges it to the peak value of input voltage in inverse polarity -</a:t>
            </a:r>
            <a:r>
              <a:rPr lang="en-US" sz="1300" dirty="0" err="1">
                <a:solidFill>
                  <a:schemeClr val="tx1"/>
                </a:solidFill>
              </a:rPr>
              <a:t>Vm</a:t>
            </a:r>
            <a:r>
              <a:rPr lang="en-US" sz="1300" dirty="0">
                <a:solidFill>
                  <a:schemeClr val="tx1"/>
                </a:solidFill>
              </a:rPr>
              <a:t>. As input current or voltage decreases after attaining its maximum value </a:t>
            </a:r>
            <a:r>
              <a:rPr lang="en-US" sz="1300" dirty="0" err="1">
                <a:solidFill>
                  <a:schemeClr val="tx1"/>
                </a:solidFill>
              </a:rPr>
              <a:t>Vm</a:t>
            </a:r>
            <a:r>
              <a:rPr lang="en-US" sz="1300" dirty="0">
                <a:solidFill>
                  <a:schemeClr val="tx1"/>
                </a:solidFill>
              </a:rPr>
              <a:t>, the capacitor holds the charge until the diode remains forward biased.</a:t>
            </a:r>
          </a:p>
          <a:p>
            <a:endParaRPr lang="en-US" sz="1300" dirty="0">
              <a:solidFill>
                <a:schemeClr val="tx1"/>
              </a:solidFill>
            </a:endParaRPr>
          </a:p>
          <a:p>
            <a:endParaRPr lang="en-US" sz="1300" dirty="0">
              <a:solidFill>
                <a:schemeClr val="tx1"/>
              </a:solidFill>
            </a:endParaRPr>
          </a:p>
        </p:txBody>
      </p:sp>
      <p:pic>
        <p:nvPicPr>
          <p:cNvPr id="3074" name="Picture 2" descr="During the positive half cycle of the input AC signal, the diode is forward biased and hence no signal appears at th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721" y="2391508"/>
            <a:ext cx="4535044" cy="246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266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Negative clamper</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7856786" cy="1999622"/>
          </a:xfrm>
        </p:spPr>
        <p:txBody>
          <a:bodyPr/>
          <a:lstStyle/>
          <a:p>
            <a:r>
              <a:rPr lang="en-US" sz="1300" dirty="0">
                <a:solidFill>
                  <a:schemeClr val="tx1"/>
                </a:solidFill>
              </a:rPr>
              <a:t>During the </a:t>
            </a:r>
            <a:r>
              <a:rPr lang="en-US" sz="1300" b="1" dirty="0">
                <a:solidFill>
                  <a:schemeClr val="tx1"/>
                </a:solidFill>
              </a:rPr>
              <a:t>negative half cycle </a:t>
            </a:r>
            <a:r>
              <a:rPr lang="en-US" sz="1300" dirty="0">
                <a:solidFill>
                  <a:schemeClr val="tx1"/>
                </a:solidFill>
              </a:rPr>
              <a:t>of the input AC signal, the diode is reverse biased and hence the signal appears at the output. In reverse biased condition, the diode does not allow electric current through it. So the input current directly flows towards the output.</a:t>
            </a:r>
          </a:p>
          <a:p>
            <a:endParaRPr lang="en-US" sz="1300" dirty="0">
              <a:solidFill>
                <a:schemeClr val="tx1"/>
              </a:solidFill>
            </a:endParaRPr>
          </a:p>
          <a:p>
            <a:r>
              <a:rPr lang="en-US" sz="1300" dirty="0">
                <a:solidFill>
                  <a:schemeClr val="tx1"/>
                </a:solidFill>
              </a:rPr>
              <a:t>When the negative half cycle begins, the diode is in the non-conducting state and the charge stored in the capacitor is discharged (released). Therefore, the voltage appeared at the output is equal to the sum of the voltage stored in the capacitor (-</a:t>
            </a:r>
            <a:r>
              <a:rPr lang="en-US" sz="1300" dirty="0" err="1">
                <a:solidFill>
                  <a:schemeClr val="tx1"/>
                </a:solidFill>
              </a:rPr>
              <a:t>Vm</a:t>
            </a:r>
            <a:r>
              <a:rPr lang="en-US" sz="1300" dirty="0">
                <a:solidFill>
                  <a:schemeClr val="tx1"/>
                </a:solidFill>
              </a:rPr>
              <a:t>) and the input voltage (-</a:t>
            </a:r>
            <a:r>
              <a:rPr lang="en-US" sz="1300" dirty="0" err="1">
                <a:solidFill>
                  <a:schemeClr val="tx1"/>
                </a:solidFill>
              </a:rPr>
              <a:t>Vm</a:t>
            </a:r>
            <a:r>
              <a:rPr lang="en-US" sz="1300" dirty="0">
                <a:solidFill>
                  <a:schemeClr val="tx1"/>
                </a:solidFill>
              </a:rPr>
              <a:t>) {I.e. Vo = -</a:t>
            </a:r>
            <a:r>
              <a:rPr lang="en-US" sz="1300" dirty="0" err="1">
                <a:solidFill>
                  <a:schemeClr val="tx1"/>
                </a:solidFill>
              </a:rPr>
              <a:t>Vm</a:t>
            </a:r>
            <a:r>
              <a:rPr lang="en-US" sz="1300" dirty="0">
                <a:solidFill>
                  <a:schemeClr val="tx1"/>
                </a:solidFill>
              </a:rPr>
              <a:t>- </a:t>
            </a:r>
            <a:r>
              <a:rPr lang="en-US" sz="1300" dirty="0" err="1">
                <a:solidFill>
                  <a:schemeClr val="tx1"/>
                </a:solidFill>
              </a:rPr>
              <a:t>Vm</a:t>
            </a:r>
            <a:r>
              <a:rPr lang="en-US" sz="1300" dirty="0">
                <a:solidFill>
                  <a:schemeClr val="tx1"/>
                </a:solidFill>
              </a:rPr>
              <a:t> = -2Vm} which have the same polarity with each other. As a result, the signal shifted downwards.</a:t>
            </a:r>
          </a:p>
          <a:p>
            <a:endParaRPr lang="en-US" sz="1300" dirty="0">
              <a:solidFill>
                <a:schemeClr val="tx1"/>
              </a:solidFill>
            </a:endParaRPr>
          </a:p>
        </p:txBody>
      </p:sp>
      <p:pic>
        <p:nvPicPr>
          <p:cNvPr id="3074" name="Picture 2" descr="During the positive half cycle of the input AC signal, the diode is forward biased and hence no signal appears at the outpu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352" y="3045040"/>
            <a:ext cx="3674980" cy="199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567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Biased clampers</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7856786" cy="1401826"/>
          </a:xfrm>
        </p:spPr>
        <p:txBody>
          <a:bodyPr/>
          <a:lstStyle/>
          <a:p>
            <a:r>
              <a:rPr lang="en-US" sz="1400" dirty="0">
                <a:solidFill>
                  <a:schemeClr val="tx1"/>
                </a:solidFill>
              </a:rPr>
              <a:t>Sometimes an additional shift of DC level is needed. In such cases, biased clampers are used. The working principle of the biased clampers is almost similar to the unbiased clampers. The only difference is an extra element called DC battery is introduced in biased clampers.</a:t>
            </a:r>
            <a:endParaRPr lang="en-US" sz="1300" dirty="0">
              <a:solidFill>
                <a:schemeClr val="tx1"/>
              </a:solidFill>
            </a:endParaRPr>
          </a:p>
        </p:txBody>
      </p:sp>
    </p:spTree>
    <p:extLst>
      <p:ext uri="{BB962C8B-B14F-4D97-AF65-F5344CB8AC3E}">
        <p14:creationId xmlns:p14="http://schemas.microsoft.com/office/powerpoint/2010/main" val="4198432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Positive clamper with positive bias</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7856786" cy="2547338"/>
          </a:xfrm>
        </p:spPr>
        <p:txBody>
          <a:bodyPr/>
          <a:lstStyle/>
          <a:p>
            <a:r>
              <a:rPr lang="en-US" sz="1400" dirty="0">
                <a:solidFill>
                  <a:schemeClr val="tx1"/>
                </a:solidFill>
              </a:rPr>
              <a:t>During the positive half cycle, the battery voltage forward biases the diode when the input supply voltage is less than the battery voltage. This current or voltage will flows to the capacitor and charges it. When the input supply voltage becomes greater than the battery voltage then the diode stops allowing electric current through it because the diode becomes reverse biased.</a:t>
            </a:r>
          </a:p>
          <a:p>
            <a:endParaRPr lang="en-US" sz="1400" dirty="0"/>
          </a:p>
          <a:p>
            <a:r>
              <a:rPr lang="en-US" sz="1400" dirty="0">
                <a:solidFill>
                  <a:schemeClr val="tx1"/>
                </a:solidFill>
              </a:rPr>
              <a:t>During the negative half cycle, the diode is forward biased by both input supply voltage and battery voltage. So the diode allows electric current. This current will flows to the capacitor and charges it.</a:t>
            </a:r>
          </a:p>
          <a:p>
            <a:endParaRPr lang="en-US" sz="1400" dirty="0"/>
          </a:p>
        </p:txBody>
      </p:sp>
      <p:pic>
        <p:nvPicPr>
          <p:cNvPr id="6146" name="Picture 2" descr="If positive biasing is applied to the clamper then it is said to be a positive clamper with positive b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543" y="3037545"/>
            <a:ext cx="3710644" cy="189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073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Positive clamper with negative bias</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7856786" cy="2547338"/>
          </a:xfrm>
        </p:spPr>
        <p:txBody>
          <a:bodyPr/>
          <a:lstStyle/>
          <a:p>
            <a:r>
              <a:rPr lang="en-US" sz="1400" dirty="0">
                <a:solidFill>
                  <a:schemeClr val="tx1"/>
                </a:solidFill>
              </a:rPr>
              <a:t>During the negative half cycle, the battery voltage reverse biases the diode when the input supply voltage is less than the battery voltage. As a result, the signal appears at the output. When the input supply voltage becomes greater than the battery voltage, the diode is forward biased by the input supply voltage and hence allows electric current through it. This current will flows to the capacitor and charges it.</a:t>
            </a:r>
          </a:p>
          <a:p>
            <a:r>
              <a:rPr lang="en-US" sz="1400" dirty="0">
                <a:solidFill>
                  <a:schemeClr val="tx1"/>
                </a:solidFill>
              </a:rPr>
              <a:t>During the positive half cycle, the diode is reverse biased by both input supply voltage and the battery voltage. As a result, the signal appears at the output. The signal appeared at the output is equal to the sum of the input voltage and capacitor voltage.</a:t>
            </a:r>
          </a:p>
        </p:txBody>
      </p:sp>
      <p:pic>
        <p:nvPicPr>
          <p:cNvPr id="9218" name="Picture 2" descr="During the negative half cycle, the battery voltage reverse biases the diode when the input supply voltage is less than the battery voltage. As a result, signal appears at the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992" y="3060236"/>
            <a:ext cx="3558650" cy="1886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96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551" y="824949"/>
            <a:ext cx="5088646" cy="3616421"/>
          </a:xfrm>
        </p:spPr>
        <p:txBody>
          <a:bodyPr/>
          <a:lstStyle/>
          <a:p>
            <a:r>
              <a:rPr lang="en-US" sz="1400" dirty="0">
                <a:solidFill>
                  <a:schemeClr val="tx1"/>
                </a:solidFill>
              </a:rPr>
              <a:t>The current through the diode is </a:t>
            </a:r>
            <a:r>
              <a:rPr lang="en-US" sz="1400" dirty="0" err="1">
                <a:solidFill>
                  <a:schemeClr val="tx1"/>
                </a:solidFill>
              </a:rPr>
              <a:t>I</a:t>
            </a:r>
            <a:r>
              <a:rPr lang="en-US" sz="1400" baseline="-25000" dirty="0" err="1">
                <a:solidFill>
                  <a:schemeClr val="tx1"/>
                </a:solidFill>
              </a:rPr>
              <a:t>z</a:t>
            </a:r>
            <a:r>
              <a:rPr lang="en-US" sz="1400" baseline="-25000" dirty="0">
                <a:solidFill>
                  <a:schemeClr val="tx1"/>
                </a:solidFill>
              </a:rPr>
              <a:t> </a:t>
            </a:r>
            <a:r>
              <a:rPr lang="en-US" sz="1400" dirty="0">
                <a:solidFill>
                  <a:schemeClr val="tx1"/>
                </a:solidFill>
              </a:rPr>
              <a:t> (zener current) , current through series resistor is </a:t>
            </a:r>
            <a:r>
              <a:rPr lang="en-US" sz="1400" dirty="0" err="1">
                <a:solidFill>
                  <a:schemeClr val="tx1"/>
                </a:solidFill>
              </a:rPr>
              <a:t>I</a:t>
            </a:r>
            <a:r>
              <a:rPr lang="en-US" sz="1400" baseline="-25000" dirty="0" err="1">
                <a:solidFill>
                  <a:schemeClr val="tx1"/>
                </a:solidFill>
              </a:rPr>
              <a:t>s</a:t>
            </a:r>
            <a:r>
              <a:rPr lang="en-US" sz="1400" dirty="0">
                <a:solidFill>
                  <a:schemeClr val="tx1"/>
                </a:solidFill>
              </a:rPr>
              <a:t> (source current) and current through load resistor is I</a:t>
            </a:r>
            <a:r>
              <a:rPr lang="en-US" sz="1400" baseline="-25000" dirty="0">
                <a:solidFill>
                  <a:schemeClr val="tx1"/>
                </a:solidFill>
              </a:rPr>
              <a:t>L</a:t>
            </a:r>
            <a:r>
              <a:rPr lang="en-US" sz="1400" dirty="0">
                <a:solidFill>
                  <a:schemeClr val="tx1"/>
                </a:solidFill>
              </a:rPr>
              <a:t> (load current) . As long as voltage across the load resistor R</a:t>
            </a:r>
            <a:r>
              <a:rPr lang="en-US" sz="1400" baseline="-25000" dirty="0">
                <a:solidFill>
                  <a:schemeClr val="tx1"/>
                </a:solidFill>
              </a:rPr>
              <a:t>L</a:t>
            </a:r>
            <a:r>
              <a:rPr lang="en-US" sz="1400" dirty="0">
                <a:solidFill>
                  <a:schemeClr val="tx1"/>
                </a:solidFill>
              </a:rPr>
              <a:t> is less than zener voltage V</a:t>
            </a:r>
            <a:r>
              <a:rPr lang="en-US" sz="1400" baseline="-25000" dirty="0">
                <a:solidFill>
                  <a:schemeClr val="tx1"/>
                </a:solidFill>
              </a:rPr>
              <a:t>Z</a:t>
            </a:r>
            <a:r>
              <a:rPr lang="en-US" sz="1400" dirty="0">
                <a:solidFill>
                  <a:schemeClr val="tx1"/>
                </a:solidFill>
              </a:rPr>
              <a:t>, diode does not conduct.  In that case </a:t>
            </a:r>
            <a:r>
              <a:rPr lang="en-US" sz="1400" baseline="-25000" dirty="0">
                <a:solidFill>
                  <a:schemeClr val="tx1"/>
                </a:solidFill>
              </a:rPr>
              <a:t> </a:t>
            </a:r>
            <a:r>
              <a:rPr lang="en-US" sz="1400" dirty="0">
                <a:solidFill>
                  <a:schemeClr val="tx1"/>
                </a:solidFill>
              </a:rPr>
              <a:t>I</a:t>
            </a:r>
            <a:r>
              <a:rPr lang="en-US" sz="1400" baseline="-25000" dirty="0">
                <a:solidFill>
                  <a:schemeClr val="tx1"/>
                </a:solidFill>
              </a:rPr>
              <a:t>S</a:t>
            </a:r>
            <a:r>
              <a:rPr lang="en-US" sz="1400" dirty="0">
                <a:solidFill>
                  <a:schemeClr val="tx1"/>
                </a:solidFill>
              </a:rPr>
              <a:t>=I</a:t>
            </a:r>
            <a:r>
              <a:rPr lang="en-US" sz="1400" baseline="-25000" dirty="0">
                <a:solidFill>
                  <a:schemeClr val="tx1"/>
                </a:solidFill>
              </a:rPr>
              <a:t>L ,</a:t>
            </a:r>
            <a:r>
              <a:rPr lang="en-US" sz="1400" dirty="0">
                <a:solidFill>
                  <a:schemeClr val="tx1"/>
                </a:solidFill>
              </a:rPr>
              <a:t> because the zener diode is in open circuit condition.</a:t>
            </a:r>
          </a:p>
          <a:p>
            <a:endParaRPr lang="en-US" sz="1400" dirty="0">
              <a:solidFill>
                <a:schemeClr val="tx1"/>
              </a:solidFill>
            </a:endParaRPr>
          </a:p>
          <a:p>
            <a:r>
              <a:rPr lang="en-US" sz="1400" dirty="0">
                <a:solidFill>
                  <a:schemeClr val="tx1"/>
                </a:solidFill>
              </a:rPr>
              <a:t>When the supply voltage V</a:t>
            </a:r>
            <a:r>
              <a:rPr lang="en-US" sz="1400" baseline="-25000" dirty="0">
                <a:solidFill>
                  <a:schemeClr val="tx1"/>
                </a:solidFill>
              </a:rPr>
              <a:t>in</a:t>
            </a:r>
            <a:r>
              <a:rPr lang="en-US" sz="1400" dirty="0">
                <a:solidFill>
                  <a:schemeClr val="tx1"/>
                </a:solidFill>
              </a:rPr>
              <a:t> increases and the voltage across the load resistor V</a:t>
            </a:r>
            <a:r>
              <a:rPr lang="en-US" sz="1400" baseline="-25000" dirty="0">
                <a:solidFill>
                  <a:schemeClr val="tx1"/>
                </a:solidFill>
              </a:rPr>
              <a:t>O</a:t>
            </a:r>
            <a:r>
              <a:rPr lang="en-US" sz="1400" dirty="0">
                <a:solidFill>
                  <a:schemeClr val="tx1"/>
                </a:solidFill>
              </a:rPr>
              <a:t> becomes greater than or equal to zener breakdown voltage V</a:t>
            </a:r>
            <a:r>
              <a:rPr lang="en-US" sz="1400" baseline="-25000" dirty="0">
                <a:solidFill>
                  <a:schemeClr val="tx1"/>
                </a:solidFill>
              </a:rPr>
              <a:t>Z  ,</a:t>
            </a:r>
            <a:r>
              <a:rPr lang="en-US" sz="1400" dirty="0">
                <a:solidFill>
                  <a:schemeClr val="tx1"/>
                </a:solidFill>
              </a:rPr>
              <a:t> Zener diode starts conducting</a:t>
            </a:r>
          </a:p>
          <a:p>
            <a:endParaRPr lang="en-US" sz="1400" dirty="0">
              <a:solidFill>
                <a:schemeClr val="tx1"/>
              </a:solidFill>
            </a:endParaRPr>
          </a:p>
          <a:p>
            <a:r>
              <a:rPr lang="en-US" sz="1400" dirty="0">
                <a:solidFill>
                  <a:schemeClr val="tx1"/>
                </a:solidFill>
              </a:rPr>
              <a:t>By applying KCL at node 1  I</a:t>
            </a:r>
            <a:r>
              <a:rPr lang="en-US" sz="1400" baseline="-25000" dirty="0">
                <a:solidFill>
                  <a:schemeClr val="tx1"/>
                </a:solidFill>
              </a:rPr>
              <a:t>S </a:t>
            </a:r>
            <a:r>
              <a:rPr lang="en-US" sz="1400" dirty="0">
                <a:solidFill>
                  <a:schemeClr val="tx1"/>
                </a:solidFill>
              </a:rPr>
              <a:t>= I</a:t>
            </a:r>
            <a:r>
              <a:rPr lang="en-US" sz="1400" baseline="-25000" dirty="0">
                <a:solidFill>
                  <a:schemeClr val="tx1"/>
                </a:solidFill>
              </a:rPr>
              <a:t>Z</a:t>
            </a:r>
            <a:r>
              <a:rPr lang="en-US" sz="1400" dirty="0">
                <a:solidFill>
                  <a:schemeClr val="tx1"/>
                </a:solidFill>
              </a:rPr>
              <a:t> + I</a:t>
            </a:r>
            <a:r>
              <a:rPr lang="en-US" sz="1400" baseline="-25000" dirty="0">
                <a:solidFill>
                  <a:schemeClr val="tx1"/>
                </a:solidFill>
              </a:rPr>
              <a:t>L</a:t>
            </a:r>
          </a:p>
          <a:p>
            <a:endParaRPr lang="en-US" sz="1400" dirty="0">
              <a:solidFill>
                <a:schemeClr val="tx1"/>
              </a:solidFill>
            </a:endParaRPr>
          </a:p>
          <a:p>
            <a:endParaRPr lang="en-US" sz="1400" baseline="-25000" dirty="0">
              <a:solidFill>
                <a:schemeClr val="tx1"/>
              </a:solidFill>
            </a:endParaRPr>
          </a:p>
          <a:p>
            <a:endParaRPr lang="en-US" sz="1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Regulated Power Supply Using Zener Diode</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9" name="Picture 8"/>
          <p:cNvPicPr>
            <a:picLocks noChangeAspect="1"/>
          </p:cNvPicPr>
          <p:nvPr/>
        </p:nvPicPr>
        <p:blipFill>
          <a:blip r:embed="rId2"/>
          <a:stretch>
            <a:fillRect/>
          </a:stretch>
        </p:blipFill>
        <p:spPr>
          <a:xfrm>
            <a:off x="6000949" y="3180616"/>
            <a:ext cx="2791359" cy="1569235"/>
          </a:xfrm>
          <a:prstGeom prst="rect">
            <a:avLst/>
          </a:prstGeom>
        </p:spPr>
      </p:pic>
      <p:pic>
        <p:nvPicPr>
          <p:cNvPr id="10" name="Picture 9"/>
          <p:cNvPicPr>
            <a:picLocks noChangeAspect="1"/>
          </p:cNvPicPr>
          <p:nvPr/>
        </p:nvPicPr>
        <p:blipFill>
          <a:blip r:embed="rId3"/>
          <a:stretch>
            <a:fillRect/>
          </a:stretch>
        </p:blipFill>
        <p:spPr>
          <a:xfrm>
            <a:off x="6220831" y="1153701"/>
            <a:ext cx="2428069" cy="1633315"/>
          </a:xfrm>
          <a:prstGeom prst="rect">
            <a:avLst/>
          </a:prstGeom>
        </p:spPr>
      </p:pic>
    </p:spTree>
    <p:extLst>
      <p:ext uri="{BB962C8B-B14F-4D97-AF65-F5344CB8AC3E}">
        <p14:creationId xmlns:p14="http://schemas.microsoft.com/office/powerpoint/2010/main" val="3577243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Negative clamper with positive bias</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7856786" cy="2547338"/>
          </a:xfrm>
        </p:spPr>
        <p:txBody>
          <a:bodyPr/>
          <a:lstStyle/>
          <a:p>
            <a:r>
              <a:rPr lang="en-US" sz="1400" dirty="0">
                <a:solidFill>
                  <a:schemeClr val="tx1"/>
                </a:solidFill>
              </a:rPr>
              <a:t>During the positive half cycle, the battery voltage reverse biases the diode when the input supply voltage is less than the battery voltage. When the input supply voltage becomes greater than the battery voltage, the diode is forward biased by the input supply voltage and hence allows electric current through it. This current will flows to the capacitor and charges it.</a:t>
            </a:r>
          </a:p>
          <a:p>
            <a:endParaRPr lang="en-US" sz="1400" dirty="0">
              <a:solidFill>
                <a:schemeClr val="tx1"/>
              </a:solidFill>
            </a:endParaRPr>
          </a:p>
          <a:p>
            <a:r>
              <a:rPr lang="en-US" sz="1400" dirty="0">
                <a:solidFill>
                  <a:schemeClr val="tx1"/>
                </a:solidFill>
              </a:rPr>
              <a:t>During the negative half cycle, the diode is reverse biased by both input supply voltage and battery voltage. As a result, the signal appears at the output.</a:t>
            </a:r>
          </a:p>
        </p:txBody>
      </p:sp>
      <p:pic>
        <p:nvPicPr>
          <p:cNvPr id="11266" name="Picture 2" descr="During the positive half cycle, the battery voltage reverse biases the diode when the input supply voltage is less than the battery voltag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636" y="2994988"/>
            <a:ext cx="3624639" cy="201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016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Negative clamper with negative bias</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2" name="Text Placeholder 1"/>
          <p:cNvSpPr>
            <a:spLocks noGrp="1"/>
          </p:cNvSpPr>
          <p:nvPr>
            <p:ph type="body" idx="1"/>
          </p:nvPr>
        </p:nvSpPr>
        <p:spPr>
          <a:xfrm>
            <a:off x="547598" y="989682"/>
            <a:ext cx="7856786" cy="2547338"/>
          </a:xfrm>
        </p:spPr>
        <p:txBody>
          <a:bodyPr/>
          <a:lstStyle/>
          <a:p>
            <a:r>
              <a:rPr lang="en-US" sz="1400" dirty="0">
                <a:solidFill>
                  <a:schemeClr val="tx1"/>
                </a:solidFill>
              </a:rPr>
              <a:t>During the positive half cycle, the diode is forward biased by both input supply voltage and battery voltage. As a result, current flows through the capacitor and charges it.</a:t>
            </a:r>
          </a:p>
          <a:p>
            <a:endParaRPr lang="en-US" sz="1400" dirty="0">
              <a:solidFill>
                <a:schemeClr val="tx1"/>
              </a:solidFill>
            </a:endParaRPr>
          </a:p>
          <a:p>
            <a:r>
              <a:rPr lang="en-US" sz="1400" dirty="0">
                <a:solidFill>
                  <a:schemeClr val="tx1"/>
                </a:solidFill>
              </a:rPr>
              <a:t>During the negative half cycle, the battery voltage forward biases the diode when the input supply voltage is less than the battery voltage. When the input supply voltage becomes greater than the battery voltage, the diode is reverse-biased by the input supply voltage and hence signal appears at the output.</a:t>
            </a:r>
          </a:p>
        </p:txBody>
      </p:sp>
      <p:pic>
        <p:nvPicPr>
          <p:cNvPr id="10242" name="Picture 2" descr="During the positive half cycle, the diode is forward biased by both input supply voltage and battery voltage. As a result, current flows through the capacitor and charges 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872" y="2914472"/>
            <a:ext cx="4191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484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Clamper circuit operation (Book reference)</a:t>
            </a:r>
            <a:br>
              <a:rPr lang="en-US" dirty="0"/>
            </a:br>
            <a:endParaRPr lang="en-US" dirty="0"/>
          </a:p>
        </p:txBody>
      </p:sp>
      <p:sp>
        <p:nvSpPr>
          <p:cNvPr id="3" name="Text Placeholder 2"/>
          <p:cNvSpPr>
            <a:spLocks noGrp="1"/>
          </p:cNvSpPr>
          <p:nvPr>
            <p:ph type="body" idx="1"/>
          </p:nvPr>
        </p:nvSpPr>
        <p:spPr>
          <a:xfrm>
            <a:off x="150472" y="671332"/>
            <a:ext cx="8802612" cy="4254518"/>
          </a:xfrm>
        </p:spPr>
        <p:txBody>
          <a:bodyPr/>
          <a:lstStyle/>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2121862125"/>
              </p:ext>
            </p:extLst>
          </p:nvPr>
        </p:nvGraphicFramePr>
        <p:xfrm>
          <a:off x="979989" y="1349978"/>
          <a:ext cx="6096000" cy="2225040"/>
        </p:xfrm>
        <a:graphic>
          <a:graphicData uri="http://schemas.openxmlformats.org/drawingml/2006/table">
            <a:tbl>
              <a:tblPr firstRow="1" bandRow="1">
                <a:tableStyleId>{AA8FC5D4-ED00-41CF-BD16-44E6D13FCE92}</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gridSpan="2">
                  <a:txBody>
                    <a:bodyPr/>
                    <a:lstStyle/>
                    <a:p>
                      <a:r>
                        <a:rPr lang="en-US" dirty="0"/>
                        <a:t>Principles of electronics by V.K. Mehta</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18.20: clamping Circuits</a:t>
                      </a:r>
                    </a:p>
                  </a:txBody>
                  <a:tcPr/>
                </a:tc>
                <a:tc>
                  <a:txBody>
                    <a:bodyPr/>
                    <a:lstStyle/>
                    <a:p>
                      <a:r>
                        <a:rPr lang="en-US" dirty="0"/>
                        <a:t>Page-495</a:t>
                      </a:r>
                    </a:p>
                  </a:txBody>
                  <a:tcPr/>
                </a:tc>
                <a:extLst>
                  <a:ext uri="{0D108BD9-81ED-4DB2-BD59-A6C34878D82A}">
                    <a16:rowId xmlns:a16="http://schemas.microsoft.com/office/drawing/2014/main" val="10001"/>
                  </a:ext>
                </a:extLst>
              </a:tr>
              <a:tr h="370840">
                <a:tc>
                  <a:txBody>
                    <a:bodyPr/>
                    <a:lstStyle/>
                    <a:p>
                      <a:r>
                        <a:rPr lang="en-US" dirty="0"/>
                        <a:t>18.21: Basic Idea of a Clamper </a:t>
                      </a:r>
                    </a:p>
                  </a:txBody>
                  <a:tcPr/>
                </a:tc>
                <a:tc>
                  <a:txBody>
                    <a:bodyPr/>
                    <a:lstStyle/>
                    <a:p>
                      <a:r>
                        <a:rPr lang="en-US" dirty="0"/>
                        <a:t>Page-496</a:t>
                      </a:r>
                    </a:p>
                  </a:txBody>
                  <a:tcPr/>
                </a:tc>
                <a:extLst>
                  <a:ext uri="{0D108BD9-81ED-4DB2-BD59-A6C34878D82A}">
                    <a16:rowId xmlns:a16="http://schemas.microsoft.com/office/drawing/2014/main" val="10002"/>
                  </a:ext>
                </a:extLst>
              </a:tr>
              <a:tr h="370840">
                <a:tc>
                  <a:txBody>
                    <a:bodyPr/>
                    <a:lstStyle/>
                    <a:p>
                      <a:r>
                        <a:rPr lang="en-US" dirty="0"/>
                        <a:t>18.22: Positive</a:t>
                      </a:r>
                      <a:r>
                        <a:rPr lang="en-US" baseline="0" dirty="0"/>
                        <a:t> Clamper</a:t>
                      </a:r>
                      <a:endParaRPr lang="en-US" dirty="0"/>
                    </a:p>
                  </a:txBody>
                  <a:tcPr/>
                </a:tc>
                <a:tc>
                  <a:txBody>
                    <a:bodyPr/>
                    <a:lstStyle/>
                    <a:p>
                      <a:r>
                        <a:rPr lang="en-US" dirty="0"/>
                        <a:t>Page-496</a:t>
                      </a:r>
                    </a:p>
                  </a:txBody>
                  <a:tcPr/>
                </a:tc>
                <a:extLst>
                  <a:ext uri="{0D108BD9-81ED-4DB2-BD59-A6C34878D82A}">
                    <a16:rowId xmlns:a16="http://schemas.microsoft.com/office/drawing/2014/main" val="10003"/>
                  </a:ext>
                </a:extLst>
              </a:tr>
              <a:tr h="370840">
                <a:tc>
                  <a:txBody>
                    <a:bodyPr/>
                    <a:lstStyle/>
                    <a:p>
                      <a:r>
                        <a:rPr lang="en-US" dirty="0"/>
                        <a:t>18.23: Negative Clamper </a:t>
                      </a:r>
                    </a:p>
                  </a:txBody>
                  <a:tcPr/>
                </a:tc>
                <a:tc>
                  <a:txBody>
                    <a:bodyPr/>
                    <a:lstStyle/>
                    <a:p>
                      <a:r>
                        <a:rPr lang="en-US" dirty="0"/>
                        <a:t>Page-497</a:t>
                      </a:r>
                    </a:p>
                  </a:txBody>
                  <a:tcPr/>
                </a:tc>
                <a:extLst>
                  <a:ext uri="{0D108BD9-81ED-4DB2-BD59-A6C34878D82A}">
                    <a16:rowId xmlns:a16="http://schemas.microsoft.com/office/drawing/2014/main" val="10004"/>
                  </a:ext>
                </a:extLst>
              </a:tr>
              <a:tr h="370840">
                <a:tc>
                  <a:txBody>
                    <a:bodyPr/>
                    <a:lstStyle/>
                    <a:p>
                      <a:r>
                        <a:rPr lang="en-US" dirty="0"/>
                        <a:t>Math reference</a:t>
                      </a:r>
                    </a:p>
                  </a:txBody>
                  <a:tcPr/>
                </a:tc>
                <a:tc>
                  <a:txBody>
                    <a:bodyPr/>
                    <a:lstStyle/>
                    <a:p>
                      <a:r>
                        <a:rPr lang="en-US" dirty="0"/>
                        <a:t>18.19, 18.20, 18.21, 18.22.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75025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Math Problems on Clamper Circuits</a:t>
            </a:r>
            <a:endParaRPr lang="en-US" sz="32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4" name="Picture 3"/>
          <p:cNvPicPr>
            <a:picLocks noChangeAspect="1"/>
          </p:cNvPicPr>
          <p:nvPr/>
        </p:nvPicPr>
        <p:blipFill>
          <a:blip r:embed="rId2"/>
          <a:stretch>
            <a:fillRect/>
          </a:stretch>
        </p:blipFill>
        <p:spPr>
          <a:xfrm>
            <a:off x="822326" y="1380013"/>
            <a:ext cx="7422764" cy="2170469"/>
          </a:xfrm>
          <a:prstGeom prst="rect">
            <a:avLst/>
          </a:prstGeom>
        </p:spPr>
      </p:pic>
    </p:spTree>
    <p:extLst>
      <p:ext uri="{BB962C8B-B14F-4D97-AF65-F5344CB8AC3E}">
        <p14:creationId xmlns:p14="http://schemas.microsoft.com/office/powerpoint/2010/main" val="50729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6" name="Google Shape;97;p15"/>
          <p:cNvSpPr txBox="1">
            <a:spLocks/>
          </p:cNvSpPr>
          <p:nvPr/>
        </p:nvSpPr>
        <p:spPr>
          <a:xfrm>
            <a:off x="822326" y="-8147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Math Problems on Clamper Circuits</a:t>
            </a:r>
            <a:endParaRPr lang="en-US" sz="2800" b="1" dirty="0"/>
          </a:p>
        </p:txBody>
      </p:sp>
      <p:cxnSp>
        <p:nvCxnSpPr>
          <p:cNvPr id="7" name="Straight Connector 6"/>
          <p:cNvCxnSpPr/>
          <p:nvPr/>
        </p:nvCxnSpPr>
        <p:spPr>
          <a:xfrm flipV="1">
            <a:off x="822326" y="61426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2" name="Picture 1"/>
          <p:cNvPicPr>
            <a:picLocks noChangeAspect="1"/>
          </p:cNvPicPr>
          <p:nvPr/>
        </p:nvPicPr>
        <p:blipFill>
          <a:blip r:embed="rId2"/>
          <a:stretch>
            <a:fillRect/>
          </a:stretch>
        </p:blipFill>
        <p:spPr>
          <a:xfrm>
            <a:off x="1660662" y="747748"/>
            <a:ext cx="5282749" cy="4168759"/>
          </a:xfrm>
          <a:prstGeom prst="rect">
            <a:avLst/>
          </a:prstGeom>
        </p:spPr>
      </p:pic>
    </p:spTree>
    <p:extLst>
      <p:ext uri="{BB962C8B-B14F-4D97-AF65-F5344CB8AC3E}">
        <p14:creationId xmlns:p14="http://schemas.microsoft.com/office/powerpoint/2010/main" val="665239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6" name="Google Shape;97;p15"/>
          <p:cNvSpPr txBox="1">
            <a:spLocks/>
          </p:cNvSpPr>
          <p:nvPr/>
        </p:nvSpPr>
        <p:spPr>
          <a:xfrm>
            <a:off x="822326" y="-8147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Home Task</a:t>
            </a:r>
            <a:endParaRPr lang="en-US" sz="2800" b="1" dirty="0"/>
          </a:p>
        </p:txBody>
      </p:sp>
      <p:cxnSp>
        <p:nvCxnSpPr>
          <p:cNvPr id="7" name="Straight Connector 6"/>
          <p:cNvCxnSpPr/>
          <p:nvPr/>
        </p:nvCxnSpPr>
        <p:spPr>
          <a:xfrm flipV="1">
            <a:off x="822326" y="61426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pic>
        <p:nvPicPr>
          <p:cNvPr id="13" name="Picture 12"/>
          <p:cNvPicPr>
            <a:picLocks noChangeAspect="1"/>
          </p:cNvPicPr>
          <p:nvPr/>
        </p:nvPicPr>
        <p:blipFill>
          <a:blip r:embed="rId2"/>
          <a:stretch>
            <a:fillRect/>
          </a:stretch>
        </p:blipFill>
        <p:spPr>
          <a:xfrm>
            <a:off x="898841" y="753684"/>
            <a:ext cx="7346317" cy="420660"/>
          </a:xfrm>
          <a:prstGeom prst="rect">
            <a:avLst/>
          </a:prstGeom>
        </p:spPr>
      </p:pic>
      <p:pic>
        <p:nvPicPr>
          <p:cNvPr id="14" name="Picture 13"/>
          <p:cNvPicPr>
            <a:picLocks noChangeAspect="1"/>
          </p:cNvPicPr>
          <p:nvPr/>
        </p:nvPicPr>
        <p:blipFill>
          <a:blip r:embed="rId3"/>
          <a:stretch>
            <a:fillRect/>
          </a:stretch>
        </p:blipFill>
        <p:spPr>
          <a:xfrm>
            <a:off x="2681741" y="1319864"/>
            <a:ext cx="3258005" cy="3496163"/>
          </a:xfrm>
          <a:prstGeom prst="rect">
            <a:avLst/>
          </a:prstGeom>
        </p:spPr>
      </p:pic>
    </p:spTree>
    <p:extLst>
      <p:ext uri="{BB962C8B-B14F-4D97-AF65-F5344CB8AC3E}">
        <p14:creationId xmlns:p14="http://schemas.microsoft.com/office/powerpoint/2010/main" val="1938825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421567" y="1639942"/>
            <a:ext cx="6300867" cy="2446417"/>
          </a:xfrm>
          <a:prstGeom prst="rect">
            <a:avLst/>
          </a:prstGeom>
        </p:spPr>
        <p:txBody>
          <a:bodyPr spcFirstLastPara="1" wrap="square" lIns="91425" tIns="91425" rIns="91425" bIns="91425" anchor="t" anchorCtr="0">
            <a:noAutofit/>
          </a:bodyPr>
          <a:lstStyle/>
          <a:p>
            <a:pPr marL="0" lvl="0" indent="0">
              <a:buNone/>
            </a:pPr>
            <a:r>
              <a:rPr lang="en-US" b="1" dirty="0">
                <a:solidFill>
                  <a:srgbClr val="3494BA"/>
                </a:solidFill>
              </a:rPr>
              <a:t>Education</a:t>
            </a:r>
            <a:r>
              <a:rPr lang="en-US" dirty="0">
                <a:solidFill>
                  <a:srgbClr val="5F686C"/>
                </a:solidFill>
              </a:rPr>
              <a:t> is learning </a:t>
            </a:r>
          </a:p>
          <a:p>
            <a:pPr marL="0" lvl="0" indent="0">
              <a:buNone/>
            </a:pPr>
            <a:r>
              <a:rPr lang="en-US" dirty="0">
                <a:solidFill>
                  <a:srgbClr val="5F686C"/>
                </a:solidFill>
              </a:rPr>
              <a:t>what you didn’t even know </a:t>
            </a:r>
          </a:p>
          <a:p>
            <a:pPr marL="0" lvl="0" indent="0">
              <a:buNone/>
            </a:pPr>
            <a:r>
              <a:rPr lang="en-US" dirty="0">
                <a:solidFill>
                  <a:srgbClr val="5F686C"/>
                </a:solidFill>
              </a:rPr>
              <a:t>you didn’t know</a:t>
            </a:r>
            <a:endParaRPr lang="en" dirty="0">
              <a:solidFill>
                <a:srgbClr val="3494BA"/>
              </a:solidFill>
            </a:endParaRPr>
          </a:p>
          <a:p>
            <a:pPr marL="0" lvl="0" indent="0">
              <a:buNone/>
            </a:pPr>
            <a:r>
              <a:rPr lang="en" sz="1600" dirty="0">
                <a:solidFill>
                  <a:srgbClr val="5F686C"/>
                </a:solidFill>
              </a:rPr>
              <a:t>- Daniel J.Boorstin</a:t>
            </a:r>
            <a:endParaRPr lang="en" sz="1600" b="1" dirty="0">
              <a:solidFill>
                <a:srgbClr val="3494BA"/>
              </a:solidFill>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46</a:t>
            </a:fld>
            <a:endParaRPr/>
          </a:p>
        </p:txBody>
      </p:sp>
      <p:sp>
        <p:nvSpPr>
          <p:cNvPr id="4" name="TextBox 3"/>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1531553" y="1532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rgbClr val="3494BA"/>
                </a:solidFill>
              </a:rPr>
              <a:t>Thanks!</a:t>
            </a:r>
            <a:endParaRPr sz="6000" b="1" dirty="0">
              <a:solidFill>
                <a:srgbClr val="3494BA"/>
              </a:solidFill>
            </a:endParaRPr>
          </a:p>
        </p:txBody>
      </p:sp>
      <p:sp>
        <p:nvSpPr>
          <p:cNvPr id="375" name="Google Shape;375;p35"/>
          <p:cNvSpPr txBox="1">
            <a:spLocks noGrp="1"/>
          </p:cNvSpPr>
          <p:nvPr>
            <p:ph type="subTitle" idx="4294967295"/>
          </p:nvPr>
        </p:nvSpPr>
        <p:spPr>
          <a:xfrm>
            <a:off x="2120903" y="2655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solidFill>
                  <a:srgbClr val="5F686C"/>
                </a:solidFill>
              </a:rPr>
              <a:t>Any questions?</a:t>
            </a:r>
            <a:endParaRPr sz="3600" b="1" dirty="0">
              <a:solidFill>
                <a:srgbClr val="5F686C"/>
              </a:solidFill>
            </a:endParaRPr>
          </a:p>
        </p:txBody>
      </p:sp>
      <p:sp>
        <p:nvSpPr>
          <p:cNvPr id="377" name="Google Shape;377;p35"/>
          <p:cNvSpPr txBox="1">
            <a:spLocks noGrp="1"/>
          </p:cNvSpPr>
          <p:nvPr>
            <p:ph type="sldNum" idx="12"/>
          </p:nvPr>
        </p:nvSpPr>
        <p:spPr>
          <a:xfrm>
            <a:off x="5143403" y="5765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550" y="1062245"/>
            <a:ext cx="5528235" cy="3600190"/>
          </a:xfrm>
        </p:spPr>
        <p:txBody>
          <a:bodyPr/>
          <a:lstStyle/>
          <a:p>
            <a:pPr algn="just"/>
            <a:r>
              <a:rPr lang="en-US" sz="1500" dirty="0">
                <a:solidFill>
                  <a:schemeClr val="tx1"/>
                </a:solidFill>
              </a:rPr>
              <a:t>Basically there are two type of regulations such as:</a:t>
            </a:r>
          </a:p>
          <a:p>
            <a:pPr algn="just"/>
            <a:endParaRPr lang="en-US" sz="1500" b="1" dirty="0">
              <a:solidFill>
                <a:schemeClr val="tx1"/>
              </a:solidFill>
            </a:endParaRPr>
          </a:p>
          <a:p>
            <a:pPr algn="just"/>
            <a:r>
              <a:rPr lang="en-US" sz="1500" b="1" dirty="0">
                <a:solidFill>
                  <a:schemeClr val="tx1"/>
                </a:solidFill>
              </a:rPr>
              <a:t>Line Regulation</a:t>
            </a:r>
            <a:r>
              <a:rPr lang="en-US" sz="1500" dirty="0">
                <a:solidFill>
                  <a:schemeClr val="tx1"/>
                </a:solidFill>
              </a:rPr>
              <a:t>: In this type of regulation, series resistance and load resistance are fixed, only input voltage is changing. Output voltage remains the same as long as the input voltage is maintained above a minimum value. The circuit diagram for line regulation is given,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Line &amp; Load Regulation</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6529423" y="824949"/>
            <a:ext cx="2504045" cy="1669363"/>
          </a:xfrm>
          <a:prstGeom prst="rect">
            <a:avLst/>
          </a:prstGeom>
        </p:spPr>
      </p:pic>
      <p:sp>
        <p:nvSpPr>
          <p:cNvPr id="8" name="Text Placeholder 2"/>
          <p:cNvSpPr>
            <a:spLocks noGrp="1"/>
          </p:cNvSpPr>
          <p:nvPr>
            <p:ph type="body" idx="1"/>
          </p:nvPr>
        </p:nvSpPr>
        <p:spPr>
          <a:xfrm>
            <a:off x="661549" y="3555081"/>
            <a:ext cx="5867874" cy="1194770"/>
          </a:xfrm>
        </p:spPr>
        <p:txBody>
          <a:bodyPr/>
          <a:lstStyle/>
          <a:p>
            <a:pPr algn="just"/>
            <a:r>
              <a:rPr lang="en-US" sz="1500" b="1" dirty="0">
                <a:solidFill>
                  <a:schemeClr val="tx1"/>
                </a:solidFill>
              </a:rPr>
              <a:t>Load Regulation</a:t>
            </a:r>
            <a:r>
              <a:rPr lang="en-US" sz="1500" dirty="0">
                <a:solidFill>
                  <a:schemeClr val="tx1"/>
                </a:solidFill>
              </a:rPr>
              <a:t>: In this type of regulation, input voltage is fixed and the load resistance is varying. Output volt remains same, as long as the load resistance is maintained above a minimum value. The circuit diagram for load regulation is given,</a:t>
            </a:r>
          </a:p>
        </p:txBody>
      </p:sp>
      <p:pic>
        <p:nvPicPr>
          <p:cNvPr id="4" name="Picture 3"/>
          <p:cNvPicPr>
            <a:picLocks noChangeAspect="1"/>
          </p:cNvPicPr>
          <p:nvPr/>
        </p:nvPicPr>
        <p:blipFill>
          <a:blip r:embed="rId3"/>
          <a:stretch>
            <a:fillRect/>
          </a:stretch>
        </p:blipFill>
        <p:spPr>
          <a:xfrm>
            <a:off x="6640700" y="3415930"/>
            <a:ext cx="2392768" cy="1473072"/>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58719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Google Shape;118;p18"/>
          <p:cNvSpPr txBox="1">
            <a:spLocks/>
          </p:cNvSpPr>
          <p:nvPr/>
        </p:nvSpPr>
        <p:spPr>
          <a:xfrm>
            <a:off x="892005" y="1493878"/>
            <a:ext cx="7359991" cy="21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6000" b="1" dirty="0">
                <a:solidFill>
                  <a:schemeClr val="tx1"/>
                </a:solidFill>
              </a:rPr>
              <a:t>Diode Applications:</a:t>
            </a:r>
          </a:p>
          <a:p>
            <a:pPr algn="ctr"/>
            <a:r>
              <a:rPr lang="en-US" sz="6000" b="1" dirty="0">
                <a:solidFill>
                  <a:schemeClr val="tx1"/>
                </a:solidFill>
              </a:rPr>
              <a:t>Clippers</a:t>
            </a:r>
          </a:p>
        </p:txBody>
      </p:sp>
    </p:spTree>
    <p:extLst>
      <p:ext uri="{BB962C8B-B14F-4D97-AF65-F5344CB8AC3E}">
        <p14:creationId xmlns:p14="http://schemas.microsoft.com/office/powerpoint/2010/main" val="1143190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550" y="934280"/>
            <a:ext cx="7571713" cy="3994966"/>
          </a:xfrm>
        </p:spPr>
        <p:txBody>
          <a:bodyPr/>
          <a:lstStyle/>
          <a:p>
            <a:pPr algn="just"/>
            <a:r>
              <a:rPr lang="en-US" sz="1500" dirty="0">
                <a:solidFill>
                  <a:schemeClr val="tx1"/>
                </a:solidFill>
              </a:rPr>
              <a:t>A clipper is a device that limits the positive amplitude or negative amplitude or both positive and negative amplitudes of the input AC signal. In some cases, a clipper removes a small portion of the positive half cycle or negative half cycle or both positive and negative half cycles. </a:t>
            </a:r>
          </a:p>
          <a:p>
            <a:pPr algn="just"/>
            <a:endParaRPr lang="en-US" sz="1500" dirty="0">
              <a:solidFill>
                <a:schemeClr val="tx1"/>
              </a:solidFill>
            </a:endParaRPr>
          </a:p>
          <a:p>
            <a:pPr algn="just"/>
            <a:r>
              <a:rPr lang="en-US" sz="1500" dirty="0">
                <a:solidFill>
                  <a:schemeClr val="tx1"/>
                </a:solidFill>
              </a:rPr>
              <a:t>The clipping (removal) of the input AC signal is done in such a way that the remaining part of the input AC signal will not be distorted.</a:t>
            </a:r>
          </a:p>
          <a:p>
            <a:pPr algn="just"/>
            <a:endParaRPr lang="en-US" sz="1500" dirty="0">
              <a:solidFill>
                <a:schemeClr val="tx1"/>
              </a:solidFill>
            </a:endParaRPr>
          </a:p>
          <a:p>
            <a:pPr algn="just"/>
            <a:r>
              <a:rPr lang="en-US" sz="1500" dirty="0">
                <a:solidFill>
                  <a:schemeClr val="tx1"/>
                </a:solidFill>
              </a:rPr>
              <a:t>Clippers are often referred to as voltage limiters, current limiters, slicers, or amplitude selectors. Clipper circuits are extensively used in digital computers, radars, television receivers, radio receivers and other electronic systems for removing unwanted portion of the input AC signal.</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Clipper Circuits</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65428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1549" y="1147448"/>
            <a:ext cx="7571713" cy="1093301"/>
          </a:xfrm>
        </p:spPr>
        <p:txBody>
          <a:bodyPr/>
          <a:lstStyle/>
          <a:p>
            <a:pPr algn="just"/>
            <a:r>
              <a:rPr lang="en-US" sz="1500" dirty="0">
                <a:solidFill>
                  <a:schemeClr val="tx1"/>
                </a:solidFill>
              </a:rPr>
              <a:t>The clipper circuits are generally categorized into three types:</a:t>
            </a:r>
          </a:p>
          <a:p>
            <a:pPr marL="101600" indent="0" algn="just">
              <a:buNone/>
            </a:pPr>
            <a:r>
              <a:rPr lang="en-US" sz="1500" dirty="0">
                <a:solidFill>
                  <a:schemeClr val="tx1"/>
                </a:solidFill>
              </a:rPr>
              <a:t> </a:t>
            </a:r>
          </a:p>
          <a:p>
            <a:pPr marL="1358900" lvl="2" indent="-342900">
              <a:buFont typeface="+mj-lt"/>
              <a:buAutoNum type="arabicPeriod"/>
            </a:pPr>
            <a:r>
              <a:rPr lang="en-US" sz="1500" dirty="0">
                <a:solidFill>
                  <a:schemeClr val="tx1"/>
                </a:solidFill>
              </a:rPr>
              <a:t>series clippers</a:t>
            </a:r>
          </a:p>
          <a:p>
            <a:pPr marL="1358900" lvl="2" indent="-342900">
              <a:buFont typeface="+mj-lt"/>
              <a:buAutoNum type="arabicPeriod"/>
            </a:pPr>
            <a:r>
              <a:rPr lang="en-US" sz="1500" dirty="0">
                <a:solidFill>
                  <a:schemeClr val="tx1"/>
                </a:solidFill>
              </a:rPr>
              <a:t>shunt clippers </a:t>
            </a:r>
          </a:p>
          <a:p>
            <a:pPr marL="1358900" lvl="2" indent="-342900">
              <a:buFont typeface="+mj-lt"/>
              <a:buAutoNum type="arabicPeriod"/>
            </a:pPr>
            <a:r>
              <a:rPr lang="en-US" sz="1500" dirty="0">
                <a:solidFill>
                  <a:schemeClr val="tx1"/>
                </a:solidFill>
              </a:rPr>
              <a:t>dual (combination) clippers</a:t>
            </a:r>
          </a:p>
          <a:p>
            <a:pPr marL="444500" indent="-342900">
              <a:buFont typeface="+mj-lt"/>
              <a:buAutoNum type="arabicPeriod"/>
            </a:pPr>
            <a:endParaRPr lang="en-US" sz="1500" dirty="0">
              <a:solidFill>
                <a:schemeClr val="tx1"/>
              </a:solidFill>
            </a:endParaRPr>
          </a:p>
          <a:p>
            <a:pPr marL="101600" indent="0">
              <a:buNone/>
            </a:pPr>
            <a:endParaRPr lang="en-US" sz="1500" dirty="0">
              <a:solidFill>
                <a:schemeClr val="tx1"/>
              </a:solidFill>
            </a:endParaRPr>
          </a:p>
          <a:p>
            <a:pPr marL="1016000" lvl="2" indent="0" algn="just">
              <a:buNone/>
            </a:pPr>
            <a:endParaRPr lang="en-US" sz="1500" dirty="0">
              <a:solidFill>
                <a:schemeClr val="tx1"/>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Types of clippers</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9" name="Text Placeholder 2"/>
          <p:cNvSpPr>
            <a:spLocks noGrp="1"/>
          </p:cNvSpPr>
          <p:nvPr>
            <p:ph type="body" idx="1"/>
          </p:nvPr>
        </p:nvSpPr>
        <p:spPr>
          <a:xfrm>
            <a:off x="661550" y="3031436"/>
            <a:ext cx="7571713" cy="685799"/>
          </a:xfrm>
        </p:spPr>
        <p:txBody>
          <a:bodyPr/>
          <a:lstStyle/>
          <a:p>
            <a:pPr algn="just"/>
            <a:r>
              <a:rPr lang="en-US" sz="1400" dirty="0">
                <a:solidFill>
                  <a:schemeClr val="tx1"/>
                </a:solidFill>
              </a:rPr>
              <a:t>In series clippers, the diode is connected in series with the output load resistance. In shunt clippers, the diode is connected in parallel with the output load resistance.</a:t>
            </a:r>
          </a:p>
        </p:txBody>
      </p:sp>
    </p:spTree>
    <p:extLst>
      <p:ext uri="{BB962C8B-B14F-4D97-AF65-F5344CB8AC3E}">
        <p14:creationId xmlns:p14="http://schemas.microsoft.com/office/powerpoint/2010/main" val="18581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Types of clippers</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
        <p:nvSpPr>
          <p:cNvPr id="9" name="Text Placeholder 2"/>
          <p:cNvSpPr>
            <a:spLocks noGrp="1"/>
          </p:cNvSpPr>
          <p:nvPr>
            <p:ph type="body" idx="1"/>
          </p:nvPr>
        </p:nvSpPr>
        <p:spPr>
          <a:xfrm>
            <a:off x="671489" y="824949"/>
            <a:ext cx="7571713" cy="3737112"/>
          </a:xfrm>
        </p:spPr>
        <p:txBody>
          <a:bodyPr/>
          <a:lstStyle/>
          <a:p>
            <a:pPr marL="101600" indent="0">
              <a:buNone/>
            </a:pPr>
            <a:endParaRPr lang="en-US" sz="1500" dirty="0">
              <a:solidFill>
                <a:schemeClr val="tx1"/>
              </a:solidFill>
            </a:endParaRPr>
          </a:p>
          <a:p>
            <a:pPr algn="just"/>
            <a:r>
              <a:rPr lang="en-US" sz="1500" dirty="0">
                <a:solidFill>
                  <a:schemeClr val="tx1"/>
                </a:solidFill>
              </a:rPr>
              <a:t>The </a:t>
            </a:r>
            <a:r>
              <a:rPr lang="en-US" sz="1500" b="1" dirty="0">
                <a:solidFill>
                  <a:schemeClr val="tx1"/>
                </a:solidFill>
              </a:rPr>
              <a:t>series clippers </a:t>
            </a:r>
            <a:r>
              <a:rPr lang="en-US" sz="1500" dirty="0">
                <a:solidFill>
                  <a:schemeClr val="tx1"/>
                </a:solidFill>
              </a:rPr>
              <a:t>are again classified into four types: </a:t>
            </a:r>
          </a:p>
          <a:p>
            <a:pPr marL="1358900" lvl="2" indent="-342900" algn="just">
              <a:buFont typeface="+mj-lt"/>
              <a:buAutoNum type="arabicPeriod"/>
            </a:pPr>
            <a:r>
              <a:rPr lang="en-US" sz="1500" dirty="0">
                <a:solidFill>
                  <a:schemeClr val="tx1"/>
                </a:solidFill>
              </a:rPr>
              <a:t>series positive clipper</a:t>
            </a:r>
          </a:p>
          <a:p>
            <a:pPr marL="1358900" lvl="2" indent="-342900" algn="just">
              <a:buFont typeface="+mj-lt"/>
              <a:buAutoNum type="arabicPeriod"/>
            </a:pPr>
            <a:r>
              <a:rPr lang="en-US" sz="1500" dirty="0">
                <a:solidFill>
                  <a:schemeClr val="tx1"/>
                </a:solidFill>
              </a:rPr>
              <a:t>series positive clipper with bias</a:t>
            </a:r>
          </a:p>
          <a:p>
            <a:pPr marL="1358900" lvl="2" indent="-342900" algn="just">
              <a:buFont typeface="+mj-lt"/>
              <a:buAutoNum type="arabicPeriod"/>
            </a:pPr>
            <a:r>
              <a:rPr lang="en-US" sz="1500" dirty="0">
                <a:solidFill>
                  <a:schemeClr val="tx1"/>
                </a:solidFill>
              </a:rPr>
              <a:t>series negative clipper </a:t>
            </a:r>
          </a:p>
          <a:p>
            <a:pPr marL="1358900" lvl="2" indent="-342900" algn="just">
              <a:buFont typeface="+mj-lt"/>
              <a:buAutoNum type="arabicPeriod"/>
            </a:pPr>
            <a:r>
              <a:rPr lang="en-US" sz="1500" dirty="0">
                <a:solidFill>
                  <a:schemeClr val="tx1"/>
                </a:solidFill>
              </a:rPr>
              <a:t>series negative clipper with bias.</a:t>
            </a:r>
          </a:p>
          <a:p>
            <a:pPr marL="1358900" lvl="2" indent="-342900" algn="just">
              <a:buFont typeface="+mj-lt"/>
              <a:buAutoNum type="arabicPeriod"/>
            </a:pPr>
            <a:endParaRPr lang="en-US" sz="1500" dirty="0">
              <a:solidFill>
                <a:schemeClr val="tx1"/>
              </a:solidFill>
            </a:endParaRPr>
          </a:p>
          <a:p>
            <a:pPr algn="just"/>
            <a:r>
              <a:rPr lang="en-US" sz="1500" dirty="0">
                <a:solidFill>
                  <a:schemeClr val="tx1"/>
                </a:solidFill>
              </a:rPr>
              <a:t>The </a:t>
            </a:r>
            <a:r>
              <a:rPr lang="en-US" sz="1500" b="1" dirty="0">
                <a:solidFill>
                  <a:schemeClr val="tx1"/>
                </a:solidFill>
              </a:rPr>
              <a:t>shunt (parallel) clippers </a:t>
            </a:r>
            <a:r>
              <a:rPr lang="en-US" sz="1500" dirty="0">
                <a:solidFill>
                  <a:schemeClr val="tx1"/>
                </a:solidFill>
              </a:rPr>
              <a:t>are again classified into four types: </a:t>
            </a:r>
          </a:p>
          <a:p>
            <a:pPr marL="1358900" lvl="2" indent="-342900" algn="just">
              <a:buFont typeface="+mj-lt"/>
              <a:buAutoNum type="arabicPeriod"/>
            </a:pPr>
            <a:r>
              <a:rPr lang="en-US" sz="1500" dirty="0">
                <a:solidFill>
                  <a:schemeClr val="tx1"/>
                </a:solidFill>
              </a:rPr>
              <a:t>shunt positive clipper</a:t>
            </a:r>
          </a:p>
          <a:p>
            <a:pPr marL="1358900" lvl="2" indent="-342900" algn="just">
              <a:buFont typeface="+mj-lt"/>
              <a:buAutoNum type="arabicPeriod"/>
            </a:pPr>
            <a:r>
              <a:rPr lang="en-US" sz="1500" dirty="0">
                <a:solidFill>
                  <a:schemeClr val="tx1"/>
                </a:solidFill>
              </a:rPr>
              <a:t>shunt positive clipper with bias</a:t>
            </a:r>
          </a:p>
          <a:p>
            <a:pPr marL="1358900" lvl="2" indent="-342900" algn="just">
              <a:buFont typeface="+mj-lt"/>
              <a:buAutoNum type="arabicPeriod"/>
            </a:pPr>
            <a:r>
              <a:rPr lang="en-US" sz="1500" dirty="0">
                <a:solidFill>
                  <a:schemeClr val="tx1"/>
                </a:solidFill>
              </a:rPr>
              <a:t>shunt negative clipper</a:t>
            </a:r>
          </a:p>
          <a:p>
            <a:pPr marL="1358900" lvl="2" indent="-342900" algn="just">
              <a:buFont typeface="+mj-lt"/>
              <a:buAutoNum type="arabicPeriod"/>
            </a:pPr>
            <a:r>
              <a:rPr lang="en-US" sz="1500" dirty="0">
                <a:solidFill>
                  <a:schemeClr val="tx1"/>
                </a:solidFill>
              </a:rPr>
              <a:t>shunt negative clipper with bias.</a:t>
            </a:r>
          </a:p>
          <a:p>
            <a:pPr marL="101600" indent="0">
              <a:buNone/>
            </a:pPr>
            <a:endParaRPr lang="en-US" sz="1500" dirty="0">
              <a:solidFill>
                <a:schemeClr val="tx1"/>
              </a:solidFill>
            </a:endParaRPr>
          </a:p>
          <a:p>
            <a:r>
              <a:rPr lang="en-US" sz="1500" b="1" dirty="0">
                <a:solidFill>
                  <a:schemeClr val="tx1"/>
                </a:solidFill>
              </a:rPr>
              <a:t>Dual (combination) clipper</a:t>
            </a:r>
          </a:p>
          <a:p>
            <a:endParaRPr lang="en-US" sz="1500" dirty="0">
              <a:solidFill>
                <a:schemeClr val="tx1"/>
              </a:solidFill>
            </a:endParaRPr>
          </a:p>
          <a:p>
            <a:pPr marL="101600" indent="0" algn="just">
              <a:buNone/>
            </a:pPr>
            <a:endParaRPr lang="en-US" sz="1500" dirty="0">
              <a:solidFill>
                <a:schemeClr val="tx1"/>
              </a:solidFill>
            </a:endParaRPr>
          </a:p>
        </p:txBody>
      </p:sp>
    </p:spTree>
    <p:extLst>
      <p:ext uri="{BB962C8B-B14F-4D97-AF65-F5344CB8AC3E}">
        <p14:creationId xmlns:p14="http://schemas.microsoft.com/office/powerpoint/2010/main" val="2080223466"/>
      </p:ext>
    </p:extLst>
  </p:cSld>
  <p:clrMapOvr>
    <a:masterClrMapping/>
  </p:clrMapOvr>
</p:sld>
</file>

<file path=ppt/theme/theme1.xml><?xml version="1.0" encoding="utf-8"?>
<a:theme xmlns:a="http://schemas.openxmlformats.org/drawingml/2006/main" name="Cordelia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C1D389E0541A4DA508D1D9E835D232" ma:contentTypeVersion="4" ma:contentTypeDescription="Create a new document." ma:contentTypeScope="" ma:versionID="8a07a5dc7742b7d76a07438f79baf6d3">
  <xsd:schema xmlns:xsd="http://www.w3.org/2001/XMLSchema" xmlns:xs="http://www.w3.org/2001/XMLSchema" xmlns:p="http://schemas.microsoft.com/office/2006/metadata/properties" xmlns:ns2="5e41982d-e212-4e3a-8d22-38857f7284e4" targetNamespace="http://schemas.microsoft.com/office/2006/metadata/properties" ma:root="true" ma:fieldsID="89041c82068e0bec7de1072ff4445d08" ns2:_="">
    <xsd:import namespace="5e41982d-e212-4e3a-8d22-38857f7284e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982d-e212-4e3a-8d22-38857f7284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C14281-E63A-4A1A-A0E2-015FEA7EBC87}"/>
</file>

<file path=customXml/itemProps2.xml><?xml version="1.0" encoding="utf-8"?>
<ds:datastoreItem xmlns:ds="http://schemas.openxmlformats.org/officeDocument/2006/customXml" ds:itemID="{4640583C-3C22-4893-AC7A-0D9A387129D4}"/>
</file>

<file path=customXml/itemProps3.xml><?xml version="1.0" encoding="utf-8"?>
<ds:datastoreItem xmlns:ds="http://schemas.openxmlformats.org/officeDocument/2006/customXml" ds:itemID="{EB77D668-02C1-4B05-8A0E-987C8BE9CFD2}"/>
</file>

<file path=docProps/app.xml><?xml version="1.0" encoding="utf-8"?>
<Properties xmlns="http://schemas.openxmlformats.org/officeDocument/2006/extended-properties" xmlns:vt="http://schemas.openxmlformats.org/officeDocument/2006/docPropsVTypes">
  <Template>Ion Boardroom</Template>
  <TotalTime>5702</TotalTime>
  <Words>4323</Words>
  <Application>Microsoft Office PowerPoint</Application>
  <PresentationFormat>On-screen Show (16:9)</PresentationFormat>
  <Paragraphs>303</Paragraphs>
  <Slides>47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MS Gothic</vt:lpstr>
      <vt:lpstr>Source Sans Pro</vt:lpstr>
      <vt:lpstr>Roboto Slab</vt:lpstr>
      <vt:lpstr>Cordelia template</vt:lpstr>
      <vt:lpstr>Electronic Devices and Circuits  Lecture-4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Clamper circuit operation (Book reference) </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 and Circuits  Lecture-1</dc:title>
  <dc:creator>Arifa</dc:creator>
  <cp:lastModifiedBy>Arifa Ferdousi</cp:lastModifiedBy>
  <cp:revision>181</cp:revision>
  <dcterms:modified xsi:type="dcterms:W3CDTF">2024-09-15T03:41:02Z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0x010100E6C1D389E0541A4DA508D1D9E835D232</vt:lpwstr>
  </property>
</Properties>
</file>