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39"/>
  </p:notesMasterIdLst>
  <p:sldIdLst>
    <p:sldId id="256" r:id="rId2"/>
    <p:sldId id="301" r:id="rId3"/>
    <p:sldId id="312" r:id="rId4"/>
    <p:sldId id="344" r:id="rId5"/>
    <p:sldId id="313" r:id="rId6"/>
    <p:sldId id="345" r:id="rId7"/>
    <p:sldId id="346" r:id="rId8"/>
    <p:sldId id="315" r:id="rId9"/>
    <p:sldId id="319" r:id="rId10"/>
    <p:sldId id="317" r:id="rId11"/>
    <p:sldId id="318" r:id="rId12"/>
    <p:sldId id="347" r:id="rId13"/>
    <p:sldId id="320" r:id="rId14"/>
    <p:sldId id="322" r:id="rId15"/>
    <p:sldId id="323" r:id="rId16"/>
    <p:sldId id="324" r:id="rId17"/>
    <p:sldId id="325" r:id="rId18"/>
    <p:sldId id="326" r:id="rId19"/>
    <p:sldId id="327" r:id="rId20"/>
    <p:sldId id="328" r:id="rId21"/>
    <p:sldId id="329" r:id="rId22"/>
    <p:sldId id="330" r:id="rId23"/>
    <p:sldId id="331" r:id="rId24"/>
    <p:sldId id="332" r:id="rId25"/>
    <p:sldId id="333" r:id="rId26"/>
    <p:sldId id="335" r:id="rId27"/>
    <p:sldId id="334" r:id="rId28"/>
    <p:sldId id="336" r:id="rId29"/>
    <p:sldId id="337" r:id="rId30"/>
    <p:sldId id="338" r:id="rId31"/>
    <p:sldId id="339" r:id="rId32"/>
    <p:sldId id="348" r:id="rId33"/>
    <p:sldId id="349" r:id="rId34"/>
    <p:sldId id="350" r:id="rId35"/>
    <p:sldId id="351" r:id="rId36"/>
    <p:sldId id="260" r:id="rId37"/>
    <p:sldId id="279" r:id="rId38"/>
  </p:sldIdLst>
  <p:sldSz cx="9144000" cy="5143500" type="screen16x9"/>
  <p:notesSz cx="6858000" cy="9144000"/>
  <p:embeddedFontLst>
    <p:embeddedFont>
      <p:font typeface="MS Gothic" panose="020B0609070205080204" pitchFamily="49" charset="-128"/>
      <p:regular r:id="rId40"/>
    </p:embeddedFont>
    <p:embeddedFont>
      <p:font typeface="Roboto Slab" pitchFamily="2" charset="0"/>
      <p:regular r:id="rId41"/>
      <p:bold r:id="rId42"/>
    </p:embeddedFont>
    <p:embeddedFont>
      <p:font typeface="Source Sans Pro" panose="02000000000000000000" pitchFamily="2" charset="0"/>
      <p:regular r:id="rId43"/>
      <p:bold r:id="rId44"/>
      <p:italic r:id="rId45"/>
      <p:bold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94BA"/>
    <a:srgbClr val="2896C1"/>
    <a:srgbClr val="5F686C"/>
    <a:srgbClr val="0091EA"/>
    <a:srgbClr val="607D8B"/>
    <a:srgbClr val="2DA4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8FC5D4-ED00-41CF-BD16-44E6D13FCE92}">
  <a:tblStyle styleId="{AA8FC5D4-ED00-41CF-BD16-44E6D13FCE92}"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2" autoAdjust="0"/>
    <p:restoredTop sz="94660"/>
  </p:normalViewPr>
  <p:slideViewPr>
    <p:cSldViewPr snapToGrid="0">
      <p:cViewPr varScale="1">
        <p:scale>
          <a:sx n="95" d="100"/>
          <a:sy n="95" d="100"/>
        </p:scale>
        <p:origin x="654" y="66"/>
      </p:cViewPr>
      <p:guideLst/>
    </p:cSldViewPr>
  </p:slideViewPr>
  <p:notesTextViewPr>
    <p:cViewPr>
      <p:scale>
        <a:sx n="1" d="1"/>
        <a:sy n="1" d="1"/>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notesMaster" Target="notesMasters/notesMaster1.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font" Target="fonts/font3.fntdata" /><Relationship Id="rId47" Type="http://schemas.openxmlformats.org/officeDocument/2006/relationships/presProps" Target="presProps.xml" /><Relationship Id="rId50"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font" Target="fonts/font7.fntdata"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font" Target="fonts/font2.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font" Target="fonts/font1.fntdata" /><Relationship Id="rId45" Type="http://schemas.openxmlformats.org/officeDocument/2006/relationships/font" Target="fonts/font6.fntdata"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font" Target="fonts/font5.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font" Target="fonts/font4.fntdata" /><Relationship Id="rId48" Type="http://schemas.openxmlformats.org/officeDocument/2006/relationships/viewProps" Target="viewProps.xml" /><Relationship Id="rId8" Type="http://schemas.openxmlformats.org/officeDocument/2006/relationships/slide" Target="slides/slide7.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202201199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53801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625963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9511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83475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5952" y="0"/>
            <a:ext cx="9140602" cy="5143500"/>
          </a:xfrm>
          <a:prstGeom prst="rect">
            <a:avLst/>
          </a:prstGeom>
          <a:noFill/>
          <a:ln>
            <a:noFill/>
          </a:ln>
        </p:spPr>
      </p:pic>
      <p:sp>
        <p:nvSpPr>
          <p:cNvPr id="31" name="Google Shape;31;p4"/>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chemeClr val="dk1"/>
              </a:buClr>
              <a:buSzPts val="3600"/>
              <a:buChar char="◎"/>
              <a:defRPr sz="3600" i="1"/>
            </a:lvl1pPr>
            <a:lvl2pPr marL="914400" lvl="1" indent="-457200" algn="ctr" rtl="0">
              <a:spcBef>
                <a:spcPts val="0"/>
              </a:spcBef>
              <a:spcAft>
                <a:spcPts val="0"/>
              </a:spcAft>
              <a:buClr>
                <a:schemeClr val="dk1"/>
              </a:buClr>
              <a:buSzPts val="3600"/>
              <a:buChar char="○"/>
              <a:defRPr sz="3600" i="1"/>
            </a:lvl2pPr>
            <a:lvl3pPr marL="1371600" lvl="2" indent="-457200" algn="ctr" rtl="0">
              <a:spcBef>
                <a:spcPts val="0"/>
              </a:spcBef>
              <a:spcAft>
                <a:spcPts val="0"/>
              </a:spcAft>
              <a:buClr>
                <a:schemeClr val="dk1"/>
              </a:buClr>
              <a:buSzPts val="3600"/>
              <a:buChar char="◉"/>
              <a:defRPr sz="3600" i="1"/>
            </a:lvl3pPr>
            <a:lvl4pPr marL="1828800" lvl="3" indent="-457200" algn="ctr" rtl="0">
              <a:spcBef>
                <a:spcPts val="0"/>
              </a:spcBef>
              <a:spcAft>
                <a:spcPts val="0"/>
              </a:spcAft>
              <a:buSzPts val="3600"/>
              <a:buChar char="●"/>
              <a:defRPr sz="3600" i="1"/>
            </a:lvl4pPr>
            <a:lvl5pPr marL="2286000" lvl="4" indent="-457200" algn="ctr" rtl="0">
              <a:spcBef>
                <a:spcPts val="0"/>
              </a:spcBef>
              <a:spcAft>
                <a:spcPts val="0"/>
              </a:spcAft>
              <a:buSzPts val="3600"/>
              <a:buChar char="○"/>
              <a:defRPr sz="3600" i="1"/>
            </a:lvl5pPr>
            <a:lvl6pPr marL="2743200" lvl="5" indent="-457200" algn="ctr" rtl="0">
              <a:spcBef>
                <a:spcPts val="0"/>
              </a:spcBef>
              <a:spcAft>
                <a:spcPts val="0"/>
              </a:spcAft>
              <a:buSzPts val="3600"/>
              <a:buChar char="■"/>
              <a:defRPr sz="3600" i="1"/>
            </a:lvl6pPr>
            <a:lvl7pPr marL="3200400" lvl="6" indent="-457200" algn="ctr" rtl="0">
              <a:spcBef>
                <a:spcPts val="0"/>
              </a:spcBef>
              <a:spcAft>
                <a:spcPts val="0"/>
              </a:spcAft>
              <a:buSzPts val="3600"/>
              <a:buChar char="●"/>
              <a:defRPr sz="3600" i="1"/>
            </a:lvl7pPr>
            <a:lvl8pPr marL="3657600" lvl="7" indent="-457200" algn="ctr" rtl="0">
              <a:spcBef>
                <a:spcPts val="0"/>
              </a:spcBef>
              <a:spcAft>
                <a:spcPts val="0"/>
              </a:spcAft>
              <a:buSzPts val="3600"/>
              <a:buChar char="○"/>
              <a:defRPr sz="3600" i="1"/>
            </a:lvl8pPr>
            <a:lvl9pPr marL="4114800" lvl="8" indent="-457200" algn="ctr">
              <a:spcBef>
                <a:spcPts val="0"/>
              </a:spcBef>
              <a:spcAft>
                <a:spcPts val="0"/>
              </a:spcAft>
              <a:buSzPts val="3600"/>
              <a:buChar char="■"/>
              <a:defRPr sz="3600" i="1"/>
            </a:lvl9pPr>
          </a:lstStyle>
          <a:p>
            <a:endParaRPr/>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chemeClr val="accent1"/>
                  </a:solidFill>
                  <a:latin typeface="Source Sans Pro"/>
                  <a:ea typeface="Source Sans Pro"/>
                  <a:cs typeface="Source Sans Pro"/>
                  <a:sym typeface="Source Sans Pro"/>
                </a:rPr>
                <a:t>“</a:t>
              </a:r>
              <a:endParaRPr sz="6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Google Shape;36;p4"/>
          <p:cNvCxnSpPr>
            <a:endCxn id="34" idx="1"/>
          </p:cNvCxnSpPr>
          <p:nvPr/>
        </p:nvCxnSpPr>
        <p:spPr>
          <a:xfrm>
            <a:off x="3750511" y="390297"/>
            <a:ext cx="532200" cy="5355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4362902" y="436125"/>
            <a:ext cx="209100" cy="3696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complete pattern">
  <p:cSld name="BLANK_1">
    <p:bg>
      <p:bgPr>
        <a:blipFill>
          <a:blip r:embed="rId2">
            <a:alphaModFix/>
          </a:blip>
          <a:stretch>
            <a:fillRect/>
          </a:stretch>
        </a:blipFill>
        <a:effectLst/>
      </p:bgPr>
    </p:bg>
    <p:spTree>
      <p:nvGrpSpPr>
        <p:cNvPr id="1" name="Shape 63"/>
        <p:cNvGrpSpPr/>
        <p:nvPr/>
      </p:nvGrpSpPr>
      <p:grpSpPr>
        <a:xfrm>
          <a:off x="0" y="0"/>
          <a:ext cx="0" cy="0"/>
          <a:chOff x="0" y="0"/>
          <a:chExt cx="0" cy="0"/>
        </a:xfrm>
      </p:grpSpPr>
      <p:sp>
        <p:nvSpPr>
          <p:cNvPr id="64" name="Google Shape;64;p11"/>
          <p:cNvSpPr/>
          <p:nvPr/>
        </p:nvSpPr>
        <p:spPr>
          <a:xfrm>
            <a:off x="-26550" y="-14850"/>
            <a:ext cx="9197100" cy="5173200"/>
          </a:xfrm>
          <a:prstGeom prst="rect">
            <a:avLst/>
          </a:prstGeom>
          <a:solidFill>
            <a:srgbClr val="CFD8DC">
              <a:alpha val="49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1"/>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7" Type="http://schemas.openxmlformats.org/officeDocument/2006/relationships/image" Target="../media/image1.png"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7">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6" r:id="rId4"/>
    <p:sldLayoutId id="2147483657"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1.png"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2.png"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3.xml" /></Relationships>
</file>

<file path=ppt/slides/_rels/slide19.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5.xml" /></Relationships>
</file>

<file path=ppt/slides/_rels/slide20.xml.rels><?xml version="1.0" encoding="UTF-8" standalone="yes"?>
<Relationships xmlns="http://schemas.openxmlformats.org/package/2006/relationships"><Relationship Id="rId3" Type="http://schemas.microsoft.com/office/2007/relationships/hdphoto" Target="../media/hdphoto1.wdp" /><Relationship Id="rId2" Type="http://schemas.openxmlformats.org/officeDocument/2006/relationships/image" Target="../media/image21.png" /><Relationship Id="rId1" Type="http://schemas.openxmlformats.org/officeDocument/2006/relationships/slideLayout" Target="../slideLayouts/slideLayout3.xml" /><Relationship Id="rId5" Type="http://schemas.openxmlformats.org/officeDocument/2006/relationships/image" Target="../media/image23.png" /><Relationship Id="rId4" Type="http://schemas.openxmlformats.org/officeDocument/2006/relationships/image" Target="../media/image22.png" /></Relationships>
</file>

<file path=ppt/slides/_rels/slide21.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3.xml" /></Relationships>
</file>

<file path=ppt/slides/_rels/slide23.xml.rels><?xml version="1.0" encoding="UTF-8" standalone="yes"?>
<Relationships xmlns="http://schemas.openxmlformats.org/package/2006/relationships"><Relationship Id="rId3" Type="http://schemas.openxmlformats.org/officeDocument/2006/relationships/image" Target="../media/image27.png" /><Relationship Id="rId2" Type="http://schemas.openxmlformats.org/officeDocument/2006/relationships/image" Target="../media/image26.png" /><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Relationship Id="rId3" Type="http://schemas.openxmlformats.org/officeDocument/2006/relationships/image" Target="../media/image29.png" /><Relationship Id="rId2" Type="http://schemas.openxmlformats.org/officeDocument/2006/relationships/image" Target="../media/image28.png"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Relationship Id="rId2" Type="http://schemas.openxmlformats.org/officeDocument/2006/relationships/image" Target="../media/image30.png" /><Relationship Id="rId1" Type="http://schemas.openxmlformats.org/officeDocument/2006/relationships/slideLayout" Target="../slideLayouts/slideLayout3.xml" /></Relationships>
</file>

<file path=ppt/slides/_rels/slide26.xml.rels><?xml version="1.0" encoding="UTF-8" standalone="yes"?>
<Relationships xmlns="http://schemas.openxmlformats.org/package/2006/relationships"><Relationship Id="rId3" Type="http://schemas.openxmlformats.org/officeDocument/2006/relationships/image" Target="../media/image32.png" /><Relationship Id="rId2" Type="http://schemas.openxmlformats.org/officeDocument/2006/relationships/image" Target="../media/image31.png" /><Relationship Id="rId1" Type="http://schemas.openxmlformats.org/officeDocument/2006/relationships/slideLayout" Target="../slideLayouts/slideLayout3.xml" /></Relationships>
</file>

<file path=ppt/slides/_rels/slide27.xml.rels><?xml version="1.0" encoding="UTF-8" standalone="yes"?>
<Relationships xmlns="http://schemas.openxmlformats.org/package/2006/relationships"><Relationship Id="rId3" Type="http://schemas.openxmlformats.org/officeDocument/2006/relationships/image" Target="../media/image34.png" /><Relationship Id="rId2" Type="http://schemas.openxmlformats.org/officeDocument/2006/relationships/image" Target="../media/image33.png" /><Relationship Id="rId1" Type="http://schemas.openxmlformats.org/officeDocument/2006/relationships/slideLayout" Target="../slideLayouts/slideLayout3.xml" /></Relationships>
</file>

<file path=ppt/slides/_rels/slide28.xml.rels><?xml version="1.0" encoding="UTF-8" standalone="yes"?>
<Relationships xmlns="http://schemas.openxmlformats.org/package/2006/relationships"><Relationship Id="rId2" Type="http://schemas.openxmlformats.org/officeDocument/2006/relationships/image" Target="../media/image35.png" /><Relationship Id="rId1" Type="http://schemas.openxmlformats.org/officeDocument/2006/relationships/slideLayout" Target="../slideLayouts/slideLayout3.xml" /></Relationships>
</file>

<file path=ppt/slides/_rels/slide29.xml.rels><?xml version="1.0" encoding="UTF-8" standalone="yes"?>
<Relationships xmlns="http://schemas.openxmlformats.org/package/2006/relationships"><Relationship Id="rId2" Type="http://schemas.openxmlformats.org/officeDocument/2006/relationships/image" Target="../media/image36.png"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png"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Relationship Id="rId3" Type="http://schemas.openxmlformats.org/officeDocument/2006/relationships/image" Target="../media/image38.png" /><Relationship Id="rId2" Type="http://schemas.openxmlformats.org/officeDocument/2006/relationships/image" Target="../media/image37.png" /><Relationship Id="rId1" Type="http://schemas.openxmlformats.org/officeDocument/2006/relationships/slideLayout" Target="../slideLayouts/slideLayout3.xml" /></Relationships>
</file>

<file path=ppt/slides/_rels/slide31.xml.rels><?xml version="1.0" encoding="UTF-8" standalone="yes"?>
<Relationships xmlns="http://schemas.openxmlformats.org/package/2006/relationships"><Relationship Id="rId3" Type="http://schemas.openxmlformats.org/officeDocument/2006/relationships/image" Target="../media/image40.png" /><Relationship Id="rId2" Type="http://schemas.openxmlformats.org/officeDocument/2006/relationships/image" Target="../media/image39.png"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Relationship Id="rId2" Type="http://schemas.openxmlformats.org/officeDocument/2006/relationships/image" Target="../media/image41.png" /><Relationship Id="rId1" Type="http://schemas.openxmlformats.org/officeDocument/2006/relationships/slideLayout" Target="../slideLayouts/slideLayout3.xml" /></Relationships>
</file>

<file path=ppt/slides/_rels/slide34.xml.rels><?xml version="1.0" encoding="UTF-8" standalone="yes"?>
<Relationships xmlns="http://schemas.openxmlformats.org/package/2006/relationships"><Relationship Id="rId2" Type="http://schemas.openxmlformats.org/officeDocument/2006/relationships/image" Target="../media/image42.png"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Relationship Id="rId2" Type="http://schemas.openxmlformats.org/officeDocument/2006/relationships/image" Target="../media/image43.png" /><Relationship Id="rId1" Type="http://schemas.openxmlformats.org/officeDocument/2006/relationships/slideLayout" Target="../slideLayouts/slideLayout3.xml" /></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1.png"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888435" y="936772"/>
            <a:ext cx="6140198" cy="2951939"/>
          </a:xfrm>
          <a:prstGeom prst="rect">
            <a:avLst/>
          </a:prstGeom>
        </p:spPr>
        <p:txBody>
          <a:bodyPr spcFirstLastPara="1" wrap="square" lIns="91425" tIns="91425" rIns="91425" bIns="91425" anchor="ctr" anchorCtr="0">
            <a:noAutofit/>
          </a:bodyPr>
          <a:lstStyle/>
          <a:p>
            <a:pPr lvl="0"/>
            <a:r>
              <a:rPr lang="en-US" sz="4000" dirty="0">
                <a:solidFill>
                  <a:srgbClr val="3494BA"/>
                </a:solidFill>
                <a:latin typeface="Roboto Slab" panose="020B0604020202020204" charset="0"/>
                <a:ea typeface="Roboto Slab" panose="020B0604020202020204" charset="0"/>
              </a:rPr>
              <a:t>Electronic</a:t>
            </a:r>
            <a:r>
              <a:rPr lang="en-US" sz="4000" dirty="0">
                <a:latin typeface="Roboto Slab" panose="020B0604020202020204" charset="0"/>
                <a:ea typeface="Roboto Slab" panose="020B0604020202020204" charset="0"/>
              </a:rPr>
              <a:t> Devices and Circuits</a:t>
            </a:r>
            <a:br>
              <a:rPr lang="en-US" sz="4000" dirty="0">
                <a:latin typeface="Roboto Slab" panose="020B0604020202020204" charset="0"/>
                <a:ea typeface="Roboto Slab" panose="020B0604020202020204" charset="0"/>
              </a:rPr>
            </a:br>
            <a:br>
              <a:rPr lang="en-US" sz="3200" dirty="0">
                <a:latin typeface="Roboto Slab" panose="020B0604020202020204" charset="0"/>
                <a:ea typeface="Roboto Slab" panose="020B0604020202020204" charset="0"/>
              </a:rPr>
            </a:br>
            <a:r>
              <a:rPr lang="en-US" sz="3200" dirty="0">
                <a:latin typeface="Roboto Slab" panose="020B0604020202020204" charset="0"/>
                <a:ea typeface="Roboto Slab" panose="020B0604020202020204" charset="0"/>
              </a:rPr>
              <a:t>Lecture-5</a:t>
            </a:r>
            <a:endParaRPr sz="3200" dirty="0">
              <a:latin typeface="Roboto Slab" panose="020B0604020202020204" charset="0"/>
              <a:ea typeface="Roboto Slab" panose="020B0604020202020204" charset="0"/>
            </a:endParaRPr>
          </a:p>
        </p:txBody>
      </p:sp>
      <p:sp>
        <p:nvSpPr>
          <p:cNvPr id="2" name="TextBox 1"/>
          <p:cNvSpPr txBox="1"/>
          <p:nvPr/>
        </p:nvSpPr>
        <p:spPr>
          <a:xfrm>
            <a:off x="141880" y="3888711"/>
            <a:ext cx="2023311" cy="1384995"/>
          </a:xfrm>
          <a:prstGeom prst="rect">
            <a:avLst/>
          </a:prstGeom>
          <a:noFill/>
        </p:spPr>
        <p:txBody>
          <a:bodyPr wrap="none" rtlCol="0">
            <a:spAutoFit/>
          </a:bodyPr>
          <a:lstStyle/>
          <a:p>
            <a:r>
              <a:rPr lang="en-US" dirty="0">
                <a:solidFill>
                  <a:srgbClr val="3494BA"/>
                </a:solidFill>
                <a:latin typeface="Roboto Slab" panose="020B0604020202020204" charset="0"/>
                <a:ea typeface="Roboto Slab" panose="020B0604020202020204" charset="0"/>
              </a:rPr>
              <a:t>Prepared by </a:t>
            </a:r>
          </a:p>
          <a:p>
            <a:r>
              <a:rPr lang="en-US" dirty="0">
                <a:solidFill>
                  <a:srgbClr val="3494BA"/>
                </a:solidFill>
                <a:latin typeface="Roboto Slab" panose="020B0604020202020204" charset="0"/>
                <a:ea typeface="Roboto Slab" panose="020B0604020202020204" charset="0"/>
              </a:rPr>
              <a:t>Ipshita Tasnim Raha</a:t>
            </a:r>
          </a:p>
          <a:p>
            <a:r>
              <a:rPr lang="en-US" dirty="0">
                <a:solidFill>
                  <a:srgbClr val="3494BA"/>
                </a:solidFill>
                <a:latin typeface="Roboto Slab" panose="020B0604020202020204" charset="0"/>
                <a:ea typeface="Roboto Slab" panose="020B0604020202020204" charset="0"/>
              </a:rPr>
              <a:t>Lecturer (Provisional)</a:t>
            </a:r>
          </a:p>
          <a:p>
            <a:r>
              <a:rPr lang="en-US" dirty="0">
                <a:solidFill>
                  <a:srgbClr val="3494BA"/>
                </a:solidFill>
                <a:latin typeface="Roboto Slab" panose="020B0604020202020204" charset="0"/>
                <a:ea typeface="Roboto Slab" panose="020B0604020202020204" charset="0"/>
              </a:rPr>
              <a:t>Dept. of CSE </a:t>
            </a:r>
          </a:p>
          <a:p>
            <a:r>
              <a:rPr lang="en-US" dirty="0" err="1">
                <a:solidFill>
                  <a:srgbClr val="3494BA"/>
                </a:solidFill>
                <a:latin typeface="Roboto Slab" panose="020B0604020202020204" charset="0"/>
                <a:ea typeface="Roboto Slab" panose="020B0604020202020204" charset="0"/>
              </a:rPr>
              <a:t>Varendra</a:t>
            </a:r>
            <a:r>
              <a:rPr lang="en-US" dirty="0">
                <a:solidFill>
                  <a:srgbClr val="3494BA"/>
                </a:solidFill>
                <a:latin typeface="Roboto Slab" panose="020B0604020202020204" charset="0"/>
                <a:ea typeface="Roboto Slab" panose="020B0604020202020204" charset="0"/>
              </a:rPr>
              <a:t> University</a:t>
            </a:r>
          </a:p>
          <a:p>
            <a:endParaRPr lang="en-US" dirty="0">
              <a:solidFill>
                <a:srgbClr val="3494BA"/>
              </a:solidFill>
            </a:endParaRPr>
          </a:p>
        </p:txBody>
      </p:sp>
      <p:cxnSp>
        <p:nvCxnSpPr>
          <p:cNvPr id="5" name="Straight Connector 4"/>
          <p:cNvCxnSpPr/>
          <p:nvPr/>
        </p:nvCxnSpPr>
        <p:spPr>
          <a:xfrm>
            <a:off x="141880" y="3845970"/>
            <a:ext cx="0" cy="1254789"/>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1" name="Google Shape;70;p12"/>
          <p:cNvSpPr txBox="1">
            <a:spLocks/>
          </p:cNvSpPr>
          <p:nvPr/>
        </p:nvSpPr>
        <p:spPr>
          <a:xfrm>
            <a:off x="1888435" y="711923"/>
            <a:ext cx="1699591" cy="629097"/>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9pPr>
          </a:lstStyle>
          <a:p>
            <a:r>
              <a:rPr lang="en-US" sz="3200" dirty="0"/>
              <a:t>CSE 223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86137" y="813143"/>
            <a:ext cx="7976026" cy="3196149"/>
          </a:xfrm>
        </p:spPr>
        <p:txBody>
          <a:bodyPr/>
          <a:lstStyle/>
          <a:p>
            <a:r>
              <a:rPr lang="en-US" sz="1500" dirty="0"/>
              <a:t>Following figure shows the n-p-n transistor with forward bias to emitter - base junction and reverse bias to collector - base junction. </a:t>
            </a:r>
          </a:p>
          <a:p>
            <a:r>
              <a:rPr lang="en-US" sz="1500" dirty="0"/>
              <a:t>The forward bias causes the electrons in the n-type emitter to flow towards the base. This constitutes the emitter current I</a:t>
            </a:r>
            <a:r>
              <a:rPr lang="en-US" sz="1500" baseline="-25000" dirty="0"/>
              <a:t>E</a:t>
            </a:r>
            <a:r>
              <a:rPr lang="en-US" sz="1500" dirty="0"/>
              <a:t>. As these electrons flow through the p-type base, they tend to combine with holes. </a:t>
            </a:r>
          </a:p>
          <a:p>
            <a:r>
              <a:rPr lang="en-US" sz="1500" dirty="0"/>
              <a:t>As the base is lightly doped and very thin, therefore, only a few electrons (less than 5%) combine with holes to constitute base current I</a:t>
            </a:r>
            <a:r>
              <a:rPr lang="en-US" sz="1500" baseline="-25000" dirty="0"/>
              <a:t>B</a:t>
            </a:r>
            <a:r>
              <a:rPr lang="en-US" sz="1500" dirty="0"/>
              <a:t>. The remainder (more than 95%) cross over into the collector region to constitute collector current I</a:t>
            </a:r>
            <a:r>
              <a:rPr lang="en-US" sz="1500" baseline="-25000" dirty="0"/>
              <a:t>C</a:t>
            </a:r>
            <a:r>
              <a:rPr lang="en-US" sz="1500" dirty="0"/>
              <a:t>. </a:t>
            </a:r>
          </a:p>
          <a:p>
            <a:r>
              <a:rPr lang="en-US" sz="1500" dirty="0"/>
              <a:t>In this way, almost the entire emitter current flows in the collector circuit. It is clear that emitter current is the sum of collector and base currents. </a:t>
            </a:r>
          </a:p>
          <a:p>
            <a:r>
              <a:rPr lang="en-US" sz="1500" dirty="0"/>
              <a:t>That is, I</a:t>
            </a:r>
            <a:r>
              <a:rPr lang="en-US" sz="1500" baseline="-25000" dirty="0"/>
              <a:t>E</a:t>
            </a:r>
            <a:r>
              <a:rPr lang="en-US" sz="1500" dirty="0"/>
              <a:t> = I</a:t>
            </a:r>
            <a:r>
              <a:rPr lang="en-US" sz="1500" baseline="-25000" dirty="0"/>
              <a:t>B </a:t>
            </a:r>
            <a:r>
              <a:rPr lang="en-US" sz="1500" dirty="0"/>
              <a:t>+ I</a:t>
            </a:r>
            <a:r>
              <a:rPr lang="en-US" sz="1500" baseline="-25000" dirty="0"/>
              <a:t>C</a:t>
            </a:r>
            <a:r>
              <a:rPr lang="en-US" sz="1500" dirty="0"/>
              <a:t> </a:t>
            </a:r>
            <a:br>
              <a:rPr lang="en-US" sz="1500" dirty="0"/>
            </a:br>
            <a:br>
              <a:rPr lang="en-US" sz="1500" dirty="0"/>
            </a:br>
            <a:endParaRPr lang="en-US" sz="15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sp>
        <p:nvSpPr>
          <p:cNvPr id="6" name="Google Shape;97;p15"/>
          <p:cNvSpPr txBox="1">
            <a:spLocks/>
          </p:cNvSpPr>
          <p:nvPr/>
        </p:nvSpPr>
        <p:spPr>
          <a:xfrm>
            <a:off x="822326" y="99392"/>
            <a:ext cx="7499348"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b="1" dirty="0"/>
              <a:t>Working of n-p-n transistor: </a:t>
            </a:r>
            <a:endParaRPr lang="en-US" sz="4800" b="1" dirty="0"/>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rotWithShape="1">
          <a:blip r:embed="rId2"/>
          <a:srcRect t="2380" b="1567"/>
          <a:stretch/>
        </p:blipFill>
        <p:spPr>
          <a:xfrm>
            <a:off x="5845098" y="3336051"/>
            <a:ext cx="2833636" cy="1788606"/>
          </a:xfrm>
          <a:prstGeom prst="rect">
            <a:avLst/>
          </a:prstGeom>
        </p:spPr>
      </p:pic>
      <p:pic>
        <p:nvPicPr>
          <p:cNvPr id="8" name="Picture 7"/>
          <p:cNvPicPr>
            <a:picLocks noChangeAspect="1"/>
          </p:cNvPicPr>
          <p:nvPr/>
        </p:nvPicPr>
        <p:blipFill rotWithShape="1">
          <a:blip r:embed="rId3"/>
          <a:srcRect l="55175" r="1177" b="4165"/>
          <a:stretch/>
        </p:blipFill>
        <p:spPr>
          <a:xfrm>
            <a:off x="3275628" y="3562731"/>
            <a:ext cx="2214736" cy="1491590"/>
          </a:xfrm>
          <a:prstGeom prst="rect">
            <a:avLst/>
          </a:prstGeom>
        </p:spPr>
      </p:pic>
      <p:sp>
        <p:nvSpPr>
          <p:cNvPr id="9" name="TextBox 8"/>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Tree>
    <p:extLst>
      <p:ext uri="{BB962C8B-B14F-4D97-AF65-F5344CB8AC3E}">
        <p14:creationId xmlns:p14="http://schemas.microsoft.com/office/powerpoint/2010/main" val="173138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83986" y="795133"/>
            <a:ext cx="8208321" cy="2703780"/>
          </a:xfrm>
        </p:spPr>
        <p:txBody>
          <a:bodyPr/>
          <a:lstStyle/>
          <a:p>
            <a:r>
              <a:rPr lang="en-US" sz="1500" dirty="0"/>
              <a:t>Following figure shows the basic connection of a p-n-p transistor.</a:t>
            </a:r>
          </a:p>
          <a:p>
            <a:r>
              <a:rPr lang="en-US" sz="1500" dirty="0"/>
              <a:t>The forward bias causes the holes in the p-type emitter to flow towards the base. This constitutes the emitter current I</a:t>
            </a:r>
            <a:r>
              <a:rPr lang="en-US" sz="1500" baseline="-25000" dirty="0"/>
              <a:t>E</a:t>
            </a:r>
            <a:r>
              <a:rPr lang="en-US" sz="1500" dirty="0"/>
              <a:t>. As these holes cross into n-type base, they tend to combine with the electrons. </a:t>
            </a:r>
          </a:p>
          <a:p>
            <a:r>
              <a:rPr lang="en-US" sz="1500" dirty="0"/>
              <a:t>As the base is lightly doped and very thin, therefore, only a few holes (less than 5%) combine with the electrons. The remainder (more than 95%) cross into the collector region to</a:t>
            </a:r>
            <a:br>
              <a:rPr lang="en-US" sz="1500" dirty="0"/>
            </a:br>
            <a:r>
              <a:rPr lang="en-US" sz="1500" dirty="0"/>
              <a:t>constitute collector current I</a:t>
            </a:r>
            <a:r>
              <a:rPr lang="en-US" sz="1500" baseline="-25000" dirty="0"/>
              <a:t>C</a:t>
            </a:r>
            <a:r>
              <a:rPr lang="en-US" sz="1500" dirty="0"/>
              <a:t>. </a:t>
            </a:r>
          </a:p>
          <a:p>
            <a:r>
              <a:rPr lang="en-US" sz="1500" dirty="0"/>
              <a:t>In this way, almost the entire emitter current flows in the collector circuit. It may be noted that current conduction within p-n-p transistor is by holes. However, in the external connecting wires, the current is still by electrons. </a:t>
            </a:r>
            <a:br>
              <a:rPr lang="en-US" sz="1500" dirty="0"/>
            </a:br>
            <a:endParaRPr lang="en-US" sz="15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6" name="Google Shape;97;p15"/>
          <p:cNvSpPr txBox="1">
            <a:spLocks/>
          </p:cNvSpPr>
          <p:nvPr/>
        </p:nvSpPr>
        <p:spPr>
          <a:xfrm>
            <a:off x="822326" y="99392"/>
            <a:ext cx="7499348"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b="1" dirty="0"/>
              <a:t>Working of p-n-p transistor:</a:t>
            </a:r>
            <a:r>
              <a:rPr lang="en-US" sz="3600" dirty="0"/>
              <a:t> </a:t>
            </a:r>
            <a:endParaRPr lang="en-US" sz="4800" b="1" dirty="0"/>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stretch>
            <a:fillRect/>
          </a:stretch>
        </p:blipFill>
        <p:spPr>
          <a:xfrm>
            <a:off x="5773632" y="3303942"/>
            <a:ext cx="2781688" cy="1781424"/>
          </a:xfrm>
          <a:prstGeom prst="rect">
            <a:avLst/>
          </a:prstGeom>
        </p:spPr>
      </p:pic>
      <p:pic>
        <p:nvPicPr>
          <p:cNvPr id="8" name="Picture 7"/>
          <p:cNvPicPr>
            <a:picLocks noChangeAspect="1"/>
          </p:cNvPicPr>
          <p:nvPr/>
        </p:nvPicPr>
        <p:blipFill rotWithShape="1">
          <a:blip r:embed="rId3"/>
          <a:srcRect l="760" r="55436" b="4080"/>
          <a:stretch/>
        </p:blipFill>
        <p:spPr>
          <a:xfrm>
            <a:off x="3285813" y="3536227"/>
            <a:ext cx="2250832" cy="1511825"/>
          </a:xfrm>
          <a:prstGeom prst="rect">
            <a:avLst/>
          </a:prstGeom>
        </p:spPr>
      </p:pic>
      <p:sp>
        <p:nvSpPr>
          <p:cNvPr id="9" name="TextBox 8"/>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Tree>
    <p:extLst>
      <p:ext uri="{BB962C8B-B14F-4D97-AF65-F5344CB8AC3E}">
        <p14:creationId xmlns:p14="http://schemas.microsoft.com/office/powerpoint/2010/main" val="1033351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86137" y="813143"/>
            <a:ext cx="7976026" cy="3859341"/>
          </a:xfrm>
        </p:spPr>
        <p:txBody>
          <a:bodyPr/>
          <a:lstStyle/>
          <a:p>
            <a:r>
              <a:rPr lang="en-US" sz="1500" dirty="0"/>
              <a:t>A transistor raises the strength of a weak signal and thus acts as an amplifier. </a:t>
            </a:r>
          </a:p>
          <a:p>
            <a:endParaRPr lang="en-US" sz="1500" dirty="0"/>
          </a:p>
          <a:p>
            <a:r>
              <a:rPr lang="en-US" sz="1500" dirty="0"/>
              <a:t>The given circuit is the basic circuit of a transistor amplifier. The weak signal is applied between emitter – base junction and output is taken across the load RC connected in the collector circuit. </a:t>
            </a:r>
          </a:p>
          <a:p>
            <a:r>
              <a:rPr lang="en-US" sz="1500" dirty="0"/>
              <a:t>In order to achieve faithful amplification, the input circuit should always remain forward biased. To do so, a DC voltage V</a:t>
            </a:r>
            <a:r>
              <a:rPr lang="en-US" sz="1500" baseline="-25000" dirty="0"/>
              <a:t>EE</a:t>
            </a:r>
            <a:r>
              <a:rPr lang="en-US" sz="1500" dirty="0"/>
              <a:t> is applied in the input circuit in addition to the signal as shown. </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
        <p:nvSpPr>
          <p:cNvPr id="6" name="Google Shape;97;p15"/>
          <p:cNvSpPr txBox="1">
            <a:spLocks/>
          </p:cNvSpPr>
          <p:nvPr/>
        </p:nvSpPr>
        <p:spPr>
          <a:xfrm>
            <a:off x="822326" y="99392"/>
            <a:ext cx="7499348"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b="1" dirty="0"/>
              <a:t>Transistor as amplifier:</a:t>
            </a:r>
            <a:endParaRPr lang="en-US" sz="4800" b="1" dirty="0"/>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stretch>
            <a:fillRect/>
          </a:stretch>
        </p:blipFill>
        <p:spPr>
          <a:xfrm>
            <a:off x="3120307" y="3110935"/>
            <a:ext cx="3307685" cy="1916102"/>
          </a:xfrm>
          <a:prstGeom prst="rect">
            <a:avLst/>
          </a:prstGeom>
        </p:spPr>
      </p:pic>
      <p:sp>
        <p:nvSpPr>
          <p:cNvPr id="9" name="TextBox 8"/>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Tree>
    <p:extLst>
      <p:ext uri="{BB962C8B-B14F-4D97-AF65-F5344CB8AC3E}">
        <p14:creationId xmlns:p14="http://schemas.microsoft.com/office/powerpoint/2010/main" val="940125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86137" y="813144"/>
            <a:ext cx="7976026" cy="2522910"/>
          </a:xfrm>
        </p:spPr>
        <p:txBody>
          <a:bodyPr/>
          <a:lstStyle/>
          <a:p>
            <a:r>
              <a:rPr lang="en-US" sz="1500" dirty="0"/>
              <a:t>This DC voltage is known as bias voltage and its magnitude is such that it always keeps the input circuit forward biased regardless of the polarity of the signal. </a:t>
            </a:r>
          </a:p>
          <a:p>
            <a:r>
              <a:rPr lang="en-US" sz="1500" dirty="0"/>
              <a:t>As the input circuit has low resistance, therefore, a small change in signal voltage causes an appreciable change in emitter current. This causes almost the same change in collector current due to transistor action.</a:t>
            </a:r>
          </a:p>
          <a:p>
            <a:r>
              <a:rPr lang="en-US" sz="1500" dirty="0"/>
              <a:t> The collector current flowing through a high load resistance RC produces a large voltage across it. </a:t>
            </a:r>
          </a:p>
          <a:p>
            <a:r>
              <a:rPr lang="en-US" sz="1500" dirty="0"/>
              <a:t>Thus, a weak signal applied in the input circuit appears in the amplified form in the collector circuit. It is in this way that a transistor acts as an amplifier. </a:t>
            </a:r>
            <a:br>
              <a:rPr lang="en-US" sz="1500" dirty="0"/>
            </a:br>
            <a:endParaRPr lang="en-US" sz="15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
        <p:nvSpPr>
          <p:cNvPr id="6" name="Google Shape;97;p15"/>
          <p:cNvSpPr txBox="1">
            <a:spLocks/>
          </p:cNvSpPr>
          <p:nvPr/>
        </p:nvSpPr>
        <p:spPr>
          <a:xfrm>
            <a:off x="822326" y="99392"/>
            <a:ext cx="7499348"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b="1" dirty="0"/>
              <a:t>Transistor as amplifier:</a:t>
            </a:r>
            <a:endParaRPr lang="en-US" sz="4800" b="1" dirty="0"/>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stretch>
            <a:fillRect/>
          </a:stretch>
        </p:blipFill>
        <p:spPr>
          <a:xfrm>
            <a:off x="3406391" y="3294274"/>
            <a:ext cx="2989898" cy="1732012"/>
          </a:xfrm>
          <a:prstGeom prst="rect">
            <a:avLst/>
          </a:prstGeom>
        </p:spPr>
      </p:pic>
      <p:sp>
        <p:nvSpPr>
          <p:cNvPr id="9" name="TextBox 8"/>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Tree>
    <p:extLst>
      <p:ext uri="{BB962C8B-B14F-4D97-AF65-F5344CB8AC3E}">
        <p14:creationId xmlns:p14="http://schemas.microsoft.com/office/powerpoint/2010/main" val="3238794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86137" y="813143"/>
            <a:ext cx="7976026" cy="4036259"/>
          </a:xfrm>
        </p:spPr>
        <p:txBody>
          <a:bodyPr/>
          <a:lstStyle/>
          <a:p>
            <a:r>
              <a:rPr lang="en-US" sz="1500" dirty="0"/>
              <a:t>There are three leads in a transistor emitter, base and collector terminals.  However, when a transistor is to be connected in a circuit, we require four terminals, two for the input and two for the output. </a:t>
            </a:r>
          </a:p>
          <a:p>
            <a:endParaRPr lang="en-US" sz="1500" dirty="0"/>
          </a:p>
          <a:p>
            <a:r>
              <a:rPr lang="en-US" sz="1500" dirty="0"/>
              <a:t>This difficulty is overcome by making one terminal of the transistor </a:t>
            </a:r>
            <a:r>
              <a:rPr lang="en-US" sz="1500" b="1" dirty="0"/>
              <a:t>common</a:t>
            </a:r>
            <a:r>
              <a:rPr lang="en-US" sz="1500" dirty="0"/>
              <a:t> to both</a:t>
            </a:r>
            <a:br>
              <a:rPr lang="en-US" sz="1500" dirty="0"/>
            </a:br>
            <a:r>
              <a:rPr lang="en-US" sz="1500" dirty="0"/>
              <a:t>input and output terminals. </a:t>
            </a:r>
          </a:p>
          <a:p>
            <a:r>
              <a:rPr lang="en-US" sz="1500" dirty="0"/>
              <a:t>The </a:t>
            </a:r>
            <a:r>
              <a:rPr lang="en-US" sz="1500" b="1" dirty="0"/>
              <a:t>input </a:t>
            </a:r>
            <a:r>
              <a:rPr lang="en-US" sz="1500" dirty="0"/>
              <a:t>is fed between this common terminal and one of the other two terminals.  The </a:t>
            </a:r>
            <a:r>
              <a:rPr lang="en-US" sz="1500" b="1" dirty="0"/>
              <a:t>output</a:t>
            </a:r>
            <a:r>
              <a:rPr lang="en-US" sz="1500" dirty="0"/>
              <a:t> is obtained between the common terminal and the remaining terminal. </a:t>
            </a:r>
          </a:p>
          <a:p>
            <a:endParaRPr lang="en-US" sz="1500" dirty="0"/>
          </a:p>
          <a:p>
            <a:r>
              <a:rPr lang="en-US" sz="1500" dirty="0"/>
              <a:t>A transistor can be connected in a circuit in the following three ways:</a:t>
            </a:r>
            <a:br>
              <a:rPr lang="en-US" sz="1500" dirty="0"/>
            </a:br>
            <a:r>
              <a:rPr lang="en-US" sz="1500" dirty="0"/>
              <a:t>1. Common base connection</a:t>
            </a:r>
            <a:br>
              <a:rPr lang="en-US" sz="1500" dirty="0"/>
            </a:br>
            <a:r>
              <a:rPr lang="en-US" sz="1500" dirty="0"/>
              <a:t>2. Common emitter connection</a:t>
            </a:r>
            <a:br>
              <a:rPr lang="en-US" sz="1500" dirty="0"/>
            </a:br>
            <a:r>
              <a:rPr lang="en-US" sz="1500" dirty="0"/>
              <a:t>3. Common collector connection</a:t>
            </a:r>
          </a:p>
          <a:p>
            <a:r>
              <a:rPr lang="en-US" sz="1500" dirty="0"/>
              <a:t>Each circuit connection has specific advantages and disadvantages. </a:t>
            </a:r>
            <a:br>
              <a:rPr lang="en-US" sz="1500" dirty="0"/>
            </a:br>
            <a:endParaRPr lang="en-US" sz="15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6" name="Google Shape;97;p15"/>
          <p:cNvSpPr txBox="1">
            <a:spLocks/>
          </p:cNvSpPr>
          <p:nvPr/>
        </p:nvSpPr>
        <p:spPr>
          <a:xfrm>
            <a:off x="822326" y="99392"/>
            <a:ext cx="7499348"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b="1" dirty="0"/>
              <a:t>Transistor Connections</a:t>
            </a:r>
            <a:endParaRPr lang="en-US" sz="4800" b="1" dirty="0"/>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Tree>
    <p:extLst>
      <p:ext uri="{BB962C8B-B14F-4D97-AF65-F5344CB8AC3E}">
        <p14:creationId xmlns:p14="http://schemas.microsoft.com/office/powerpoint/2010/main" val="17778229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15798" y="923234"/>
            <a:ext cx="7976026" cy="1085995"/>
          </a:xfrm>
        </p:spPr>
        <p:txBody>
          <a:bodyPr/>
          <a:lstStyle/>
          <a:p>
            <a:r>
              <a:rPr lang="en-US" sz="1500" dirty="0"/>
              <a:t>In this circuit arrangement, input is applied between emitter and base and output is taken from collector and base. Here, base of the transistor is common to both input and output circuits and hence the name common base connection. </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
        <p:nvSpPr>
          <p:cNvPr id="6" name="Google Shape;97;p15"/>
          <p:cNvSpPr txBox="1">
            <a:spLocks/>
          </p:cNvSpPr>
          <p:nvPr/>
        </p:nvSpPr>
        <p:spPr>
          <a:xfrm>
            <a:off x="822326" y="99392"/>
            <a:ext cx="7499348"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b="1" dirty="0"/>
              <a:t>Common Base Connection:</a:t>
            </a:r>
            <a:r>
              <a:rPr lang="en-US" sz="3600" dirty="0"/>
              <a:t> </a:t>
            </a:r>
            <a:endParaRPr lang="en-US" sz="4800" b="1" dirty="0"/>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1590904" y="2119320"/>
            <a:ext cx="6225815" cy="2210348"/>
          </a:xfrm>
          <a:prstGeom prst="rect">
            <a:avLst/>
          </a:prstGeom>
        </p:spPr>
      </p:pic>
      <p:sp>
        <p:nvSpPr>
          <p:cNvPr id="8" name="Text Placeholder 2"/>
          <p:cNvSpPr>
            <a:spLocks noGrp="1"/>
          </p:cNvSpPr>
          <p:nvPr>
            <p:ph type="body" idx="1"/>
          </p:nvPr>
        </p:nvSpPr>
        <p:spPr>
          <a:xfrm>
            <a:off x="1342758" y="4449370"/>
            <a:ext cx="6263844" cy="423613"/>
          </a:xfrm>
        </p:spPr>
        <p:txBody>
          <a:bodyPr/>
          <a:lstStyle/>
          <a:p>
            <a:pPr marL="101600" indent="0">
              <a:buNone/>
            </a:pPr>
            <a:r>
              <a:rPr lang="en-US" sz="1200" dirty="0"/>
              <a:t>Fig: (</a:t>
            </a:r>
            <a:r>
              <a:rPr lang="en-US" sz="1200" i="1" dirty="0" err="1"/>
              <a:t>i</a:t>
            </a:r>
            <a:r>
              <a:rPr lang="en-US" sz="1200" dirty="0"/>
              <a:t>) common base n-p-n transistor 	(</a:t>
            </a:r>
            <a:r>
              <a:rPr lang="en-US" sz="1200" i="1" dirty="0"/>
              <a:t>ii</a:t>
            </a:r>
            <a:r>
              <a:rPr lang="en-US" sz="1200" dirty="0"/>
              <a:t>) shows the common base p-n-p transistor circuit. </a:t>
            </a:r>
            <a:br>
              <a:rPr lang="en-US" sz="1200" dirty="0"/>
            </a:br>
            <a:endParaRPr lang="en-US" sz="1200" dirty="0"/>
          </a:p>
        </p:txBody>
      </p:sp>
      <p:sp>
        <p:nvSpPr>
          <p:cNvPr id="9" name="TextBox 8"/>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Tree>
    <p:extLst>
      <p:ext uri="{BB962C8B-B14F-4D97-AF65-F5344CB8AC3E}">
        <p14:creationId xmlns:p14="http://schemas.microsoft.com/office/powerpoint/2010/main" val="3751423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62514" y="1266497"/>
            <a:ext cx="7976026" cy="1547041"/>
          </a:xfrm>
        </p:spPr>
        <p:txBody>
          <a:bodyPr/>
          <a:lstStyle/>
          <a:p>
            <a:r>
              <a:rPr lang="en-US" sz="1700" dirty="0"/>
              <a:t>It is the ratio of output current to input current. </a:t>
            </a:r>
          </a:p>
          <a:p>
            <a:r>
              <a:rPr lang="en-US" sz="1700" dirty="0"/>
              <a:t>In a common base connection, the input current is the emitter current I</a:t>
            </a:r>
            <a:r>
              <a:rPr lang="en-US" sz="1700" baseline="-25000" dirty="0"/>
              <a:t>E</a:t>
            </a:r>
            <a:r>
              <a:rPr lang="en-US" sz="1700" dirty="0"/>
              <a:t> and output current is the collector current I</a:t>
            </a:r>
            <a:r>
              <a:rPr lang="en-US" sz="1700" baseline="-25000" dirty="0"/>
              <a:t>C</a:t>
            </a:r>
            <a:r>
              <a:rPr lang="en-US" sz="1700" dirty="0"/>
              <a:t>. </a:t>
            </a:r>
          </a:p>
          <a:p>
            <a:endParaRPr lang="en-US" sz="1700" dirty="0"/>
          </a:p>
          <a:p>
            <a:r>
              <a:rPr lang="en-US" sz="1700" dirty="0"/>
              <a:t>So we can write, </a:t>
            </a:r>
            <a:br>
              <a:rPr lang="en-US" sz="1700" dirty="0"/>
            </a:br>
            <a:endParaRPr lang="en-US" sz="17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6" name="Google Shape;97;p15"/>
          <p:cNvSpPr txBox="1">
            <a:spLocks/>
          </p:cNvSpPr>
          <p:nvPr/>
        </p:nvSpPr>
        <p:spPr>
          <a:xfrm>
            <a:off x="822326" y="99392"/>
            <a:ext cx="7499348"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b="1" dirty="0"/>
              <a:t>Current amplification factor (</a:t>
            </a:r>
            <a:r>
              <a:rPr lang="el-GR" sz="3600" dirty="0"/>
              <a:t>α</a:t>
            </a:r>
            <a:r>
              <a:rPr lang="en-US" sz="3600" dirty="0"/>
              <a:t>)</a:t>
            </a:r>
            <a:endParaRPr lang="en-US" sz="4800" b="1" dirty="0"/>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stretch>
            <a:fillRect/>
          </a:stretch>
        </p:blipFill>
        <p:spPr>
          <a:xfrm>
            <a:off x="2956642" y="2465121"/>
            <a:ext cx="972264" cy="789965"/>
          </a:xfrm>
          <a:prstGeom prst="rect">
            <a:avLst/>
          </a:prstGeom>
        </p:spPr>
      </p:pic>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Tree>
    <p:extLst>
      <p:ext uri="{BB962C8B-B14F-4D97-AF65-F5344CB8AC3E}">
        <p14:creationId xmlns:p14="http://schemas.microsoft.com/office/powerpoint/2010/main" val="1239312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02708" y="824950"/>
            <a:ext cx="7976026" cy="777820"/>
          </a:xfrm>
        </p:spPr>
        <p:txBody>
          <a:bodyPr/>
          <a:lstStyle/>
          <a:p>
            <a:r>
              <a:rPr lang="en-US" sz="1500" b="1" dirty="0"/>
              <a:t>Example 1: </a:t>
            </a:r>
            <a:r>
              <a:rPr lang="en-US" sz="1500" dirty="0"/>
              <a:t>In a common base connection, current amplification factor is 0.9. If the emitter current is 1mA, determine the value of base current. </a:t>
            </a:r>
            <a:br>
              <a:rPr lang="en-US" sz="1500" dirty="0"/>
            </a:br>
            <a:endParaRPr lang="en-US" sz="15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6" name="Google Shape;97;p15"/>
          <p:cNvSpPr txBox="1">
            <a:spLocks/>
          </p:cNvSpPr>
          <p:nvPr/>
        </p:nvSpPr>
        <p:spPr>
          <a:xfrm>
            <a:off x="822326" y="99392"/>
            <a:ext cx="7499348"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b="1" dirty="0"/>
              <a:t>Math Problems</a:t>
            </a:r>
            <a:endParaRPr lang="en-US" sz="4800" b="1" dirty="0"/>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1180625" y="1935222"/>
            <a:ext cx="3461714" cy="2447780"/>
          </a:xfrm>
          <a:prstGeom prst="rect">
            <a:avLst/>
          </a:prstGeom>
        </p:spPr>
      </p:pic>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Tree>
    <p:extLst>
      <p:ext uri="{BB962C8B-B14F-4D97-AF65-F5344CB8AC3E}">
        <p14:creationId xmlns:p14="http://schemas.microsoft.com/office/powerpoint/2010/main" val="3103471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02707" y="905335"/>
            <a:ext cx="8059455" cy="777820"/>
          </a:xfrm>
        </p:spPr>
        <p:txBody>
          <a:bodyPr/>
          <a:lstStyle/>
          <a:p>
            <a:r>
              <a:rPr lang="en-US" sz="1500" b="1" dirty="0"/>
              <a:t>Example 2: </a:t>
            </a:r>
            <a:r>
              <a:rPr lang="en-US" sz="1500" dirty="0"/>
              <a:t>In a common base connection, IC = 0.95 mA and IB = 0.05 mA. Find the value of α. </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
        <p:nvSpPr>
          <p:cNvPr id="6" name="Google Shape;97;p15"/>
          <p:cNvSpPr txBox="1">
            <a:spLocks/>
          </p:cNvSpPr>
          <p:nvPr/>
        </p:nvSpPr>
        <p:spPr>
          <a:xfrm>
            <a:off x="822326" y="99392"/>
            <a:ext cx="7499348"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b="1" dirty="0"/>
              <a:t>Math Problems</a:t>
            </a:r>
            <a:endParaRPr lang="en-US" sz="4800" b="1" dirty="0"/>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stretch>
            <a:fillRect/>
          </a:stretch>
        </p:blipFill>
        <p:spPr>
          <a:xfrm>
            <a:off x="1161205" y="1931271"/>
            <a:ext cx="4052918" cy="1233959"/>
          </a:xfrm>
          <a:prstGeom prst="rect">
            <a:avLst/>
          </a:prstGeom>
        </p:spPr>
      </p:pic>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Tree>
    <p:extLst>
      <p:ext uri="{BB962C8B-B14F-4D97-AF65-F5344CB8AC3E}">
        <p14:creationId xmlns:p14="http://schemas.microsoft.com/office/powerpoint/2010/main" val="1128212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02708" y="824950"/>
            <a:ext cx="7976026" cy="1014124"/>
          </a:xfrm>
        </p:spPr>
        <p:txBody>
          <a:bodyPr/>
          <a:lstStyle/>
          <a:p>
            <a:r>
              <a:rPr lang="en-US" sz="1500" b="1" dirty="0"/>
              <a:t>Example 3: </a:t>
            </a:r>
            <a:r>
              <a:rPr lang="en-US" sz="1500" dirty="0"/>
              <a:t>In a common base connection, α = 0.95. The voltage drop across 2 </a:t>
            </a:r>
            <a:r>
              <a:rPr lang="en-US" sz="1500" dirty="0" err="1"/>
              <a:t>kΩ</a:t>
            </a:r>
            <a:r>
              <a:rPr lang="en-US" sz="1500" dirty="0"/>
              <a:t> resistance which is connected in the collector is 2V. Find the base current. </a:t>
            </a:r>
            <a:br>
              <a:rPr lang="en-US" sz="1500" dirty="0"/>
            </a:br>
            <a:endParaRPr lang="en-US" sz="15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6" name="Google Shape;97;p15"/>
          <p:cNvSpPr txBox="1">
            <a:spLocks/>
          </p:cNvSpPr>
          <p:nvPr/>
        </p:nvSpPr>
        <p:spPr>
          <a:xfrm>
            <a:off x="822326" y="99392"/>
            <a:ext cx="7499348"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b="1" dirty="0"/>
              <a:t>Math Problems</a:t>
            </a:r>
            <a:endParaRPr lang="en-US" sz="4800" b="1" dirty="0"/>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1131283" y="1981837"/>
            <a:ext cx="2988542" cy="2803046"/>
          </a:xfrm>
          <a:prstGeom prst="rect">
            <a:avLst/>
          </a:prstGeom>
        </p:spPr>
      </p:pic>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Tree>
    <p:extLst>
      <p:ext uri="{BB962C8B-B14F-4D97-AF65-F5344CB8AC3E}">
        <p14:creationId xmlns:p14="http://schemas.microsoft.com/office/powerpoint/2010/main" val="177439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9" name="Google Shape;249;p2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2</a:t>
            </a:fld>
            <a:endParaRPr/>
          </a:p>
        </p:txBody>
      </p:sp>
      <p:sp>
        <p:nvSpPr>
          <p:cNvPr id="7" name="Google Shape;118;p18"/>
          <p:cNvSpPr txBox="1">
            <a:spLocks/>
          </p:cNvSpPr>
          <p:nvPr/>
        </p:nvSpPr>
        <p:spPr>
          <a:xfrm>
            <a:off x="798845" y="1517812"/>
            <a:ext cx="7546311" cy="210787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pPr algn="ctr"/>
            <a:r>
              <a:rPr lang="en-US" sz="4400" b="1" dirty="0">
                <a:solidFill>
                  <a:srgbClr val="2896C1"/>
                </a:solidFill>
              </a:rPr>
              <a:t>Introduction to</a:t>
            </a:r>
          </a:p>
          <a:p>
            <a:pPr algn="ctr"/>
            <a:r>
              <a:rPr lang="en-US" sz="4400" b="1" dirty="0">
                <a:solidFill>
                  <a:srgbClr val="2896C1"/>
                </a:solidFill>
              </a:rPr>
              <a:t>Bipolar Junction Transistor </a:t>
            </a:r>
          </a:p>
          <a:p>
            <a:pPr algn="ctr"/>
            <a:r>
              <a:rPr lang="en-US" sz="4400" b="1" dirty="0">
                <a:solidFill>
                  <a:srgbClr val="2896C1"/>
                </a:solidFill>
              </a:rPr>
              <a:t> (BJT)</a:t>
            </a:r>
          </a:p>
        </p:txBody>
      </p:sp>
    </p:spTree>
    <p:extLst>
      <p:ext uri="{BB962C8B-B14F-4D97-AF65-F5344CB8AC3E}">
        <p14:creationId xmlns:p14="http://schemas.microsoft.com/office/powerpoint/2010/main" val="2061167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02708" y="824950"/>
            <a:ext cx="7976026" cy="798367"/>
          </a:xfrm>
        </p:spPr>
        <p:txBody>
          <a:bodyPr/>
          <a:lstStyle/>
          <a:p>
            <a:r>
              <a:rPr lang="en-US" sz="1500" b="1" dirty="0"/>
              <a:t>Example 4: </a:t>
            </a:r>
            <a:r>
              <a:rPr lang="en-US" sz="1500" dirty="0"/>
              <a:t>For the common base circuit shown in the figure, determine IC and VCB. Assume the transistor to be of silicon. </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6" name="Google Shape;97;p15"/>
          <p:cNvSpPr txBox="1">
            <a:spLocks/>
          </p:cNvSpPr>
          <p:nvPr/>
        </p:nvSpPr>
        <p:spPr>
          <a:xfrm>
            <a:off x="822326" y="99392"/>
            <a:ext cx="7499348"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b="1" dirty="0"/>
              <a:t>Math Problems</a:t>
            </a:r>
            <a:endParaRPr lang="en-US" sz="4800" b="1" dirty="0"/>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5613983" y="1421963"/>
            <a:ext cx="3339101" cy="1363085"/>
          </a:xfrm>
          <a:prstGeom prst="rect">
            <a:avLst/>
          </a:prstGeom>
        </p:spPr>
      </p:pic>
      <p:pic>
        <p:nvPicPr>
          <p:cNvPr id="8" name="Picture 7"/>
          <p:cNvPicPr>
            <a:picLocks noChangeAspect="1"/>
          </p:cNvPicPr>
          <p:nvPr/>
        </p:nvPicPr>
        <p:blipFill>
          <a:blip r:embed="rId4"/>
          <a:stretch>
            <a:fillRect/>
          </a:stretch>
        </p:blipFill>
        <p:spPr>
          <a:xfrm>
            <a:off x="1124623" y="1623317"/>
            <a:ext cx="4067446" cy="2537881"/>
          </a:xfrm>
          <a:prstGeom prst="rect">
            <a:avLst/>
          </a:prstGeom>
        </p:spPr>
      </p:pic>
      <p:pic>
        <p:nvPicPr>
          <p:cNvPr id="9" name="Picture 8"/>
          <p:cNvPicPr>
            <a:picLocks noChangeAspect="1"/>
          </p:cNvPicPr>
          <p:nvPr/>
        </p:nvPicPr>
        <p:blipFill>
          <a:blip r:embed="rId5"/>
          <a:stretch>
            <a:fillRect/>
          </a:stretch>
        </p:blipFill>
        <p:spPr>
          <a:xfrm>
            <a:off x="3408155" y="3583415"/>
            <a:ext cx="3989743" cy="1477682"/>
          </a:xfrm>
          <a:prstGeom prst="rect">
            <a:avLst/>
          </a:prstGeom>
        </p:spPr>
      </p:pic>
      <p:sp>
        <p:nvSpPr>
          <p:cNvPr id="10" name="TextBox 9"/>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Tree>
    <p:extLst>
      <p:ext uri="{BB962C8B-B14F-4D97-AF65-F5344CB8AC3E}">
        <p14:creationId xmlns:p14="http://schemas.microsoft.com/office/powerpoint/2010/main" val="1702504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02708" y="824951"/>
            <a:ext cx="7976026" cy="943560"/>
          </a:xfrm>
        </p:spPr>
        <p:txBody>
          <a:bodyPr/>
          <a:lstStyle/>
          <a:p>
            <a:r>
              <a:rPr lang="en-US" sz="1500" dirty="0"/>
              <a:t>In this circuit arrangement, input is applied between base and emitter and output is taken from the collector and emitter. Here, emitter of the transistor is common to both input and output circuits and hence the name common emitter connection. </a:t>
            </a:r>
            <a:br>
              <a:rPr lang="en-US" sz="1500" dirty="0"/>
            </a:br>
            <a:endParaRPr lang="en-US" sz="15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6" name="Google Shape;97;p15"/>
          <p:cNvSpPr txBox="1">
            <a:spLocks/>
          </p:cNvSpPr>
          <p:nvPr/>
        </p:nvSpPr>
        <p:spPr>
          <a:xfrm>
            <a:off x="822326" y="99392"/>
            <a:ext cx="7499348"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b="1" dirty="0"/>
              <a:t>Common Emitter Connection</a:t>
            </a:r>
            <a:endParaRPr lang="en-US" sz="4800" b="1" dirty="0"/>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262637" y="1963345"/>
            <a:ext cx="5277587" cy="2276793"/>
          </a:xfrm>
          <a:prstGeom prst="rect">
            <a:avLst/>
          </a:prstGeom>
        </p:spPr>
      </p:pic>
      <p:sp>
        <p:nvSpPr>
          <p:cNvPr id="8" name="Text Placeholder 2"/>
          <p:cNvSpPr>
            <a:spLocks noGrp="1"/>
          </p:cNvSpPr>
          <p:nvPr>
            <p:ph type="body" idx="1"/>
          </p:nvPr>
        </p:nvSpPr>
        <p:spPr>
          <a:xfrm>
            <a:off x="1553468" y="4183497"/>
            <a:ext cx="6695923" cy="423613"/>
          </a:xfrm>
        </p:spPr>
        <p:txBody>
          <a:bodyPr/>
          <a:lstStyle/>
          <a:p>
            <a:pPr marL="101600" indent="0">
              <a:buNone/>
            </a:pPr>
            <a:r>
              <a:rPr lang="en-US" sz="1200" dirty="0"/>
              <a:t>Fig: (</a:t>
            </a:r>
            <a:r>
              <a:rPr lang="en-US" sz="1200" i="1" dirty="0" err="1"/>
              <a:t>i</a:t>
            </a:r>
            <a:r>
              <a:rPr lang="en-US" sz="1200" dirty="0"/>
              <a:t>) common emitter n-p-n transistor circuit 	(</a:t>
            </a:r>
            <a:r>
              <a:rPr lang="en-US" sz="1200" i="1" dirty="0"/>
              <a:t>ii</a:t>
            </a:r>
            <a:r>
              <a:rPr lang="en-US" sz="1200" dirty="0"/>
              <a:t>) common emitter p-n-p transistor circuit</a:t>
            </a:r>
            <a:br>
              <a:rPr lang="en-US" sz="1200" dirty="0"/>
            </a:br>
            <a:endParaRPr lang="en-US" sz="1200" dirty="0"/>
          </a:p>
        </p:txBody>
      </p:sp>
      <p:sp>
        <p:nvSpPr>
          <p:cNvPr id="9" name="TextBox 8"/>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Tree>
    <p:extLst>
      <p:ext uri="{BB962C8B-B14F-4D97-AF65-F5344CB8AC3E}">
        <p14:creationId xmlns:p14="http://schemas.microsoft.com/office/powerpoint/2010/main" val="746654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02708" y="946846"/>
            <a:ext cx="7976026" cy="1147688"/>
          </a:xfrm>
        </p:spPr>
        <p:txBody>
          <a:bodyPr/>
          <a:lstStyle/>
          <a:p>
            <a:r>
              <a:rPr lang="en-US" sz="1500" dirty="0"/>
              <a:t>In common emitter connection, input current is IB and output current is IC. </a:t>
            </a:r>
          </a:p>
          <a:p>
            <a:r>
              <a:rPr lang="en-US" sz="1500" dirty="0"/>
              <a:t>The ratio of change in collector current to the change in base current is known as base current amplification factor. </a:t>
            </a:r>
          </a:p>
          <a:p>
            <a:endParaRPr lang="en-US" sz="1500" dirty="0"/>
          </a:p>
          <a:p>
            <a:r>
              <a:rPr lang="en-US" sz="1500" dirty="0"/>
              <a:t>That is, </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6" name="Google Shape;97;p15"/>
          <p:cNvSpPr txBox="1">
            <a:spLocks/>
          </p:cNvSpPr>
          <p:nvPr/>
        </p:nvSpPr>
        <p:spPr>
          <a:xfrm>
            <a:off x="822326" y="99392"/>
            <a:ext cx="7499348"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fr-FR" sz="3200" b="1" dirty="0"/>
              <a:t>Base curent amplification factor (</a:t>
            </a:r>
            <a:r>
              <a:rPr lang="fr-FR" sz="3200" dirty="0"/>
              <a:t>β</a:t>
            </a:r>
            <a:r>
              <a:rPr lang="fr-FR" sz="3200" b="1" dirty="0"/>
              <a:t>)</a:t>
            </a:r>
            <a:r>
              <a:rPr lang="fr-FR" sz="3200" dirty="0"/>
              <a:t> </a:t>
            </a:r>
            <a:endParaRPr lang="en-US" sz="4400" b="1" dirty="0"/>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stretch>
            <a:fillRect/>
          </a:stretch>
        </p:blipFill>
        <p:spPr>
          <a:xfrm>
            <a:off x="1935551" y="2094534"/>
            <a:ext cx="948326" cy="651975"/>
          </a:xfrm>
          <a:prstGeom prst="rect">
            <a:avLst/>
          </a:prstGeom>
        </p:spPr>
      </p:pic>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Tree>
    <p:extLst>
      <p:ext uri="{BB962C8B-B14F-4D97-AF65-F5344CB8AC3E}">
        <p14:creationId xmlns:p14="http://schemas.microsoft.com/office/powerpoint/2010/main" val="29561804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02708" y="824951"/>
            <a:ext cx="6859072" cy="572334"/>
          </a:xfrm>
        </p:spPr>
        <p:txBody>
          <a:bodyPr/>
          <a:lstStyle/>
          <a:p>
            <a:r>
              <a:rPr lang="en-US" sz="1500" dirty="0"/>
              <a:t>A simple relation exists between β and α. This can be derived as follows :</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6" name="Google Shape;97;p15"/>
          <p:cNvSpPr txBox="1">
            <a:spLocks/>
          </p:cNvSpPr>
          <p:nvPr/>
        </p:nvSpPr>
        <p:spPr>
          <a:xfrm>
            <a:off x="822326" y="99392"/>
            <a:ext cx="7499348"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200" b="1" dirty="0"/>
              <a:t>Relation between </a:t>
            </a:r>
            <a:r>
              <a:rPr lang="en-US" sz="3200" dirty="0"/>
              <a:t>β </a:t>
            </a:r>
            <a:r>
              <a:rPr lang="en-US" sz="3200" b="1" dirty="0"/>
              <a:t>and </a:t>
            </a:r>
            <a:r>
              <a:rPr lang="en-US" sz="3200" dirty="0"/>
              <a:t>α </a:t>
            </a:r>
            <a:endParaRPr lang="en-US" sz="4400" b="1" dirty="0"/>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2032703" y="1520690"/>
            <a:ext cx="2730216" cy="1675788"/>
          </a:xfrm>
          <a:prstGeom prst="rect">
            <a:avLst/>
          </a:prstGeom>
        </p:spPr>
      </p:pic>
      <p:sp>
        <p:nvSpPr>
          <p:cNvPr id="8" name="Text Placeholder 2"/>
          <p:cNvSpPr>
            <a:spLocks noGrp="1"/>
          </p:cNvSpPr>
          <p:nvPr>
            <p:ph type="body" idx="1"/>
          </p:nvPr>
        </p:nvSpPr>
        <p:spPr>
          <a:xfrm>
            <a:off x="1430533" y="2729685"/>
            <a:ext cx="531831" cy="435440"/>
          </a:xfrm>
        </p:spPr>
        <p:txBody>
          <a:bodyPr/>
          <a:lstStyle/>
          <a:p>
            <a:pPr marL="101600" indent="0">
              <a:buNone/>
            </a:pPr>
            <a:r>
              <a:rPr lang="en-US" sz="1400" dirty="0"/>
              <a:t>So, </a:t>
            </a:r>
          </a:p>
        </p:txBody>
      </p:sp>
      <p:sp>
        <p:nvSpPr>
          <p:cNvPr id="9" name="Text Placeholder 2"/>
          <p:cNvSpPr>
            <a:spLocks noGrp="1"/>
          </p:cNvSpPr>
          <p:nvPr>
            <p:ph type="body" idx="1"/>
          </p:nvPr>
        </p:nvSpPr>
        <p:spPr>
          <a:xfrm>
            <a:off x="986711" y="3283532"/>
            <a:ext cx="3145533" cy="572334"/>
          </a:xfrm>
        </p:spPr>
        <p:txBody>
          <a:bodyPr/>
          <a:lstStyle/>
          <a:p>
            <a:pPr marL="101600" indent="0">
              <a:buNone/>
            </a:pPr>
            <a:r>
              <a:rPr lang="en-US" sz="1500" dirty="0"/>
              <a:t>From (ii) and (iii) we can write, </a:t>
            </a:r>
            <a:br>
              <a:rPr lang="en-US" sz="1500" dirty="0"/>
            </a:br>
            <a:endParaRPr lang="en-US" sz="1500" dirty="0"/>
          </a:p>
        </p:txBody>
      </p:sp>
      <p:pic>
        <p:nvPicPr>
          <p:cNvPr id="10" name="Picture 9"/>
          <p:cNvPicPr>
            <a:picLocks noChangeAspect="1"/>
          </p:cNvPicPr>
          <p:nvPr/>
        </p:nvPicPr>
        <p:blipFill>
          <a:blip r:embed="rId3"/>
          <a:stretch>
            <a:fillRect/>
          </a:stretch>
        </p:blipFill>
        <p:spPr>
          <a:xfrm>
            <a:off x="1962365" y="3855866"/>
            <a:ext cx="2901038" cy="549671"/>
          </a:xfrm>
          <a:prstGeom prst="rect">
            <a:avLst/>
          </a:prstGeom>
        </p:spPr>
      </p:pic>
      <p:sp>
        <p:nvSpPr>
          <p:cNvPr id="11" name="TextBox 10"/>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Tree>
    <p:extLst>
      <p:ext uri="{BB962C8B-B14F-4D97-AF65-F5344CB8AC3E}">
        <p14:creationId xmlns:p14="http://schemas.microsoft.com/office/powerpoint/2010/main" val="20741672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02708" y="968787"/>
            <a:ext cx="6859072" cy="572334"/>
          </a:xfrm>
        </p:spPr>
        <p:txBody>
          <a:bodyPr/>
          <a:lstStyle/>
          <a:p>
            <a:r>
              <a:rPr lang="en-US" sz="1500" dirty="0"/>
              <a:t>Dividing the numerator and denominator of R.H.S. of (iv) by IE, we get, </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
        <p:nvSpPr>
          <p:cNvPr id="6" name="Google Shape;97;p15"/>
          <p:cNvSpPr txBox="1">
            <a:spLocks/>
          </p:cNvSpPr>
          <p:nvPr/>
        </p:nvSpPr>
        <p:spPr>
          <a:xfrm>
            <a:off x="822326" y="99392"/>
            <a:ext cx="7499348"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200" b="1" dirty="0"/>
              <a:t>Relation between </a:t>
            </a:r>
            <a:r>
              <a:rPr lang="en-US" sz="3200" dirty="0"/>
              <a:t>β </a:t>
            </a:r>
            <a:r>
              <a:rPr lang="en-US" sz="3200" b="1" dirty="0"/>
              <a:t>and </a:t>
            </a:r>
            <a:r>
              <a:rPr lang="en-US" sz="3200" dirty="0"/>
              <a:t>α </a:t>
            </a:r>
            <a:endParaRPr lang="en-US" sz="4400" b="1" dirty="0"/>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9" name="Text Placeholder 2"/>
          <p:cNvSpPr>
            <a:spLocks noGrp="1"/>
          </p:cNvSpPr>
          <p:nvPr>
            <p:ph type="body" idx="1"/>
          </p:nvPr>
        </p:nvSpPr>
        <p:spPr>
          <a:xfrm>
            <a:off x="1264115" y="2874768"/>
            <a:ext cx="3145533" cy="572334"/>
          </a:xfrm>
        </p:spPr>
        <p:txBody>
          <a:bodyPr/>
          <a:lstStyle/>
          <a:p>
            <a:pPr marL="101600" indent="0">
              <a:buNone/>
            </a:pPr>
            <a:r>
              <a:rPr lang="en-US" sz="1500" dirty="0"/>
              <a:t>From (</a:t>
            </a:r>
            <a:r>
              <a:rPr lang="en-US" sz="1500" dirty="0" err="1"/>
              <a:t>i</a:t>
            </a:r>
            <a:r>
              <a:rPr lang="en-US" sz="1500" dirty="0"/>
              <a:t>) we can write, </a:t>
            </a:r>
          </a:p>
        </p:txBody>
      </p:sp>
      <p:pic>
        <p:nvPicPr>
          <p:cNvPr id="11" name="Picture 10"/>
          <p:cNvPicPr>
            <a:picLocks noChangeAspect="1"/>
          </p:cNvPicPr>
          <p:nvPr/>
        </p:nvPicPr>
        <p:blipFill>
          <a:blip r:embed="rId2"/>
          <a:stretch>
            <a:fillRect/>
          </a:stretch>
        </p:blipFill>
        <p:spPr>
          <a:xfrm>
            <a:off x="3967859" y="1643978"/>
            <a:ext cx="1342142" cy="984237"/>
          </a:xfrm>
          <a:prstGeom prst="rect">
            <a:avLst/>
          </a:prstGeom>
        </p:spPr>
      </p:pic>
      <p:pic>
        <p:nvPicPr>
          <p:cNvPr id="12" name="Picture 11"/>
          <p:cNvPicPr>
            <a:picLocks noChangeAspect="1"/>
          </p:cNvPicPr>
          <p:nvPr/>
        </p:nvPicPr>
        <p:blipFill>
          <a:blip r:embed="rId3"/>
          <a:stretch>
            <a:fillRect/>
          </a:stretch>
        </p:blipFill>
        <p:spPr>
          <a:xfrm>
            <a:off x="3847941" y="3640757"/>
            <a:ext cx="1448117" cy="642209"/>
          </a:xfrm>
          <a:prstGeom prst="rect">
            <a:avLst/>
          </a:prstGeom>
        </p:spPr>
      </p:pic>
      <p:sp>
        <p:nvSpPr>
          <p:cNvPr id="10" name="TextBox 9"/>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Tree>
    <p:extLst>
      <p:ext uri="{BB962C8B-B14F-4D97-AF65-F5344CB8AC3E}">
        <p14:creationId xmlns:p14="http://schemas.microsoft.com/office/powerpoint/2010/main" val="4102150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02708" y="968787"/>
            <a:ext cx="7618966" cy="572334"/>
          </a:xfrm>
        </p:spPr>
        <p:txBody>
          <a:bodyPr/>
          <a:lstStyle/>
          <a:p>
            <a:r>
              <a:rPr lang="en-US" sz="1500" b="1" dirty="0"/>
              <a:t>Example 1: </a:t>
            </a:r>
            <a:r>
              <a:rPr lang="en-US" sz="1500" dirty="0"/>
              <a:t>Calculate IE in a transistor for which β = 50 and IB = 20 </a:t>
            </a:r>
            <a:r>
              <a:rPr lang="en-US" sz="1500" dirty="0" err="1"/>
              <a:t>μA</a:t>
            </a:r>
            <a:r>
              <a:rPr lang="en-US" sz="1500" dirty="0"/>
              <a:t>. </a:t>
            </a:r>
            <a:br>
              <a:rPr lang="en-US" sz="1500" dirty="0"/>
            </a:br>
            <a:endParaRPr lang="en-US" sz="15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
        <p:nvSpPr>
          <p:cNvPr id="6" name="Google Shape;97;p15"/>
          <p:cNvSpPr txBox="1">
            <a:spLocks/>
          </p:cNvSpPr>
          <p:nvPr/>
        </p:nvSpPr>
        <p:spPr>
          <a:xfrm>
            <a:off x="822326" y="99392"/>
            <a:ext cx="7499348"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200" b="1" dirty="0"/>
              <a:t>Math Problems</a:t>
            </a:r>
            <a:endParaRPr lang="en-US" sz="4400" b="1" dirty="0"/>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stretch>
            <a:fillRect/>
          </a:stretch>
        </p:blipFill>
        <p:spPr>
          <a:xfrm>
            <a:off x="1209797" y="1835685"/>
            <a:ext cx="2397561" cy="2615522"/>
          </a:xfrm>
          <a:prstGeom prst="rect">
            <a:avLst/>
          </a:prstGeom>
        </p:spPr>
      </p:pic>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Tree>
    <p:extLst>
      <p:ext uri="{BB962C8B-B14F-4D97-AF65-F5344CB8AC3E}">
        <p14:creationId xmlns:p14="http://schemas.microsoft.com/office/powerpoint/2010/main" val="7728033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02708" y="855772"/>
            <a:ext cx="7618966" cy="1757417"/>
          </a:xfrm>
        </p:spPr>
        <p:txBody>
          <a:bodyPr/>
          <a:lstStyle/>
          <a:p>
            <a:r>
              <a:rPr lang="en-US" sz="1500" b="1" dirty="0"/>
              <a:t>Example 2: </a:t>
            </a:r>
            <a:r>
              <a:rPr lang="en-US" sz="1500" dirty="0"/>
              <a:t>For a transistor, β = 45 and voltage drop across 1kΩ which is connected in the collector circuit is 1 volt. Find the base current for common emitter connection.</a:t>
            </a:r>
          </a:p>
          <a:p>
            <a:endParaRPr lang="en-US" sz="1500" dirty="0"/>
          </a:p>
          <a:p>
            <a:pPr marL="101600" indent="0">
              <a:buNone/>
            </a:pPr>
            <a:r>
              <a:rPr lang="en-US" sz="1500" b="1" dirty="0"/>
              <a:t>Solution: </a:t>
            </a:r>
            <a:br>
              <a:rPr lang="en-US" sz="1500" dirty="0"/>
            </a:br>
            <a:endParaRPr lang="en-US" sz="15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
        <p:nvSpPr>
          <p:cNvPr id="6" name="Google Shape;97;p15"/>
          <p:cNvSpPr txBox="1">
            <a:spLocks/>
          </p:cNvSpPr>
          <p:nvPr/>
        </p:nvSpPr>
        <p:spPr>
          <a:xfrm>
            <a:off x="822326" y="99392"/>
            <a:ext cx="7499348"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200" b="1" dirty="0"/>
              <a:t>Math Problems</a:t>
            </a:r>
            <a:endParaRPr lang="en-US" sz="4400" b="1" dirty="0"/>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1255320" y="2291261"/>
            <a:ext cx="3316680" cy="1972852"/>
          </a:xfrm>
          <a:prstGeom prst="rect">
            <a:avLst/>
          </a:prstGeom>
        </p:spPr>
      </p:pic>
      <p:pic>
        <p:nvPicPr>
          <p:cNvPr id="8" name="Picture 7"/>
          <p:cNvPicPr>
            <a:picLocks noChangeAspect="1"/>
          </p:cNvPicPr>
          <p:nvPr/>
        </p:nvPicPr>
        <p:blipFill>
          <a:blip r:embed="rId3"/>
          <a:stretch>
            <a:fillRect/>
          </a:stretch>
        </p:blipFill>
        <p:spPr>
          <a:xfrm>
            <a:off x="5986568" y="2291261"/>
            <a:ext cx="2620266" cy="2150802"/>
          </a:xfrm>
          <a:prstGeom prst="rect">
            <a:avLst/>
          </a:prstGeom>
        </p:spPr>
      </p:pic>
      <p:sp>
        <p:nvSpPr>
          <p:cNvPr id="9" name="TextBox 8"/>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Tree>
    <p:extLst>
      <p:ext uri="{BB962C8B-B14F-4D97-AF65-F5344CB8AC3E}">
        <p14:creationId xmlns:p14="http://schemas.microsoft.com/office/powerpoint/2010/main" val="35483804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02708" y="695595"/>
            <a:ext cx="7618966" cy="1757417"/>
          </a:xfrm>
        </p:spPr>
        <p:txBody>
          <a:bodyPr/>
          <a:lstStyle/>
          <a:p>
            <a:r>
              <a:rPr lang="en-US" sz="1500" b="1" dirty="0"/>
              <a:t>Example 3: </a:t>
            </a:r>
            <a:r>
              <a:rPr lang="en-US" sz="1500" dirty="0"/>
              <a:t>A transistor is connected in common emitter (CE) configuration in which collector supply is 8V and the voltage drop across resistance RC connected in the collector circuit is 0.5V. The value of RC = 800 Ω. If α = 0.96, determine:</a:t>
            </a:r>
            <a:br>
              <a:rPr lang="en-US" sz="1500" dirty="0"/>
            </a:br>
            <a:r>
              <a:rPr lang="en-US" sz="1500" dirty="0"/>
              <a:t>		(</a:t>
            </a:r>
            <a:r>
              <a:rPr lang="en-US" sz="1500" dirty="0" err="1"/>
              <a:t>i</a:t>
            </a:r>
            <a:r>
              <a:rPr lang="en-US" sz="1500" dirty="0"/>
              <a:t>) collector-emitter voltage</a:t>
            </a:r>
            <a:br>
              <a:rPr lang="en-US" sz="1500" dirty="0"/>
            </a:br>
            <a:r>
              <a:rPr lang="en-US" sz="1500" dirty="0"/>
              <a:t>		(ii) base current </a:t>
            </a:r>
          </a:p>
          <a:p>
            <a:pPr marL="101600" indent="0">
              <a:buNone/>
            </a:pPr>
            <a:r>
              <a:rPr lang="en-US" sz="1500" b="1" dirty="0"/>
              <a:t>Solution:</a:t>
            </a:r>
            <a:br>
              <a:rPr lang="en-US" sz="1500" dirty="0"/>
            </a:br>
            <a:endParaRPr lang="en-US" sz="15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sp>
        <p:nvSpPr>
          <p:cNvPr id="6" name="Google Shape;97;p15"/>
          <p:cNvSpPr txBox="1">
            <a:spLocks/>
          </p:cNvSpPr>
          <p:nvPr/>
        </p:nvSpPr>
        <p:spPr>
          <a:xfrm>
            <a:off x="822326" y="58296"/>
            <a:ext cx="7499348"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200" b="1" dirty="0"/>
              <a:t>Math Problems</a:t>
            </a:r>
            <a:endParaRPr lang="en-US" sz="4400" b="1" dirty="0"/>
          </a:p>
        </p:txBody>
      </p:sp>
      <p:cxnSp>
        <p:nvCxnSpPr>
          <p:cNvPr id="7" name="Straight Connector 6"/>
          <p:cNvCxnSpPr/>
          <p:nvPr/>
        </p:nvCxnSpPr>
        <p:spPr>
          <a:xfrm flipV="1">
            <a:off x="822326" y="733489"/>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2"/>
          <a:stretch>
            <a:fillRect/>
          </a:stretch>
        </p:blipFill>
        <p:spPr>
          <a:xfrm>
            <a:off x="1926605" y="2292835"/>
            <a:ext cx="3037281" cy="2613475"/>
          </a:xfrm>
          <a:prstGeom prst="rect">
            <a:avLst/>
          </a:prstGeom>
        </p:spPr>
      </p:pic>
      <p:pic>
        <p:nvPicPr>
          <p:cNvPr id="10" name="Picture 9"/>
          <p:cNvPicPr>
            <a:picLocks noChangeAspect="1"/>
          </p:cNvPicPr>
          <p:nvPr/>
        </p:nvPicPr>
        <p:blipFill>
          <a:blip r:embed="rId3"/>
          <a:stretch>
            <a:fillRect/>
          </a:stretch>
        </p:blipFill>
        <p:spPr>
          <a:xfrm>
            <a:off x="5875328" y="1864201"/>
            <a:ext cx="2803406" cy="2050253"/>
          </a:xfrm>
          <a:prstGeom prst="rect">
            <a:avLst/>
          </a:prstGeom>
        </p:spPr>
      </p:pic>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Tree>
    <p:extLst>
      <p:ext uri="{BB962C8B-B14F-4D97-AF65-F5344CB8AC3E}">
        <p14:creationId xmlns:p14="http://schemas.microsoft.com/office/powerpoint/2010/main" val="1290049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02708" y="726418"/>
            <a:ext cx="7618966" cy="971753"/>
          </a:xfrm>
        </p:spPr>
        <p:txBody>
          <a:bodyPr/>
          <a:lstStyle/>
          <a:p>
            <a:r>
              <a:rPr lang="en-US" sz="1500" dirty="0"/>
              <a:t>In this circuit arrangement, input is applied between base and collector while output is taken between the emitter and collector. Here, collector of the transistor is common to both input and output circuits and hence the name common collector connection. </a:t>
            </a:r>
            <a:br>
              <a:rPr lang="en-US" sz="1500" dirty="0"/>
            </a:br>
            <a:endParaRPr lang="en-US" sz="15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
        <p:nvSpPr>
          <p:cNvPr id="6" name="Google Shape;97;p15"/>
          <p:cNvSpPr txBox="1">
            <a:spLocks/>
          </p:cNvSpPr>
          <p:nvPr/>
        </p:nvSpPr>
        <p:spPr>
          <a:xfrm>
            <a:off x="822326" y="58296"/>
            <a:ext cx="7499348"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200" b="1" dirty="0"/>
              <a:t>Common Collector Connection:</a:t>
            </a:r>
            <a:r>
              <a:rPr lang="en-US" sz="3200" dirty="0"/>
              <a:t> </a:t>
            </a:r>
            <a:endParaRPr lang="en-US" sz="4400" b="1" dirty="0"/>
          </a:p>
        </p:txBody>
      </p:sp>
      <p:cxnSp>
        <p:nvCxnSpPr>
          <p:cNvPr id="7" name="Straight Connector 6"/>
          <p:cNvCxnSpPr/>
          <p:nvPr/>
        </p:nvCxnSpPr>
        <p:spPr>
          <a:xfrm flipV="1">
            <a:off x="822326" y="733489"/>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1779571" y="1864282"/>
            <a:ext cx="5887272" cy="2295845"/>
          </a:xfrm>
          <a:prstGeom prst="rect">
            <a:avLst/>
          </a:prstGeom>
        </p:spPr>
      </p:pic>
      <p:sp>
        <p:nvSpPr>
          <p:cNvPr id="8" name="Text Placeholder 2"/>
          <p:cNvSpPr>
            <a:spLocks noGrp="1"/>
          </p:cNvSpPr>
          <p:nvPr>
            <p:ph type="body" idx="1"/>
          </p:nvPr>
        </p:nvSpPr>
        <p:spPr>
          <a:xfrm>
            <a:off x="1523323" y="4114431"/>
            <a:ext cx="6695923" cy="423613"/>
          </a:xfrm>
        </p:spPr>
        <p:txBody>
          <a:bodyPr/>
          <a:lstStyle/>
          <a:p>
            <a:pPr marL="101600" indent="0">
              <a:buNone/>
            </a:pPr>
            <a:r>
              <a:rPr lang="en-US" sz="1200" dirty="0"/>
              <a:t>Fig: (</a:t>
            </a:r>
            <a:r>
              <a:rPr lang="en-US" sz="1200" i="1" dirty="0" err="1"/>
              <a:t>i</a:t>
            </a:r>
            <a:r>
              <a:rPr lang="en-US" sz="1200" dirty="0"/>
              <a:t>) common collector n-p-n transistor circuit 	(</a:t>
            </a:r>
            <a:r>
              <a:rPr lang="en-US" sz="1200" i="1" dirty="0"/>
              <a:t>ii</a:t>
            </a:r>
            <a:r>
              <a:rPr lang="en-US" sz="1200" dirty="0"/>
              <a:t>) common collector p-n-p circuit</a:t>
            </a:r>
            <a:br>
              <a:rPr lang="en-US" sz="1200" dirty="0"/>
            </a:br>
            <a:endParaRPr lang="en-US" sz="1200" dirty="0"/>
          </a:p>
        </p:txBody>
      </p:sp>
      <p:sp>
        <p:nvSpPr>
          <p:cNvPr id="9" name="TextBox 8"/>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Tree>
    <p:extLst>
      <p:ext uri="{BB962C8B-B14F-4D97-AF65-F5344CB8AC3E}">
        <p14:creationId xmlns:p14="http://schemas.microsoft.com/office/powerpoint/2010/main" val="39873320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02708" y="726418"/>
            <a:ext cx="7618966" cy="1472252"/>
          </a:xfrm>
        </p:spPr>
        <p:txBody>
          <a:bodyPr/>
          <a:lstStyle/>
          <a:p>
            <a:r>
              <a:rPr lang="en-US" sz="1600" dirty="0"/>
              <a:t>In common collector circuit, input current is the base current IB and output current is the emitter current IE. </a:t>
            </a:r>
          </a:p>
          <a:p>
            <a:r>
              <a:rPr lang="en-US" sz="1600" dirty="0"/>
              <a:t>The ratio of change in emitter current to the change in base current is known as current amplification factor in common collector arrangement. </a:t>
            </a:r>
          </a:p>
          <a:p>
            <a:endParaRPr lang="en-US" sz="1600" dirty="0"/>
          </a:p>
          <a:p>
            <a:r>
              <a:rPr lang="en-US" sz="1600" dirty="0"/>
              <a:t>That is, </a:t>
            </a:r>
            <a:br>
              <a:rPr lang="en-US" sz="1600" dirty="0"/>
            </a:br>
            <a:endParaRPr lang="en-US" sz="15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sp>
        <p:nvSpPr>
          <p:cNvPr id="6" name="Google Shape;97;p15"/>
          <p:cNvSpPr txBox="1">
            <a:spLocks/>
          </p:cNvSpPr>
          <p:nvPr/>
        </p:nvSpPr>
        <p:spPr>
          <a:xfrm>
            <a:off x="822326" y="58296"/>
            <a:ext cx="7499348"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200" b="1" dirty="0"/>
              <a:t>Current amplification factor (</a:t>
            </a:r>
            <a:r>
              <a:rPr lang="el-GR" sz="3200" dirty="0"/>
              <a:t>γ) </a:t>
            </a:r>
            <a:endParaRPr lang="en-US" sz="4400" b="1" dirty="0"/>
          </a:p>
        </p:txBody>
      </p:sp>
      <p:cxnSp>
        <p:nvCxnSpPr>
          <p:cNvPr id="7" name="Straight Connector 6"/>
          <p:cNvCxnSpPr/>
          <p:nvPr/>
        </p:nvCxnSpPr>
        <p:spPr>
          <a:xfrm flipV="1">
            <a:off x="822326" y="733489"/>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stretch>
            <a:fillRect/>
          </a:stretch>
        </p:blipFill>
        <p:spPr>
          <a:xfrm>
            <a:off x="1955420" y="2160729"/>
            <a:ext cx="993718" cy="706063"/>
          </a:xfrm>
          <a:prstGeom prst="rect">
            <a:avLst/>
          </a:prstGeom>
        </p:spPr>
      </p:pic>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Tree>
    <p:extLst>
      <p:ext uri="{BB962C8B-B14F-4D97-AF65-F5344CB8AC3E}">
        <p14:creationId xmlns:p14="http://schemas.microsoft.com/office/powerpoint/2010/main" val="1473370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03427" y="921728"/>
            <a:ext cx="7618247" cy="2050645"/>
          </a:xfrm>
        </p:spPr>
        <p:txBody>
          <a:bodyPr/>
          <a:lstStyle/>
          <a:p>
            <a:r>
              <a:rPr lang="en-US" sz="1700" dirty="0"/>
              <a:t>A transistor consists of two p-n junctions formed by sandwiching either p-type or n-type semiconductor between a pair of opposite types.</a:t>
            </a:r>
          </a:p>
          <a:p>
            <a:pPr marL="101600" indent="0">
              <a:buNone/>
            </a:pPr>
            <a:endParaRPr lang="en-US" sz="1700" dirty="0"/>
          </a:p>
          <a:p>
            <a:endParaRPr lang="en-US" sz="1700" dirty="0"/>
          </a:p>
          <a:p>
            <a:r>
              <a:rPr lang="en-US" sz="1700" dirty="0"/>
              <a:t>There are two types of transistors. They are:</a:t>
            </a:r>
          </a:p>
          <a:p>
            <a:pPr lvl="1">
              <a:buFont typeface="+mj-lt"/>
              <a:buAutoNum type="arabicPeriod"/>
            </a:pPr>
            <a:r>
              <a:rPr lang="en-US" sz="1700" dirty="0"/>
              <a:t>n-p-n transistor</a:t>
            </a:r>
          </a:p>
          <a:p>
            <a:pPr lvl="1">
              <a:buFont typeface="+mj-lt"/>
              <a:buAutoNum type="arabicPeriod"/>
            </a:pPr>
            <a:r>
              <a:rPr lang="en-US" sz="1700" dirty="0"/>
              <a:t>p-n-p transistor</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6" name="Google Shape;97;p15"/>
          <p:cNvSpPr txBox="1">
            <a:spLocks/>
          </p:cNvSpPr>
          <p:nvPr/>
        </p:nvSpPr>
        <p:spPr>
          <a:xfrm>
            <a:off x="822326" y="99392"/>
            <a:ext cx="7499348"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b="1" dirty="0"/>
              <a:t>Transistor</a:t>
            </a:r>
            <a:endParaRPr lang="en-US" sz="4800" b="1" dirty="0"/>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pic>
        <p:nvPicPr>
          <p:cNvPr id="1028" name="Picture 4" descr="Basic Electronics - Transistors - Tutorialspoint"/>
          <p:cNvPicPr>
            <a:picLocks noChangeAspect="1" noChangeArrowheads="1"/>
          </p:cNvPicPr>
          <p:nvPr/>
        </p:nvPicPr>
        <p:blipFill rotWithShape="1">
          <a:blip r:embed="rId2">
            <a:extLst>
              <a:ext uri="{28A0092B-C50C-407E-A947-70E740481C1C}">
                <a14:useLocalDpi xmlns:a14="http://schemas.microsoft.com/office/drawing/2010/main" val="0"/>
              </a:ext>
            </a:extLst>
          </a:blip>
          <a:srcRect t="570" b="6438"/>
          <a:stretch/>
        </p:blipFill>
        <p:spPr bwMode="auto">
          <a:xfrm>
            <a:off x="3157209" y="3316273"/>
            <a:ext cx="2278950" cy="163788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Transistor delay circuit | The blog of a gypsy engineer"/>
          <p:cNvPicPr>
            <a:picLocks noChangeAspect="1" noChangeArrowheads="1"/>
          </p:cNvPicPr>
          <p:nvPr/>
        </p:nvPicPr>
        <p:blipFill rotWithShape="1">
          <a:blip r:embed="rId3">
            <a:extLst>
              <a:ext uri="{28A0092B-C50C-407E-A947-70E740481C1C}">
                <a14:useLocalDpi xmlns:a14="http://schemas.microsoft.com/office/drawing/2010/main" val="0"/>
              </a:ext>
            </a:extLst>
          </a:blip>
          <a:srcRect l="11432" t="10529" r="8721"/>
          <a:stretch/>
        </p:blipFill>
        <p:spPr bwMode="auto">
          <a:xfrm>
            <a:off x="5648963" y="2323420"/>
            <a:ext cx="3304121" cy="208253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Tree>
    <p:extLst>
      <p:ext uri="{BB962C8B-B14F-4D97-AF65-F5344CB8AC3E}">
        <p14:creationId xmlns:p14="http://schemas.microsoft.com/office/powerpoint/2010/main" val="8325742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02708" y="726418"/>
            <a:ext cx="7618966" cy="660593"/>
          </a:xfrm>
        </p:spPr>
        <p:txBody>
          <a:bodyPr/>
          <a:lstStyle/>
          <a:p>
            <a:r>
              <a:rPr lang="en-US" sz="1500" dirty="0"/>
              <a:t>A simple relation exists between β and α. This can be derived as follows : </a:t>
            </a:r>
            <a:br>
              <a:rPr lang="en-US" sz="1500" dirty="0"/>
            </a:br>
            <a:endParaRPr lang="en-US" sz="15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sp>
        <p:nvSpPr>
          <p:cNvPr id="6" name="Google Shape;97;p15"/>
          <p:cNvSpPr txBox="1">
            <a:spLocks/>
          </p:cNvSpPr>
          <p:nvPr/>
        </p:nvSpPr>
        <p:spPr>
          <a:xfrm>
            <a:off x="822326" y="58296"/>
            <a:ext cx="7499348"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200" b="1" dirty="0"/>
              <a:t>Relation between</a:t>
            </a:r>
            <a:r>
              <a:rPr lang="el-GR" sz="3200" dirty="0"/>
              <a:t> γ </a:t>
            </a:r>
            <a:r>
              <a:rPr lang="en-US" sz="3200" dirty="0"/>
              <a:t>and </a:t>
            </a:r>
            <a:r>
              <a:rPr lang="en-US" sz="4400" dirty="0"/>
              <a:t>α</a:t>
            </a:r>
            <a:endParaRPr lang="en-US" sz="4400" b="1" dirty="0"/>
          </a:p>
        </p:txBody>
      </p:sp>
      <p:cxnSp>
        <p:nvCxnSpPr>
          <p:cNvPr id="7" name="Straight Connector 6"/>
          <p:cNvCxnSpPr/>
          <p:nvPr/>
        </p:nvCxnSpPr>
        <p:spPr>
          <a:xfrm flipV="1">
            <a:off x="822326" y="733489"/>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3343791" y="1451975"/>
            <a:ext cx="2969215" cy="1816828"/>
          </a:xfrm>
          <a:prstGeom prst="rect">
            <a:avLst/>
          </a:prstGeom>
        </p:spPr>
      </p:pic>
      <p:sp>
        <p:nvSpPr>
          <p:cNvPr id="8" name="Text Placeholder 2"/>
          <p:cNvSpPr>
            <a:spLocks noGrp="1"/>
          </p:cNvSpPr>
          <p:nvPr>
            <p:ph type="body" idx="1"/>
          </p:nvPr>
        </p:nvSpPr>
        <p:spPr>
          <a:xfrm>
            <a:off x="2698884" y="2816193"/>
            <a:ext cx="531831" cy="435440"/>
          </a:xfrm>
        </p:spPr>
        <p:txBody>
          <a:bodyPr/>
          <a:lstStyle/>
          <a:p>
            <a:pPr marL="101600" indent="0">
              <a:buNone/>
            </a:pPr>
            <a:r>
              <a:rPr lang="en-US" sz="1400" dirty="0"/>
              <a:t>So, </a:t>
            </a:r>
          </a:p>
        </p:txBody>
      </p:sp>
      <p:pic>
        <p:nvPicPr>
          <p:cNvPr id="9" name="Picture 8"/>
          <p:cNvPicPr>
            <a:picLocks noChangeAspect="1"/>
          </p:cNvPicPr>
          <p:nvPr/>
        </p:nvPicPr>
        <p:blipFill>
          <a:blip r:embed="rId3"/>
          <a:stretch>
            <a:fillRect/>
          </a:stretch>
        </p:blipFill>
        <p:spPr>
          <a:xfrm>
            <a:off x="3108674" y="3772111"/>
            <a:ext cx="3204333" cy="613596"/>
          </a:xfrm>
          <a:prstGeom prst="rect">
            <a:avLst/>
          </a:prstGeom>
        </p:spPr>
      </p:pic>
      <p:sp>
        <p:nvSpPr>
          <p:cNvPr id="10" name="Text Placeholder 2"/>
          <p:cNvSpPr>
            <a:spLocks noGrp="1"/>
          </p:cNvSpPr>
          <p:nvPr>
            <p:ph type="body" idx="1"/>
          </p:nvPr>
        </p:nvSpPr>
        <p:spPr>
          <a:xfrm>
            <a:off x="822326" y="3388475"/>
            <a:ext cx="3145533" cy="572334"/>
          </a:xfrm>
        </p:spPr>
        <p:txBody>
          <a:bodyPr/>
          <a:lstStyle/>
          <a:p>
            <a:pPr marL="101600" indent="0">
              <a:buNone/>
            </a:pPr>
            <a:r>
              <a:rPr lang="en-US" sz="1500" dirty="0"/>
              <a:t>From (ii) and (iii) we can write, </a:t>
            </a:r>
            <a:br>
              <a:rPr lang="en-US" sz="1500" dirty="0"/>
            </a:br>
            <a:endParaRPr lang="en-US" sz="1500" dirty="0"/>
          </a:p>
        </p:txBody>
      </p:sp>
      <p:sp>
        <p:nvSpPr>
          <p:cNvPr id="11" name="TextBox 10"/>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Tree>
    <p:extLst>
      <p:ext uri="{BB962C8B-B14F-4D97-AF65-F5344CB8AC3E}">
        <p14:creationId xmlns:p14="http://schemas.microsoft.com/office/powerpoint/2010/main" val="333202769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cxnSp>
        <p:nvCxnSpPr>
          <p:cNvPr id="7" name="Straight Connector 6"/>
          <p:cNvCxnSpPr/>
          <p:nvPr/>
        </p:nvCxnSpPr>
        <p:spPr>
          <a:xfrm flipV="1">
            <a:off x="822326" y="733489"/>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10" name="Text Placeholder 2"/>
          <p:cNvSpPr>
            <a:spLocks noGrp="1"/>
          </p:cNvSpPr>
          <p:nvPr>
            <p:ph type="body" idx="1"/>
          </p:nvPr>
        </p:nvSpPr>
        <p:spPr>
          <a:xfrm>
            <a:off x="822326" y="886712"/>
            <a:ext cx="6636712" cy="572334"/>
          </a:xfrm>
        </p:spPr>
        <p:txBody>
          <a:bodyPr/>
          <a:lstStyle/>
          <a:p>
            <a:pPr marL="101600" indent="0">
              <a:buNone/>
            </a:pPr>
            <a:r>
              <a:rPr lang="en-US" sz="1500" dirty="0"/>
              <a:t>Dividing the numerator and denominator of R.H.S. of (iv) by IE, we get, </a:t>
            </a:r>
            <a:br>
              <a:rPr lang="en-US" sz="1500" dirty="0"/>
            </a:br>
            <a:endParaRPr lang="en-US" sz="1500" dirty="0"/>
          </a:p>
        </p:txBody>
      </p:sp>
      <p:pic>
        <p:nvPicPr>
          <p:cNvPr id="12" name="Picture 11"/>
          <p:cNvPicPr>
            <a:picLocks noChangeAspect="1"/>
          </p:cNvPicPr>
          <p:nvPr/>
        </p:nvPicPr>
        <p:blipFill>
          <a:blip r:embed="rId2"/>
          <a:stretch>
            <a:fillRect/>
          </a:stretch>
        </p:blipFill>
        <p:spPr>
          <a:xfrm>
            <a:off x="3868615" y="1677460"/>
            <a:ext cx="1393423" cy="995301"/>
          </a:xfrm>
          <a:prstGeom prst="rect">
            <a:avLst/>
          </a:prstGeom>
        </p:spPr>
      </p:pic>
      <p:sp>
        <p:nvSpPr>
          <p:cNvPr id="13" name="Text Placeholder 2"/>
          <p:cNvSpPr>
            <a:spLocks noGrp="1"/>
          </p:cNvSpPr>
          <p:nvPr>
            <p:ph type="body" idx="1"/>
          </p:nvPr>
        </p:nvSpPr>
        <p:spPr>
          <a:xfrm>
            <a:off x="822326" y="2939831"/>
            <a:ext cx="6636712" cy="572334"/>
          </a:xfrm>
        </p:spPr>
        <p:txBody>
          <a:bodyPr/>
          <a:lstStyle/>
          <a:p>
            <a:pPr marL="101600" indent="0">
              <a:buNone/>
            </a:pPr>
            <a:r>
              <a:rPr lang="en-US" sz="1500" dirty="0"/>
              <a:t>From (</a:t>
            </a:r>
            <a:r>
              <a:rPr lang="en-US" sz="1500" dirty="0" err="1"/>
              <a:t>i</a:t>
            </a:r>
            <a:r>
              <a:rPr lang="en-US" sz="1500" dirty="0"/>
              <a:t>) we can write, </a:t>
            </a:r>
          </a:p>
        </p:txBody>
      </p:sp>
      <p:pic>
        <p:nvPicPr>
          <p:cNvPr id="14" name="Picture 13"/>
          <p:cNvPicPr>
            <a:picLocks noChangeAspect="1"/>
          </p:cNvPicPr>
          <p:nvPr/>
        </p:nvPicPr>
        <p:blipFill>
          <a:blip r:embed="rId3"/>
          <a:stretch>
            <a:fillRect/>
          </a:stretch>
        </p:blipFill>
        <p:spPr>
          <a:xfrm>
            <a:off x="3949002" y="3616329"/>
            <a:ext cx="1239448" cy="703471"/>
          </a:xfrm>
          <a:prstGeom prst="rect">
            <a:avLst/>
          </a:prstGeom>
        </p:spPr>
      </p:pic>
      <p:sp>
        <p:nvSpPr>
          <p:cNvPr id="9" name="Google Shape;97;p15"/>
          <p:cNvSpPr txBox="1">
            <a:spLocks/>
          </p:cNvSpPr>
          <p:nvPr/>
        </p:nvSpPr>
        <p:spPr>
          <a:xfrm>
            <a:off x="822326" y="58296"/>
            <a:ext cx="7499348"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200" b="1" dirty="0"/>
              <a:t>Relation between</a:t>
            </a:r>
            <a:r>
              <a:rPr lang="el-GR" sz="3200" dirty="0"/>
              <a:t> γ </a:t>
            </a:r>
            <a:r>
              <a:rPr lang="en-US" sz="3200" dirty="0"/>
              <a:t>and </a:t>
            </a:r>
            <a:r>
              <a:rPr lang="en-US" sz="4400" dirty="0"/>
              <a:t>α</a:t>
            </a:r>
            <a:endParaRPr lang="en-US" sz="4400" b="1" dirty="0"/>
          </a:p>
        </p:txBody>
      </p:sp>
      <p:sp>
        <p:nvSpPr>
          <p:cNvPr id="11" name="TextBox 10"/>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Tree>
    <p:extLst>
      <p:ext uri="{BB962C8B-B14F-4D97-AF65-F5344CB8AC3E}">
        <p14:creationId xmlns:p14="http://schemas.microsoft.com/office/powerpoint/2010/main" val="14711898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86136" y="1200150"/>
            <a:ext cx="7618247" cy="3725700"/>
          </a:xfrm>
        </p:spPr>
        <p:txBody>
          <a:bodyPr/>
          <a:lstStyle/>
          <a:p>
            <a:r>
              <a:rPr lang="en-US" sz="1500" dirty="0"/>
              <a:t>The transistor can be operated in three modes:</a:t>
            </a:r>
            <a:br>
              <a:rPr lang="en-US" sz="1500" dirty="0"/>
            </a:br>
            <a:r>
              <a:rPr lang="en-US" sz="1500" dirty="0"/>
              <a:t>1. Cut-off mode</a:t>
            </a:r>
            <a:br>
              <a:rPr lang="en-US" sz="1500" dirty="0"/>
            </a:br>
            <a:r>
              <a:rPr lang="en-US" sz="1500" dirty="0"/>
              <a:t>2. Saturation mode</a:t>
            </a:r>
            <a:br>
              <a:rPr lang="en-US" sz="1500" dirty="0"/>
            </a:br>
            <a:r>
              <a:rPr lang="en-US" sz="1500" dirty="0"/>
              <a:t>3. Active mode</a:t>
            </a:r>
          </a:p>
          <a:p>
            <a:endParaRPr lang="en-US" sz="1500" dirty="0"/>
          </a:p>
          <a:p>
            <a:r>
              <a:rPr lang="en-US" sz="1500" dirty="0"/>
              <a:t>In order to operate transistor in one of these regions, we have to supply dc voltage to the n-p-n or p-n-p transistor. </a:t>
            </a:r>
          </a:p>
          <a:p>
            <a:r>
              <a:rPr lang="en-US" sz="1500" dirty="0"/>
              <a:t>Based on the polarity of the applied dc voltage, the transistor operates in any one of these regions. Applying dc voltage to the transistor is nothing but the biasing of transistor </a:t>
            </a:r>
            <a:br>
              <a:rPr lang="en-US" sz="1500" dirty="0"/>
            </a:br>
            <a:endParaRPr lang="en-US" sz="1500" dirty="0"/>
          </a:p>
          <a:p>
            <a:endParaRPr lang="en-US" sz="1500" dirty="0"/>
          </a:p>
          <a:p>
            <a:endParaRPr lang="en-US" sz="15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cxnSp>
        <p:nvCxnSpPr>
          <p:cNvPr id="6" name="Straight Connector 5"/>
          <p:cNvCxnSpPr/>
          <p:nvPr/>
        </p:nvCxnSpPr>
        <p:spPr>
          <a:xfrm flipV="1">
            <a:off x="822326" y="733489"/>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7" name="Google Shape;97;p15"/>
          <p:cNvSpPr txBox="1">
            <a:spLocks/>
          </p:cNvSpPr>
          <p:nvPr/>
        </p:nvSpPr>
        <p:spPr>
          <a:xfrm>
            <a:off x="822326" y="58296"/>
            <a:ext cx="7499348"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200" b="1" dirty="0"/>
              <a:t>BJT operation modes</a:t>
            </a:r>
            <a:endParaRPr lang="en-US" sz="4400" b="1" dirty="0"/>
          </a:p>
        </p:txBody>
      </p:sp>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Tree>
    <p:extLst>
      <p:ext uri="{BB962C8B-B14F-4D97-AF65-F5344CB8AC3E}">
        <p14:creationId xmlns:p14="http://schemas.microsoft.com/office/powerpoint/2010/main" val="37788332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55508" y="936316"/>
            <a:ext cx="5644809" cy="3688115"/>
          </a:xfrm>
        </p:spPr>
        <p:txBody>
          <a:bodyPr/>
          <a:lstStyle/>
          <a:p>
            <a:r>
              <a:rPr lang="en-US" sz="1500" dirty="0"/>
              <a:t>In the cut-off mode, both the junctions of the transistor (emitter to base and collector to base) are </a:t>
            </a:r>
            <a:r>
              <a:rPr lang="en-US" sz="1500" b="1" dirty="0"/>
              <a:t>reverse biased</a:t>
            </a:r>
            <a:r>
              <a:rPr lang="en-US" sz="1500" dirty="0"/>
              <a:t>. </a:t>
            </a:r>
          </a:p>
          <a:p>
            <a:endParaRPr lang="en-US" sz="1500" dirty="0"/>
          </a:p>
          <a:p>
            <a:r>
              <a:rPr lang="en-US" sz="1500" dirty="0"/>
              <a:t>In other words, if we assume two p-n junctions as two p-n junction diodes, both the diodes are reverse biased in cutoff mode. We know that in reverse bias condition, no current flows through the device. Hence, no current flows through the transistor. Therefore, the transistor is in off state and acts like an </a:t>
            </a:r>
            <a:r>
              <a:rPr lang="en-US" sz="1500" b="1" dirty="0"/>
              <a:t>open switch</a:t>
            </a:r>
            <a:r>
              <a:rPr lang="en-US" sz="1500" dirty="0"/>
              <a:t>. </a:t>
            </a:r>
          </a:p>
          <a:p>
            <a:endParaRPr lang="en-US" sz="1500" dirty="0"/>
          </a:p>
          <a:p>
            <a:r>
              <a:rPr lang="en-US" sz="1500" dirty="0"/>
              <a:t>The cutoff mode of the transistor is used in switching operation for </a:t>
            </a:r>
            <a:r>
              <a:rPr lang="en-US" sz="1500" b="1" dirty="0"/>
              <a:t>switch OFF </a:t>
            </a:r>
            <a:r>
              <a:rPr lang="en-US" sz="1500" dirty="0"/>
              <a:t>application. </a:t>
            </a:r>
            <a:br>
              <a:rPr lang="en-US" sz="1500" dirty="0"/>
            </a:br>
            <a:endParaRPr lang="en-US" sz="1500" dirty="0"/>
          </a:p>
          <a:p>
            <a:endParaRPr lang="en-US" sz="15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sp>
        <p:nvSpPr>
          <p:cNvPr id="6" name="Google Shape;97;p15"/>
          <p:cNvSpPr txBox="1">
            <a:spLocks/>
          </p:cNvSpPr>
          <p:nvPr/>
        </p:nvSpPr>
        <p:spPr>
          <a:xfrm>
            <a:off x="822326" y="58296"/>
            <a:ext cx="7499348"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200" b="1" dirty="0"/>
              <a:t>Cut-off mode</a:t>
            </a:r>
            <a:endParaRPr lang="en-US" sz="4400" b="1" dirty="0"/>
          </a:p>
        </p:txBody>
      </p:sp>
      <p:cxnSp>
        <p:nvCxnSpPr>
          <p:cNvPr id="7" name="Straight Connector 6"/>
          <p:cNvCxnSpPr/>
          <p:nvPr/>
        </p:nvCxnSpPr>
        <p:spPr>
          <a:xfrm flipV="1">
            <a:off x="822326" y="733489"/>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stretch>
            <a:fillRect/>
          </a:stretch>
        </p:blipFill>
        <p:spPr>
          <a:xfrm>
            <a:off x="6193986" y="1459046"/>
            <a:ext cx="2831418" cy="2642656"/>
          </a:xfrm>
          <a:prstGeom prst="rect">
            <a:avLst/>
          </a:prstGeom>
        </p:spPr>
      </p:pic>
      <p:sp>
        <p:nvSpPr>
          <p:cNvPr id="9" name="TextBox 8"/>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Tree>
    <p:extLst>
      <p:ext uri="{BB962C8B-B14F-4D97-AF65-F5344CB8AC3E}">
        <p14:creationId xmlns:p14="http://schemas.microsoft.com/office/powerpoint/2010/main" val="30014551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48844" y="733489"/>
            <a:ext cx="5644809" cy="3688115"/>
          </a:xfrm>
        </p:spPr>
        <p:txBody>
          <a:bodyPr/>
          <a:lstStyle/>
          <a:p>
            <a:r>
              <a:rPr lang="en-US" sz="1500" dirty="0"/>
              <a:t>In the saturation mode, both the junctions of the transistor (emitter to base and collector to base) are </a:t>
            </a:r>
            <a:r>
              <a:rPr lang="en-US" sz="1500" b="1" dirty="0"/>
              <a:t>forward biased</a:t>
            </a:r>
            <a:r>
              <a:rPr lang="en-US" sz="1500" dirty="0"/>
              <a:t>. In other words, if we assume two p-n junctions as two p-n junction diodes, both the diodes are forward biased in saturation mode. We know that in forward bias condition,</a:t>
            </a:r>
            <a:br>
              <a:rPr lang="en-US" sz="1500" dirty="0"/>
            </a:br>
            <a:r>
              <a:rPr lang="en-US" sz="1500" dirty="0"/>
              <a:t>current flows through the device. Hence, electric current flows through the transistor. </a:t>
            </a:r>
          </a:p>
          <a:p>
            <a:r>
              <a:rPr lang="en-US" sz="1500" dirty="0"/>
              <a:t>In saturation mode, free electrons (charge carriers) flows from emitter to base as well as from collector to base. As a result, a huge current will flow to the base of transistor. Therefore, the transistor in saturation mode will be in </a:t>
            </a:r>
            <a:r>
              <a:rPr lang="en-US" sz="1500" b="1" dirty="0"/>
              <a:t>ON state </a:t>
            </a:r>
            <a:r>
              <a:rPr lang="en-US" sz="1500" dirty="0"/>
              <a:t>and acts like a closed switch. </a:t>
            </a:r>
          </a:p>
          <a:p>
            <a:r>
              <a:rPr lang="en-US" sz="1500" dirty="0"/>
              <a:t>The saturation mode of the transistor is used in switching operation for switch ON application. From the above discussion, we can say that by operating the transistor in saturation and cutoff region, we can use the transistor as an </a:t>
            </a:r>
            <a:r>
              <a:rPr lang="en-US" sz="1500" b="1" dirty="0"/>
              <a:t>ON/OFF switch</a:t>
            </a:r>
            <a:r>
              <a:rPr lang="en-US" sz="1500" dirty="0"/>
              <a:t>. </a:t>
            </a:r>
            <a:br>
              <a:rPr lang="en-US" sz="1500" dirty="0"/>
            </a:br>
            <a:endParaRPr lang="en-US" sz="15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cxnSp>
        <p:nvCxnSpPr>
          <p:cNvPr id="7" name="Straight Connector 6"/>
          <p:cNvCxnSpPr/>
          <p:nvPr/>
        </p:nvCxnSpPr>
        <p:spPr>
          <a:xfrm flipV="1">
            <a:off x="822326" y="733489"/>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9" name="Google Shape;97;p15"/>
          <p:cNvSpPr txBox="1">
            <a:spLocks/>
          </p:cNvSpPr>
          <p:nvPr/>
        </p:nvSpPr>
        <p:spPr>
          <a:xfrm>
            <a:off x="822326" y="58296"/>
            <a:ext cx="7499348"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200" b="1" dirty="0"/>
              <a:t>Saturation mode</a:t>
            </a:r>
            <a:endParaRPr lang="en-US" sz="4400" b="1" dirty="0"/>
          </a:p>
        </p:txBody>
      </p:sp>
      <p:pic>
        <p:nvPicPr>
          <p:cNvPr id="10" name="Picture 9"/>
          <p:cNvPicPr>
            <a:picLocks noChangeAspect="1"/>
          </p:cNvPicPr>
          <p:nvPr/>
        </p:nvPicPr>
        <p:blipFill>
          <a:blip r:embed="rId2"/>
          <a:stretch>
            <a:fillRect/>
          </a:stretch>
        </p:blipFill>
        <p:spPr>
          <a:xfrm>
            <a:off x="6193653" y="1127734"/>
            <a:ext cx="2950347" cy="2801172"/>
          </a:xfrm>
          <a:prstGeom prst="rect">
            <a:avLst/>
          </a:prstGeom>
        </p:spPr>
      </p:pic>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Tree>
    <p:extLst>
      <p:ext uri="{BB962C8B-B14F-4D97-AF65-F5344CB8AC3E}">
        <p14:creationId xmlns:p14="http://schemas.microsoft.com/office/powerpoint/2010/main" val="21122741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48845" y="880196"/>
            <a:ext cx="5644809" cy="2321210"/>
          </a:xfrm>
        </p:spPr>
        <p:txBody>
          <a:bodyPr/>
          <a:lstStyle/>
          <a:p>
            <a:r>
              <a:rPr lang="en-US" sz="1500" dirty="0"/>
              <a:t>In the active mode, one junction (emitter to base) is forward biased and another junction (collector to base) is reverse biased. In other words, if we assume two p-n junctions as two p-n junction diodes, one diode will be forward biased and another diode will be reverse biased. </a:t>
            </a:r>
          </a:p>
          <a:p>
            <a:endParaRPr lang="en-US" sz="1500" dirty="0"/>
          </a:p>
          <a:p>
            <a:r>
              <a:rPr lang="en-US" sz="1500" dirty="0"/>
              <a:t>The active mode of operation is used for the </a:t>
            </a:r>
            <a:r>
              <a:rPr lang="en-US" sz="1500" b="1" dirty="0"/>
              <a:t>amplification</a:t>
            </a:r>
            <a:r>
              <a:rPr lang="en-US" sz="1500" dirty="0"/>
              <a:t> of current. </a:t>
            </a:r>
          </a:p>
          <a:p>
            <a:endParaRPr lang="en-US" sz="1500" dirty="0"/>
          </a:p>
          <a:p>
            <a:endParaRPr lang="en-US" sz="1500" dirty="0"/>
          </a:p>
          <a:p>
            <a:endParaRPr lang="en-US" sz="1500" dirty="0"/>
          </a:p>
          <a:p>
            <a:endParaRPr lang="en-US" sz="15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cxnSp>
        <p:nvCxnSpPr>
          <p:cNvPr id="7" name="Straight Connector 6"/>
          <p:cNvCxnSpPr/>
          <p:nvPr/>
        </p:nvCxnSpPr>
        <p:spPr>
          <a:xfrm flipV="1">
            <a:off x="822326" y="733489"/>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Google Shape;97;p15"/>
          <p:cNvSpPr txBox="1">
            <a:spLocks/>
          </p:cNvSpPr>
          <p:nvPr/>
        </p:nvSpPr>
        <p:spPr>
          <a:xfrm>
            <a:off x="822326" y="58296"/>
            <a:ext cx="7499348"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200" b="1" dirty="0"/>
              <a:t>Active mode</a:t>
            </a:r>
            <a:r>
              <a:rPr lang="en-US" sz="3200" dirty="0"/>
              <a:t> </a:t>
            </a:r>
            <a:endParaRPr lang="en-US" sz="4400" b="1" dirty="0"/>
          </a:p>
        </p:txBody>
      </p:sp>
      <p:pic>
        <p:nvPicPr>
          <p:cNvPr id="11" name="Picture 10"/>
          <p:cNvPicPr>
            <a:picLocks noChangeAspect="1"/>
          </p:cNvPicPr>
          <p:nvPr/>
        </p:nvPicPr>
        <p:blipFill>
          <a:blip r:embed="rId2"/>
          <a:stretch>
            <a:fillRect/>
          </a:stretch>
        </p:blipFill>
        <p:spPr>
          <a:xfrm>
            <a:off x="6320413" y="1291793"/>
            <a:ext cx="2717833" cy="2603096"/>
          </a:xfrm>
          <a:prstGeom prst="rect">
            <a:avLst/>
          </a:prstGeom>
        </p:spPr>
      </p:pic>
      <p:sp>
        <p:nvSpPr>
          <p:cNvPr id="12" name="Text Placeholder 2"/>
          <p:cNvSpPr>
            <a:spLocks noGrp="1"/>
          </p:cNvSpPr>
          <p:nvPr>
            <p:ph type="body" idx="1"/>
          </p:nvPr>
        </p:nvSpPr>
        <p:spPr>
          <a:xfrm>
            <a:off x="548845" y="3820832"/>
            <a:ext cx="7855540" cy="971671"/>
          </a:xfrm>
        </p:spPr>
        <p:txBody>
          <a:bodyPr/>
          <a:lstStyle/>
          <a:p>
            <a:pPr marL="101600" indent="0">
              <a:buNone/>
            </a:pPr>
            <a:endParaRPr lang="en-US" sz="1500" dirty="0"/>
          </a:p>
          <a:p>
            <a:r>
              <a:rPr lang="en-US" sz="1500" dirty="0"/>
              <a:t>From the above discussion, we can say that the transistor works as an ON/OFF switch in saturation and cutoff modes whereas it works as an amplifier of current in active mode. </a:t>
            </a:r>
            <a:br>
              <a:rPr lang="en-US" sz="1500" dirty="0"/>
            </a:br>
            <a:br>
              <a:rPr lang="en-US" sz="1500" dirty="0"/>
            </a:br>
            <a:endParaRPr lang="en-US" sz="1500" dirty="0"/>
          </a:p>
        </p:txBody>
      </p:sp>
      <p:sp>
        <p:nvSpPr>
          <p:cNvPr id="9" name="TextBox 8"/>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Tree>
    <p:extLst>
      <p:ext uri="{BB962C8B-B14F-4D97-AF65-F5344CB8AC3E}">
        <p14:creationId xmlns:p14="http://schemas.microsoft.com/office/powerpoint/2010/main" val="27534005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1215300" y="1723649"/>
            <a:ext cx="6713400" cy="1526447"/>
          </a:xfrm>
          <a:prstGeom prst="rect">
            <a:avLst/>
          </a:prstGeom>
        </p:spPr>
        <p:txBody>
          <a:bodyPr spcFirstLastPara="1" wrap="square" lIns="91425" tIns="91425" rIns="91425" bIns="91425" anchor="t" anchorCtr="0">
            <a:noAutofit/>
          </a:bodyPr>
          <a:lstStyle/>
          <a:p>
            <a:pPr marL="0" lvl="0" indent="0">
              <a:buNone/>
            </a:pPr>
            <a:r>
              <a:rPr lang="en" b="1" dirty="0">
                <a:solidFill>
                  <a:srgbClr val="3494BA"/>
                </a:solidFill>
              </a:rPr>
              <a:t>Time </a:t>
            </a:r>
            <a:r>
              <a:rPr lang="en" dirty="0">
                <a:solidFill>
                  <a:srgbClr val="5F686C"/>
                </a:solidFill>
              </a:rPr>
              <a:t>is relative,</a:t>
            </a:r>
          </a:p>
          <a:p>
            <a:pPr marL="0" lvl="0" indent="0">
              <a:buNone/>
            </a:pPr>
            <a:r>
              <a:rPr lang="en-US" dirty="0">
                <a:solidFill>
                  <a:srgbClr val="5F686C"/>
                </a:solidFill>
              </a:rPr>
              <a:t>I</a:t>
            </a:r>
            <a:r>
              <a:rPr lang="en" dirty="0">
                <a:solidFill>
                  <a:srgbClr val="5F686C"/>
                </a:solidFill>
              </a:rPr>
              <a:t>ts only worth depends upon</a:t>
            </a:r>
          </a:p>
          <a:p>
            <a:pPr marL="0" lvl="0" indent="0">
              <a:buNone/>
            </a:pPr>
            <a:r>
              <a:rPr lang="en-US" dirty="0">
                <a:solidFill>
                  <a:srgbClr val="5F686C"/>
                </a:solidFill>
              </a:rPr>
              <a:t>w</a:t>
            </a:r>
            <a:r>
              <a:rPr lang="en" dirty="0">
                <a:solidFill>
                  <a:srgbClr val="5F686C"/>
                </a:solidFill>
              </a:rPr>
              <a:t>hat we do as it’s passing</a:t>
            </a:r>
          </a:p>
          <a:p>
            <a:pPr marL="0" lvl="0" indent="0">
              <a:buNone/>
            </a:pPr>
            <a:r>
              <a:rPr lang="en" sz="1600" dirty="0">
                <a:solidFill>
                  <a:srgbClr val="5F686C"/>
                </a:solidFill>
              </a:rPr>
              <a:t>- Albert Einstein</a:t>
            </a:r>
            <a:endParaRPr lang="en" sz="1600" dirty="0">
              <a:solidFill>
                <a:srgbClr val="3494BA"/>
              </a:solidFill>
            </a:endParaRPr>
          </a:p>
        </p:txBody>
      </p:sp>
      <p:sp>
        <p:nvSpPr>
          <p:cNvPr id="105" name="Google Shape;105;p16"/>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fld id="{00000000-1234-1234-1234-123412341234}" type="slidenum">
              <a:rPr lang="en"/>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5"/>
          <p:cNvSpPr txBox="1">
            <a:spLocks noGrp="1"/>
          </p:cNvSpPr>
          <p:nvPr>
            <p:ph type="ctrTitle" idx="4294967295"/>
          </p:nvPr>
        </p:nvSpPr>
        <p:spPr>
          <a:xfrm>
            <a:off x="685800" y="516542"/>
            <a:ext cx="77724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b="1" dirty="0">
                <a:solidFill>
                  <a:srgbClr val="3494BA"/>
                </a:solidFill>
              </a:rPr>
              <a:t>Thanks!</a:t>
            </a:r>
            <a:endParaRPr sz="6000" b="1" dirty="0">
              <a:solidFill>
                <a:srgbClr val="3494BA"/>
              </a:solidFill>
            </a:endParaRPr>
          </a:p>
        </p:txBody>
      </p:sp>
      <p:sp>
        <p:nvSpPr>
          <p:cNvPr id="375" name="Google Shape;375;p35"/>
          <p:cNvSpPr txBox="1">
            <a:spLocks noGrp="1"/>
          </p:cNvSpPr>
          <p:nvPr>
            <p:ph type="subTitle" idx="4294967295"/>
          </p:nvPr>
        </p:nvSpPr>
        <p:spPr>
          <a:xfrm>
            <a:off x="685800" y="1639913"/>
            <a:ext cx="65937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b="1" dirty="0">
                <a:solidFill>
                  <a:srgbClr val="5F686C"/>
                </a:solidFill>
              </a:rPr>
              <a:t>Any questions?</a:t>
            </a:r>
            <a:endParaRPr sz="3600" b="1" dirty="0">
              <a:solidFill>
                <a:srgbClr val="5F686C"/>
              </a:solidFill>
            </a:endParaRPr>
          </a:p>
        </p:txBody>
      </p:sp>
      <p:sp>
        <p:nvSpPr>
          <p:cNvPr id="377" name="Google Shape;377;p3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6" name="Google Shape;97;p15"/>
          <p:cNvSpPr txBox="1">
            <a:spLocks/>
          </p:cNvSpPr>
          <p:nvPr/>
        </p:nvSpPr>
        <p:spPr>
          <a:xfrm>
            <a:off x="822326" y="99392"/>
            <a:ext cx="7499348"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200" b="1" dirty="0"/>
              <a:t>Bipolar Junction Transistor (BJT)</a:t>
            </a:r>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9" name="Text Placeholder 2"/>
          <p:cNvSpPr>
            <a:spLocks noGrp="1"/>
          </p:cNvSpPr>
          <p:nvPr>
            <p:ph type="body" idx="1"/>
          </p:nvPr>
        </p:nvSpPr>
        <p:spPr>
          <a:xfrm>
            <a:off x="780971" y="782065"/>
            <a:ext cx="7582058" cy="4136901"/>
          </a:xfrm>
        </p:spPr>
        <p:txBody>
          <a:bodyPr/>
          <a:lstStyle/>
          <a:p>
            <a:pPr marL="558800" lvl="1" indent="0" algn="just">
              <a:buNone/>
            </a:pPr>
            <a:endParaRPr lang="en-US" sz="1700" dirty="0"/>
          </a:p>
          <a:p>
            <a:pPr algn="just"/>
            <a:r>
              <a:rPr lang="en-US" sz="1700" dirty="0"/>
              <a:t>An n-p-n transistor is composed of two n-type semiconductors separated by a thin section of p-type</a:t>
            </a:r>
          </a:p>
          <a:p>
            <a:pPr algn="just"/>
            <a:endParaRPr lang="en-US" sz="1700" dirty="0"/>
          </a:p>
          <a:p>
            <a:pPr algn="just"/>
            <a:endParaRPr lang="en-US" sz="1700" dirty="0"/>
          </a:p>
          <a:p>
            <a:pPr marL="101600" indent="0" algn="just">
              <a:buNone/>
            </a:pPr>
            <a:endParaRPr lang="en-US" sz="1700" dirty="0"/>
          </a:p>
          <a:p>
            <a:pPr marL="101600" indent="0" algn="just">
              <a:buNone/>
            </a:pPr>
            <a:endParaRPr lang="en-US" sz="1700" dirty="0"/>
          </a:p>
          <a:p>
            <a:pPr algn="just"/>
            <a:r>
              <a:rPr lang="en-US" sz="1700" dirty="0"/>
              <a:t>A p-n-p transistor is formed by two p-sections separated by a thin section of n-type.</a:t>
            </a:r>
          </a:p>
        </p:txBody>
      </p:sp>
      <p:pic>
        <p:nvPicPr>
          <p:cNvPr id="2" name="Picture 1"/>
          <p:cNvPicPr>
            <a:picLocks noChangeAspect="1"/>
          </p:cNvPicPr>
          <p:nvPr/>
        </p:nvPicPr>
        <p:blipFill>
          <a:blip r:embed="rId2"/>
          <a:stretch>
            <a:fillRect/>
          </a:stretch>
        </p:blipFill>
        <p:spPr>
          <a:xfrm>
            <a:off x="3969098" y="1659513"/>
            <a:ext cx="2362277" cy="1148630"/>
          </a:xfrm>
          <a:prstGeom prst="rect">
            <a:avLst/>
          </a:prstGeom>
        </p:spPr>
      </p:pic>
      <p:pic>
        <p:nvPicPr>
          <p:cNvPr id="4" name="Picture 3"/>
          <p:cNvPicPr>
            <a:picLocks noChangeAspect="1"/>
          </p:cNvPicPr>
          <p:nvPr/>
        </p:nvPicPr>
        <p:blipFill>
          <a:blip r:embed="rId3"/>
          <a:stretch>
            <a:fillRect/>
          </a:stretch>
        </p:blipFill>
        <p:spPr>
          <a:xfrm>
            <a:off x="4056486" y="3601906"/>
            <a:ext cx="2187500" cy="1040135"/>
          </a:xfrm>
          <a:prstGeom prst="rect">
            <a:avLst/>
          </a:prstGeom>
        </p:spPr>
      </p:pic>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Tree>
    <p:extLst>
      <p:ext uri="{BB962C8B-B14F-4D97-AF65-F5344CB8AC3E}">
        <p14:creationId xmlns:p14="http://schemas.microsoft.com/office/powerpoint/2010/main" val="4217595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75123" y="886339"/>
            <a:ext cx="5885968" cy="4060312"/>
          </a:xfrm>
        </p:spPr>
        <p:txBody>
          <a:bodyPr/>
          <a:lstStyle/>
          <a:p>
            <a:pPr algn="just"/>
            <a:r>
              <a:rPr lang="en-US" sz="1500" dirty="0"/>
              <a:t>In each type of transistor, the following points are noted:</a:t>
            </a:r>
          </a:p>
          <a:p>
            <a:pPr lvl="1" algn="just">
              <a:buFont typeface="+mj-lt"/>
              <a:buAutoNum type="arabicPeriod"/>
            </a:pPr>
            <a:r>
              <a:rPr lang="en-US" sz="1500" dirty="0"/>
              <a:t>These are two p-n junctions. Therefore, a transistor may be regarded as a combination of two diodes connected back to back.</a:t>
            </a:r>
          </a:p>
          <a:p>
            <a:pPr lvl="1" algn="just">
              <a:buFont typeface="+mj-lt"/>
              <a:buAutoNum type="arabicPeriod"/>
            </a:pPr>
            <a:r>
              <a:rPr lang="en-US" sz="1500" dirty="0"/>
              <a:t>There are three terminals, one taken from each type of semiconductor.</a:t>
            </a:r>
          </a:p>
          <a:p>
            <a:pPr lvl="1" algn="just">
              <a:buFont typeface="+mj-lt"/>
              <a:buAutoNum type="arabicPeriod"/>
            </a:pPr>
            <a:r>
              <a:rPr lang="en-US" sz="1500" dirty="0"/>
              <a:t>The middle section is a very thin layer. This is the most important factor in the function of a transistor.</a:t>
            </a:r>
          </a:p>
          <a:p>
            <a:pPr lvl="1" algn="just">
              <a:buFont typeface="+mj-lt"/>
              <a:buAutoNum type="arabicPeriod"/>
            </a:pPr>
            <a:endParaRPr lang="en-US" sz="1500" dirty="0"/>
          </a:p>
          <a:p>
            <a:pPr lvl="1" algn="just">
              <a:buFont typeface="+mj-lt"/>
              <a:buAutoNum type="arabicPeriod"/>
            </a:pPr>
            <a:endParaRPr lang="en-US" sz="1500" dirty="0"/>
          </a:p>
          <a:p>
            <a:pPr algn="just"/>
            <a:r>
              <a:rPr lang="en-US" sz="1500" dirty="0"/>
              <a:t>A transistor (p-n-p or n-p-n) has three sections of doped semiconductors. The section on one side is the </a:t>
            </a:r>
            <a:r>
              <a:rPr lang="en-US" sz="1500" b="1" dirty="0"/>
              <a:t>emitter</a:t>
            </a:r>
            <a:r>
              <a:rPr lang="en-US" sz="1500" dirty="0"/>
              <a:t> and the section on the opposite side is the </a:t>
            </a:r>
            <a:r>
              <a:rPr lang="en-US" sz="1500" b="1" dirty="0"/>
              <a:t>collector</a:t>
            </a:r>
            <a:r>
              <a:rPr lang="en-US" sz="1500" dirty="0"/>
              <a:t>. The middle section is called the </a:t>
            </a:r>
            <a:r>
              <a:rPr lang="en-US" sz="1500" b="1" dirty="0"/>
              <a:t>base</a:t>
            </a:r>
            <a:r>
              <a:rPr lang="en-US" sz="1500" dirty="0"/>
              <a:t> and forms two junctions between the emitter and collector.</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pic>
        <p:nvPicPr>
          <p:cNvPr id="2050" name="Picture 2" descr="Bipolar Junction Transistors - ppt video online download"/>
          <p:cNvPicPr>
            <a:picLocks noChangeAspect="1" noChangeArrowheads="1"/>
          </p:cNvPicPr>
          <p:nvPr/>
        </p:nvPicPr>
        <p:blipFill rotWithShape="1">
          <a:blip r:embed="rId2">
            <a:extLst>
              <a:ext uri="{28A0092B-C50C-407E-A947-70E740481C1C}">
                <a14:useLocalDpi xmlns:a14="http://schemas.microsoft.com/office/drawing/2010/main" val="0"/>
              </a:ext>
            </a:extLst>
          </a:blip>
          <a:srcRect l="4040" t="24378" r="54845" b="7150"/>
          <a:stretch/>
        </p:blipFill>
        <p:spPr bwMode="auto">
          <a:xfrm>
            <a:off x="7088042" y="1128379"/>
            <a:ext cx="1316342" cy="164412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Bipolar Junction Transistors - ppt video online download"/>
          <p:cNvPicPr>
            <a:picLocks noChangeAspect="1" noChangeArrowheads="1"/>
          </p:cNvPicPr>
          <p:nvPr/>
        </p:nvPicPr>
        <p:blipFill rotWithShape="1">
          <a:blip r:embed="rId2">
            <a:extLst>
              <a:ext uri="{28A0092B-C50C-407E-A947-70E740481C1C}">
                <a14:useLocalDpi xmlns:a14="http://schemas.microsoft.com/office/drawing/2010/main" val="0"/>
              </a:ext>
            </a:extLst>
          </a:blip>
          <a:srcRect l="54229" t="24992" r="5603" b="10870"/>
          <a:stretch/>
        </p:blipFill>
        <p:spPr bwMode="auto">
          <a:xfrm>
            <a:off x="7088042" y="3216608"/>
            <a:ext cx="1364194" cy="1633722"/>
          </a:xfrm>
          <a:prstGeom prst="rect">
            <a:avLst/>
          </a:prstGeom>
          <a:noFill/>
          <a:extLst>
            <a:ext uri="{909E8E84-426E-40DD-AFC4-6F175D3DCCD1}">
              <a14:hiddenFill xmlns:a14="http://schemas.microsoft.com/office/drawing/2010/main">
                <a:solidFill>
                  <a:srgbClr val="FFFFFF"/>
                </a:solidFill>
              </a14:hiddenFill>
            </a:ext>
          </a:extLst>
        </p:spPr>
      </p:pic>
      <p:sp>
        <p:nvSpPr>
          <p:cNvPr id="9" name="Google Shape;97;p15"/>
          <p:cNvSpPr txBox="1">
            <a:spLocks/>
          </p:cNvSpPr>
          <p:nvPr/>
        </p:nvSpPr>
        <p:spPr>
          <a:xfrm>
            <a:off x="822326" y="99392"/>
            <a:ext cx="7499348"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200" b="1" dirty="0"/>
              <a:t>Bipolar Junction Transistor (BJT)</a:t>
            </a:r>
          </a:p>
        </p:txBody>
      </p:sp>
      <p:sp>
        <p:nvSpPr>
          <p:cNvPr id="10" name="TextBox 9"/>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Tree>
    <p:extLst>
      <p:ext uri="{BB962C8B-B14F-4D97-AF65-F5344CB8AC3E}">
        <p14:creationId xmlns:p14="http://schemas.microsoft.com/office/powerpoint/2010/main" val="112642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99453" y="624310"/>
            <a:ext cx="7618247" cy="1909960"/>
          </a:xfrm>
        </p:spPr>
        <p:txBody>
          <a:bodyPr/>
          <a:lstStyle/>
          <a:p>
            <a:pPr marL="101600" indent="0">
              <a:buNone/>
            </a:pPr>
            <a:endParaRPr lang="en-US" sz="1500" dirty="0"/>
          </a:p>
          <a:p>
            <a:r>
              <a:rPr lang="en-US" sz="1500" dirty="0"/>
              <a:t>The transistor has two p-n junctions that is it is like two diodes. The junction between emitter and base is called emitter-base diode or simply the emitter diode. The junction between the base and collector is called collector-base diode or simply collector diode. The emitter diode is always forward biased whereas collector diode is always reverse biased.</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2"/>
          <a:stretch>
            <a:fillRect/>
          </a:stretch>
        </p:blipFill>
        <p:spPr>
          <a:xfrm>
            <a:off x="1599553" y="2958708"/>
            <a:ext cx="5818046" cy="1462952"/>
          </a:xfrm>
          <a:prstGeom prst="rect">
            <a:avLst/>
          </a:prstGeom>
        </p:spPr>
      </p:pic>
      <p:sp>
        <p:nvSpPr>
          <p:cNvPr id="8" name="Google Shape;97;p15"/>
          <p:cNvSpPr txBox="1">
            <a:spLocks/>
          </p:cNvSpPr>
          <p:nvPr/>
        </p:nvSpPr>
        <p:spPr>
          <a:xfrm>
            <a:off x="822326" y="99392"/>
            <a:ext cx="7499348"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200" b="1" dirty="0"/>
              <a:t>Bipolar Junction Transistor (BJT)</a:t>
            </a:r>
          </a:p>
        </p:txBody>
      </p:sp>
      <p:sp>
        <p:nvSpPr>
          <p:cNvPr id="9" name="TextBox 8"/>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Tree>
    <p:extLst>
      <p:ext uri="{BB962C8B-B14F-4D97-AF65-F5344CB8AC3E}">
        <p14:creationId xmlns:p14="http://schemas.microsoft.com/office/powerpoint/2010/main" val="2284018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pic>
        <p:nvPicPr>
          <p:cNvPr id="8" name="Picture 7"/>
          <p:cNvPicPr>
            <a:picLocks noChangeAspect="1"/>
          </p:cNvPicPr>
          <p:nvPr/>
        </p:nvPicPr>
        <p:blipFill>
          <a:blip r:embed="rId2"/>
          <a:stretch>
            <a:fillRect/>
          </a:stretch>
        </p:blipFill>
        <p:spPr>
          <a:xfrm>
            <a:off x="822326" y="1150474"/>
            <a:ext cx="3269580" cy="2148582"/>
          </a:xfrm>
          <a:prstGeom prst="rect">
            <a:avLst/>
          </a:prstGeom>
        </p:spPr>
      </p:pic>
      <p:pic>
        <p:nvPicPr>
          <p:cNvPr id="9" name="Picture 8"/>
          <p:cNvPicPr>
            <a:picLocks noChangeAspect="1"/>
          </p:cNvPicPr>
          <p:nvPr/>
        </p:nvPicPr>
        <p:blipFill>
          <a:blip r:embed="rId3"/>
          <a:stretch>
            <a:fillRect/>
          </a:stretch>
        </p:blipFill>
        <p:spPr>
          <a:xfrm>
            <a:off x="5209428" y="2224765"/>
            <a:ext cx="3743655" cy="2397478"/>
          </a:xfrm>
          <a:prstGeom prst="rect">
            <a:avLst/>
          </a:prstGeom>
        </p:spPr>
      </p:pic>
      <p:sp>
        <p:nvSpPr>
          <p:cNvPr id="10" name="Google Shape;97;p15"/>
          <p:cNvSpPr txBox="1">
            <a:spLocks/>
          </p:cNvSpPr>
          <p:nvPr/>
        </p:nvSpPr>
        <p:spPr>
          <a:xfrm>
            <a:off x="822326" y="99392"/>
            <a:ext cx="7499348"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200" b="1" dirty="0"/>
              <a:t>Bipolar Junction Transistor (BJT)</a:t>
            </a:r>
          </a:p>
        </p:txBody>
      </p:sp>
      <p:sp>
        <p:nvSpPr>
          <p:cNvPr id="11" name="TextBox 10"/>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Tree>
    <p:extLst>
      <p:ext uri="{BB962C8B-B14F-4D97-AF65-F5344CB8AC3E}">
        <p14:creationId xmlns:p14="http://schemas.microsoft.com/office/powerpoint/2010/main" val="1246522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86137" y="902646"/>
            <a:ext cx="7618247" cy="3847205"/>
          </a:xfrm>
        </p:spPr>
        <p:txBody>
          <a:bodyPr/>
          <a:lstStyle/>
          <a:p>
            <a:r>
              <a:rPr lang="en-US" sz="1500" b="1" dirty="0"/>
              <a:t>Emitter: </a:t>
            </a:r>
            <a:r>
              <a:rPr lang="en-US" sz="1500" dirty="0"/>
              <a:t>The section on one side that supplies charge carriers (electrons or holes) is called the emitter. The emitter is always forward biased with respect to base so that it can supply a large number of majority carriers. In the first figure, the emitter of p-n-p transistor is forward biased and supplies hole charges to its junction with the base. Similarly, in the second figure, the emitter of n-p-n transistor has a forward bias and supplies free electrons to its junction with the base.</a:t>
            </a:r>
          </a:p>
          <a:p>
            <a:r>
              <a:rPr lang="en-US" sz="1500" b="1" dirty="0"/>
              <a:t>Collector: </a:t>
            </a:r>
            <a:r>
              <a:rPr lang="en-US" sz="1500" dirty="0"/>
              <a:t>The section on the other side that collects the charges is called the collector. The collector is always reverse biased. Its function is to remove charges from its junction with the base. In the first figure, the collector of p-n-p transistor has a reverse bias and receives hole charges that flow in the output circuit. Similarly, in the second figure, the collector of n-p-n transistor has reverse bias and receives electrons.</a:t>
            </a:r>
          </a:p>
          <a:p>
            <a:r>
              <a:rPr lang="en-US" sz="1500" b="1" dirty="0"/>
              <a:t>Base: </a:t>
            </a:r>
            <a:r>
              <a:rPr lang="en-US" sz="1500" dirty="0"/>
              <a:t>The middle section which forms two p-n junctions between the emitter and collector is called the base. The base-emitter junction is forward biased, allowing low resistance for the emitter circuit. The base-collector junction is reverse biased and provides high resistance in the collector circuit.</a:t>
            </a:r>
          </a:p>
          <a:p>
            <a:endParaRPr lang="en-US" sz="15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6" name="Google Shape;97;p15"/>
          <p:cNvSpPr txBox="1">
            <a:spLocks/>
          </p:cNvSpPr>
          <p:nvPr/>
        </p:nvSpPr>
        <p:spPr>
          <a:xfrm>
            <a:off x="822326" y="99392"/>
            <a:ext cx="7499348"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b="1" dirty="0"/>
              <a:t>Terminals of BJT</a:t>
            </a:r>
            <a:endParaRPr lang="en-US" sz="4800" b="1" dirty="0"/>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Tree>
    <p:extLst>
      <p:ext uri="{BB962C8B-B14F-4D97-AF65-F5344CB8AC3E}">
        <p14:creationId xmlns:p14="http://schemas.microsoft.com/office/powerpoint/2010/main" val="338723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86137" y="813143"/>
            <a:ext cx="7976026" cy="603675"/>
          </a:xfrm>
        </p:spPr>
        <p:txBody>
          <a:bodyPr/>
          <a:lstStyle/>
          <a:p>
            <a:r>
              <a:rPr lang="en-US" sz="1800" dirty="0"/>
              <a:t>The symbols used for n-p-n and p-n-p transistors are given below, </a:t>
            </a:r>
            <a:br>
              <a:rPr lang="en-US" sz="1800" dirty="0"/>
            </a:br>
            <a:endParaRPr lang="en-US" sz="17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
        <p:nvSpPr>
          <p:cNvPr id="6" name="Google Shape;97;p15"/>
          <p:cNvSpPr txBox="1">
            <a:spLocks/>
          </p:cNvSpPr>
          <p:nvPr/>
        </p:nvSpPr>
        <p:spPr>
          <a:xfrm>
            <a:off x="822326" y="99392"/>
            <a:ext cx="7499348" cy="725557"/>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2000"/>
              <a:buFont typeface="Roboto Slab"/>
              <a:buNone/>
              <a:defRPr sz="2000" b="0" i="0" u="none" strike="noStrike" cap="none">
                <a:solidFill>
                  <a:schemeClr val="accent1"/>
                </a:solidFill>
                <a:latin typeface="Roboto Slab"/>
                <a:ea typeface="Roboto Slab"/>
                <a:cs typeface="Roboto Slab"/>
                <a:sym typeface="Roboto Slab"/>
              </a:defRPr>
            </a:lvl9pPr>
          </a:lstStyle>
          <a:p>
            <a:r>
              <a:rPr lang="en-US" sz="3600" b="1" dirty="0"/>
              <a:t>Symbol of BJT</a:t>
            </a:r>
            <a:endParaRPr lang="en-US" sz="4800" b="1" dirty="0"/>
          </a:p>
        </p:txBody>
      </p:sp>
      <p:cxnSp>
        <p:nvCxnSpPr>
          <p:cNvPr id="7" name="Straight Connector 6"/>
          <p:cNvCxnSpPr/>
          <p:nvPr/>
        </p:nvCxnSpPr>
        <p:spPr>
          <a:xfrm flipV="1">
            <a:off x="822326" y="795133"/>
            <a:ext cx="7499348" cy="29816"/>
          </a:xfrm>
          <a:prstGeom prst="line">
            <a:avLst/>
          </a:prstGeom>
          <a:ln w="19050">
            <a:solidFill>
              <a:srgbClr val="3494BA"/>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rotWithShape="1">
          <a:blip r:embed="rId2"/>
          <a:srcRect r="52872"/>
          <a:stretch/>
        </p:blipFill>
        <p:spPr>
          <a:xfrm>
            <a:off x="1577592" y="1520690"/>
            <a:ext cx="2682909" cy="3086342"/>
          </a:xfrm>
          <a:prstGeom prst="rect">
            <a:avLst/>
          </a:prstGeom>
        </p:spPr>
      </p:pic>
      <p:pic>
        <p:nvPicPr>
          <p:cNvPr id="8" name="Picture 7"/>
          <p:cNvPicPr>
            <a:picLocks noChangeAspect="1"/>
          </p:cNvPicPr>
          <p:nvPr/>
        </p:nvPicPr>
        <p:blipFill rotWithShape="1">
          <a:blip r:embed="rId2"/>
          <a:srcRect l="52393"/>
          <a:stretch/>
        </p:blipFill>
        <p:spPr>
          <a:xfrm>
            <a:off x="5694192" y="1519804"/>
            <a:ext cx="2710192" cy="3086342"/>
          </a:xfrm>
          <a:prstGeom prst="rect">
            <a:avLst/>
          </a:prstGeom>
        </p:spPr>
      </p:pic>
      <p:sp>
        <p:nvSpPr>
          <p:cNvPr id="9" name="TextBox 8"/>
          <p:cNvSpPr txBox="1"/>
          <p:nvPr/>
        </p:nvSpPr>
        <p:spPr>
          <a:xfrm>
            <a:off x="0" y="4929246"/>
            <a:ext cx="1973617" cy="230832"/>
          </a:xfrm>
          <a:prstGeom prst="rect">
            <a:avLst/>
          </a:prstGeom>
          <a:noFill/>
        </p:spPr>
        <p:txBody>
          <a:bodyPr wrap="none" rtlCol="0">
            <a:spAutoFit/>
          </a:bodyPr>
          <a:lstStyle/>
          <a:p>
            <a:pPr algn="ctr"/>
            <a:r>
              <a:rPr lang="en-US" sz="900" dirty="0">
                <a:solidFill>
                  <a:schemeClr val="bg1">
                    <a:lumMod val="50000"/>
                  </a:schemeClr>
                </a:solidFill>
                <a:latin typeface="MS Gothic" panose="020B0609070205080204" pitchFamily="49" charset="-128"/>
                <a:ea typeface="MS Gothic" panose="020B0609070205080204" pitchFamily="49" charset="-128"/>
              </a:rPr>
              <a:t>Prepared by Ipshita Tasnim Raha</a:t>
            </a:r>
          </a:p>
        </p:txBody>
      </p:sp>
    </p:spTree>
    <p:extLst>
      <p:ext uri="{BB962C8B-B14F-4D97-AF65-F5344CB8AC3E}">
        <p14:creationId xmlns:p14="http://schemas.microsoft.com/office/powerpoint/2010/main" val="4135740920"/>
      </p:ext>
    </p:extLst>
  </p:cSld>
  <p:clrMapOvr>
    <a:masterClrMapping/>
  </p:clrMapOvr>
</p:sld>
</file>

<file path=ppt/theme/theme1.xml><?xml version="1.0" encoding="utf-8"?>
<a:theme xmlns:a="http://schemas.openxmlformats.org/drawingml/2006/main" name="Cordelia templat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2008</TotalTime>
  <Words>2263</Words>
  <Application>Microsoft Office PowerPoint</Application>
  <PresentationFormat>On-screen Show (16:9)</PresentationFormat>
  <Paragraphs>225</Paragraphs>
  <Slides>37</Slides>
  <Notes>4</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Cordelia template</vt:lpstr>
      <vt:lpstr>Electronic Devices and Circuits  Lecture-5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Electronic Devices and Circuits  Lecture-1</dc:title>
  <cp:lastModifiedBy>zannatulmifta97@gmail.com</cp:lastModifiedBy>
  <cp:revision>82</cp:revision>
  <dcterms:modified xsi:type="dcterms:W3CDTF">2023-09-17T10:29:54Z</dcterms:modified>
</cp:coreProperties>
</file>