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01" r:id="rId3"/>
    <p:sldId id="396" r:id="rId4"/>
    <p:sldId id="397" r:id="rId5"/>
    <p:sldId id="356" r:id="rId6"/>
    <p:sldId id="358" r:id="rId7"/>
    <p:sldId id="398" r:id="rId8"/>
    <p:sldId id="359" r:id="rId9"/>
    <p:sldId id="367" r:id="rId10"/>
    <p:sldId id="360" r:id="rId11"/>
    <p:sldId id="361" r:id="rId12"/>
    <p:sldId id="362" r:id="rId13"/>
    <p:sldId id="363" r:id="rId14"/>
    <p:sldId id="365" r:id="rId15"/>
    <p:sldId id="399" r:id="rId16"/>
    <p:sldId id="366" r:id="rId17"/>
    <p:sldId id="400" r:id="rId18"/>
    <p:sldId id="401" r:id="rId19"/>
    <p:sldId id="402" r:id="rId20"/>
    <p:sldId id="403" r:id="rId21"/>
    <p:sldId id="368" r:id="rId22"/>
    <p:sldId id="369" r:id="rId23"/>
    <p:sldId id="370" r:id="rId24"/>
    <p:sldId id="383" r:id="rId25"/>
    <p:sldId id="381" r:id="rId26"/>
    <p:sldId id="279" r:id="rId27"/>
  </p:sldIdLst>
  <p:sldSz cx="9144000" cy="5143500" type="screen16x9"/>
  <p:notesSz cx="6858000" cy="9144000"/>
  <p:embeddedFontLst>
    <p:embeddedFont>
      <p:font typeface="Roboto Slab" panose="020B0604020202020204" charset="0"/>
      <p:regular r:id="rId29"/>
      <p:bold r:id="rId30"/>
    </p:embeddedFont>
    <p:embeddedFont>
      <p:font typeface="MS Gothic" panose="020B0609070205080204" pitchFamily="49" charset="-128"/>
      <p:regular r:id="rId31"/>
    </p:embeddedFont>
    <p:embeddedFont>
      <p:font typeface="Source Sans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CFD8DC"/>
    <a:srgbClr val="2896C1"/>
    <a:srgbClr val="5F686C"/>
    <a:srgbClr val="0091EA"/>
    <a:srgbClr val="607D8B"/>
    <a:srgbClr val="2DA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8FC5D4-ED00-41CF-BD16-44E6D13FCE92}">
  <a:tblStyle styleId="{AA8FC5D4-ED00-41CF-BD16-44E6D13FC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011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38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59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4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88435" y="936772"/>
            <a:ext cx="6140198" cy="2951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rgbClr val="3494BA"/>
                </a:solidFill>
              </a:rPr>
              <a:t>Electronic</a:t>
            </a:r>
            <a:r>
              <a:rPr lang="en-US" sz="4000" dirty="0"/>
              <a:t> Devices and Circuits</a:t>
            </a:r>
            <a:br>
              <a:rPr lang="en-US" sz="40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Lecture-7</a:t>
            </a:r>
            <a:endParaRPr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1880" y="3845970"/>
            <a:ext cx="0" cy="1254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0;p12"/>
          <p:cNvSpPr txBox="1">
            <a:spLocks/>
          </p:cNvSpPr>
          <p:nvPr/>
        </p:nvSpPr>
        <p:spPr>
          <a:xfrm>
            <a:off x="1888435" y="711923"/>
            <a:ext cx="1699591" cy="6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CSE 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5"/>
            <a:ext cx="8084916" cy="1134920"/>
          </a:xfrm>
        </p:spPr>
        <p:txBody>
          <a:bodyPr/>
          <a:lstStyle/>
          <a:p>
            <a:r>
              <a:rPr lang="en-US" sz="1400" dirty="0"/>
              <a:t>Figure (</a:t>
            </a:r>
            <a:r>
              <a:rPr lang="en-US" sz="1400" dirty="0" err="1"/>
              <a:t>i</a:t>
            </a:r>
            <a:r>
              <a:rPr lang="en-US" sz="1400" dirty="0"/>
              <a:t>) shows n-channel JFET polarities whereas Figure (ii) shows the p-channel JFET polarities. Note that in each case, </a:t>
            </a:r>
            <a:r>
              <a:rPr lang="en-US" sz="1400" dirty="0">
                <a:solidFill>
                  <a:srgbClr val="C00000"/>
                </a:solidFill>
              </a:rPr>
              <a:t>the voltage between the gate and source is such that the gate is reverse biased.</a:t>
            </a:r>
            <a:r>
              <a:rPr lang="en-US" sz="1400" dirty="0"/>
              <a:t> This is the normal way of JFET connection. The drain and source terminals are interchangeable that is, either end can be used as source and the other end as drain.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JFET polarities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6" y="2335874"/>
            <a:ext cx="3133203" cy="2186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41" y="2235015"/>
            <a:ext cx="3303055" cy="23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4"/>
            <a:ext cx="8004529" cy="2079465"/>
          </a:xfrm>
        </p:spPr>
        <p:txBody>
          <a:bodyPr/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The following points may be noted:</a:t>
            </a:r>
          </a:p>
          <a:p>
            <a:pPr marL="101600" indent="0">
              <a:buNone/>
            </a:pP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The input circuit (gate to source) of a JFET is </a:t>
            </a:r>
            <a:r>
              <a:rPr lang="en-US" sz="1400" b="1" dirty="0">
                <a:solidFill>
                  <a:srgbClr val="FF0000"/>
                </a:solidFill>
              </a:rPr>
              <a:t>reverse biased</a:t>
            </a:r>
            <a:r>
              <a:rPr lang="en-US" sz="1400" dirty="0"/>
              <a:t>. This means that the device </a:t>
            </a:r>
            <a:r>
              <a:rPr lang="en-US" sz="1400" dirty="0">
                <a:solidFill>
                  <a:srgbClr val="C00000"/>
                </a:solidFill>
              </a:rPr>
              <a:t>has high input impedance.</a:t>
            </a:r>
          </a:p>
          <a:p>
            <a:pPr marL="101600" indent="0">
              <a:buNone/>
            </a:pPr>
            <a:r>
              <a:rPr lang="en-US" sz="1400" dirty="0"/>
              <a:t>(ii) The drain is so biased with respect to source that </a:t>
            </a:r>
            <a:r>
              <a:rPr lang="en-US" sz="1400" dirty="0">
                <a:solidFill>
                  <a:srgbClr val="C00000"/>
                </a:solidFill>
              </a:rPr>
              <a:t>drain current ID flows from the source to drain</a:t>
            </a:r>
            <a:r>
              <a:rPr lang="en-US" sz="1400" dirty="0"/>
              <a:t>.</a:t>
            </a:r>
          </a:p>
          <a:p>
            <a:pPr marL="101600" indent="0">
              <a:buNone/>
            </a:pPr>
            <a:r>
              <a:rPr lang="en-US" sz="1400" dirty="0"/>
              <a:t>(iii) In all JFETs</a:t>
            </a:r>
            <a:r>
              <a:rPr lang="en-US" sz="1400" dirty="0" smtClean="0"/>
              <a:t>, </a:t>
            </a:r>
            <a:r>
              <a:rPr lang="en-US" sz="1800" b="1" dirty="0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G</a:t>
            </a:r>
            <a:r>
              <a:rPr lang="en-US" sz="1400" b="1" dirty="0" smtClean="0">
                <a:solidFill>
                  <a:srgbClr val="FF0000"/>
                </a:solidFill>
              </a:rPr>
              <a:t>=0 A</a:t>
            </a:r>
            <a:r>
              <a:rPr lang="en-US" sz="1400" dirty="0" smtClean="0">
                <a:solidFill>
                  <a:srgbClr val="FF0000"/>
                </a:solidFill>
              </a:rPr>
              <a:t> (approx.)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dirty="0" smtClean="0"/>
              <a:t>source </a:t>
            </a:r>
            <a:r>
              <a:rPr lang="en-US" sz="1400" dirty="0"/>
              <a:t>current </a:t>
            </a:r>
            <a:r>
              <a:rPr lang="en-US" sz="1800" dirty="0"/>
              <a:t>I</a:t>
            </a:r>
            <a:r>
              <a:rPr lang="en-US" sz="1100" dirty="0"/>
              <a:t>S </a:t>
            </a:r>
            <a:r>
              <a:rPr lang="en-US" sz="1400" dirty="0" err="1"/>
              <a:t>is</a:t>
            </a:r>
            <a:r>
              <a:rPr lang="en-US" sz="1400" dirty="0"/>
              <a:t> equal to the drain current. That is</a:t>
            </a:r>
            <a:r>
              <a:rPr lang="en-US" sz="1600" b="1" dirty="0">
                <a:solidFill>
                  <a:srgbClr val="C00000"/>
                </a:solidFill>
              </a:rPr>
              <a:t>, I</a:t>
            </a:r>
            <a:r>
              <a:rPr lang="en-US" sz="1600" b="1" baseline="-25000" dirty="0">
                <a:solidFill>
                  <a:srgbClr val="C00000"/>
                </a:solidFill>
              </a:rPr>
              <a:t>S </a:t>
            </a:r>
            <a:r>
              <a:rPr lang="en-US" sz="1600" b="1" dirty="0">
                <a:solidFill>
                  <a:srgbClr val="C00000"/>
                </a:solidFill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</a:rPr>
              <a:t>I</a:t>
            </a:r>
            <a:r>
              <a:rPr lang="en-US" sz="1600" b="1" baseline="-25000" dirty="0" smtClean="0">
                <a:solidFill>
                  <a:srgbClr val="C00000"/>
                </a:solidFill>
              </a:rPr>
              <a:t>D 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JFET polarities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43" y="2558766"/>
            <a:ext cx="3081213" cy="21910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55" y="2558766"/>
            <a:ext cx="2873326" cy="200501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593805" y="2690037"/>
            <a:ext cx="10632" cy="3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20945" y="28133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2" y="632434"/>
            <a:ext cx="8004529" cy="2079465"/>
          </a:xfrm>
        </p:spPr>
        <p:txBody>
          <a:bodyPr/>
          <a:lstStyle/>
          <a:p>
            <a:r>
              <a:rPr lang="en-US" sz="1400" dirty="0"/>
              <a:t>The two p-n junctions at the sides form two depletion layers. The current conduction by </a:t>
            </a:r>
            <a:r>
              <a:rPr lang="en-US" sz="1400" b="1" dirty="0"/>
              <a:t>charge carriers </a:t>
            </a:r>
            <a:r>
              <a:rPr lang="en-US" sz="1400" dirty="0"/>
              <a:t>(free electrons in this case) is through the channel between the two depletion layers and out of the drain. </a:t>
            </a:r>
            <a:r>
              <a:rPr lang="en-US" sz="1400" dirty="0">
                <a:solidFill>
                  <a:srgbClr val="FF0000"/>
                </a:solidFill>
              </a:rPr>
              <a:t>The width and hence resistance of this channel can be controlled by changing the input voltage  V</a:t>
            </a:r>
            <a:r>
              <a:rPr lang="en-US" sz="1400" baseline="-25000" dirty="0">
                <a:solidFill>
                  <a:srgbClr val="FF0000"/>
                </a:solidFill>
              </a:rPr>
              <a:t>GS</a:t>
            </a:r>
            <a:r>
              <a:rPr lang="en-US" sz="1400" dirty="0"/>
              <a:t>. The </a:t>
            </a:r>
            <a:r>
              <a:rPr lang="en-US" sz="1400" dirty="0">
                <a:solidFill>
                  <a:srgbClr val="FF0000"/>
                </a:solidFill>
              </a:rPr>
              <a:t>greater the reverse voltage  V</a:t>
            </a:r>
            <a:r>
              <a:rPr lang="en-US" sz="1400" baseline="-25000" dirty="0">
                <a:solidFill>
                  <a:srgbClr val="FF0000"/>
                </a:solidFill>
              </a:rPr>
              <a:t>GS</a:t>
            </a:r>
            <a:r>
              <a:rPr lang="en-US" sz="1400" dirty="0">
                <a:solidFill>
                  <a:srgbClr val="FF0000"/>
                </a:solidFill>
              </a:rPr>
              <a:t>, the wider will be the depletion layers</a:t>
            </a:r>
            <a:r>
              <a:rPr lang="en-US" sz="1400" dirty="0"/>
              <a:t> and narrower will be the conducting channel. </a:t>
            </a:r>
          </a:p>
          <a:p>
            <a:r>
              <a:rPr lang="en-US" sz="1400" dirty="0"/>
              <a:t>The narrower channel means greater resistance and hence source to drain current decreases. Reverse will happen should V</a:t>
            </a:r>
            <a:r>
              <a:rPr lang="en-US" sz="1400" baseline="-25000" dirty="0"/>
              <a:t>GS</a:t>
            </a:r>
            <a:r>
              <a:rPr lang="en-US" sz="1400" dirty="0"/>
              <a:t> decrease. </a:t>
            </a:r>
          </a:p>
          <a:p>
            <a:r>
              <a:rPr lang="en-US" sz="1400" dirty="0"/>
              <a:t>Thus JFET operates on the principle that width and hence resistance of the conducting channel can be varied by changing the reverse voltage V</a:t>
            </a:r>
            <a:r>
              <a:rPr lang="en-US" sz="1400" baseline="-25000" dirty="0"/>
              <a:t>GS</a:t>
            </a:r>
            <a:r>
              <a:rPr lang="en-US" sz="1400" dirty="0"/>
              <a:t>. In other words, the magnitude of drain current (I</a:t>
            </a:r>
            <a:r>
              <a:rPr lang="en-US" sz="1400" baseline="-25000" dirty="0"/>
              <a:t>D</a:t>
            </a:r>
            <a:r>
              <a:rPr lang="en-US" sz="1400" dirty="0"/>
              <a:t>) can be changed by altering V</a:t>
            </a:r>
            <a:r>
              <a:rPr lang="en-US" sz="1400" baseline="-25000" dirty="0"/>
              <a:t>GS</a:t>
            </a:r>
            <a:r>
              <a:rPr lang="en-US" sz="1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-27691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 smtClean="0"/>
              <a:t>Basic Principle </a:t>
            </a:r>
            <a:r>
              <a:rPr lang="en-US" sz="2800" b="1" dirty="0"/>
              <a:t>of JFET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644325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5" y="2935736"/>
            <a:ext cx="2232981" cy="21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743220"/>
            <a:ext cx="8215545" cy="1355985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1.  </a:t>
            </a:r>
            <a:r>
              <a:rPr lang="en-US" sz="1400" dirty="0" smtClean="0"/>
              <a:t>When </a:t>
            </a:r>
            <a:r>
              <a:rPr lang="en-US" sz="1400" b="1" dirty="0" smtClean="0">
                <a:solidFill>
                  <a:srgbClr val="FF0000"/>
                </a:solidFill>
              </a:rPr>
              <a:t>V</a:t>
            </a:r>
            <a:r>
              <a:rPr lang="en-US" sz="1100" b="1" dirty="0" smtClean="0">
                <a:solidFill>
                  <a:srgbClr val="FF0000"/>
                </a:solidFill>
              </a:rPr>
              <a:t>GS </a:t>
            </a:r>
            <a:r>
              <a:rPr lang="en-US" sz="1400" b="1" dirty="0" smtClean="0">
                <a:solidFill>
                  <a:srgbClr val="FF0000"/>
                </a:solidFill>
              </a:rPr>
              <a:t>= 0 V </a:t>
            </a:r>
            <a:r>
              <a:rPr lang="en-US" sz="1400" dirty="0" smtClean="0"/>
              <a:t>(V</a:t>
            </a:r>
            <a:r>
              <a:rPr lang="en-US" sz="1100" dirty="0" smtClean="0"/>
              <a:t>G</a:t>
            </a:r>
            <a:r>
              <a:rPr lang="en-US" sz="1400" dirty="0" smtClean="0"/>
              <a:t>=V</a:t>
            </a:r>
            <a:r>
              <a:rPr lang="en-US" sz="1100" dirty="0" smtClean="0"/>
              <a:t>S</a:t>
            </a:r>
            <a:r>
              <a:rPr lang="en-US" sz="1400" dirty="0" smtClean="0"/>
              <a:t>) and  </a:t>
            </a:r>
            <a:r>
              <a:rPr lang="en-US" sz="1400" dirty="0"/>
              <a:t>a voltage </a:t>
            </a:r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100" dirty="0" smtClean="0">
                <a:solidFill>
                  <a:srgbClr val="FF0000"/>
                </a:solidFill>
              </a:rPr>
              <a:t>DS</a:t>
            </a:r>
            <a:r>
              <a:rPr lang="en-US" sz="1400" dirty="0" smtClean="0">
                <a:solidFill>
                  <a:srgbClr val="FF0000"/>
                </a:solidFill>
              </a:rPr>
              <a:t>=V</a:t>
            </a:r>
            <a:r>
              <a:rPr lang="en-US" sz="1100" dirty="0" smtClean="0">
                <a:solidFill>
                  <a:srgbClr val="FF0000"/>
                </a:solidFill>
              </a:rPr>
              <a:t>DD</a:t>
            </a:r>
            <a:r>
              <a:rPr lang="en-US" sz="1400" dirty="0" smtClean="0"/>
              <a:t> </a:t>
            </a:r>
            <a:r>
              <a:rPr lang="en-US" sz="1400" dirty="0"/>
              <a:t>is applied between drain and source terminals </a:t>
            </a:r>
            <a:r>
              <a:rPr lang="en-US" sz="1400" dirty="0" smtClean="0"/>
              <a:t>[</a:t>
            </a:r>
            <a:r>
              <a:rPr lang="en-US" sz="1400" dirty="0"/>
              <a:t>Figure (</a:t>
            </a:r>
            <a:r>
              <a:rPr lang="en-US" sz="1400" dirty="0" err="1"/>
              <a:t>i</a:t>
            </a:r>
            <a:r>
              <a:rPr lang="en-US" sz="1400" dirty="0"/>
              <a:t>)], the two p-n junctions at the sides of the bar establish depletion layers. </a:t>
            </a:r>
            <a:r>
              <a:rPr lang="en-US" sz="1400" dirty="0" smtClean="0"/>
              <a:t>The electrons </a:t>
            </a:r>
            <a:r>
              <a:rPr lang="en-US" sz="1400" dirty="0"/>
              <a:t>will flow from source to drain through a channel between the depletion layers. The size</a:t>
            </a:r>
            <a:br>
              <a:rPr lang="en-US" sz="1400" dirty="0"/>
            </a:br>
            <a:r>
              <a:rPr lang="en-US" sz="1400" dirty="0"/>
              <a:t>of these </a:t>
            </a:r>
            <a:r>
              <a:rPr lang="en-US" sz="1400" dirty="0" smtClean="0"/>
              <a:t>depletion layers </a:t>
            </a:r>
            <a:r>
              <a:rPr lang="en-US" sz="1400" dirty="0"/>
              <a:t>determines the width of the channel and hence the current conduction through </a:t>
            </a:r>
            <a:r>
              <a:rPr lang="en-US" sz="1400" dirty="0" smtClean="0"/>
              <a:t>the bar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3252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Working of JFET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734637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143021" y="2373638"/>
            <a:ext cx="3376645" cy="2376213"/>
            <a:chOff x="1135464" y="2373638"/>
            <a:chExt cx="3376645" cy="23762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464" y="2373638"/>
              <a:ext cx="2817253" cy="237621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1808" y="3287464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r>
                <a:rPr lang="en-US" sz="1600" dirty="0" smtClean="0"/>
                <a:t>V</a:t>
              </a:r>
              <a:r>
                <a:rPr lang="en-US" sz="1100" dirty="0" smtClean="0"/>
                <a:t>DD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8776" y="293453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3660" y="3537382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99644" y="2528711"/>
              <a:ext cx="0" cy="270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901244" y="4278489"/>
              <a:ext cx="349956" cy="1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420533" y="3691270"/>
              <a:ext cx="0" cy="361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48" y="1919108"/>
            <a:ext cx="2803635" cy="29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644301"/>
            <a:ext cx="7827621" cy="1529033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2. </a:t>
            </a:r>
            <a:r>
              <a:rPr lang="en-US" sz="1400" dirty="0"/>
              <a:t>When a reverse voltage </a:t>
            </a:r>
            <a:r>
              <a:rPr lang="en-US" sz="1400" dirty="0" smtClean="0"/>
              <a:t>V</a:t>
            </a:r>
            <a:r>
              <a:rPr lang="en-US" sz="1100" dirty="0" smtClean="0"/>
              <a:t>GS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(V</a:t>
            </a:r>
            <a:r>
              <a:rPr lang="en-US" sz="1100" b="1" dirty="0" smtClean="0">
                <a:solidFill>
                  <a:srgbClr val="FF0000"/>
                </a:solidFill>
              </a:rPr>
              <a:t>GS</a:t>
            </a:r>
            <a:r>
              <a:rPr lang="en-US" sz="1400" b="1" dirty="0" smtClean="0">
                <a:solidFill>
                  <a:srgbClr val="FF0000"/>
                </a:solidFill>
              </a:rPr>
              <a:t>&lt; 0 V) </a:t>
            </a:r>
            <a:r>
              <a:rPr lang="en-US" sz="1400" dirty="0"/>
              <a:t>is applied between the gate and source [Figure (ii)], </a:t>
            </a:r>
            <a:r>
              <a:rPr lang="en-US" sz="1400" dirty="0">
                <a:solidFill>
                  <a:srgbClr val="FF0000"/>
                </a:solidFill>
              </a:rPr>
              <a:t>the width </a:t>
            </a:r>
            <a:r>
              <a:rPr lang="en-US" sz="1400" dirty="0" smtClean="0">
                <a:solidFill>
                  <a:srgbClr val="FF0000"/>
                </a:solidFill>
              </a:rPr>
              <a:t>of the </a:t>
            </a:r>
            <a:r>
              <a:rPr lang="en-US" sz="1400" dirty="0">
                <a:solidFill>
                  <a:srgbClr val="FF0000"/>
                </a:solidFill>
              </a:rPr>
              <a:t>depletion layers is increased</a:t>
            </a:r>
            <a:r>
              <a:rPr lang="en-US" sz="1400" dirty="0"/>
              <a:t>. This reduces the width of conducting channel, there by increasing the resistance of n-type bar. Consequently, </a:t>
            </a:r>
            <a:r>
              <a:rPr lang="en-US" sz="1400" dirty="0">
                <a:solidFill>
                  <a:srgbClr val="FF0000"/>
                </a:solidFill>
              </a:rPr>
              <a:t>the current from source to drain is decreased</a:t>
            </a:r>
            <a:r>
              <a:rPr lang="en-US" sz="1400" dirty="0"/>
              <a:t>. On the other hand, </a:t>
            </a:r>
            <a:r>
              <a:rPr lang="en-US" sz="1400" dirty="0">
                <a:solidFill>
                  <a:srgbClr val="FF0000"/>
                </a:solidFill>
              </a:rPr>
              <a:t>if the reverse voltage on the gate is decreased, the width of the depletion layers also decreases</a:t>
            </a:r>
            <a:r>
              <a:rPr lang="en-US" sz="1400" dirty="0"/>
              <a:t>. This increases the width of the conducting channel and hence source to drain current.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28201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Working of JFET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689481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02" y="2304643"/>
            <a:ext cx="2969850" cy="2445208"/>
          </a:xfrm>
          <a:prstGeom prst="rect">
            <a:avLst/>
          </a:prstGeom>
        </p:spPr>
      </p:pic>
      <p:pic>
        <p:nvPicPr>
          <p:cNvPr id="5122" name="Picture 2" descr="Principles of Op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09" y="1975346"/>
            <a:ext cx="2800991" cy="27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2050" name="Picture 2" descr="JFET – Jane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08" y="425928"/>
            <a:ext cx="7148336" cy="432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4"/>
            <a:ext cx="8004529" cy="135598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It is clear from the above discussion that current from source to drain can be controlled by the</a:t>
            </a:r>
            <a:br>
              <a:rPr lang="en-US" sz="1400" dirty="0"/>
            </a:br>
            <a:r>
              <a:rPr lang="en-US" sz="1400" dirty="0"/>
              <a:t>application of potential on the gate. For this reason, the device is called field effect transistor. It</a:t>
            </a:r>
            <a:br>
              <a:rPr lang="en-US" sz="1400" dirty="0"/>
            </a:br>
            <a:r>
              <a:rPr lang="en-US" sz="1400" dirty="0"/>
              <a:t>may be noted that a p-channel JFET operates in the same manner as an n -channel JFET except</a:t>
            </a:r>
            <a:br>
              <a:rPr lang="en-US" sz="1400" dirty="0"/>
            </a:br>
            <a:r>
              <a:rPr lang="en-US" sz="1400" dirty="0"/>
              <a:t>that channel current carriers will be the holes instead of electrons and the polarities of VGS and</a:t>
            </a:r>
            <a:br>
              <a:rPr lang="en-US" sz="1400" dirty="0"/>
            </a:br>
            <a:r>
              <a:rPr lang="en-US" sz="1400" dirty="0"/>
              <a:t>VDS are reversed. 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Working of JFET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326" y="2613446"/>
            <a:ext cx="775896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Pinch off voltage: </a:t>
            </a:r>
          </a:p>
          <a:p>
            <a:pPr algn="just"/>
            <a:r>
              <a:rPr lang="en-US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to a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that the two depletion regions would “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touch”,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referred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pinch-off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result. The level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establishes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to as the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pinch-off voltage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denoted by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</a:p>
          <a:p>
            <a:pPr algn="just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pinch-off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voltage,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 to source current becomes almost constant and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enters into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region.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only when gate to source voltage 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=0) 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336650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7" name="Rectangle 6"/>
          <p:cNvSpPr/>
          <p:nvPr/>
        </p:nvSpPr>
        <p:spPr>
          <a:xfrm>
            <a:off x="716843" y="815233"/>
            <a:ext cx="83481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For </a:t>
            </a:r>
            <a:r>
              <a:rPr lang="en-US" sz="2000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-channel JFETs </a:t>
            </a:r>
            <a:r>
              <a:rPr lang="en-US" sz="2000" dirty="0" smtClean="0">
                <a:latin typeface="Times New Roman" panose="02020603050405020304" pitchFamily="18" charset="0"/>
              </a:rPr>
              <a:t>include the following</a:t>
            </a:r>
            <a:r>
              <a:rPr lang="en-US" dirty="0" smtClean="0">
                <a:latin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Berkeley-BoldItalic"/>
              </a:rPr>
              <a:t>The 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maximum current is defined as I</a:t>
            </a:r>
            <a:r>
              <a:rPr lang="en-US" sz="800" i="1" dirty="0">
                <a:solidFill>
                  <a:srgbClr val="C00000"/>
                </a:solidFill>
                <a:latin typeface="Berkeley-BoldItalic"/>
              </a:rPr>
              <a:t>DSS</a:t>
            </a:r>
            <a:r>
              <a:rPr lang="en-US" sz="800" i="1" dirty="0">
                <a:solidFill>
                  <a:schemeClr val="tx1"/>
                </a:solidFill>
                <a:latin typeface="Berkeley-BoldItalic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and occurs when </a:t>
            </a:r>
            <a:r>
              <a:rPr lang="en-US" i="1" dirty="0" err="1" smtClean="0">
                <a:solidFill>
                  <a:srgbClr val="C00000"/>
                </a:solidFill>
                <a:latin typeface="Berkeley-BoldItalic"/>
              </a:rPr>
              <a:t>Vgs</a:t>
            </a:r>
            <a:r>
              <a:rPr lang="en-US" i="1" dirty="0" smtClean="0">
                <a:solidFill>
                  <a:srgbClr val="C00000"/>
                </a:solidFill>
                <a:latin typeface="Berkeley-BoldItalic"/>
              </a:rPr>
              <a:t>=0 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V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Berkeley-BoldItalic"/>
              </a:rPr>
              <a:t>and </a:t>
            </a:r>
            <a:r>
              <a:rPr lang="en-US" i="1" dirty="0" smtClean="0">
                <a:solidFill>
                  <a:srgbClr val="C00000"/>
                </a:solidFill>
                <a:latin typeface="Berkeley-BoldItalic"/>
              </a:rPr>
              <a:t>V</a:t>
            </a:r>
            <a:r>
              <a:rPr lang="en-US" sz="800" i="1" dirty="0" smtClean="0">
                <a:solidFill>
                  <a:srgbClr val="C00000"/>
                </a:solidFill>
                <a:latin typeface="Berkeley-BoldItalic"/>
              </a:rPr>
              <a:t>DS </a:t>
            </a:r>
            <a:r>
              <a:rPr lang="en-US" dirty="0" smtClean="0">
                <a:solidFill>
                  <a:srgbClr val="C00000"/>
                </a:solidFill>
                <a:latin typeface="MathematicalPi-One"/>
              </a:rPr>
              <a:t>=</a:t>
            </a:r>
            <a:r>
              <a:rPr lang="en-US" i="1" dirty="0" smtClean="0">
                <a:solidFill>
                  <a:srgbClr val="C00000"/>
                </a:solidFill>
                <a:latin typeface="Berkeley-BoldItalic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V</a:t>
            </a:r>
            <a:r>
              <a:rPr lang="en-US" sz="800" i="1" dirty="0">
                <a:solidFill>
                  <a:srgbClr val="C00000"/>
                </a:solidFill>
                <a:latin typeface="Berkeley-BoldItalic"/>
              </a:rPr>
              <a:t>P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|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as shown in Fig. 5.14a.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Berkeley-BoldItalic"/>
              </a:rPr>
              <a:t>For gate-to-source voltages 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V</a:t>
            </a:r>
            <a:r>
              <a:rPr lang="en-US" sz="800" i="1" dirty="0">
                <a:solidFill>
                  <a:srgbClr val="C00000"/>
                </a:solidFill>
                <a:latin typeface="Berkeley-BoldItalic"/>
              </a:rPr>
              <a:t>GS 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less than (more negative than) the </a:t>
            </a:r>
            <a:r>
              <a:rPr lang="en-US" i="1" dirty="0" smtClean="0">
                <a:solidFill>
                  <a:srgbClr val="C00000"/>
                </a:solidFill>
                <a:latin typeface="Berkeley-BoldItalic"/>
              </a:rPr>
              <a:t>pinch-off level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, the drain current is 0 A (I</a:t>
            </a:r>
            <a:r>
              <a:rPr lang="en-US" sz="800" i="1" dirty="0">
                <a:solidFill>
                  <a:srgbClr val="C00000"/>
                </a:solidFill>
                <a:latin typeface="Berkeley-BoldItalic"/>
              </a:rPr>
              <a:t>D </a:t>
            </a:r>
            <a:r>
              <a:rPr lang="en-US" dirty="0" smtClean="0">
                <a:solidFill>
                  <a:srgbClr val="C00000"/>
                </a:solidFill>
                <a:latin typeface="MathematicalPi-One"/>
              </a:rPr>
              <a:t>=</a:t>
            </a:r>
            <a:r>
              <a:rPr lang="en-US" i="1" dirty="0" smtClean="0">
                <a:solidFill>
                  <a:srgbClr val="C00000"/>
                </a:solidFill>
                <a:latin typeface="Berkeley-BoldItalic"/>
              </a:rPr>
              <a:t>0 </a:t>
            </a:r>
            <a:r>
              <a:rPr lang="en-US" i="1" dirty="0">
                <a:solidFill>
                  <a:srgbClr val="C00000"/>
                </a:solidFill>
                <a:latin typeface="Berkeley-BoldItalic"/>
              </a:rPr>
              <a:t>A)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as appearing in Fig. 5.14b.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Berkeley-BoldItalic"/>
              </a:rPr>
              <a:t>For all levels of V</a:t>
            </a:r>
            <a:r>
              <a:rPr lang="en-US" sz="800" i="1" dirty="0">
                <a:solidFill>
                  <a:schemeClr val="tx1"/>
                </a:solidFill>
                <a:latin typeface="Berkeley-BoldItalic"/>
              </a:rPr>
              <a:t>GS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between 0 V and the pinch-off level, the current I</a:t>
            </a:r>
            <a:r>
              <a:rPr lang="en-US" sz="800" i="1" dirty="0">
                <a:solidFill>
                  <a:schemeClr val="tx1"/>
                </a:solidFill>
                <a:latin typeface="Berkeley-BoldItalic"/>
              </a:rPr>
              <a:t>D </a:t>
            </a:r>
            <a:r>
              <a:rPr lang="en-US" i="1" dirty="0" smtClean="0">
                <a:solidFill>
                  <a:schemeClr val="tx1"/>
                </a:solidFill>
                <a:latin typeface="Berkeley-BoldItalic"/>
              </a:rPr>
              <a:t>will range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between I</a:t>
            </a:r>
            <a:r>
              <a:rPr lang="en-US" sz="800" i="1" dirty="0">
                <a:solidFill>
                  <a:schemeClr val="tx1"/>
                </a:solidFill>
                <a:latin typeface="Berkeley-BoldItalic"/>
              </a:rPr>
              <a:t>DSS </a:t>
            </a:r>
            <a:r>
              <a:rPr lang="en-US" i="1" dirty="0">
                <a:solidFill>
                  <a:schemeClr val="tx1"/>
                </a:solidFill>
                <a:latin typeface="Berkeley-BoldItalic"/>
              </a:rPr>
              <a:t>and 0 A, respectively, as reviewed by Fig. 5.14c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Google Shape;97;p15"/>
          <p:cNvSpPr txBox="1">
            <a:spLocks/>
          </p:cNvSpPr>
          <p:nvPr/>
        </p:nvSpPr>
        <p:spPr>
          <a:xfrm>
            <a:off x="822326" y="0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 smtClean="0"/>
              <a:t>Summary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326" y="70383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5" y="2709765"/>
            <a:ext cx="3019425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36" y="2690715"/>
            <a:ext cx="2781300" cy="187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96" y="2604990"/>
            <a:ext cx="2714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Some Important Terms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1" y="824949"/>
            <a:ext cx="7017041" cy="680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42" y="2113250"/>
            <a:ext cx="5528409" cy="2441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7442" y="158065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A9EC"/>
                </a:solidFill>
                <a:latin typeface="Berkeley-BoldItalic"/>
              </a:rPr>
              <a:t>I</a:t>
            </a:r>
            <a:r>
              <a:rPr lang="en-US" sz="800" b="1" i="1" dirty="0">
                <a:solidFill>
                  <a:srgbClr val="00A9EC"/>
                </a:solidFill>
                <a:latin typeface="Berkeley-BoldItalic"/>
              </a:rPr>
              <a:t>DSS </a:t>
            </a:r>
            <a:r>
              <a:rPr lang="en-US" b="1" i="1" dirty="0">
                <a:solidFill>
                  <a:srgbClr val="00A9EC"/>
                </a:solidFill>
                <a:latin typeface="Berkeley-BoldItalic"/>
              </a:rPr>
              <a:t>is the </a:t>
            </a:r>
            <a:r>
              <a:rPr lang="en-US" b="1" i="1" dirty="0">
                <a:solidFill>
                  <a:srgbClr val="C00000"/>
                </a:solidFill>
                <a:latin typeface="Berkeley-BoldItalic"/>
              </a:rPr>
              <a:t>maximum drain current </a:t>
            </a:r>
            <a:r>
              <a:rPr lang="en-US" b="1" i="1" dirty="0">
                <a:solidFill>
                  <a:srgbClr val="00A9EC"/>
                </a:solidFill>
                <a:latin typeface="Berkeley-BoldItalic"/>
              </a:rPr>
              <a:t>for a JFET and is defined by the conditions</a:t>
            </a:r>
          </a:p>
          <a:p>
            <a:r>
              <a:rPr lang="en-US" b="1" i="1" dirty="0">
                <a:solidFill>
                  <a:srgbClr val="C00000"/>
                </a:solidFill>
                <a:latin typeface="Berkeley-BoldItalic"/>
              </a:rPr>
              <a:t>V</a:t>
            </a:r>
            <a:r>
              <a:rPr lang="en-US" sz="800" b="1" i="1" dirty="0">
                <a:solidFill>
                  <a:srgbClr val="C00000"/>
                </a:solidFill>
                <a:latin typeface="Berkeley-BoldItalic"/>
              </a:rPr>
              <a:t>GS </a:t>
            </a:r>
            <a:r>
              <a:rPr lang="en-US" dirty="0">
                <a:solidFill>
                  <a:srgbClr val="C00000"/>
                </a:solidFill>
                <a:latin typeface="MathematicalPi-One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Berkeley-BoldItalic"/>
              </a:rPr>
              <a:t>0 V and V</a:t>
            </a:r>
            <a:r>
              <a:rPr lang="en-US" sz="800" b="1" i="1" dirty="0">
                <a:solidFill>
                  <a:srgbClr val="C00000"/>
                </a:solidFill>
                <a:latin typeface="Berkeley-BoldItalic"/>
              </a:rPr>
              <a:t>DS </a:t>
            </a:r>
            <a:r>
              <a:rPr lang="en-US" dirty="0">
                <a:solidFill>
                  <a:srgbClr val="C00000"/>
                </a:solidFill>
                <a:latin typeface="MathematicalPi-One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Berkeley-BoldItalic"/>
              </a:rPr>
              <a:t>|V</a:t>
            </a:r>
            <a:r>
              <a:rPr lang="en-US" sz="800" b="1" i="1" dirty="0">
                <a:solidFill>
                  <a:srgbClr val="C00000"/>
                </a:solidFill>
                <a:latin typeface="Berkeley-BoldItalic"/>
              </a:rPr>
              <a:t>P</a:t>
            </a:r>
            <a:r>
              <a:rPr lang="en-US" b="1" i="1" dirty="0">
                <a:solidFill>
                  <a:srgbClr val="C00000"/>
                </a:solidFill>
                <a:latin typeface="Berkeley-BoldItalic"/>
              </a:rPr>
              <a:t>|.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31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Some Important Terms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094424"/>
            <a:ext cx="7017041" cy="44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0" y="4177197"/>
            <a:ext cx="7265275" cy="463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49" y="1565722"/>
            <a:ext cx="5171859" cy="21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54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18;p18"/>
          <p:cNvSpPr txBox="1">
            <a:spLocks/>
          </p:cNvSpPr>
          <p:nvPr/>
        </p:nvSpPr>
        <p:spPr>
          <a:xfrm>
            <a:off x="200967" y="1157263"/>
            <a:ext cx="8943033" cy="172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4800" b="1" dirty="0"/>
              <a:t>Field Effect Transistors </a:t>
            </a:r>
          </a:p>
          <a:p>
            <a:pPr algn="ctr"/>
            <a:r>
              <a:rPr lang="en-US" sz="4800" b="1" dirty="0"/>
              <a:t>(FET)</a:t>
            </a:r>
            <a:r>
              <a:rPr lang="en-US" sz="4800" dirty="0"/>
              <a:t> </a:t>
            </a:r>
            <a:endParaRPr lang="en-US" sz="4800" b="1" dirty="0">
              <a:solidFill>
                <a:srgbClr val="2896C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051" y="3214724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– 5 (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Boylestad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2146"/>
          <a:stretch/>
        </p:blipFill>
        <p:spPr>
          <a:xfrm>
            <a:off x="741943" y="122681"/>
            <a:ext cx="2399463" cy="3184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174"/>
          <a:stretch/>
        </p:blipFill>
        <p:spPr>
          <a:xfrm>
            <a:off x="3499556" y="270108"/>
            <a:ext cx="4007556" cy="1245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30" y="1887097"/>
            <a:ext cx="3139210" cy="1311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80178" y="161503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When V</a:t>
            </a:r>
            <a:r>
              <a:rPr lang="en-US" sz="1100" b="1" dirty="0" smtClean="0">
                <a:solidFill>
                  <a:srgbClr val="C00000"/>
                </a:solidFill>
              </a:rPr>
              <a:t>GS</a:t>
            </a:r>
            <a:r>
              <a:rPr lang="en-US" b="1" dirty="0" smtClean="0">
                <a:solidFill>
                  <a:srgbClr val="C00000"/>
                </a:solidFill>
              </a:rPr>
              <a:t>= 0 V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5702" b="1"/>
          <a:stretch/>
        </p:blipFill>
        <p:spPr>
          <a:xfrm>
            <a:off x="1694758" y="3266388"/>
            <a:ext cx="4589988" cy="1680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746" y="2414456"/>
            <a:ext cx="2810275" cy="17863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572" y="4106519"/>
            <a:ext cx="2622834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B050"/>
                </a:solidFill>
              </a:rPr>
              <a:t>Example 5.1 (DIY)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Difference Between JFET and BJT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5"/>
            <a:ext cx="8004529" cy="2380916"/>
          </a:xfrm>
        </p:spPr>
        <p:txBody>
          <a:bodyPr/>
          <a:lstStyle/>
          <a:p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 </a:t>
            </a:r>
            <a:r>
              <a:rPr lang="en-US" sz="1400" dirty="0"/>
              <a:t>In a JFET, there is only one type of carrier, holes in p-type channel and electrons in n-type</a:t>
            </a:r>
            <a:br>
              <a:rPr lang="en-US" sz="1400" dirty="0"/>
            </a:br>
            <a:r>
              <a:rPr lang="en-US" sz="1400" dirty="0"/>
              <a:t>channel. For this reason, it is also called a unipolar transistor. However, in an ordinary transistor,</a:t>
            </a:r>
            <a:br>
              <a:rPr lang="en-US" sz="1400" dirty="0"/>
            </a:br>
            <a:r>
              <a:rPr lang="en-US" sz="1400" dirty="0"/>
              <a:t>both holes and electrons play part in conduction. Therefore, an ordinary transistor is sometimes</a:t>
            </a:r>
            <a:br>
              <a:rPr lang="en-US" sz="1400" dirty="0"/>
            </a:br>
            <a:r>
              <a:rPr lang="en-US" sz="1400" dirty="0"/>
              <a:t>called a bipolar transistor.</a:t>
            </a:r>
            <a:br>
              <a:rPr lang="en-US" sz="1400" dirty="0"/>
            </a:br>
            <a:r>
              <a:rPr lang="en-US" sz="1400" b="1" dirty="0"/>
              <a:t>(ii) </a:t>
            </a:r>
            <a:r>
              <a:rPr lang="en-US" sz="1400" dirty="0"/>
              <a:t>As the input circuit (gate to source) of a JFET is reverse biased, therefore, the device has high</a:t>
            </a:r>
            <a:br>
              <a:rPr lang="en-US" sz="1400" dirty="0"/>
            </a:br>
            <a:r>
              <a:rPr lang="en-US" sz="1400" dirty="0"/>
              <a:t>input impedance. However, the input circuit of an ordinary transistor is forward biased and hence</a:t>
            </a:r>
            <a:br>
              <a:rPr lang="en-US" sz="1400" dirty="0"/>
            </a:br>
            <a:r>
              <a:rPr lang="en-US" sz="1400" dirty="0"/>
              <a:t>has low input impedance.</a:t>
            </a:r>
            <a:br>
              <a:rPr lang="en-US" sz="1400" dirty="0"/>
            </a:br>
            <a:r>
              <a:rPr lang="en-US" sz="1400" b="1" dirty="0">
                <a:solidFill>
                  <a:srgbClr val="FF0000"/>
                </a:solidFill>
              </a:rPr>
              <a:t>(iii) </a:t>
            </a:r>
            <a:r>
              <a:rPr lang="en-US" sz="1400" dirty="0">
                <a:solidFill>
                  <a:srgbClr val="FF0000"/>
                </a:solidFill>
              </a:rPr>
              <a:t>The primary functional difference between the JFET and the BJT is that no current (actually,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a very, very small current) enters the gate of JFET (IG = 0A). However, typical BJT base current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might be a few </a:t>
            </a:r>
            <a:r>
              <a:rPr lang="en-US" sz="1400" dirty="0" err="1">
                <a:solidFill>
                  <a:srgbClr val="FF0000"/>
                </a:solidFill>
              </a:rPr>
              <a:t>μA</a:t>
            </a:r>
            <a:r>
              <a:rPr lang="en-US" sz="1400" dirty="0">
                <a:solidFill>
                  <a:srgbClr val="FF0000"/>
                </a:solidFill>
              </a:rPr>
              <a:t> while JFET gate current a thousand times smaller. </a:t>
            </a:r>
            <a:br>
              <a:rPr lang="en-US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63" y="3225521"/>
            <a:ext cx="1591586" cy="1803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12884"/>
            <a:ext cx="1312868" cy="18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Difference Between JFET and BJT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5"/>
            <a:ext cx="8004529" cy="2380916"/>
          </a:xfrm>
        </p:spPr>
        <p:txBody>
          <a:bodyPr/>
          <a:lstStyle/>
          <a:p>
            <a:r>
              <a:rPr lang="en-US" sz="1400" b="1" dirty="0">
                <a:solidFill>
                  <a:srgbClr val="FF0000"/>
                </a:solidFill>
              </a:rPr>
              <a:t>(iv) </a:t>
            </a:r>
            <a:r>
              <a:rPr lang="en-US" sz="1400" dirty="0">
                <a:solidFill>
                  <a:srgbClr val="FF0000"/>
                </a:solidFill>
              </a:rPr>
              <a:t>A bipolar transistor uses a current into its base to control a large current between collector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and emitter whereas a JFET uses voltage on the ‘gate’ (= base) terminal to control the current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between drain (= collector) and source ( = emitter). Thus a bipolar transistor gain is characterized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by current gain whereas the JFET gain is characterized as a </a:t>
            </a:r>
            <a:r>
              <a:rPr lang="en-US" sz="1400" dirty="0" err="1">
                <a:solidFill>
                  <a:srgbClr val="FF0000"/>
                </a:solidFill>
              </a:rPr>
              <a:t>transconductance</a:t>
            </a:r>
            <a:r>
              <a:rPr lang="en-US" sz="1400" dirty="0">
                <a:solidFill>
                  <a:srgbClr val="FF0000"/>
                </a:solidFill>
              </a:rPr>
              <a:t> that is, the ratio of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change in output current (drain current) to the input (gate) voltage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(v) </a:t>
            </a:r>
            <a:r>
              <a:rPr lang="en-US" sz="1400" dirty="0">
                <a:solidFill>
                  <a:srgbClr val="FF0000"/>
                </a:solidFill>
              </a:rPr>
              <a:t>In JFET, there are no junctions as in an ordinary transistor. The conduction is through an n-type or p-type </a:t>
            </a:r>
            <a:r>
              <a:rPr lang="en-US" sz="1400" dirty="0" smtClean="0">
                <a:solidFill>
                  <a:srgbClr val="FF0000"/>
                </a:solidFill>
              </a:rPr>
              <a:t>semiconductor </a:t>
            </a:r>
            <a:r>
              <a:rPr lang="en-US" sz="1400" dirty="0">
                <a:solidFill>
                  <a:srgbClr val="FF0000"/>
                </a:solidFill>
              </a:rPr>
              <a:t>material. For this reason, </a:t>
            </a:r>
            <a:r>
              <a:rPr lang="en-US" sz="1400" dirty="0" smtClean="0">
                <a:solidFill>
                  <a:srgbClr val="FF0000"/>
                </a:solidFill>
              </a:rPr>
              <a:t>the noise </a:t>
            </a:r>
            <a:r>
              <a:rPr lang="en-US" sz="1400" dirty="0">
                <a:solidFill>
                  <a:srgbClr val="FF0000"/>
                </a:solidFill>
              </a:rPr>
              <a:t>level in JFET is very small. </a:t>
            </a:r>
            <a:br>
              <a:rPr lang="en-US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63" y="3225521"/>
            <a:ext cx="1591586" cy="1803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212884"/>
            <a:ext cx="1312868" cy="18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24978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JFET as an Amplifier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689481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19974" y="628428"/>
            <a:ext cx="8090980" cy="3667105"/>
          </a:xfrm>
        </p:spPr>
        <p:txBody>
          <a:bodyPr/>
          <a:lstStyle/>
          <a:p>
            <a:r>
              <a:rPr lang="en-US" sz="1400" dirty="0"/>
              <a:t>In JFET amplifier circuit, a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weak signal is applied between </a:t>
            </a:r>
            <a:r>
              <a:rPr lang="en-US" sz="1400" b="1" dirty="0">
                <a:solidFill>
                  <a:srgbClr val="FF0000"/>
                </a:solidFill>
              </a:rPr>
              <a:t>gate and source </a:t>
            </a:r>
            <a:r>
              <a:rPr lang="en-US" sz="1400" dirty="0">
                <a:solidFill>
                  <a:srgbClr val="FF0000"/>
                </a:solidFill>
              </a:rPr>
              <a:t>and amplified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output is obtained in the </a:t>
            </a:r>
            <a:r>
              <a:rPr lang="en-US" sz="1400" b="1" dirty="0">
                <a:solidFill>
                  <a:srgbClr val="FF0000"/>
                </a:solidFill>
              </a:rPr>
              <a:t>drain-source</a:t>
            </a:r>
            <a:r>
              <a:rPr lang="en-US" sz="1400" dirty="0">
                <a:solidFill>
                  <a:srgbClr val="FF0000"/>
                </a:solidFill>
              </a:rPr>
              <a:t> circuit.</a:t>
            </a:r>
            <a:r>
              <a:rPr lang="en-US" sz="1400" dirty="0"/>
              <a:t> For the proper operation of JFET</a:t>
            </a:r>
            <a:r>
              <a:rPr lang="en-US" sz="1400" dirty="0">
                <a:solidFill>
                  <a:srgbClr val="FF0000"/>
                </a:solidFill>
              </a:rPr>
              <a:t>, the gate must be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negative with respect to source</a:t>
            </a:r>
            <a:r>
              <a:rPr lang="en-US" sz="1400" dirty="0"/>
              <a:t>, that is, input circuit should always be reverse biased. This is</a:t>
            </a:r>
            <a:br>
              <a:rPr lang="en-US" sz="1400" dirty="0"/>
            </a:br>
            <a:r>
              <a:rPr lang="en-US" sz="1400" dirty="0"/>
              <a:t>achieved either by inserting a battery V</a:t>
            </a:r>
            <a:r>
              <a:rPr lang="en-US" sz="1400" baseline="-25000" dirty="0"/>
              <a:t>GG</a:t>
            </a:r>
            <a:r>
              <a:rPr lang="en-US" sz="1400" dirty="0"/>
              <a:t> in the gate circuit or by a circuit known as biasing</a:t>
            </a:r>
            <a:br>
              <a:rPr lang="en-US" sz="1400" dirty="0"/>
            </a:br>
            <a:r>
              <a:rPr lang="en-US" sz="1400" dirty="0"/>
              <a:t>circuit.</a:t>
            </a:r>
          </a:p>
          <a:p>
            <a:r>
              <a:rPr lang="en-US" sz="1400" dirty="0"/>
              <a:t>In the present case, we are providing biasing by the battery V</a:t>
            </a:r>
            <a:r>
              <a:rPr lang="en-US" sz="1400" baseline="-25000" dirty="0"/>
              <a:t>GG</a:t>
            </a:r>
            <a:r>
              <a:rPr lang="en-US" sz="1400" dirty="0"/>
              <a:t>. </a:t>
            </a:r>
            <a:r>
              <a:rPr lang="en-US" sz="1400" dirty="0">
                <a:solidFill>
                  <a:srgbClr val="FF0000"/>
                </a:solidFill>
              </a:rPr>
              <a:t>A small change in the reverse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bias on the gate produces a large change in drain current</a:t>
            </a:r>
            <a:r>
              <a:rPr lang="en-US" sz="1400" dirty="0"/>
              <a:t>. This fact makes JFET capable of</a:t>
            </a:r>
            <a:br>
              <a:rPr lang="en-US" sz="1400" dirty="0"/>
            </a:br>
            <a:r>
              <a:rPr lang="en-US" sz="1400" dirty="0"/>
              <a:t>raising the strength of a weak signal.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70" y="2461980"/>
            <a:ext cx="2293194" cy="2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JFET as an Amplifier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4"/>
            <a:ext cx="5261329" cy="3667105"/>
          </a:xfrm>
        </p:spPr>
        <p:txBody>
          <a:bodyPr/>
          <a:lstStyle/>
          <a:p>
            <a:r>
              <a:rPr lang="en-US" sz="1400" dirty="0"/>
              <a:t>During the positive half of signal, the reverse bias on the gate decreases. This increases the</a:t>
            </a:r>
            <a:br>
              <a:rPr lang="en-US" sz="1400" dirty="0"/>
            </a:br>
            <a:r>
              <a:rPr lang="en-US" sz="1400" dirty="0"/>
              <a:t>channel width and hence the drain current.</a:t>
            </a:r>
          </a:p>
          <a:p>
            <a:r>
              <a:rPr lang="en-US" sz="1400" dirty="0"/>
              <a:t>During the negative half-cycle of the signal, the reverse voltage on the gate increases.</a:t>
            </a:r>
            <a:br>
              <a:rPr lang="en-US" sz="1400" dirty="0"/>
            </a:br>
            <a:r>
              <a:rPr lang="en-US" sz="1400" dirty="0"/>
              <a:t>Consequently, the drain current decreases.</a:t>
            </a:r>
          </a:p>
          <a:p>
            <a:endParaRPr lang="en-US" sz="1400" dirty="0"/>
          </a:p>
          <a:p>
            <a:r>
              <a:rPr lang="en-US" sz="1400" dirty="0"/>
              <a:t>The result is that a small change in voltage at the gate produces a large change in drain current.</a:t>
            </a:r>
            <a:br>
              <a:rPr lang="en-US" sz="1400" dirty="0"/>
            </a:br>
            <a:r>
              <a:rPr lang="en-US" sz="1400" dirty="0"/>
              <a:t>These large variations in drain current produce large output across the load RL. In this way, JFET acts as an amplifier.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07" y="1176981"/>
            <a:ext cx="2757477" cy="2792119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791072" y="1975556"/>
            <a:ext cx="575861" cy="395112"/>
          </a:xfrm>
          <a:prstGeom prst="wedgeRectCallout">
            <a:avLst>
              <a:gd name="adj1" fmla="val 38603"/>
              <a:gd name="adj2" fmla="val 207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Weak signal</a:t>
            </a:r>
            <a:endParaRPr lang="en-US" sz="1100" dirty="0"/>
          </a:p>
        </p:txBody>
      </p:sp>
      <p:pic>
        <p:nvPicPr>
          <p:cNvPr id="1032" name="Picture 8" descr="Download Curve Png - Sine Wave Without Background Clipart Png Download -  Pik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92" y="1422400"/>
            <a:ext cx="1011659" cy="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JFET Connections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041"/>
          <a:stretch/>
        </p:blipFill>
        <p:spPr>
          <a:xfrm>
            <a:off x="986808" y="1175657"/>
            <a:ext cx="7011680" cy="30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1531553" y="153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3494BA"/>
                </a:solidFill>
              </a:rPr>
              <a:t>Thanks!</a:t>
            </a:r>
            <a:endParaRPr sz="6000" b="1" dirty="0">
              <a:solidFill>
                <a:srgbClr val="3494BA"/>
              </a:solidFill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2120903" y="2655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5F686C"/>
                </a:solidFill>
              </a:rPr>
              <a:t>Any questions?</a:t>
            </a:r>
            <a:endParaRPr sz="3600" b="1" dirty="0">
              <a:solidFill>
                <a:srgbClr val="5F686C"/>
              </a:solidFill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5143403" y="5765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718625" y="316088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BJT vs FET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912" y="777753"/>
            <a:ext cx="592341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BJT 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three-terminal device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ield-effect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(FET) is a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three-terminal</a:t>
            </a:r>
          </a:p>
          <a:p>
            <a:pPr lvl="1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	Applications of FETs are same as the applications of BJTs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28" name="Picture 4" descr="Bipolar junction transistor NPN MOSFET Electronic symbol, together, angle,  electronics png | PNGE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07" y="551412"/>
            <a:ext cx="1558293" cy="13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polar junction transistor NPN MOSFET Electronic symbol, together, angle,  electronics png | PNGEg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65" y="510423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6415" y="187884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BJT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0603" y="18788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9913" y="2768917"/>
            <a:ext cx="8301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Dissimilarities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 transistor is a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current-controlled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voltage-controlled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level is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charge carriers,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electrons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holes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 is a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unipolar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device, conduction depends 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electron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channel) or hole 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298" y="39155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 5.1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2907" y="2519916"/>
            <a:ext cx="976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D=Drain</a:t>
            </a:r>
          </a:p>
          <a:p>
            <a:r>
              <a:rPr lang="en-US" dirty="0" smtClean="0"/>
              <a:t>G=Gate</a:t>
            </a:r>
          </a:p>
          <a:p>
            <a:r>
              <a:rPr lang="en-US" dirty="0" smtClean="0"/>
              <a:t>S=Source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BJT vs FET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27" y="0"/>
            <a:ext cx="4590673" cy="29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34987" y="505606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 current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34045" y="336329"/>
            <a:ext cx="68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current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6055" y="64410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567" y="260497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</a:t>
            </a:r>
            <a:r>
              <a:rPr lang="en-US" dirty="0" smtClean="0"/>
              <a:t>=Function(I</a:t>
            </a:r>
            <a:r>
              <a:rPr lang="en-US" sz="1100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2294" y="2604977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sz="1100" dirty="0" smtClean="0"/>
              <a:t>D=</a:t>
            </a:r>
            <a:r>
              <a:rPr lang="en-US" dirty="0" smtClean="0"/>
              <a:t>Function(V</a:t>
            </a:r>
            <a:r>
              <a:rPr lang="en-US" sz="900" dirty="0" smtClean="0"/>
              <a:t>GS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5173" y="314391"/>
            <a:ext cx="4107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     BJT :      n-p-n                  p-n-p</a:t>
            </a:r>
          </a:p>
          <a:p>
            <a:r>
              <a:rPr lang="en-US" dirty="0"/>
              <a:t> </a:t>
            </a:r>
            <a:r>
              <a:rPr lang="en-US" dirty="0" smtClean="0"/>
              <a:t>        FET:    n- channel        p-channel</a:t>
            </a:r>
          </a:p>
          <a:p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 smtClean="0"/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 are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BJTs</a:t>
            </a:r>
          </a:p>
          <a:p>
            <a:endParaRPr lang="en-US" dirty="0"/>
          </a:p>
          <a:p>
            <a:pPr marL="342900" indent="-342900">
              <a:buAutoNum type="arabicPeriod" startAt="7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usually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BJTs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particularly useful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integrated-circuit (IC)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chips</a:t>
            </a:r>
          </a:p>
          <a:p>
            <a:pPr marL="342900" indent="-342900">
              <a:buAutoNum type="arabicPeriod" startAt="7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input circuit (gate to source) of a JFET is reverse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has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input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the input circuit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BJT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forward biased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input impedance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43" y="3772427"/>
            <a:ext cx="85379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Why it is called Field Effect transistor?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/>
              <a:t>For the FET an </a:t>
            </a:r>
            <a:r>
              <a:rPr lang="en-US" i="1" dirty="0">
                <a:solidFill>
                  <a:srgbClr val="FF0000"/>
                </a:solidFill>
              </a:rPr>
              <a:t>electric field </a:t>
            </a:r>
            <a:r>
              <a:rPr lang="en-US" dirty="0" smtClean="0">
                <a:solidFill>
                  <a:srgbClr val="FF0000"/>
                </a:solidFill>
              </a:rPr>
              <a:t>is established </a:t>
            </a:r>
            <a:r>
              <a:rPr lang="en-US" dirty="0"/>
              <a:t>by the charges </a:t>
            </a:r>
            <a:r>
              <a:rPr lang="en-US" dirty="0" smtClean="0"/>
              <a:t>present. This electric field </a:t>
            </a:r>
            <a:r>
              <a:rPr lang="en-US" dirty="0"/>
              <a:t>will control the </a:t>
            </a:r>
            <a:r>
              <a:rPr lang="en-US" dirty="0" smtClean="0"/>
              <a:t>current conduction </a:t>
            </a:r>
            <a:r>
              <a:rPr lang="en-US" dirty="0"/>
              <a:t>path of the </a:t>
            </a:r>
            <a:r>
              <a:rPr lang="en-US" dirty="0" smtClean="0"/>
              <a:t>output </a:t>
            </a:r>
            <a:r>
              <a:rPr lang="en-US" dirty="0"/>
              <a:t>circuit </a:t>
            </a:r>
            <a:r>
              <a:rPr lang="en-US" dirty="0">
                <a:solidFill>
                  <a:srgbClr val="FF0000"/>
                </a:solidFill>
              </a:rPr>
              <a:t>without the need for direct contact </a:t>
            </a:r>
            <a:r>
              <a:rPr lang="en-US" dirty="0" smtClean="0">
                <a:solidFill>
                  <a:srgbClr val="FF0000"/>
                </a:solidFill>
              </a:rPr>
              <a:t>with the current conduction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5"/>
            <a:ext cx="8034673" cy="3825301"/>
          </a:xfrm>
        </p:spPr>
        <p:txBody>
          <a:bodyPr/>
          <a:lstStyle/>
          <a:p>
            <a:r>
              <a:rPr lang="en-US" sz="1600" dirty="0"/>
              <a:t>In BJT, both holes and electrons play part in the conduction process. BJT has two principal disadvantages: </a:t>
            </a:r>
          </a:p>
          <a:p>
            <a:pPr marL="901700" lvl="1" indent="-342900">
              <a:buAutoNum type="arabicPeriod"/>
            </a:pPr>
            <a:r>
              <a:rPr lang="en-US" sz="1600" dirty="0"/>
              <a:t>It has a </a:t>
            </a:r>
            <a:r>
              <a:rPr lang="en-US" sz="1600" dirty="0">
                <a:solidFill>
                  <a:srgbClr val="C00000"/>
                </a:solidFill>
              </a:rPr>
              <a:t>low input impedance </a:t>
            </a:r>
            <a:r>
              <a:rPr lang="en-US" sz="1600" dirty="0"/>
              <a:t>because of forward biased emitter junction</a:t>
            </a:r>
          </a:p>
          <a:p>
            <a:pPr marL="901700" lvl="1" indent="-342900">
              <a:buAutoNum type="arabicPeriod"/>
            </a:pPr>
            <a:r>
              <a:rPr lang="en-US" sz="1600" dirty="0"/>
              <a:t>It has </a:t>
            </a:r>
            <a:r>
              <a:rPr lang="en-US" sz="1600" dirty="0" smtClean="0"/>
              <a:t>a considerable </a:t>
            </a:r>
            <a:r>
              <a:rPr lang="en-US" sz="1600" dirty="0">
                <a:solidFill>
                  <a:srgbClr val="C00000"/>
                </a:solidFill>
              </a:rPr>
              <a:t>noise</a:t>
            </a:r>
            <a:r>
              <a:rPr lang="en-US" sz="1600" dirty="0"/>
              <a:t> </a:t>
            </a:r>
            <a:r>
              <a:rPr lang="en-US" sz="1600" dirty="0" smtClean="0"/>
              <a:t>level</a:t>
            </a:r>
          </a:p>
          <a:p>
            <a:pPr marL="558800" lvl="1" indent="0">
              <a:buNone/>
            </a:pPr>
            <a:endParaRPr lang="en-US" sz="1600" dirty="0"/>
          </a:p>
          <a:p>
            <a:pPr marL="101600" indent="0">
              <a:buNone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Main Difference: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/>
              <a:t>A bipolar junction transistor is a </a:t>
            </a:r>
            <a:r>
              <a:rPr lang="en-US" sz="1600" b="1" dirty="0"/>
              <a:t>current controlled device</a:t>
            </a:r>
            <a:r>
              <a:rPr lang="en-US" sz="1600" dirty="0"/>
              <a:t>, that is, output characteristics of the device are controlled by </a:t>
            </a:r>
            <a:r>
              <a:rPr lang="en-US" sz="1600" b="1" dirty="0"/>
              <a:t>base current</a:t>
            </a:r>
            <a:r>
              <a:rPr lang="en-US" sz="1600" dirty="0"/>
              <a:t> and not by base voltage. </a:t>
            </a:r>
          </a:p>
          <a:p>
            <a:r>
              <a:rPr lang="en-US" sz="1600" dirty="0"/>
              <a:t>However, in a field effect </a:t>
            </a:r>
            <a:r>
              <a:rPr lang="en-US" sz="1600" dirty="0" smtClean="0"/>
              <a:t>transistor (FET), </a:t>
            </a:r>
            <a:r>
              <a:rPr lang="en-US" sz="1600" dirty="0"/>
              <a:t>the output characteristics are controlled </a:t>
            </a:r>
            <a:r>
              <a:rPr lang="en-US" sz="1600" b="1" dirty="0"/>
              <a:t>by input voltage</a:t>
            </a:r>
            <a:r>
              <a:rPr lang="en-US" sz="1600" dirty="0"/>
              <a:t> and not by input current. This is probably the biggest difference between BJT and FET.</a:t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  <a:p>
            <a:pPr marL="1016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Field Effect Transistor</a:t>
            </a:r>
            <a:r>
              <a:rPr lang="en-US" sz="36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</p:spTree>
    <p:extLst>
      <p:ext uri="{BB962C8B-B14F-4D97-AF65-F5344CB8AC3E}">
        <p14:creationId xmlns:p14="http://schemas.microsoft.com/office/powerpoint/2010/main" val="6193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11" y="751134"/>
            <a:ext cx="8034673" cy="2019175"/>
          </a:xfrm>
        </p:spPr>
        <p:txBody>
          <a:bodyPr/>
          <a:lstStyle/>
          <a:p>
            <a:r>
              <a:rPr lang="en-US" sz="1600" dirty="0"/>
              <a:t>There are two basic types of field effect transistors:</a:t>
            </a:r>
          </a:p>
          <a:p>
            <a:pPr marL="558800" lvl="1" indent="0">
              <a:buNone/>
            </a:pPr>
            <a:r>
              <a:rPr lang="en-US" sz="1600" dirty="0"/>
              <a:t>1. Junction field effect transistor </a:t>
            </a:r>
            <a:r>
              <a:rPr lang="en-US" sz="1600" dirty="0">
                <a:solidFill>
                  <a:srgbClr val="C00000"/>
                </a:solidFill>
              </a:rPr>
              <a:t>(JFET)</a:t>
            </a:r>
          </a:p>
          <a:p>
            <a:pPr marL="558800" lvl="1" indent="0">
              <a:buNone/>
            </a:pPr>
            <a:r>
              <a:rPr lang="en-US" sz="1600" dirty="0"/>
              <a:t>2. Metal oxide semiconductor field effect transistor </a:t>
            </a:r>
            <a:r>
              <a:rPr lang="en-US" sz="1600" dirty="0">
                <a:solidFill>
                  <a:srgbClr val="C00000"/>
                </a:solidFill>
              </a:rPr>
              <a:t>(MOSFET)</a:t>
            </a:r>
          </a:p>
          <a:p>
            <a:pPr marL="101600" indent="0">
              <a:buNone/>
            </a:pPr>
            <a:endParaRPr lang="en-US" sz="1600" dirty="0"/>
          </a:p>
          <a:p>
            <a:r>
              <a:rPr lang="en-US" sz="1600" dirty="0"/>
              <a:t>A junction field effect transistor </a:t>
            </a:r>
            <a:r>
              <a:rPr lang="en-US" sz="1600" dirty="0" smtClean="0"/>
              <a:t>(JFET) is </a:t>
            </a:r>
            <a:r>
              <a:rPr lang="en-US" sz="1600" dirty="0"/>
              <a:t>a three terminal semiconductor device in which </a:t>
            </a:r>
            <a:r>
              <a:rPr lang="en-US" sz="1600" dirty="0">
                <a:solidFill>
                  <a:srgbClr val="FF0000"/>
                </a:solidFill>
              </a:rPr>
              <a:t>current conduction is by one type of carrier that is, electrons or holes.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Field Effect Transistor</a:t>
            </a:r>
            <a:r>
              <a:rPr lang="en-US" sz="3600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7170" name="Picture 2" descr="Junction Field Effect Transistor: Construction and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43" y="2896219"/>
            <a:ext cx="1666186" cy="18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polar junction transistor NPN MOSFET Electronic symbol, together, angle,  electronics png | PNGE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197" y="2975689"/>
            <a:ext cx="1754815" cy="14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64410" y="447053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of a n-channel JFET</a:t>
            </a:r>
            <a:endParaRPr lang="en-US" dirty="0"/>
          </a:p>
        </p:txBody>
      </p:sp>
      <p:pic>
        <p:nvPicPr>
          <p:cNvPr id="3074" name="Picture 2" descr="What is JFET, Construction and Work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"/>
          <a:stretch/>
        </p:blipFill>
        <p:spPr bwMode="auto">
          <a:xfrm>
            <a:off x="-2823" y="2770309"/>
            <a:ext cx="3841417" cy="20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67" y="490882"/>
            <a:ext cx="3279480" cy="3353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0152" y="233075"/>
            <a:ext cx="4131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Drain= from where output current is taken </a:t>
            </a:r>
          </a:p>
          <a:p>
            <a:endParaRPr lang="en-US" dirty="0" smtClean="0"/>
          </a:p>
          <a:p>
            <a:r>
              <a:rPr lang="en-US" dirty="0" smtClean="0"/>
              <a:t>Source= source of water, from where current is coming from</a:t>
            </a:r>
          </a:p>
          <a:p>
            <a:endParaRPr lang="en-US" dirty="0" smtClean="0"/>
          </a:p>
          <a:p>
            <a:r>
              <a:rPr lang="en-US" dirty="0" smtClean="0"/>
              <a:t>Gate= valve of a tap, controls current flow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772940" y="2254102"/>
            <a:ext cx="10632" cy="5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16549" y="1796902"/>
            <a:ext cx="329609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99391" y="2100213"/>
            <a:ext cx="6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146158" y="1425337"/>
            <a:ext cx="76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1026" name="Picture 2" descr="JFET vs MOSFET Transisto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0"/>
          <a:stretch/>
        </p:blipFill>
        <p:spPr bwMode="auto">
          <a:xfrm>
            <a:off x="510862" y="1847160"/>
            <a:ext cx="2350974" cy="23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0580" y="2999489"/>
            <a:ext cx="42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86349" y="369033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5069" y="342176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Vgs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40000" y="3421765"/>
            <a:ext cx="11289" cy="60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31541" y="2100213"/>
            <a:ext cx="0" cy="58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1951" y="384422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1951" y="247795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17333" y="4438113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Fig.: Water </a:t>
            </a:r>
            <a:r>
              <a:rPr lang="en-US" smtClean="0"/>
              <a:t>analogy for </a:t>
            </a:r>
            <a:r>
              <a:rPr lang="en-US" dirty="0" smtClean="0"/>
              <a:t>a JFET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7187" y="7716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181360"/>
            <a:ext cx="7969982" cy="44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Constructional details of </a:t>
            </a:r>
            <a:r>
              <a:rPr lang="en-US" b="1" dirty="0" smtClean="0"/>
              <a:t>JFET (Article 5.2)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84101" y="63198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21" y="2417044"/>
            <a:ext cx="1792089" cy="2342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32" y="2400720"/>
            <a:ext cx="1775154" cy="2356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22" y="2487482"/>
            <a:ext cx="2232981" cy="210892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61550" y="537870"/>
            <a:ext cx="8130758" cy="3725700"/>
          </a:xfrm>
        </p:spPr>
        <p:txBody>
          <a:bodyPr/>
          <a:lstStyle/>
          <a:p>
            <a:r>
              <a:rPr lang="en-US" dirty="0"/>
              <a:t>The basic construction of the </a:t>
            </a:r>
            <a:r>
              <a:rPr lang="en-US" i="1" dirty="0"/>
              <a:t>n-</a:t>
            </a:r>
            <a:r>
              <a:rPr lang="en-US" dirty="0"/>
              <a:t>channel </a:t>
            </a:r>
            <a:r>
              <a:rPr lang="en-US" dirty="0" smtClean="0"/>
              <a:t>JFET:</a:t>
            </a:r>
          </a:p>
          <a:p>
            <a:pPr marL="101600" indent="0" algn="just">
              <a:buNone/>
            </a:pPr>
            <a:r>
              <a:rPr lang="en-US" sz="1600" dirty="0"/>
              <a:t> </a:t>
            </a:r>
            <a:r>
              <a:rPr lang="en-US" sz="1600" dirty="0" smtClean="0"/>
              <a:t>	The major </a:t>
            </a:r>
            <a:r>
              <a:rPr lang="en-US" sz="1600" dirty="0"/>
              <a:t>part of the structure is the </a:t>
            </a:r>
            <a:r>
              <a:rPr lang="en-US" sz="1600" i="1" dirty="0"/>
              <a:t>n-</a:t>
            </a:r>
            <a:r>
              <a:rPr lang="en-US" sz="1600" dirty="0"/>
              <a:t>type material that forms the channel between </a:t>
            </a:r>
            <a:r>
              <a:rPr lang="en-US" sz="1600" dirty="0" smtClean="0"/>
              <a:t>the embedded </a:t>
            </a:r>
            <a:r>
              <a:rPr lang="en-US" sz="1600" dirty="0"/>
              <a:t>layers of </a:t>
            </a:r>
            <a:r>
              <a:rPr lang="en-US" sz="1600" i="1" dirty="0"/>
              <a:t>p-</a:t>
            </a:r>
            <a:r>
              <a:rPr lang="en-US" sz="1600" dirty="0"/>
              <a:t>type material. The top of the </a:t>
            </a:r>
            <a:r>
              <a:rPr lang="en-US" sz="1600" i="1" dirty="0"/>
              <a:t>n-</a:t>
            </a:r>
            <a:r>
              <a:rPr lang="en-US" sz="1600" dirty="0"/>
              <a:t>type channel is connected </a:t>
            </a:r>
            <a:r>
              <a:rPr lang="en-US" sz="1600" dirty="0" smtClean="0"/>
              <a:t>through an </a:t>
            </a:r>
            <a:r>
              <a:rPr lang="en-US" sz="1600" dirty="0" err="1"/>
              <a:t>ohmic</a:t>
            </a:r>
            <a:r>
              <a:rPr lang="en-US" sz="1600" dirty="0"/>
              <a:t> contact to a terminal referred to as the </a:t>
            </a:r>
            <a:r>
              <a:rPr lang="en-US" sz="1600" i="1" dirty="0"/>
              <a:t>drain (D), </a:t>
            </a:r>
            <a:r>
              <a:rPr lang="en-US" sz="1600" dirty="0"/>
              <a:t>while the lower end </a:t>
            </a:r>
            <a:r>
              <a:rPr lang="en-US" sz="1600" dirty="0" smtClean="0"/>
              <a:t>of the </a:t>
            </a:r>
            <a:r>
              <a:rPr lang="en-US" sz="1600" dirty="0"/>
              <a:t>same material is connected through an </a:t>
            </a:r>
            <a:r>
              <a:rPr lang="en-US" sz="1600" dirty="0" err="1"/>
              <a:t>ohmic</a:t>
            </a:r>
            <a:r>
              <a:rPr lang="en-US" sz="1600" dirty="0"/>
              <a:t> contact to a terminal referred to </a:t>
            </a:r>
            <a:r>
              <a:rPr lang="en-US" sz="1600" dirty="0" smtClean="0"/>
              <a:t>as the </a:t>
            </a:r>
            <a:r>
              <a:rPr lang="en-US" sz="1600" i="1" dirty="0"/>
              <a:t>source (S</a:t>
            </a:r>
            <a:r>
              <a:rPr lang="en-US" sz="1600" i="1" dirty="0" smtClean="0"/>
              <a:t>). </a:t>
            </a:r>
            <a:r>
              <a:rPr lang="en-US" sz="1600" dirty="0"/>
              <a:t>The two </a:t>
            </a:r>
            <a:r>
              <a:rPr lang="en-US" sz="1600" i="1" dirty="0"/>
              <a:t>p-</a:t>
            </a:r>
            <a:r>
              <a:rPr lang="en-US" sz="1600" dirty="0"/>
              <a:t>type materials are connected together and to the </a:t>
            </a:r>
            <a:r>
              <a:rPr lang="en-US" sz="1600" i="1" dirty="0"/>
              <a:t>gate (</a:t>
            </a:r>
            <a:r>
              <a:rPr lang="en-US" sz="1600" i="1" dirty="0" smtClean="0"/>
              <a:t>G) </a:t>
            </a:r>
            <a:r>
              <a:rPr lang="en-US" sz="1600" dirty="0" smtClean="0"/>
              <a:t>terminal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0822" y="458420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N-channel JFET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b="1" dirty="0"/>
              <a:t>Symbol of JFET: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22326" y="824949"/>
            <a:ext cx="7582058" cy="0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76763" y="844605"/>
            <a:ext cx="8004529" cy="572214"/>
          </a:xfrm>
        </p:spPr>
        <p:txBody>
          <a:bodyPr/>
          <a:lstStyle/>
          <a:p>
            <a:r>
              <a:rPr lang="en-US" sz="1400" dirty="0"/>
              <a:t>The symbol of JFET is given below,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99855" y="3747232"/>
            <a:ext cx="8181437" cy="1002619"/>
          </a:xfrm>
        </p:spPr>
        <p:txBody>
          <a:bodyPr/>
          <a:lstStyle/>
          <a:p>
            <a:r>
              <a:rPr lang="en-US" sz="1400" dirty="0"/>
              <a:t>The vertical line in the symbol may be thought as channel and source (S) and drain (D)</a:t>
            </a:r>
            <a:br>
              <a:rPr lang="en-US" sz="1400" dirty="0"/>
            </a:br>
            <a:r>
              <a:rPr lang="en-US" sz="1400" dirty="0"/>
              <a:t>connected to this line. </a:t>
            </a:r>
            <a:r>
              <a:rPr lang="en-US" sz="1400" dirty="0">
                <a:solidFill>
                  <a:srgbClr val="C00000"/>
                </a:solidFill>
              </a:rPr>
              <a:t>If the channel is n-type, the arrow on the gate points towards the channel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and for p-type channel, the arrow on the gate points from channel to gate 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05" y="1596050"/>
            <a:ext cx="1495634" cy="19338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17" y="1543595"/>
            <a:ext cx="153373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FC9FD71D5A7458768F6AE0C95796B" ma:contentTypeVersion="7" ma:contentTypeDescription="Create a new document." ma:contentTypeScope="" ma:versionID="60d421cb800d5e6266704705f2c7d146">
  <xsd:schema xmlns:xsd="http://www.w3.org/2001/XMLSchema" xmlns:xs="http://www.w3.org/2001/XMLSchema" xmlns:p="http://schemas.microsoft.com/office/2006/metadata/properties" xmlns:ns2="a84d7931-3cb0-4e74-8f79-91b89d89f0e0" targetNamespace="http://schemas.microsoft.com/office/2006/metadata/properties" ma:root="true" ma:fieldsID="f50a3eaa6578492fe8c72ca56371e9c2" ns2:_="">
    <xsd:import namespace="a84d7931-3cb0-4e74-8f79-91b89d89f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d7931-3cb0-4e74-8f79-91b89d89f0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F8E7A3-D66A-4017-864F-DA37C5631B2E}"/>
</file>

<file path=customXml/itemProps2.xml><?xml version="1.0" encoding="utf-8"?>
<ds:datastoreItem xmlns:ds="http://schemas.openxmlformats.org/officeDocument/2006/customXml" ds:itemID="{AEB77657-60BC-4F49-8985-49812B1A862E}"/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2169</Words>
  <Application>Microsoft Office PowerPoint</Application>
  <PresentationFormat>On-screen Show (16:9)</PresentationFormat>
  <Paragraphs>174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MathematicalPi-One</vt:lpstr>
      <vt:lpstr>Arial</vt:lpstr>
      <vt:lpstr>Wingdings</vt:lpstr>
      <vt:lpstr>Roboto Slab</vt:lpstr>
      <vt:lpstr>Courier New</vt:lpstr>
      <vt:lpstr>Times New Roman</vt:lpstr>
      <vt:lpstr>MS Gothic</vt:lpstr>
      <vt:lpstr>Source Sans Pro</vt:lpstr>
      <vt:lpstr>Berkeley-BoldItalic</vt:lpstr>
      <vt:lpstr>Cordelia template</vt:lpstr>
      <vt:lpstr>Electronic Devices and Circuits  Lecture-7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 and Circuits  Lecture-1</dc:title>
  <dc:creator>Com. Link</dc:creator>
  <cp:lastModifiedBy>Zannatul Mifta</cp:lastModifiedBy>
  <cp:revision>199</cp:revision>
  <dcterms:modified xsi:type="dcterms:W3CDTF">2023-11-06T08:51:44Z</dcterms:modified>
</cp:coreProperties>
</file>