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1"/>
  </p:notesMasterIdLst>
  <p:sldIdLst>
    <p:sldId id="257" r:id="rId4"/>
    <p:sldId id="258" r:id="rId5"/>
    <p:sldId id="279" r:id="rId6"/>
    <p:sldId id="280" r:id="rId7"/>
    <p:sldId id="281" r:id="rId8"/>
    <p:sldId id="282" r:id="rId9"/>
    <p:sldId id="283" r:id="rId10"/>
    <p:sldId id="259" r:id="rId11"/>
    <p:sldId id="260" r:id="rId12"/>
    <p:sldId id="261" r:id="rId13"/>
    <p:sldId id="262" r:id="rId14"/>
    <p:sldId id="263" r:id="rId15"/>
    <p:sldId id="264" r:id="rId16"/>
    <p:sldId id="272" r:id="rId17"/>
    <p:sldId id="265" r:id="rId18"/>
    <p:sldId id="276" r:id="rId19"/>
    <p:sldId id="266" r:id="rId20"/>
    <p:sldId id="267" r:id="rId21"/>
    <p:sldId id="275" r:id="rId22"/>
    <p:sldId id="273" r:id="rId23"/>
    <p:sldId id="274" r:id="rId24"/>
    <p:sldId id="268" r:id="rId25"/>
    <p:sldId id="277" r:id="rId26"/>
    <p:sldId id="278" r:id="rId27"/>
    <p:sldId id="269" r:id="rId28"/>
    <p:sldId id="270"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 Type="http://schemas.openxmlformats.org/officeDocument/2006/relationships/slideMaster" Target="slideMasters/slideMaster1.xml" /><Relationship Id="rId21" Type="http://schemas.openxmlformats.org/officeDocument/2006/relationships/slide" Target="slides/slide18.xml" /><Relationship Id="rId34" Type="http://schemas.openxmlformats.org/officeDocument/2006/relationships/theme" Target="theme/theme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slide" Target="slides/slide26.xml" /><Relationship Id="rId1" Type="http://schemas.openxmlformats.org/officeDocument/2006/relationships/customXml" Target="../customXml/item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presProps" Target="presProp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microsoft.com/office/2016/11/relationships/changesInfo" Target="changesInfos/changesInfo1.xml" /><Relationship Id="rId10" Type="http://schemas.openxmlformats.org/officeDocument/2006/relationships/slide" Target="slides/slide7.xml" /><Relationship Id="rId19" Type="http://schemas.openxmlformats.org/officeDocument/2006/relationships/slide" Target="slides/slide16.xml" /><Relationship Id="rId31" Type="http://schemas.openxmlformats.org/officeDocument/2006/relationships/notesMaster" Target="notesMasters/notesMaster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SHRAT JAHAN KANON" userId="S::223311078@vu.edu.bd::ddc646fd-6d8b-4f24-929e-0e69d13a2fe9" providerId="AD" clId="Web-{B2000B3B-8600-4D6B-8AEA-497B09F7BEDA}"/>
    <pc:docChg chg="addSld delSld modSld">
      <pc:chgData name="NUSHRAT JAHAN KANON" userId="S::223311078@vu.edu.bd::ddc646fd-6d8b-4f24-929e-0e69d13a2fe9" providerId="AD" clId="Web-{B2000B3B-8600-4D6B-8AEA-497B09F7BEDA}" dt="2023-11-20T16:01:34.672" v="19"/>
      <pc:docMkLst>
        <pc:docMk/>
      </pc:docMkLst>
      <pc:sldChg chg="addSp modSp mod modTransition modShow">
        <pc:chgData name="NUSHRAT JAHAN KANON" userId="S::223311078@vu.edu.bd::ddc646fd-6d8b-4f24-929e-0e69d13a2fe9" providerId="AD" clId="Web-{B2000B3B-8600-4D6B-8AEA-497B09F7BEDA}" dt="2023-11-20T16:01:34.672" v="19"/>
        <pc:sldMkLst>
          <pc:docMk/>
          <pc:sldMk cId="2245749626" sldId="280"/>
        </pc:sldMkLst>
        <pc:picChg chg="add mod">
          <ac:chgData name="NUSHRAT JAHAN KANON" userId="S::223311078@vu.edu.bd::ddc646fd-6d8b-4f24-929e-0e69d13a2fe9" providerId="AD" clId="Web-{B2000B3B-8600-4D6B-8AEA-497B09F7BEDA}" dt="2023-11-20T16:01:16.625" v="12"/>
          <ac:picMkLst>
            <pc:docMk/>
            <pc:sldMk cId="2245749626" sldId="280"/>
            <ac:picMk id="5" creationId="{62100EA5-04B5-A1F7-9AB2-6505A5CD0C98}"/>
          </ac:picMkLst>
        </pc:picChg>
      </pc:sldChg>
      <pc:sldChg chg="new del">
        <pc:chgData name="NUSHRAT JAHAN KANON" userId="S::223311078@vu.edu.bd::ddc646fd-6d8b-4f24-929e-0e69d13a2fe9" providerId="AD" clId="Web-{B2000B3B-8600-4D6B-8AEA-497B09F7BEDA}" dt="2023-11-20T16:01:03.218" v="11"/>
        <pc:sldMkLst>
          <pc:docMk/>
          <pc:sldMk cId="4134330077" sldId="284"/>
        </pc:sldMkLst>
      </pc:sldChg>
      <pc:sldChg chg="new del">
        <pc:chgData name="NUSHRAT JAHAN KANON" userId="S::223311078@vu.edu.bd::ddc646fd-6d8b-4f24-929e-0e69d13a2fe9" providerId="AD" clId="Web-{B2000B3B-8600-4D6B-8AEA-497B09F7BEDA}" dt="2023-11-20T16:01:02.421" v="10"/>
        <pc:sldMkLst>
          <pc:docMk/>
          <pc:sldMk cId="1927524696" sldId="285"/>
        </pc:sldMkLst>
      </pc:sldChg>
      <pc:sldChg chg="new del">
        <pc:chgData name="NUSHRAT JAHAN KANON" userId="S::223311078@vu.edu.bd::ddc646fd-6d8b-4f24-929e-0e69d13a2fe9" providerId="AD" clId="Web-{B2000B3B-8600-4D6B-8AEA-497B09F7BEDA}" dt="2023-11-20T16:01:01.296" v="9"/>
        <pc:sldMkLst>
          <pc:docMk/>
          <pc:sldMk cId="2494384587" sldId="286"/>
        </pc:sldMkLst>
      </pc:sldChg>
      <pc:sldChg chg="new del">
        <pc:chgData name="NUSHRAT JAHAN KANON" userId="S::223311078@vu.edu.bd::ddc646fd-6d8b-4f24-929e-0e69d13a2fe9" providerId="AD" clId="Web-{B2000B3B-8600-4D6B-8AEA-497B09F7BEDA}" dt="2023-11-20T16:01:00.171" v="8"/>
        <pc:sldMkLst>
          <pc:docMk/>
          <pc:sldMk cId="1292056400" sldId="287"/>
        </pc:sldMkLst>
      </pc:sldChg>
      <pc:sldChg chg="new del">
        <pc:chgData name="NUSHRAT JAHAN KANON" userId="S::223311078@vu.edu.bd::ddc646fd-6d8b-4f24-929e-0e69d13a2fe9" providerId="AD" clId="Web-{B2000B3B-8600-4D6B-8AEA-497B09F7BEDA}" dt="2023-11-20T16:00:58.593" v="7"/>
        <pc:sldMkLst>
          <pc:docMk/>
          <pc:sldMk cId="1373811580" sldId="288"/>
        </pc:sldMkLst>
      </pc:sldChg>
      <pc:sldChg chg="new del">
        <pc:chgData name="NUSHRAT JAHAN KANON" userId="S::223311078@vu.edu.bd::ddc646fd-6d8b-4f24-929e-0e69d13a2fe9" providerId="AD" clId="Web-{B2000B3B-8600-4D6B-8AEA-497B09F7BEDA}" dt="2023-11-20T16:00:57.093" v="6"/>
        <pc:sldMkLst>
          <pc:docMk/>
          <pc:sldMk cId="547387425" sldId="289"/>
        </pc:sldMkLst>
      </pc:sldChg>
    </pc:docChg>
  </pc:docChgLst>
  <pc:docChgLst>
    <pc:chgData name="NUSHRAT JAHAN KANON" userId="S::223311078@vu.edu.bd::ddc646fd-6d8b-4f24-929e-0e69d13a2fe9" providerId="AD" clId="Web-{13E0B799-36D7-4F93-968F-547C67BA28E7}"/>
    <pc:docChg chg="addSld delSld modSld">
      <pc:chgData name="NUSHRAT JAHAN KANON" userId="S::223311078@vu.edu.bd::ddc646fd-6d8b-4f24-929e-0e69d13a2fe9" providerId="AD" clId="Web-{13E0B799-36D7-4F93-968F-547C67BA28E7}" dt="2023-11-20T15:59:58.550" v="8"/>
      <pc:docMkLst>
        <pc:docMk/>
      </pc:docMkLst>
      <pc:sldChg chg="new">
        <pc:chgData name="NUSHRAT JAHAN KANON" userId="S::223311078@vu.edu.bd::ddc646fd-6d8b-4f24-929e-0e69d13a2fe9" providerId="AD" clId="Web-{13E0B799-36D7-4F93-968F-547C67BA28E7}" dt="2023-11-20T15:59:30.096" v="0"/>
        <pc:sldMkLst>
          <pc:docMk/>
          <pc:sldMk cId="3314136108" sldId="279"/>
        </pc:sldMkLst>
      </pc:sldChg>
      <pc:sldChg chg="new">
        <pc:chgData name="NUSHRAT JAHAN KANON" userId="S::223311078@vu.edu.bd::ddc646fd-6d8b-4f24-929e-0e69d13a2fe9" providerId="AD" clId="Web-{13E0B799-36D7-4F93-968F-547C67BA28E7}" dt="2023-11-20T15:59:33.143" v="1"/>
        <pc:sldMkLst>
          <pc:docMk/>
          <pc:sldMk cId="2245749626" sldId="280"/>
        </pc:sldMkLst>
      </pc:sldChg>
      <pc:sldChg chg="new">
        <pc:chgData name="NUSHRAT JAHAN KANON" userId="S::223311078@vu.edu.bd::ddc646fd-6d8b-4f24-929e-0e69d13a2fe9" providerId="AD" clId="Web-{13E0B799-36D7-4F93-968F-547C67BA28E7}" dt="2023-11-20T15:59:36.080" v="2"/>
        <pc:sldMkLst>
          <pc:docMk/>
          <pc:sldMk cId="3214644855" sldId="281"/>
        </pc:sldMkLst>
      </pc:sldChg>
      <pc:sldChg chg="new">
        <pc:chgData name="NUSHRAT JAHAN KANON" userId="S::223311078@vu.edu.bd::ddc646fd-6d8b-4f24-929e-0e69d13a2fe9" providerId="AD" clId="Web-{13E0B799-36D7-4F93-968F-547C67BA28E7}" dt="2023-11-20T15:59:39.409" v="3"/>
        <pc:sldMkLst>
          <pc:docMk/>
          <pc:sldMk cId="1035776401" sldId="282"/>
        </pc:sldMkLst>
      </pc:sldChg>
      <pc:sldChg chg="new mod modShow">
        <pc:chgData name="NUSHRAT JAHAN KANON" userId="S::223311078@vu.edu.bd::ddc646fd-6d8b-4f24-929e-0e69d13a2fe9" providerId="AD" clId="Web-{13E0B799-36D7-4F93-968F-547C67BA28E7}" dt="2023-11-20T15:59:52.565" v="6"/>
        <pc:sldMkLst>
          <pc:docMk/>
          <pc:sldMk cId="372669655" sldId="283"/>
        </pc:sldMkLst>
      </pc:sldChg>
      <pc:sldChg chg="new del">
        <pc:chgData name="NUSHRAT JAHAN KANON" userId="S::223311078@vu.edu.bd::ddc646fd-6d8b-4f24-929e-0e69d13a2fe9" providerId="AD" clId="Web-{13E0B799-36D7-4F93-968F-547C67BA28E7}" dt="2023-11-20T15:59:58.550" v="8"/>
        <pc:sldMkLst>
          <pc:docMk/>
          <pc:sldMk cId="3434341329"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54BBE-97B3-4C2A-A1C6-0E8C2D500EB7}"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B8FC8-F19C-4E9C-BB4C-278B141024FB}" type="slidenum">
              <a:rPr lang="en-US" smtClean="0"/>
              <a:t>‹#›</a:t>
            </a:fld>
            <a:endParaRPr lang="en-US"/>
          </a:p>
        </p:txBody>
      </p:sp>
    </p:spTree>
    <p:extLst>
      <p:ext uri="{BB962C8B-B14F-4D97-AF65-F5344CB8AC3E}">
        <p14:creationId xmlns:p14="http://schemas.microsoft.com/office/powerpoint/2010/main" val="211114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81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a:p>
        </p:txBody>
      </p:sp>
    </p:spTree>
    <p:extLst>
      <p:ext uri="{BB962C8B-B14F-4D97-AF65-F5344CB8AC3E}">
        <p14:creationId xmlns:p14="http://schemas.microsoft.com/office/powerpoint/2010/main" val="136842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Reference book:  </a:t>
            </a:r>
            <a:r>
              <a:rPr lang="en-US" err="1"/>
              <a:t>Vk</a:t>
            </a:r>
            <a:r>
              <a:rPr lang="en-US"/>
              <a:t> Mehta – </a:t>
            </a:r>
            <a:r>
              <a:rPr lang="en-US" err="1"/>
              <a:t>pg</a:t>
            </a:r>
            <a:r>
              <a:rPr lang="en-US"/>
              <a:t> 535</a:t>
            </a:r>
          </a:p>
        </p:txBody>
      </p:sp>
    </p:spTree>
    <p:extLst>
      <p:ext uri="{BB962C8B-B14F-4D97-AF65-F5344CB8AC3E}">
        <p14:creationId xmlns:p14="http://schemas.microsoft.com/office/powerpoint/2010/main" val="36166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Reference book:  </a:t>
            </a:r>
            <a:r>
              <a:rPr lang="en-US" err="1"/>
              <a:t>Vk</a:t>
            </a:r>
            <a:r>
              <a:rPr lang="en-US"/>
              <a:t> Mehta – </a:t>
            </a:r>
            <a:r>
              <a:rPr lang="en-US" err="1"/>
              <a:t>pg</a:t>
            </a:r>
            <a:r>
              <a:rPr lang="en-US"/>
              <a:t> 535</a:t>
            </a:r>
          </a:p>
        </p:txBody>
      </p:sp>
    </p:spTree>
    <p:extLst>
      <p:ext uri="{BB962C8B-B14F-4D97-AF65-F5344CB8AC3E}">
        <p14:creationId xmlns:p14="http://schemas.microsoft.com/office/powerpoint/2010/main" val="257880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Reference book:  </a:t>
            </a:r>
            <a:r>
              <a:rPr lang="en-US" err="1"/>
              <a:t>Vk</a:t>
            </a:r>
            <a:r>
              <a:rPr lang="en-US"/>
              <a:t> Mehta – </a:t>
            </a:r>
            <a:r>
              <a:rPr lang="en-US" err="1"/>
              <a:t>pg</a:t>
            </a:r>
            <a:r>
              <a:rPr lang="en-US"/>
              <a:t> 537</a:t>
            </a:r>
          </a:p>
        </p:txBody>
      </p:sp>
    </p:spTree>
    <p:extLst>
      <p:ext uri="{BB962C8B-B14F-4D97-AF65-F5344CB8AC3E}">
        <p14:creationId xmlns:p14="http://schemas.microsoft.com/office/powerpoint/2010/main" val="288407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Reference book:  </a:t>
            </a:r>
            <a:r>
              <a:rPr lang="en-US" err="1"/>
              <a:t>Vk</a:t>
            </a:r>
            <a:r>
              <a:rPr lang="en-US"/>
              <a:t> Mehta – </a:t>
            </a:r>
            <a:r>
              <a:rPr lang="en-US" err="1"/>
              <a:t>pg</a:t>
            </a:r>
            <a:r>
              <a:rPr lang="en-US"/>
              <a:t> 538</a:t>
            </a:r>
          </a:p>
        </p:txBody>
      </p:sp>
    </p:spTree>
    <p:extLst>
      <p:ext uri="{BB962C8B-B14F-4D97-AF65-F5344CB8AC3E}">
        <p14:creationId xmlns:p14="http://schemas.microsoft.com/office/powerpoint/2010/main" val="420636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https://www.youtube.com/watch?v=Bfvyj88Hs_o&amp;t=197s</a:t>
            </a:r>
          </a:p>
        </p:txBody>
      </p:sp>
    </p:spTree>
    <p:extLst>
      <p:ext uri="{BB962C8B-B14F-4D97-AF65-F5344CB8AC3E}">
        <p14:creationId xmlns:p14="http://schemas.microsoft.com/office/powerpoint/2010/main" val="29409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Reference book:  </a:t>
            </a:r>
            <a:r>
              <a:rPr lang="en-US" err="1"/>
              <a:t>Vk</a:t>
            </a:r>
            <a:r>
              <a:rPr lang="en-US"/>
              <a:t> Mehta – </a:t>
            </a:r>
            <a:r>
              <a:rPr lang="en-US" err="1"/>
              <a:t>pg</a:t>
            </a:r>
            <a:r>
              <a:rPr lang="en-US"/>
              <a:t> 543</a:t>
            </a:r>
          </a:p>
        </p:txBody>
      </p:sp>
    </p:spTree>
    <p:extLst>
      <p:ext uri="{BB962C8B-B14F-4D97-AF65-F5344CB8AC3E}">
        <p14:creationId xmlns:p14="http://schemas.microsoft.com/office/powerpoint/2010/main" val="3106042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a:p>
        </p:txBody>
      </p:sp>
    </p:spTree>
    <p:extLst>
      <p:ext uri="{BB962C8B-B14F-4D97-AF65-F5344CB8AC3E}">
        <p14:creationId xmlns:p14="http://schemas.microsoft.com/office/powerpoint/2010/main" val="4239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a:p>
        </p:txBody>
      </p:sp>
    </p:spTree>
    <p:extLst>
      <p:ext uri="{BB962C8B-B14F-4D97-AF65-F5344CB8AC3E}">
        <p14:creationId xmlns:p14="http://schemas.microsoft.com/office/powerpoint/2010/main" val="299583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47BF50-8D2E-4BDA-8FD6-623A80E18E9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293632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7BF50-8D2E-4BDA-8FD6-623A80E18E9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323682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7BF50-8D2E-4BDA-8FD6-623A80E18E9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76171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7655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0917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7BF50-8D2E-4BDA-8FD6-623A80E18E9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10071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7BF50-8D2E-4BDA-8FD6-623A80E18E9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275369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47BF50-8D2E-4BDA-8FD6-623A80E18E9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158509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47BF50-8D2E-4BDA-8FD6-623A80E18E95}"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130400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47BF50-8D2E-4BDA-8FD6-623A80E18E95}"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18993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7BF50-8D2E-4BDA-8FD6-623A80E18E95}"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51748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7BF50-8D2E-4BDA-8FD6-623A80E18E9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234776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7BF50-8D2E-4BDA-8FD6-623A80E18E9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D5A15-7B58-455A-8373-C92F1D85815C}" type="slidenum">
              <a:rPr lang="en-US" smtClean="0"/>
              <a:t>‹#›</a:t>
            </a:fld>
            <a:endParaRPr lang="en-US"/>
          </a:p>
        </p:txBody>
      </p:sp>
    </p:spTree>
    <p:extLst>
      <p:ext uri="{BB962C8B-B14F-4D97-AF65-F5344CB8AC3E}">
        <p14:creationId xmlns:p14="http://schemas.microsoft.com/office/powerpoint/2010/main" val="376733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7BF50-8D2E-4BDA-8FD6-623A80E18E95}" type="datetimeFigureOut">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D5A15-7B58-455A-8373-C92F1D85815C}" type="slidenum">
              <a:rPr lang="en-US" smtClean="0"/>
              <a:t>‹#›</a:t>
            </a:fld>
            <a:endParaRPr lang="en-US"/>
          </a:p>
        </p:txBody>
      </p:sp>
    </p:spTree>
    <p:extLst>
      <p:ext uri="{BB962C8B-B14F-4D97-AF65-F5344CB8AC3E}">
        <p14:creationId xmlns:p14="http://schemas.microsoft.com/office/powerpoint/2010/main" val="113773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4.gif"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1.png" /><Relationship Id="rId7" Type="http://schemas.openxmlformats.org/officeDocument/2006/relationships/image" Target="../media/image25.png" /><Relationship Id="rId2" Type="http://schemas.openxmlformats.org/officeDocument/2006/relationships/image" Target="../media/image20.png" /><Relationship Id="rId1" Type="http://schemas.openxmlformats.org/officeDocument/2006/relationships/slideLayout" Target="../slideLayouts/slideLayout7.xml" /><Relationship Id="rId6" Type="http://schemas.openxmlformats.org/officeDocument/2006/relationships/image" Target="../media/image24.png" /><Relationship Id="rId5" Type="http://schemas.openxmlformats.org/officeDocument/2006/relationships/image" Target="../media/image23.png" /><Relationship Id="rId4" Type="http://schemas.openxmlformats.org/officeDocument/2006/relationships/image" Target="../media/image22.png" /></Relationships>
</file>

<file path=ppt/slides/_rels/slide25.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a:t>
            </a:fld>
            <a:endParaRPr/>
          </a:p>
        </p:txBody>
      </p:sp>
      <p:sp>
        <p:nvSpPr>
          <p:cNvPr id="7" name="Google Shape;118;p18"/>
          <p:cNvSpPr txBox="1">
            <a:spLocks/>
          </p:cNvSpPr>
          <p:nvPr/>
        </p:nvSpPr>
        <p:spPr>
          <a:xfrm>
            <a:off x="1775210" y="1630475"/>
            <a:ext cx="8641581" cy="359705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5867" b="1"/>
              <a:t>Metal Oxide Semiconductor Field Effect Transistor</a:t>
            </a:r>
          </a:p>
          <a:p>
            <a:pPr algn="ctr"/>
            <a:r>
              <a:rPr lang="en-US" sz="5867" b="1"/>
              <a:t>(MOSFET)</a:t>
            </a:r>
            <a:endParaRPr lang="en-US" sz="5867" b="1">
              <a:solidFill>
                <a:srgbClr val="2896C1"/>
              </a:solidFill>
            </a:endParaRPr>
          </a:p>
        </p:txBody>
      </p:sp>
    </p:spTree>
    <p:extLst>
      <p:ext uri="{BB962C8B-B14F-4D97-AF65-F5344CB8AC3E}">
        <p14:creationId xmlns:p14="http://schemas.microsoft.com/office/powerpoint/2010/main" val="222276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10</a:t>
            </a:fld>
            <a:endParaRPr lang="en"/>
          </a:p>
        </p:txBody>
      </p:sp>
      <p:sp>
        <p:nvSpPr>
          <p:cNvPr id="6" name="Google Shape;97;p15"/>
          <p:cNvSpPr txBox="1">
            <a:spLocks/>
          </p:cNvSpPr>
          <p:nvPr/>
        </p:nvSpPr>
        <p:spPr>
          <a:xfrm>
            <a:off x="1096435" y="0"/>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000" b="1"/>
              <a:t>(</a:t>
            </a:r>
            <a:r>
              <a:rPr lang="en-US" sz="4000" b="1" err="1"/>
              <a:t>i</a:t>
            </a:r>
            <a:r>
              <a:rPr lang="en-US" sz="4000" b="1"/>
              <a:t>) n-channel D-MOSFET</a:t>
            </a:r>
            <a:r>
              <a:rPr lang="en-US" sz="4000"/>
              <a:t> </a:t>
            </a:r>
          </a:p>
        </p:txBody>
      </p:sp>
      <p:cxnSp>
        <p:nvCxnSpPr>
          <p:cNvPr id="7" name="Straight Connector 6"/>
          <p:cNvCxnSpPr/>
          <p:nvPr/>
        </p:nvCxnSpPr>
        <p:spPr>
          <a:xfrm>
            <a:off x="1041294" y="934506"/>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Text Placeholder 2"/>
          <p:cNvSpPr>
            <a:spLocks noGrp="1"/>
          </p:cNvSpPr>
          <p:nvPr>
            <p:ph type="body" idx="1"/>
          </p:nvPr>
        </p:nvSpPr>
        <p:spPr>
          <a:xfrm>
            <a:off x="647104" y="837456"/>
            <a:ext cx="10672705" cy="2812815"/>
          </a:xfrm>
        </p:spPr>
        <p:txBody>
          <a:bodyPr/>
          <a:lstStyle/>
          <a:p>
            <a:r>
              <a:rPr lang="en-US" sz="1867"/>
              <a:t>Figure (</a:t>
            </a:r>
            <a:r>
              <a:rPr lang="en-US" sz="1867" err="1"/>
              <a:t>i</a:t>
            </a:r>
            <a:r>
              <a:rPr lang="en-US" sz="1867"/>
              <a:t>) shows the various parts of n-channel D-MOSFET. The </a:t>
            </a:r>
            <a:r>
              <a:rPr lang="en-US" sz="1867">
                <a:solidFill>
                  <a:srgbClr val="FF0000"/>
                </a:solidFill>
              </a:rPr>
              <a:t>p-type substrate constricts the</a:t>
            </a:r>
            <a:br>
              <a:rPr lang="en-US" sz="1867">
                <a:solidFill>
                  <a:srgbClr val="FF0000"/>
                </a:solidFill>
              </a:rPr>
            </a:br>
            <a:r>
              <a:rPr lang="en-US" sz="1867">
                <a:solidFill>
                  <a:srgbClr val="FF0000"/>
                </a:solidFill>
              </a:rPr>
              <a:t>channel between the source and drain</a:t>
            </a:r>
            <a:r>
              <a:rPr lang="en-US" sz="1867"/>
              <a:t> so that only a small passage remains at the left side.</a:t>
            </a:r>
            <a:br>
              <a:rPr lang="en-US" sz="1867"/>
            </a:br>
            <a:r>
              <a:rPr lang="en-US" sz="1867"/>
              <a:t>Electrons flowing from source (when drain is positive with respect to source) must pass through</a:t>
            </a:r>
            <a:br>
              <a:rPr lang="en-US" sz="1867"/>
            </a:br>
            <a:r>
              <a:rPr lang="en-US" sz="1867"/>
              <a:t>this narrow channel. The symbol for n-channel D-MOSFET is shown in Figure (ii). </a:t>
            </a:r>
            <a:r>
              <a:rPr lang="en-US" sz="1867">
                <a:solidFill>
                  <a:srgbClr val="FF0000"/>
                </a:solidFill>
              </a:rPr>
              <a:t>The gate</a:t>
            </a:r>
            <a:br>
              <a:rPr lang="en-US" sz="1867">
                <a:solidFill>
                  <a:srgbClr val="FF0000"/>
                </a:solidFill>
              </a:rPr>
            </a:br>
            <a:r>
              <a:rPr lang="en-US" sz="1867">
                <a:solidFill>
                  <a:srgbClr val="FF0000"/>
                </a:solidFill>
              </a:rPr>
              <a:t>appears like a capacitor plate</a:t>
            </a:r>
            <a:r>
              <a:rPr lang="en-US" sz="1867"/>
              <a:t>. Just to the right of the gate is a thick vertical line representing the</a:t>
            </a:r>
            <a:br>
              <a:rPr lang="en-US" sz="1867"/>
            </a:br>
            <a:r>
              <a:rPr lang="en-US" sz="1867"/>
              <a:t>channel. </a:t>
            </a:r>
            <a:r>
              <a:rPr lang="en-US" sz="1867">
                <a:solidFill>
                  <a:srgbClr val="FF0000"/>
                </a:solidFill>
              </a:rPr>
              <a:t>The drain lead comes out of the top of the channel and the source lead connects to the</a:t>
            </a:r>
            <a:br>
              <a:rPr lang="en-US" sz="1867">
                <a:solidFill>
                  <a:srgbClr val="FF0000"/>
                </a:solidFill>
              </a:rPr>
            </a:br>
            <a:r>
              <a:rPr lang="en-US" sz="1867">
                <a:solidFill>
                  <a:srgbClr val="FF0000"/>
                </a:solidFill>
              </a:rPr>
              <a:t>bottom</a:t>
            </a:r>
            <a:r>
              <a:rPr lang="en-US" sz="1867"/>
              <a:t>. The </a:t>
            </a:r>
            <a:r>
              <a:rPr lang="en-US" sz="1867">
                <a:solidFill>
                  <a:srgbClr val="FF0000"/>
                </a:solidFill>
              </a:rPr>
              <a:t>arrow is on the substrate and points to the n-material, therefore we have n-channel</a:t>
            </a:r>
            <a:br>
              <a:rPr lang="en-US" sz="1867">
                <a:solidFill>
                  <a:srgbClr val="FF0000"/>
                </a:solidFill>
              </a:rPr>
            </a:br>
            <a:r>
              <a:rPr lang="en-US" sz="1867">
                <a:solidFill>
                  <a:srgbClr val="FF0000"/>
                </a:solidFill>
              </a:rPr>
              <a:t>DMOSFET. </a:t>
            </a:r>
            <a:r>
              <a:rPr lang="en-US" sz="1867"/>
              <a:t>It is a usual practice to connect the substrate to source internally as shown in Figure</a:t>
            </a:r>
            <a:br>
              <a:rPr lang="en-US" sz="1867"/>
            </a:br>
            <a:r>
              <a:rPr lang="en-US" sz="1867"/>
              <a:t>(iii). This gives rise to a three-terminal device. </a:t>
            </a:r>
            <a:br>
              <a:rPr lang="en-US" sz="1867"/>
            </a:br>
            <a:endParaRPr lang="en-US" sz="1867"/>
          </a:p>
        </p:txBody>
      </p:sp>
      <p:pic>
        <p:nvPicPr>
          <p:cNvPr id="2" name="Picture 1"/>
          <p:cNvPicPr>
            <a:picLocks noChangeAspect="1"/>
          </p:cNvPicPr>
          <p:nvPr/>
        </p:nvPicPr>
        <p:blipFill>
          <a:blip r:embed="rId2"/>
          <a:stretch>
            <a:fillRect/>
          </a:stretch>
        </p:blipFill>
        <p:spPr>
          <a:xfrm>
            <a:off x="3743344" y="3290143"/>
            <a:ext cx="6807424" cy="3042992"/>
          </a:xfrm>
          <a:prstGeom prst="rect">
            <a:avLst/>
          </a:prstGeom>
        </p:spPr>
      </p:pic>
    </p:spTree>
    <p:extLst>
      <p:ext uri="{BB962C8B-B14F-4D97-AF65-F5344CB8AC3E}">
        <p14:creationId xmlns:p14="http://schemas.microsoft.com/office/powerpoint/2010/main" val="237760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11</a:t>
            </a:fld>
            <a:endParaRPr lang="en"/>
          </a:p>
        </p:txBody>
      </p:sp>
      <p:sp>
        <p:nvSpPr>
          <p:cNvPr id="6" name="Google Shape;97;p15"/>
          <p:cNvSpPr txBox="1">
            <a:spLocks/>
          </p:cNvSpPr>
          <p:nvPr/>
        </p:nvSpPr>
        <p:spPr>
          <a:xfrm>
            <a:off x="1096435" y="132524"/>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800" b="1"/>
              <a:t>(ii) p-channel D-MOSFET</a:t>
            </a:r>
            <a:r>
              <a:rPr lang="en-US" sz="4800"/>
              <a:t> </a:t>
            </a:r>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Text Placeholder 2"/>
          <p:cNvSpPr>
            <a:spLocks noGrp="1"/>
          </p:cNvSpPr>
          <p:nvPr>
            <p:ph type="body" idx="1"/>
          </p:nvPr>
        </p:nvSpPr>
        <p:spPr>
          <a:xfrm>
            <a:off x="769018" y="1126139"/>
            <a:ext cx="10672705" cy="2812815"/>
          </a:xfrm>
        </p:spPr>
        <p:txBody>
          <a:bodyPr/>
          <a:lstStyle/>
          <a:p>
            <a:r>
              <a:rPr lang="en-US" sz="1867"/>
              <a:t>Figure (</a:t>
            </a:r>
            <a:r>
              <a:rPr lang="en-US" sz="1867" err="1"/>
              <a:t>i</a:t>
            </a:r>
            <a:r>
              <a:rPr lang="en-US" sz="1867"/>
              <a:t>) shows the various parts of p-channel D-MOSFET. </a:t>
            </a:r>
            <a:r>
              <a:rPr lang="en-US" sz="1867">
                <a:solidFill>
                  <a:srgbClr val="FF0000"/>
                </a:solidFill>
              </a:rPr>
              <a:t>The n-type substrate constricts the</a:t>
            </a:r>
            <a:br>
              <a:rPr lang="en-US" sz="1867">
                <a:solidFill>
                  <a:srgbClr val="FF0000"/>
                </a:solidFill>
              </a:rPr>
            </a:br>
            <a:r>
              <a:rPr lang="en-US" sz="1867">
                <a:solidFill>
                  <a:srgbClr val="FF0000"/>
                </a:solidFill>
              </a:rPr>
              <a:t>channel between the source and drain </a:t>
            </a:r>
            <a:r>
              <a:rPr lang="en-US" sz="1867"/>
              <a:t>so that only a small passage remains at the left side. The</a:t>
            </a:r>
            <a:br>
              <a:rPr lang="en-US" sz="1867"/>
            </a:br>
            <a:r>
              <a:rPr lang="en-US" sz="1867"/>
              <a:t>conduction takes place by the flow of holes from source to drain through this narrow channel.</a:t>
            </a:r>
            <a:br>
              <a:rPr lang="en-US" sz="1867"/>
            </a:br>
            <a:r>
              <a:rPr lang="en-US" sz="1867"/>
              <a:t>The symbol for p-channel D-MOSFET is shown in Figure (ii). It is a usual practice to connect</a:t>
            </a:r>
            <a:br>
              <a:rPr lang="en-US" sz="1867"/>
            </a:br>
            <a:r>
              <a:rPr lang="en-US" sz="1867"/>
              <a:t>the substrate to source internally. This results in a three-terminal device whose schematic symbol</a:t>
            </a:r>
            <a:br>
              <a:rPr lang="en-US" sz="1867"/>
            </a:br>
            <a:r>
              <a:rPr lang="en-US" sz="1867"/>
              <a:t>is shown in Figure (iii). </a:t>
            </a:r>
            <a:br>
              <a:rPr lang="en-US" sz="1867"/>
            </a:br>
            <a:endParaRPr lang="en-US" sz="1867"/>
          </a:p>
        </p:txBody>
      </p:sp>
      <p:pic>
        <p:nvPicPr>
          <p:cNvPr id="3" name="Picture 2"/>
          <p:cNvPicPr>
            <a:picLocks noChangeAspect="1"/>
          </p:cNvPicPr>
          <p:nvPr/>
        </p:nvPicPr>
        <p:blipFill>
          <a:blip r:embed="rId2"/>
          <a:stretch>
            <a:fillRect/>
          </a:stretch>
        </p:blipFill>
        <p:spPr>
          <a:xfrm>
            <a:off x="3450604" y="2970766"/>
            <a:ext cx="7005471" cy="3207668"/>
          </a:xfrm>
          <a:prstGeom prst="rect">
            <a:avLst/>
          </a:prstGeom>
        </p:spPr>
      </p:pic>
    </p:spTree>
    <p:extLst>
      <p:ext uri="{BB962C8B-B14F-4D97-AF65-F5344CB8AC3E}">
        <p14:creationId xmlns:p14="http://schemas.microsoft.com/office/powerpoint/2010/main" val="258180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12</a:t>
            </a:fld>
            <a:endParaRPr lang="en"/>
          </a:p>
        </p:txBody>
      </p:sp>
      <p:sp>
        <p:nvSpPr>
          <p:cNvPr id="6" name="Google Shape;97;p15"/>
          <p:cNvSpPr txBox="1">
            <a:spLocks/>
          </p:cNvSpPr>
          <p:nvPr/>
        </p:nvSpPr>
        <p:spPr>
          <a:xfrm>
            <a:off x="945002" y="132523"/>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800" b="1"/>
              <a:t>D-MOSFET Construction</a:t>
            </a:r>
            <a:r>
              <a:rPr lang="en-US" sz="4800"/>
              <a:t> </a:t>
            </a:r>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1026" name="Picture 2" descr="DEMOSFET-Depletion Enhancement MOSF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390" y="1345779"/>
            <a:ext cx="6413739" cy="474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13</a:t>
            </a:fld>
            <a:endParaRPr lang="en"/>
          </a:p>
        </p:txBody>
      </p:sp>
      <p:sp>
        <p:nvSpPr>
          <p:cNvPr id="6" name="Google Shape;97;p15"/>
          <p:cNvSpPr txBox="1">
            <a:spLocks/>
          </p:cNvSpPr>
          <p:nvPr/>
        </p:nvSpPr>
        <p:spPr>
          <a:xfrm>
            <a:off x="1096435" y="-24816"/>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000" b="1"/>
              <a:t>Circuit Operation of D-MOSFET</a:t>
            </a:r>
            <a:endParaRPr lang="en-US" sz="4000"/>
          </a:p>
        </p:txBody>
      </p:sp>
      <p:cxnSp>
        <p:nvCxnSpPr>
          <p:cNvPr id="7" name="Straight Connector 6"/>
          <p:cNvCxnSpPr/>
          <p:nvPr/>
        </p:nvCxnSpPr>
        <p:spPr>
          <a:xfrm>
            <a:off x="1041294" y="804510"/>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Text Placeholder 2"/>
          <p:cNvSpPr>
            <a:spLocks noGrp="1"/>
          </p:cNvSpPr>
          <p:nvPr>
            <p:ph type="body" idx="1"/>
          </p:nvPr>
        </p:nvSpPr>
        <p:spPr>
          <a:xfrm>
            <a:off x="551898" y="804510"/>
            <a:ext cx="10920261" cy="789747"/>
          </a:xfrm>
        </p:spPr>
        <p:txBody>
          <a:bodyPr/>
          <a:lstStyle/>
          <a:p>
            <a:r>
              <a:rPr lang="en-US" sz="1867" b="1"/>
              <a:t>Depletion Mode: </a:t>
            </a:r>
            <a:r>
              <a:rPr lang="en-US" sz="1867"/>
              <a:t>The</a:t>
            </a:r>
            <a:r>
              <a:rPr lang="en-US" sz="1867" b="1"/>
              <a:t> </a:t>
            </a:r>
            <a:r>
              <a:rPr lang="en-US" sz="1867"/>
              <a:t>working of a n-channel depletion type MOSFET is almost similar to the working of a n-channel JFET. </a:t>
            </a:r>
          </a:p>
          <a:p>
            <a:r>
              <a:rPr lang="en-US" sz="1867"/>
              <a:t>Channel is here from the beginning and the substrate terminal is connected to the Source internally. </a:t>
            </a:r>
          </a:p>
          <a:p>
            <a:r>
              <a:rPr lang="en-US" sz="1867" b="1">
                <a:solidFill>
                  <a:srgbClr val="FF0000"/>
                </a:solidFill>
              </a:rPr>
              <a:t>Case 1</a:t>
            </a:r>
            <a:r>
              <a:rPr lang="en-US" sz="1867">
                <a:solidFill>
                  <a:srgbClr val="FF0000"/>
                </a:solidFill>
              </a:rPr>
              <a:t>:</a:t>
            </a:r>
          </a:p>
          <a:p>
            <a:pPr marL="745049" lvl="1" indent="0">
              <a:buNone/>
            </a:pPr>
            <a:r>
              <a:rPr lang="en-US" sz="1800"/>
              <a:t>At first, </a:t>
            </a:r>
            <a:r>
              <a:rPr lang="en-US" sz="1800">
                <a:cs typeface="Times New Roman" panose="02020603050405020304" pitchFamily="18" charset="0"/>
              </a:rPr>
              <a:t>gate-to-source voltage is set to zero and</a:t>
            </a:r>
            <a:r>
              <a:rPr lang="en-US" sz="1800"/>
              <a:t> a positive voltage </a:t>
            </a:r>
            <a:r>
              <a:rPr lang="en-US" sz="1800" i="1"/>
              <a:t>VDS </a:t>
            </a:r>
            <a:r>
              <a:rPr lang="en-US" sz="1800"/>
              <a:t>is applied across the drain-to-source terminals. The result is an attraction for the positive potential at the drain by the </a:t>
            </a:r>
            <a:r>
              <a:rPr lang="en-US" sz="1800" i="1"/>
              <a:t>free </a:t>
            </a:r>
            <a:r>
              <a:rPr lang="en-US" sz="1800"/>
              <a:t>electrons of the </a:t>
            </a:r>
            <a:r>
              <a:rPr lang="en-US" sz="1800" i="1"/>
              <a:t>n-</a:t>
            </a:r>
            <a:r>
              <a:rPr lang="en-US" sz="1800"/>
              <a:t>channel. As current flows in the opposite direction of electrons, current ID will start flowing. As we increase VDS current ID will also increase until VDS reaches a specific value. </a:t>
            </a:r>
            <a:endParaRPr lang="en-US" sz="1800">
              <a:cs typeface="Times New Roman" panose="02020603050405020304" pitchFamily="18" charset="0"/>
            </a:endParaRPr>
          </a:p>
        </p:txBody>
      </p:sp>
      <p:pic>
        <p:nvPicPr>
          <p:cNvPr id="1026" name="Picture 2" descr="N-Channel Depletion MOSFET | Working and V-I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271" y="3009912"/>
            <a:ext cx="4459729" cy="35856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1898" y="3502031"/>
            <a:ext cx="6056372" cy="1231106"/>
          </a:xfrm>
          <a:prstGeom prst="rect">
            <a:avLst/>
          </a:prstGeom>
          <a:noFill/>
        </p:spPr>
        <p:txBody>
          <a:bodyPr wrap="square" rtlCol="0">
            <a:spAutoFit/>
          </a:bodyPr>
          <a:lstStyle/>
          <a:p>
            <a:pPr marL="285750" indent="-285750">
              <a:buFont typeface="Wingdings" panose="05000000000000000000" pitchFamily="2" charset="2"/>
              <a:buChar char="q"/>
            </a:pPr>
            <a:r>
              <a:rPr lang="en-US"/>
              <a:t>As VDS increases, N type material will be more reverse biased, therefore depletion region will be wider and the channel will become narrower. At some point I</a:t>
            </a:r>
            <a:r>
              <a:rPr lang="en-US" sz="1200"/>
              <a:t>D</a:t>
            </a:r>
            <a:r>
              <a:rPr lang="en-US"/>
              <a:t> will become constant after reaching a maximum value </a:t>
            </a:r>
            <a:r>
              <a:rPr lang="en-US" sz="2000"/>
              <a:t>I</a:t>
            </a:r>
            <a:r>
              <a:rPr lang="en-US" sz="1600"/>
              <a:t>DSS</a:t>
            </a:r>
          </a:p>
        </p:txBody>
      </p:sp>
    </p:spTree>
    <p:extLst>
      <p:ext uri="{BB962C8B-B14F-4D97-AF65-F5344CB8AC3E}">
        <p14:creationId xmlns:p14="http://schemas.microsoft.com/office/powerpoint/2010/main" val="207487808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09756" y="3157610"/>
            <a:ext cx="5062403" cy="3137757"/>
          </a:xfrm>
          <a:prstGeom prst="rect">
            <a:avLst/>
          </a:prstGeom>
        </p:spPr>
      </p:pic>
      <p:sp>
        <p:nvSpPr>
          <p:cNvPr id="6" name="TextBox 5"/>
          <p:cNvSpPr txBox="1"/>
          <p:nvPr/>
        </p:nvSpPr>
        <p:spPr>
          <a:xfrm>
            <a:off x="900333" y="590843"/>
            <a:ext cx="10571826" cy="2400657"/>
          </a:xfrm>
          <a:prstGeom prst="rect">
            <a:avLst/>
          </a:prstGeom>
          <a:noFill/>
        </p:spPr>
        <p:txBody>
          <a:bodyPr wrap="square" rtlCol="0">
            <a:spAutoFit/>
          </a:bodyPr>
          <a:lstStyle/>
          <a:p>
            <a:pPr marL="285750" indent="-285750">
              <a:buFont typeface="Wingdings" panose="05000000000000000000" pitchFamily="2" charset="2"/>
              <a:buChar char="q"/>
            </a:pPr>
            <a:r>
              <a:rPr lang="en-US" sz="2400" b="1" i="1">
                <a:solidFill>
                  <a:srgbClr val="FF0000"/>
                </a:solidFill>
              </a:rPr>
              <a:t>Case 2</a:t>
            </a:r>
          </a:p>
          <a:p>
            <a:r>
              <a:rPr lang="en-US" i="1"/>
              <a:t>VGS now </a:t>
            </a:r>
            <a:r>
              <a:rPr lang="en-US"/>
              <a:t>has been set at a negative voltage such as </a:t>
            </a:r>
            <a:r>
              <a:rPr lang="en-US">
                <a:solidFill>
                  <a:srgbClr val="FF0000"/>
                </a:solidFill>
              </a:rPr>
              <a:t>VGS= -1 V. </a:t>
            </a:r>
            <a:r>
              <a:rPr lang="en-US"/>
              <a:t>The </a:t>
            </a:r>
            <a:r>
              <a:rPr lang="en-US">
                <a:solidFill>
                  <a:srgbClr val="FF0000"/>
                </a:solidFill>
              </a:rPr>
              <a:t>negative</a:t>
            </a:r>
          </a:p>
          <a:p>
            <a:r>
              <a:rPr lang="en-US">
                <a:solidFill>
                  <a:srgbClr val="FF0000"/>
                </a:solidFill>
              </a:rPr>
              <a:t>potential at the gate will tend to pressure electrons toward the </a:t>
            </a:r>
            <a:r>
              <a:rPr lang="en-US" i="1">
                <a:solidFill>
                  <a:srgbClr val="FF0000"/>
                </a:solidFill>
              </a:rPr>
              <a:t>p-</a:t>
            </a:r>
            <a:r>
              <a:rPr lang="en-US">
                <a:solidFill>
                  <a:srgbClr val="FF0000"/>
                </a:solidFill>
              </a:rPr>
              <a:t>type substrate </a:t>
            </a:r>
            <a:r>
              <a:rPr lang="en-US"/>
              <a:t>and </a:t>
            </a:r>
            <a:r>
              <a:rPr lang="en-US">
                <a:solidFill>
                  <a:srgbClr val="FF0000"/>
                </a:solidFill>
              </a:rPr>
              <a:t>attract holes from the </a:t>
            </a:r>
            <a:r>
              <a:rPr lang="en-US" i="1">
                <a:solidFill>
                  <a:srgbClr val="FF0000"/>
                </a:solidFill>
              </a:rPr>
              <a:t>p-</a:t>
            </a:r>
            <a:r>
              <a:rPr lang="en-US">
                <a:solidFill>
                  <a:srgbClr val="FF0000"/>
                </a:solidFill>
              </a:rPr>
              <a:t>type</a:t>
            </a:r>
            <a:r>
              <a:rPr lang="en-US"/>
              <a:t>. Depending on the magnitude of the negative bias established by</a:t>
            </a:r>
          </a:p>
          <a:p>
            <a:r>
              <a:rPr lang="en-US" i="1"/>
              <a:t>VGS, </a:t>
            </a:r>
            <a:r>
              <a:rPr lang="en-US"/>
              <a:t>a level of </a:t>
            </a:r>
            <a:r>
              <a:rPr lang="en-US">
                <a:solidFill>
                  <a:srgbClr val="FF0000"/>
                </a:solidFill>
              </a:rPr>
              <a:t>recombination between electrons and holes </a:t>
            </a:r>
            <a:r>
              <a:rPr lang="en-US"/>
              <a:t>will occur that will </a:t>
            </a:r>
            <a:r>
              <a:rPr lang="en-US">
                <a:solidFill>
                  <a:srgbClr val="FF0000"/>
                </a:solidFill>
              </a:rPr>
              <a:t>reduce</a:t>
            </a:r>
          </a:p>
          <a:p>
            <a:r>
              <a:rPr lang="en-US">
                <a:solidFill>
                  <a:srgbClr val="FF0000"/>
                </a:solidFill>
              </a:rPr>
              <a:t>the number of free electrons in the </a:t>
            </a:r>
            <a:r>
              <a:rPr lang="en-US" i="1">
                <a:solidFill>
                  <a:srgbClr val="FF0000"/>
                </a:solidFill>
              </a:rPr>
              <a:t>n-</a:t>
            </a:r>
            <a:r>
              <a:rPr lang="en-US">
                <a:solidFill>
                  <a:srgbClr val="FF0000"/>
                </a:solidFill>
              </a:rPr>
              <a:t>channel</a:t>
            </a:r>
            <a:r>
              <a:rPr lang="en-US"/>
              <a:t> available for conduction. The more negative</a:t>
            </a:r>
          </a:p>
          <a:p>
            <a:r>
              <a:rPr lang="en-US"/>
              <a:t>the bias, the higher the rate of recombination. The resulting level of drain current</a:t>
            </a:r>
          </a:p>
          <a:p>
            <a:r>
              <a:rPr lang="en-US"/>
              <a:t>is therefore reduced</a:t>
            </a:r>
          </a:p>
        </p:txBody>
      </p:sp>
    </p:spTree>
    <p:extLst>
      <p:ext uri="{BB962C8B-B14F-4D97-AF65-F5344CB8AC3E}">
        <p14:creationId xmlns:p14="http://schemas.microsoft.com/office/powerpoint/2010/main" val="372873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15</a:t>
            </a:fld>
            <a:endParaRPr lang="en"/>
          </a:p>
        </p:txBody>
      </p:sp>
      <p:sp>
        <p:nvSpPr>
          <p:cNvPr id="6" name="Google Shape;97;p15"/>
          <p:cNvSpPr txBox="1">
            <a:spLocks/>
          </p:cNvSpPr>
          <p:nvPr/>
        </p:nvSpPr>
        <p:spPr>
          <a:xfrm>
            <a:off x="837818" y="-29610"/>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000" b="1"/>
              <a:t>Circuit Operation of D-MOSFET</a:t>
            </a:r>
            <a:endParaRPr lang="en-US" sz="4000"/>
          </a:p>
        </p:txBody>
      </p:sp>
      <p:cxnSp>
        <p:nvCxnSpPr>
          <p:cNvPr id="7" name="Straight Connector 6"/>
          <p:cNvCxnSpPr/>
          <p:nvPr/>
        </p:nvCxnSpPr>
        <p:spPr>
          <a:xfrm>
            <a:off x="702992" y="804510"/>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3" name="Picture 2"/>
          <p:cNvPicPr>
            <a:picLocks noChangeAspect="1"/>
          </p:cNvPicPr>
          <p:nvPr/>
        </p:nvPicPr>
        <p:blipFill>
          <a:blip r:embed="rId3"/>
          <a:stretch>
            <a:fillRect/>
          </a:stretch>
        </p:blipFill>
        <p:spPr>
          <a:xfrm>
            <a:off x="7066612" y="3467100"/>
            <a:ext cx="4870833" cy="2972226"/>
          </a:xfrm>
          <a:prstGeom prst="rect">
            <a:avLst/>
          </a:prstGeom>
        </p:spPr>
      </p:pic>
      <p:sp>
        <p:nvSpPr>
          <p:cNvPr id="9" name="Text Placeholder 2"/>
          <p:cNvSpPr>
            <a:spLocks noGrp="1"/>
          </p:cNvSpPr>
          <p:nvPr>
            <p:ph type="body" idx="1"/>
          </p:nvPr>
        </p:nvSpPr>
        <p:spPr>
          <a:xfrm>
            <a:off x="332920" y="752230"/>
            <a:ext cx="10872925" cy="789747"/>
          </a:xfrm>
        </p:spPr>
        <p:txBody>
          <a:bodyPr/>
          <a:lstStyle/>
          <a:p>
            <a:r>
              <a:rPr lang="en-US" sz="2400" b="1" i="1">
                <a:solidFill>
                  <a:srgbClr val="C00000"/>
                </a:solidFill>
              </a:rPr>
              <a:t>Case 3</a:t>
            </a:r>
          </a:p>
          <a:p>
            <a:pPr marL="135464" indent="0">
              <a:buNone/>
            </a:pPr>
            <a:r>
              <a:rPr lang="en-US" sz="1867" b="1"/>
              <a:t>	ii) Enhancement Mode:</a:t>
            </a:r>
          </a:p>
          <a:p>
            <a:pPr marL="135464" indent="0">
              <a:buNone/>
            </a:pPr>
            <a:r>
              <a:rPr lang="en-US" sz="1867"/>
              <a:t>	D- MOSFET operates in “</a:t>
            </a:r>
            <a:r>
              <a:rPr lang="en-US" sz="1867">
                <a:solidFill>
                  <a:srgbClr val="FF0000"/>
                </a:solidFill>
              </a:rPr>
              <a:t>enhancement region</a:t>
            </a:r>
            <a:r>
              <a:rPr lang="en-US" sz="1867"/>
              <a:t>” for positive values of V</a:t>
            </a:r>
            <a:r>
              <a:rPr lang="en-US" sz="1400"/>
              <a:t>GS. </a:t>
            </a:r>
            <a:r>
              <a:rPr lang="en-US" sz="1867"/>
              <a:t> If a positive voltage, let </a:t>
            </a:r>
            <a:r>
              <a:rPr lang="en-US" sz="1867">
                <a:solidFill>
                  <a:srgbClr val="FF0000"/>
                </a:solidFill>
              </a:rPr>
              <a:t>VGS=+1 V, </a:t>
            </a:r>
            <a:r>
              <a:rPr lang="en-US" sz="1867"/>
              <a:t>is applied between the gate and source terminal, then gate will be forward biased. </a:t>
            </a:r>
            <a:r>
              <a:rPr lang="en-US" sz="2000"/>
              <a:t>The positive gate will </a:t>
            </a:r>
            <a:r>
              <a:rPr lang="en-US" sz="2000">
                <a:solidFill>
                  <a:srgbClr val="FF0000"/>
                </a:solidFill>
              </a:rPr>
              <a:t>draw additional electrons (free carriers) from the </a:t>
            </a:r>
            <a:r>
              <a:rPr lang="en-US" sz="2000" i="1">
                <a:solidFill>
                  <a:srgbClr val="FF0000"/>
                </a:solidFill>
              </a:rPr>
              <a:t>p-</a:t>
            </a:r>
            <a:r>
              <a:rPr lang="en-US" sz="2000">
                <a:solidFill>
                  <a:srgbClr val="FF0000"/>
                </a:solidFill>
              </a:rPr>
              <a:t>type substrate</a:t>
            </a:r>
            <a:r>
              <a:rPr lang="en-US" sz="2000"/>
              <a:t>. Therefore the total number of carriers in the channel will increase and </a:t>
            </a:r>
            <a:r>
              <a:rPr lang="en-US" sz="2000">
                <a:solidFill>
                  <a:srgbClr val="FF0000"/>
                </a:solidFill>
              </a:rPr>
              <a:t>drain current </a:t>
            </a:r>
            <a:r>
              <a:rPr lang="en-US" sz="2000" i="1">
                <a:solidFill>
                  <a:srgbClr val="FF0000"/>
                </a:solidFill>
              </a:rPr>
              <a:t>I</a:t>
            </a:r>
            <a:r>
              <a:rPr lang="en-US" sz="1600" i="1">
                <a:solidFill>
                  <a:srgbClr val="FF0000"/>
                </a:solidFill>
              </a:rPr>
              <a:t>D</a:t>
            </a:r>
            <a:r>
              <a:rPr lang="en-US" sz="2000">
                <a:solidFill>
                  <a:srgbClr val="FF0000"/>
                </a:solidFill>
              </a:rPr>
              <a:t> will also increase</a:t>
            </a:r>
            <a:r>
              <a:rPr lang="en-US" sz="2000"/>
              <a:t>. If VGS is further increased, then the value of ID keeps increasing and could possibly exceed the maximum current rating for the device. </a:t>
            </a:r>
          </a:p>
          <a:p>
            <a:pPr marL="135464" indent="0">
              <a:buNone/>
            </a:pPr>
            <a:endParaRPr lang="en-US" sz="2000"/>
          </a:p>
        </p:txBody>
      </p:sp>
      <p:sp>
        <p:nvSpPr>
          <p:cNvPr id="2" name="TextBox 1"/>
          <p:cNvSpPr txBox="1"/>
          <p:nvPr/>
        </p:nvSpPr>
        <p:spPr>
          <a:xfrm>
            <a:off x="463841" y="3573194"/>
            <a:ext cx="6602771" cy="1631216"/>
          </a:xfrm>
          <a:prstGeom prst="rect">
            <a:avLst/>
          </a:prstGeom>
          <a:noFill/>
        </p:spPr>
        <p:txBody>
          <a:bodyPr wrap="square" rtlCol="0">
            <a:spAutoFit/>
          </a:bodyPr>
          <a:lstStyle/>
          <a:p>
            <a:pPr algn="just"/>
            <a:r>
              <a:rPr lang="en-US" sz="2000"/>
              <a:t>We can say, the application of a positive gate-to-source voltage has “enhanced” the level of free carriers in the channel. For this reason, the region of positive gate voltages on the drain or transfer characteristics is often referred to as the </a:t>
            </a:r>
            <a:r>
              <a:rPr lang="en-US" sz="2000" i="1"/>
              <a:t>enhancement region. </a:t>
            </a:r>
            <a:endParaRPr lang="en-US" sz="2400"/>
          </a:p>
        </p:txBody>
      </p:sp>
      <p:sp>
        <p:nvSpPr>
          <p:cNvPr id="4" name="TextBox 3"/>
          <p:cNvSpPr txBox="1"/>
          <p:nvPr/>
        </p:nvSpPr>
        <p:spPr>
          <a:xfrm>
            <a:off x="483786" y="5650197"/>
            <a:ext cx="3544560" cy="584775"/>
          </a:xfrm>
          <a:prstGeom prst="rect">
            <a:avLst/>
          </a:prstGeom>
          <a:noFill/>
        </p:spPr>
        <p:txBody>
          <a:bodyPr wrap="none" rtlCol="0">
            <a:spAutoFit/>
          </a:bodyPr>
          <a:lstStyle/>
          <a:p>
            <a:pPr marL="285750" indent="-285750">
              <a:buFont typeface="Wingdings" panose="05000000000000000000" pitchFamily="2" charset="2"/>
              <a:buChar char="v"/>
            </a:pPr>
            <a:r>
              <a:rPr lang="en-US" sz="3200" b="1">
                <a:solidFill>
                  <a:srgbClr val="002060"/>
                </a:solidFill>
              </a:rPr>
              <a:t>Example 5.3 (DIY)</a:t>
            </a:r>
          </a:p>
        </p:txBody>
      </p:sp>
    </p:spTree>
    <p:extLst>
      <p:ext uri="{BB962C8B-B14F-4D97-AF65-F5344CB8AC3E}">
        <p14:creationId xmlns:p14="http://schemas.microsoft.com/office/powerpoint/2010/main" val="1647187617"/>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3346" y="226842"/>
            <a:ext cx="7059752" cy="6188026"/>
          </a:xfrm>
          <a:prstGeom prst="rect">
            <a:avLst/>
          </a:prstGeom>
        </p:spPr>
      </p:pic>
      <p:pic>
        <p:nvPicPr>
          <p:cNvPr id="6" name="Picture 5"/>
          <p:cNvPicPr>
            <a:picLocks noChangeAspect="1"/>
          </p:cNvPicPr>
          <p:nvPr/>
        </p:nvPicPr>
        <p:blipFill>
          <a:blip r:embed="rId3"/>
          <a:stretch>
            <a:fillRect/>
          </a:stretch>
        </p:blipFill>
        <p:spPr>
          <a:xfrm>
            <a:off x="7463098" y="295148"/>
            <a:ext cx="3337589" cy="5922772"/>
          </a:xfrm>
          <a:prstGeom prst="rect">
            <a:avLst/>
          </a:prstGeom>
        </p:spPr>
      </p:pic>
    </p:spTree>
    <p:extLst>
      <p:ext uri="{BB962C8B-B14F-4D97-AF65-F5344CB8AC3E}">
        <p14:creationId xmlns:p14="http://schemas.microsoft.com/office/powerpoint/2010/main" val="215475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17</a:t>
            </a:fld>
            <a:endParaRPr lang="en"/>
          </a:p>
        </p:txBody>
      </p: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Text Placeholder 2"/>
          <p:cNvSpPr>
            <a:spLocks noGrp="1"/>
          </p:cNvSpPr>
          <p:nvPr>
            <p:ph type="body" idx="1"/>
          </p:nvPr>
        </p:nvSpPr>
        <p:spPr>
          <a:xfrm>
            <a:off x="322418" y="186751"/>
            <a:ext cx="10672705" cy="4889473"/>
          </a:xfrm>
        </p:spPr>
        <p:txBody>
          <a:bodyPr/>
          <a:lstStyle/>
          <a:p>
            <a:endParaRPr lang="en-US" sz="1867"/>
          </a:p>
          <a:p>
            <a:r>
              <a:rPr lang="en-US" sz="2000" b="1"/>
              <a:t>Symbols for D-MOSFET:</a:t>
            </a:r>
            <a:br>
              <a:rPr lang="en-US" sz="2000" b="1"/>
            </a:br>
            <a:r>
              <a:rPr lang="en-US" sz="1867"/>
              <a:t>There are </a:t>
            </a:r>
            <a:r>
              <a:rPr lang="en-US" sz="1867">
                <a:solidFill>
                  <a:srgbClr val="FF0000"/>
                </a:solidFill>
              </a:rPr>
              <a:t>two types of D-MOSFETs</a:t>
            </a:r>
            <a:r>
              <a:rPr lang="en-US" sz="1867"/>
              <a:t>. They are,</a:t>
            </a:r>
            <a:br>
              <a:rPr lang="en-US" sz="1867"/>
            </a:br>
            <a:r>
              <a:rPr lang="en-US" sz="1867"/>
              <a:t>(</a:t>
            </a:r>
            <a:r>
              <a:rPr lang="en-US" sz="1867" err="1"/>
              <a:t>i</a:t>
            </a:r>
            <a:r>
              <a:rPr lang="en-US" sz="1867"/>
              <a:t>) n-channel D-MOSFET.</a:t>
            </a:r>
            <a:br>
              <a:rPr lang="en-US" sz="1867"/>
            </a:br>
            <a:r>
              <a:rPr lang="en-US" sz="1867"/>
              <a:t>(ii) p-channel D-MOSFET. </a:t>
            </a:r>
            <a:br>
              <a:rPr lang="en-US" sz="1867"/>
            </a:br>
            <a:br>
              <a:rPr lang="en-US" sz="1867"/>
            </a:br>
            <a:endParaRPr lang="en-US" sz="1867"/>
          </a:p>
        </p:txBody>
      </p:sp>
      <p:pic>
        <p:nvPicPr>
          <p:cNvPr id="1026" name="Picture 2" descr="Depletion Mode MOSFET Circuit 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01" y="2239135"/>
            <a:ext cx="9615366" cy="33789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211556" y="4845391"/>
            <a:ext cx="1433406" cy="461665"/>
          </a:xfrm>
          <a:prstGeom prst="rect">
            <a:avLst/>
          </a:prstGeom>
          <a:noFill/>
        </p:spPr>
        <p:txBody>
          <a:bodyPr wrap="none" rtlCol="0">
            <a:spAutoFit/>
          </a:bodyPr>
          <a:lstStyle/>
          <a:p>
            <a:r>
              <a:rPr lang="en-US" sz="2400"/>
              <a:t>P Channel</a:t>
            </a:r>
          </a:p>
        </p:txBody>
      </p:sp>
    </p:spTree>
    <p:extLst>
      <p:ext uri="{BB962C8B-B14F-4D97-AF65-F5344CB8AC3E}">
        <p14:creationId xmlns:p14="http://schemas.microsoft.com/office/powerpoint/2010/main" val="11455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18</a:t>
            </a:fld>
            <a:endParaRPr lang="en"/>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3" name="Picture 2"/>
          <p:cNvPicPr>
            <a:picLocks noChangeAspect="1"/>
          </p:cNvPicPr>
          <p:nvPr/>
        </p:nvPicPr>
        <p:blipFill>
          <a:blip r:embed="rId2"/>
          <a:stretch>
            <a:fillRect/>
          </a:stretch>
        </p:blipFill>
        <p:spPr>
          <a:xfrm>
            <a:off x="1230632" y="2067342"/>
            <a:ext cx="9975213" cy="1660596"/>
          </a:xfrm>
          <a:prstGeom prst="rect">
            <a:avLst/>
          </a:prstGeom>
        </p:spPr>
      </p:pic>
    </p:spTree>
    <p:extLst>
      <p:ext uri="{BB962C8B-B14F-4D97-AF65-F5344CB8AC3E}">
        <p14:creationId xmlns:p14="http://schemas.microsoft.com/office/powerpoint/2010/main" val="44389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2370" y="303920"/>
            <a:ext cx="10967260" cy="6250159"/>
          </a:xfrm>
          <a:prstGeom prst="rect">
            <a:avLst/>
          </a:prstGeom>
        </p:spPr>
      </p:pic>
    </p:spTree>
    <p:extLst>
      <p:ext uri="{BB962C8B-B14F-4D97-AF65-F5344CB8AC3E}">
        <p14:creationId xmlns:p14="http://schemas.microsoft.com/office/powerpoint/2010/main" val="124263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2</a:t>
            </a:fld>
            <a:endParaRPr lang="en"/>
          </a:p>
        </p:txBody>
      </p:sp>
      <p:sp>
        <p:nvSpPr>
          <p:cNvPr id="6" name="Google Shape;97;p15"/>
          <p:cNvSpPr txBox="1">
            <a:spLocks/>
          </p:cNvSpPr>
          <p:nvPr/>
        </p:nvSpPr>
        <p:spPr>
          <a:xfrm>
            <a:off x="1096435" y="132524"/>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800" b="1"/>
              <a:t>MOSFET</a:t>
            </a:r>
            <a:endParaRPr lang="en-US" sz="4800"/>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Text Placeholder 2"/>
          <p:cNvSpPr>
            <a:spLocks noGrp="1"/>
          </p:cNvSpPr>
          <p:nvPr>
            <p:ph type="body" idx="1"/>
          </p:nvPr>
        </p:nvSpPr>
        <p:spPr>
          <a:xfrm>
            <a:off x="769018" y="1126140"/>
            <a:ext cx="10672705" cy="4889473"/>
          </a:xfrm>
        </p:spPr>
        <p:txBody>
          <a:bodyPr/>
          <a:lstStyle/>
          <a:p>
            <a:r>
              <a:rPr lang="en-US" sz="2400"/>
              <a:t>MOSFET is a field-effect transistor with a MOS (metal oxide semiconductor) structure.</a:t>
            </a:r>
            <a:endParaRPr lang="en-US" sz="1800"/>
          </a:p>
          <a:p>
            <a:r>
              <a:rPr lang="en-US" sz="1867"/>
              <a:t>A field effect transistor (FET) that can be operated in the enhancement-mode is called a</a:t>
            </a:r>
            <a:br>
              <a:rPr lang="en-US" sz="1867"/>
            </a:br>
            <a:r>
              <a:rPr lang="en-US" sz="1867"/>
              <a:t>MOSFET. A MOSFET is an important semiconductor device and can be used in any of the</a:t>
            </a:r>
            <a:br>
              <a:rPr lang="en-US" sz="1867"/>
            </a:br>
            <a:r>
              <a:rPr lang="en-US" sz="1867"/>
              <a:t>circuits covered for JFET. However, </a:t>
            </a:r>
            <a:r>
              <a:rPr lang="en-US" sz="1867">
                <a:solidFill>
                  <a:srgbClr val="FF0000"/>
                </a:solidFill>
              </a:rPr>
              <a:t>a MOSFET has several advantages over JFET including</a:t>
            </a:r>
            <a:br>
              <a:rPr lang="en-US" sz="1867">
                <a:solidFill>
                  <a:srgbClr val="FF0000"/>
                </a:solidFill>
              </a:rPr>
            </a:br>
            <a:r>
              <a:rPr lang="en-US" sz="1867">
                <a:solidFill>
                  <a:srgbClr val="FF0000"/>
                </a:solidFill>
              </a:rPr>
              <a:t>high input impedance and low cost of production. </a:t>
            </a:r>
            <a:endParaRPr lang="en-US" sz="1867"/>
          </a:p>
          <a:p>
            <a:r>
              <a:rPr lang="en-US" sz="1867" b="1"/>
              <a:t>Types of MOSFET:</a:t>
            </a:r>
            <a:br>
              <a:rPr lang="en-US" sz="1867" b="1"/>
            </a:br>
            <a:r>
              <a:rPr lang="en-US" sz="1867"/>
              <a:t>There are </a:t>
            </a:r>
            <a:r>
              <a:rPr lang="en-US" sz="1867">
                <a:solidFill>
                  <a:srgbClr val="FF0000"/>
                </a:solidFill>
              </a:rPr>
              <a:t>two basic types of MOSFET: </a:t>
            </a:r>
            <a:br>
              <a:rPr lang="en-US" sz="1867">
                <a:solidFill>
                  <a:srgbClr val="FF0000"/>
                </a:solidFill>
              </a:rPr>
            </a:br>
            <a:r>
              <a:rPr lang="en-US" sz="1867" b="1"/>
              <a:t>Depletion-type MOSFET or D-MOSFET: </a:t>
            </a:r>
            <a:r>
              <a:rPr lang="en-US" sz="1867"/>
              <a:t>The D-MOSFET can be operated in both the</a:t>
            </a:r>
            <a:br>
              <a:rPr lang="en-US" sz="1867"/>
            </a:br>
            <a:r>
              <a:rPr lang="en-US" sz="1867"/>
              <a:t>depletion mode and the enhancement mode. For this reason, a D-MOSFET is sometimes called</a:t>
            </a:r>
            <a:br>
              <a:rPr lang="en-US" sz="1867"/>
            </a:br>
            <a:r>
              <a:rPr lang="en-US" sz="1867"/>
              <a:t>depletion/enhancement MOSFET.</a:t>
            </a:r>
            <a:br>
              <a:rPr lang="en-US" sz="1867"/>
            </a:br>
            <a:r>
              <a:rPr lang="en-US" sz="1867" b="1"/>
              <a:t>Enhancement-type MOSFET or E-MOSFET: </a:t>
            </a:r>
            <a:r>
              <a:rPr lang="en-US" sz="1867"/>
              <a:t>The E-MOSFET can be operated </a:t>
            </a:r>
            <a:r>
              <a:rPr lang="en-US" sz="1867">
                <a:solidFill>
                  <a:srgbClr val="FF0000"/>
                </a:solidFill>
              </a:rPr>
              <a:t>only in</a:t>
            </a:r>
            <a:br>
              <a:rPr lang="en-US" sz="1867">
                <a:solidFill>
                  <a:srgbClr val="FF0000"/>
                </a:solidFill>
              </a:rPr>
            </a:br>
            <a:r>
              <a:rPr lang="en-US" sz="1867">
                <a:solidFill>
                  <a:srgbClr val="FF0000"/>
                </a:solidFill>
              </a:rPr>
              <a:t>enhancement mode. </a:t>
            </a:r>
            <a:r>
              <a:rPr lang="en-US" sz="1867"/>
              <a:t>The manner in which a MOSFET is constructed determines whether it is DMOSFET or EMOSFET. </a:t>
            </a:r>
            <a:br>
              <a:rPr lang="en-US" sz="1867"/>
            </a:br>
            <a:br>
              <a:rPr lang="en-US" sz="1867"/>
            </a:br>
            <a:endParaRPr lang="en-US" sz="1867"/>
          </a:p>
        </p:txBody>
      </p:sp>
    </p:spTree>
    <p:extLst>
      <p:ext uri="{BB962C8B-B14F-4D97-AF65-F5344CB8AC3E}">
        <p14:creationId xmlns:p14="http://schemas.microsoft.com/office/powerpoint/2010/main" val="218701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p:cNvSpPr txBox="1">
            <a:spLocks/>
          </p:cNvSpPr>
          <p:nvPr/>
        </p:nvSpPr>
        <p:spPr>
          <a:xfrm>
            <a:off x="782678" y="-90114"/>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000" b="1"/>
              <a:t>E-MOSFET</a:t>
            </a:r>
            <a:endParaRPr lang="en-US" sz="4000"/>
          </a:p>
        </p:txBody>
      </p:sp>
      <p:sp>
        <p:nvSpPr>
          <p:cNvPr id="6" name="Rectangle 5"/>
          <p:cNvSpPr/>
          <p:nvPr/>
        </p:nvSpPr>
        <p:spPr>
          <a:xfrm>
            <a:off x="843217" y="1227496"/>
            <a:ext cx="5252783" cy="4401205"/>
          </a:xfrm>
          <a:prstGeom prst="rect">
            <a:avLst/>
          </a:prstGeom>
        </p:spPr>
        <p:txBody>
          <a:bodyPr wrap="square">
            <a:spAutoFit/>
          </a:bodyPr>
          <a:lstStyle/>
          <a:p>
            <a:r>
              <a:rPr lang="en-US" sz="2000"/>
              <a:t>Above figure shows the constructional details of </a:t>
            </a:r>
          </a:p>
          <a:p>
            <a:r>
              <a:rPr lang="en-US" sz="2000"/>
              <a:t>n-channel E-MOSFET. Its </a:t>
            </a:r>
            <a:r>
              <a:rPr lang="en-US" sz="2000">
                <a:solidFill>
                  <a:srgbClr val="FF0000"/>
                </a:solidFill>
              </a:rPr>
              <a:t>gate construction is</a:t>
            </a:r>
            <a:br>
              <a:rPr lang="en-US" sz="2000">
                <a:solidFill>
                  <a:srgbClr val="FF0000"/>
                </a:solidFill>
              </a:rPr>
            </a:br>
            <a:r>
              <a:rPr lang="en-US" sz="2000">
                <a:solidFill>
                  <a:srgbClr val="FF0000"/>
                </a:solidFill>
              </a:rPr>
              <a:t>similar to that of D-MOSFET</a:t>
            </a:r>
            <a:r>
              <a:rPr lang="en-US" sz="2000"/>
              <a:t>. The E-MOSFET has </a:t>
            </a:r>
            <a:r>
              <a:rPr lang="en-US" sz="2000">
                <a:solidFill>
                  <a:srgbClr val="FF0000"/>
                </a:solidFill>
              </a:rPr>
              <a:t>no channel </a:t>
            </a:r>
            <a:r>
              <a:rPr lang="en-US" sz="2000"/>
              <a:t>between source and drain unlike</a:t>
            </a:r>
            <a:br>
              <a:rPr lang="en-US" sz="2000"/>
            </a:br>
            <a:r>
              <a:rPr lang="en-US" sz="2000"/>
              <a:t>the D-MOSFET. Note that the </a:t>
            </a:r>
            <a:r>
              <a:rPr lang="en-US" sz="2000">
                <a:solidFill>
                  <a:srgbClr val="FF0000"/>
                </a:solidFill>
              </a:rPr>
              <a:t>substrate extends completely to the SiO2 layer so that no channel</a:t>
            </a:r>
            <a:br>
              <a:rPr lang="en-US" sz="2000">
                <a:solidFill>
                  <a:srgbClr val="FF0000"/>
                </a:solidFill>
              </a:rPr>
            </a:br>
            <a:r>
              <a:rPr lang="en-US" sz="2000">
                <a:solidFill>
                  <a:srgbClr val="FF0000"/>
                </a:solidFill>
              </a:rPr>
              <a:t>exists</a:t>
            </a:r>
            <a:r>
              <a:rPr lang="en-US" sz="2000"/>
              <a:t>. The </a:t>
            </a:r>
            <a:r>
              <a:rPr lang="en-US" sz="2000">
                <a:solidFill>
                  <a:srgbClr val="FF0000"/>
                </a:solidFill>
              </a:rPr>
              <a:t>E-MOSFET requires a proper gate voltage to form a channel </a:t>
            </a:r>
            <a:r>
              <a:rPr lang="en-US" sz="2000"/>
              <a:t>(called induced</a:t>
            </a:r>
            <a:br>
              <a:rPr lang="en-US" sz="2000"/>
            </a:br>
            <a:r>
              <a:rPr lang="en-US" sz="2000"/>
              <a:t>channel). It is reminded that </a:t>
            </a:r>
            <a:r>
              <a:rPr lang="en-US" sz="2000">
                <a:solidFill>
                  <a:srgbClr val="FF0000"/>
                </a:solidFill>
              </a:rPr>
              <a:t>E-MOSFET can be operated only in enhancement mode</a:t>
            </a:r>
            <a:r>
              <a:rPr lang="en-US" sz="2000"/>
              <a:t>. In short,</a:t>
            </a:r>
            <a:br>
              <a:rPr lang="en-US" sz="2000"/>
            </a:br>
            <a:r>
              <a:rPr lang="en-US" sz="2000"/>
              <a:t>the construction of E-MOSFET is quite similar to that of the D-MOSFET except for the absence</a:t>
            </a:r>
            <a:br>
              <a:rPr lang="en-US" sz="2000"/>
            </a:br>
            <a:r>
              <a:rPr lang="en-US" sz="2000"/>
              <a:t>of a channel between the drain and source terminals</a:t>
            </a:r>
            <a:r>
              <a:rPr lang="en-US"/>
              <a:t>. </a:t>
            </a:r>
          </a:p>
        </p:txBody>
      </p:sp>
      <p:cxnSp>
        <p:nvCxnSpPr>
          <p:cNvPr id="7" name="Straight Connector 6"/>
          <p:cNvCxnSpPr/>
          <p:nvPr/>
        </p:nvCxnSpPr>
        <p:spPr>
          <a:xfrm>
            <a:off x="618133" y="787181"/>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3074" name="Picture 2" descr="N-Channel Enhancement MOSFET | Working &amp; V-I Character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593" y="967409"/>
            <a:ext cx="4762500" cy="42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the Difference Between D-MOSFET and E-MOSF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931" y="1209667"/>
            <a:ext cx="8285040" cy="431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37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22</a:t>
            </a:fld>
            <a:endParaRPr lang="en"/>
          </a:p>
        </p:txBody>
      </p:sp>
      <p:sp>
        <p:nvSpPr>
          <p:cNvPr id="6" name="Google Shape;97;p15"/>
          <p:cNvSpPr txBox="1">
            <a:spLocks/>
          </p:cNvSpPr>
          <p:nvPr/>
        </p:nvSpPr>
        <p:spPr>
          <a:xfrm>
            <a:off x="837818" y="0"/>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000" b="1"/>
              <a:t>Circuit Operation of E-MOSFET</a:t>
            </a:r>
            <a:endParaRPr lang="en-US" sz="4000"/>
          </a:p>
        </p:txBody>
      </p:sp>
      <p:cxnSp>
        <p:nvCxnSpPr>
          <p:cNvPr id="7" name="Straight Connector 6"/>
          <p:cNvCxnSpPr/>
          <p:nvPr/>
        </p:nvCxnSpPr>
        <p:spPr>
          <a:xfrm>
            <a:off x="787196" y="967409"/>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4" name="Picture 3"/>
          <p:cNvPicPr>
            <a:picLocks noChangeAspect="1"/>
          </p:cNvPicPr>
          <p:nvPr/>
        </p:nvPicPr>
        <p:blipFill rotWithShape="1">
          <a:blip r:embed="rId3"/>
          <a:srcRect r="50879" b="7878"/>
          <a:stretch/>
        </p:blipFill>
        <p:spPr>
          <a:xfrm>
            <a:off x="787196" y="1356697"/>
            <a:ext cx="4192767" cy="3299709"/>
          </a:xfrm>
          <a:prstGeom prst="rect">
            <a:avLst/>
          </a:prstGeom>
        </p:spPr>
      </p:pic>
      <p:sp>
        <p:nvSpPr>
          <p:cNvPr id="2" name="Rectangle 1"/>
          <p:cNvSpPr/>
          <p:nvPr/>
        </p:nvSpPr>
        <p:spPr>
          <a:xfrm>
            <a:off x="5109845" y="1356696"/>
            <a:ext cx="6096000" cy="1631216"/>
          </a:xfrm>
          <a:prstGeom prst="rect">
            <a:avLst/>
          </a:prstGeom>
        </p:spPr>
        <p:txBody>
          <a:bodyPr>
            <a:spAutoFit/>
          </a:bodyPr>
          <a:lstStyle/>
          <a:p>
            <a:r>
              <a:rPr lang="en-US" sz="2000">
                <a:latin typeface="Times New Roman" panose="02020603050405020304" pitchFamily="18" charset="0"/>
              </a:rPr>
              <a:t>If </a:t>
            </a:r>
            <a:r>
              <a:rPr lang="en-US" sz="2000" i="1">
                <a:latin typeface="Times New Roman" panose="02020603050405020304" pitchFamily="18" charset="0"/>
              </a:rPr>
              <a:t>V</a:t>
            </a:r>
            <a:r>
              <a:rPr lang="en-US" sz="1400" i="1">
                <a:latin typeface="Times New Roman" panose="02020603050405020304" pitchFamily="18" charset="0"/>
              </a:rPr>
              <a:t>GS</a:t>
            </a:r>
            <a:r>
              <a:rPr lang="en-US" sz="2000" i="1">
                <a:latin typeface="Times New Roman" panose="02020603050405020304" pitchFamily="18" charset="0"/>
              </a:rPr>
              <a:t> </a:t>
            </a:r>
            <a:r>
              <a:rPr lang="en-US" sz="2000">
                <a:latin typeface="Times New Roman" panose="02020603050405020304" pitchFamily="18" charset="0"/>
              </a:rPr>
              <a:t>is set at 0 V and a voltage applied between the drain and source of the device, the absence of an </a:t>
            </a:r>
            <a:r>
              <a:rPr lang="en-US" sz="2000" i="1">
                <a:latin typeface="Times New Roman" panose="02020603050405020304" pitchFamily="18" charset="0"/>
              </a:rPr>
              <a:t>n-</a:t>
            </a:r>
            <a:r>
              <a:rPr lang="en-US" sz="2000">
                <a:latin typeface="Times New Roman" panose="02020603050405020304" pitchFamily="18" charset="0"/>
              </a:rPr>
              <a:t>channel will result in a current of effectively zero amperes. </a:t>
            </a:r>
          </a:p>
          <a:p>
            <a:r>
              <a:rPr lang="en-US" sz="2000">
                <a:solidFill>
                  <a:srgbClr val="FF0000"/>
                </a:solidFill>
                <a:latin typeface="Times New Roman" panose="02020603050405020304" pitchFamily="18" charset="0"/>
              </a:rPr>
              <a:t>Therefore I</a:t>
            </a:r>
            <a:r>
              <a:rPr lang="en-US" sz="1400">
                <a:solidFill>
                  <a:srgbClr val="FF0000"/>
                </a:solidFill>
                <a:latin typeface="Times New Roman" panose="02020603050405020304" pitchFamily="18" charset="0"/>
              </a:rPr>
              <a:t>D</a:t>
            </a:r>
            <a:r>
              <a:rPr lang="en-US" sz="2000">
                <a:solidFill>
                  <a:srgbClr val="FF0000"/>
                </a:solidFill>
                <a:latin typeface="Times New Roman" panose="02020603050405020304" pitchFamily="18" charset="0"/>
              </a:rPr>
              <a:t>=0 A at V</a:t>
            </a:r>
            <a:r>
              <a:rPr lang="en-US" sz="1600">
                <a:solidFill>
                  <a:srgbClr val="FF0000"/>
                </a:solidFill>
                <a:latin typeface="Times New Roman" panose="02020603050405020304" pitchFamily="18" charset="0"/>
              </a:rPr>
              <a:t>GS</a:t>
            </a:r>
            <a:r>
              <a:rPr lang="en-US" sz="2000">
                <a:solidFill>
                  <a:srgbClr val="FF0000"/>
                </a:solidFill>
                <a:latin typeface="Times New Roman" panose="02020603050405020304" pitchFamily="18" charset="0"/>
              </a:rPr>
              <a:t>=0</a:t>
            </a:r>
            <a:endParaRPr lang="en-US" sz="2000">
              <a:solidFill>
                <a:srgbClr val="FF0000"/>
              </a:solidFill>
            </a:endParaRPr>
          </a:p>
        </p:txBody>
      </p:sp>
    </p:spTree>
    <p:extLst>
      <p:ext uri="{BB962C8B-B14F-4D97-AF65-F5344CB8AC3E}">
        <p14:creationId xmlns:p14="http://schemas.microsoft.com/office/powerpoint/2010/main" val="61023358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52252" b="7878"/>
          <a:stretch/>
        </p:blipFill>
        <p:spPr>
          <a:xfrm>
            <a:off x="642424" y="836191"/>
            <a:ext cx="4075538" cy="3299710"/>
          </a:xfrm>
          <a:prstGeom prst="rect">
            <a:avLst/>
          </a:prstGeom>
        </p:spPr>
      </p:pic>
      <p:sp>
        <p:nvSpPr>
          <p:cNvPr id="6" name="Rectangle 5"/>
          <p:cNvSpPr/>
          <p:nvPr/>
        </p:nvSpPr>
        <p:spPr>
          <a:xfrm>
            <a:off x="5144451" y="608609"/>
            <a:ext cx="6770884" cy="4401205"/>
          </a:xfrm>
          <a:prstGeom prst="rect">
            <a:avLst/>
          </a:prstGeom>
        </p:spPr>
        <p:txBody>
          <a:bodyPr wrap="square">
            <a:spAutoFit/>
          </a:bodyPr>
          <a:lstStyle/>
          <a:p>
            <a:r>
              <a:rPr lang="en-US" sz="2000">
                <a:latin typeface="Times New Roman" panose="02020603050405020304" pitchFamily="18" charset="0"/>
              </a:rPr>
              <a:t>In Fig. (ii) both </a:t>
            </a:r>
            <a:r>
              <a:rPr lang="en-US" sz="2000" i="1">
                <a:latin typeface="Times New Roman" panose="02020603050405020304" pitchFamily="18" charset="0"/>
              </a:rPr>
              <a:t>VDS </a:t>
            </a:r>
            <a:r>
              <a:rPr lang="en-US" sz="2000">
                <a:latin typeface="Times New Roman" panose="02020603050405020304" pitchFamily="18" charset="0"/>
              </a:rPr>
              <a:t>and </a:t>
            </a:r>
            <a:r>
              <a:rPr lang="en-US" sz="2000" i="1">
                <a:latin typeface="Times New Roman" panose="02020603050405020304" pitchFamily="18" charset="0"/>
              </a:rPr>
              <a:t>VGS </a:t>
            </a:r>
            <a:r>
              <a:rPr lang="en-US" sz="2000">
                <a:latin typeface="Times New Roman" panose="02020603050405020304" pitchFamily="18" charset="0"/>
              </a:rPr>
              <a:t>have been set at some positive voltage. This will establish </a:t>
            </a:r>
            <a:r>
              <a:rPr lang="en-US" sz="2000">
                <a:latin typeface="Times New Roman" panose="02020603050405020304" pitchFamily="18" charset="0"/>
                <a:cs typeface="Times New Roman" panose="02020603050405020304" pitchFamily="18" charset="0"/>
              </a:rPr>
              <a:t>the drain and gate at a positive potential with respect to the source. The positive potential at the gate will pressure the holes in</a:t>
            </a:r>
          </a:p>
          <a:p>
            <a:r>
              <a:rPr lang="en-US" sz="2000">
                <a:latin typeface="Times New Roman" panose="02020603050405020304" pitchFamily="18" charset="0"/>
                <a:cs typeface="Times New Roman" panose="02020603050405020304" pitchFamily="18" charset="0"/>
              </a:rPr>
              <a:t>the </a:t>
            </a:r>
            <a:r>
              <a:rPr lang="en-US" sz="2000" i="1">
                <a:latin typeface="Times New Roman" panose="02020603050405020304" pitchFamily="18" charset="0"/>
                <a:cs typeface="Times New Roman" panose="02020603050405020304" pitchFamily="18" charset="0"/>
              </a:rPr>
              <a:t>p-</a:t>
            </a:r>
            <a:r>
              <a:rPr lang="en-US" sz="2000">
                <a:latin typeface="Times New Roman" panose="02020603050405020304" pitchFamily="18" charset="0"/>
                <a:cs typeface="Times New Roman" panose="02020603050405020304" pitchFamily="18" charset="0"/>
              </a:rPr>
              <a:t>substrate near the edge of the SiO2 layer to leave the area and enter deeper regions of the </a:t>
            </a:r>
            <a:r>
              <a:rPr lang="en-US" sz="2000" i="1">
                <a:latin typeface="Times New Roman" panose="02020603050405020304" pitchFamily="18" charset="0"/>
                <a:cs typeface="Times New Roman" panose="02020603050405020304" pitchFamily="18" charset="0"/>
              </a:rPr>
              <a:t>p-</a:t>
            </a:r>
            <a:r>
              <a:rPr lang="en-US" sz="2000">
                <a:latin typeface="Times New Roman" panose="02020603050405020304" pitchFamily="18" charset="0"/>
                <a:cs typeface="Times New Roman" panose="02020603050405020304" pitchFamily="18" charset="0"/>
              </a:rPr>
              <a:t>substrate. However, the electrons in the </a:t>
            </a:r>
            <a:r>
              <a:rPr lang="en-US" sz="2000" i="1">
                <a:latin typeface="Times New Roman" panose="02020603050405020304" pitchFamily="18" charset="0"/>
                <a:cs typeface="Times New Roman" panose="02020603050405020304" pitchFamily="18" charset="0"/>
              </a:rPr>
              <a:t>p-</a:t>
            </a:r>
            <a:r>
              <a:rPr lang="en-US" sz="2000">
                <a:latin typeface="Times New Roman" panose="02020603050405020304" pitchFamily="18" charset="0"/>
                <a:cs typeface="Times New Roman" panose="02020603050405020304" pitchFamily="18" charset="0"/>
              </a:rPr>
              <a:t>substrate will be attracted to the positive gate and accumulate in the region near the surface of the SiO2 layer. As </a:t>
            </a:r>
            <a:r>
              <a:rPr lang="en-US" sz="2000" i="1">
                <a:latin typeface="Times New Roman" panose="02020603050405020304" pitchFamily="18" charset="0"/>
                <a:cs typeface="Times New Roman" panose="02020603050405020304" pitchFamily="18" charset="0"/>
              </a:rPr>
              <a:t>VGS </a:t>
            </a:r>
            <a:r>
              <a:rPr lang="en-US" sz="2000">
                <a:latin typeface="Times New Roman" panose="02020603050405020304" pitchFamily="18" charset="0"/>
                <a:cs typeface="Times New Roman" panose="02020603050405020304" pitchFamily="18" charset="0"/>
              </a:rPr>
              <a:t>increases in magnitude, the concentration of electrons near the SiO2 surface</a:t>
            </a:r>
          </a:p>
          <a:p>
            <a:r>
              <a:rPr lang="en-US" sz="2000">
                <a:latin typeface="Times New Roman" panose="02020603050405020304" pitchFamily="18" charset="0"/>
                <a:cs typeface="Times New Roman" panose="02020603050405020304" pitchFamily="18" charset="0"/>
              </a:rPr>
              <a:t>Increases and if VGS is increased to a specific value, then a channel will be induced/enhanced between two n-type materials and drain current will start flowing. As </a:t>
            </a:r>
            <a:r>
              <a:rPr lang="en-US" sz="2000" i="1">
                <a:latin typeface="Times New Roman" panose="02020603050405020304" pitchFamily="18" charset="0"/>
                <a:cs typeface="Times New Roman" panose="02020603050405020304" pitchFamily="18" charset="0"/>
              </a:rPr>
              <a:t>VGS </a:t>
            </a:r>
            <a:r>
              <a:rPr lang="en-US" sz="2000">
                <a:latin typeface="Times New Roman" panose="02020603050405020304" pitchFamily="18" charset="0"/>
                <a:cs typeface="Times New Roman" panose="02020603050405020304" pitchFamily="18" charset="0"/>
              </a:rPr>
              <a:t>is increased beyond the threshold level, drain current will further increase.</a:t>
            </a:r>
            <a:endParaRPr lang="en-US" sz="2400">
              <a:latin typeface="Times New Roman" panose="02020603050405020304" pitchFamily="18" charset="0"/>
              <a:cs typeface="Times New Roman" panose="02020603050405020304" pitchFamily="18" charset="0"/>
            </a:endParaRPr>
          </a:p>
        </p:txBody>
      </p:sp>
      <p:sp>
        <p:nvSpPr>
          <p:cNvPr id="7" name="Rectangle 6"/>
          <p:cNvSpPr/>
          <p:nvPr/>
        </p:nvSpPr>
        <p:spPr>
          <a:xfrm>
            <a:off x="642424" y="5204099"/>
            <a:ext cx="6377354" cy="1015663"/>
          </a:xfrm>
          <a:prstGeom prst="rect">
            <a:avLst/>
          </a:prstGeom>
        </p:spPr>
        <p:txBody>
          <a:bodyPr wrap="square">
            <a:spAutoFit/>
          </a:bodyPr>
          <a:lstStyle/>
          <a:p>
            <a:pPr marL="285750" indent="-285750" algn="just">
              <a:buFont typeface="Wingdings" panose="05000000000000000000" pitchFamily="2" charset="2"/>
              <a:buChar char="Ø"/>
            </a:pPr>
            <a:r>
              <a:rPr lang="en-US" sz="2000">
                <a:solidFill>
                  <a:srgbClr val="00B0F0"/>
                </a:solidFill>
                <a:latin typeface="Times New Roman" panose="02020603050405020304" pitchFamily="18" charset="0"/>
              </a:rPr>
              <a:t>The level of </a:t>
            </a:r>
            <a:r>
              <a:rPr lang="en-US" sz="2000" i="1">
                <a:solidFill>
                  <a:srgbClr val="00B0F0"/>
                </a:solidFill>
                <a:latin typeface="Times New Roman" panose="02020603050405020304" pitchFamily="18" charset="0"/>
              </a:rPr>
              <a:t>V</a:t>
            </a:r>
            <a:r>
              <a:rPr lang="en-US" sz="1400" i="1">
                <a:solidFill>
                  <a:srgbClr val="00B0F0"/>
                </a:solidFill>
                <a:latin typeface="Times New Roman" panose="02020603050405020304" pitchFamily="18" charset="0"/>
              </a:rPr>
              <a:t>GS</a:t>
            </a:r>
            <a:r>
              <a:rPr lang="en-US" sz="2000" i="1">
                <a:solidFill>
                  <a:srgbClr val="00B0F0"/>
                </a:solidFill>
                <a:latin typeface="Times New Roman" panose="02020603050405020304" pitchFamily="18" charset="0"/>
              </a:rPr>
              <a:t> </a:t>
            </a:r>
            <a:r>
              <a:rPr lang="en-US" sz="2000">
                <a:solidFill>
                  <a:srgbClr val="00B0F0"/>
                </a:solidFill>
                <a:latin typeface="Times New Roman" panose="02020603050405020304" pitchFamily="18" charset="0"/>
              </a:rPr>
              <a:t>that results in the significant increase in drain current is called the </a:t>
            </a:r>
            <a:r>
              <a:rPr lang="en-US" sz="2000" i="1">
                <a:solidFill>
                  <a:srgbClr val="FF0000"/>
                </a:solidFill>
                <a:latin typeface="Times New Roman" panose="02020603050405020304" pitchFamily="18" charset="0"/>
              </a:rPr>
              <a:t>threshold voltage </a:t>
            </a:r>
            <a:r>
              <a:rPr lang="en-US" sz="2000">
                <a:solidFill>
                  <a:srgbClr val="00B0F0"/>
                </a:solidFill>
                <a:latin typeface="Times New Roman" panose="02020603050405020304" pitchFamily="18" charset="0"/>
              </a:rPr>
              <a:t>and is given the symbol </a:t>
            </a:r>
            <a:r>
              <a:rPr lang="en-US" sz="2000" i="1">
                <a:solidFill>
                  <a:srgbClr val="FF0000"/>
                </a:solidFill>
                <a:latin typeface="Times New Roman" panose="02020603050405020304" pitchFamily="18" charset="0"/>
              </a:rPr>
              <a:t>V</a:t>
            </a:r>
            <a:r>
              <a:rPr lang="en-US" sz="1200" i="1">
                <a:solidFill>
                  <a:srgbClr val="FF0000"/>
                </a:solidFill>
                <a:latin typeface="Times New Roman" panose="02020603050405020304" pitchFamily="18" charset="0"/>
              </a:rPr>
              <a:t>T </a:t>
            </a:r>
            <a:r>
              <a:rPr lang="en-US" sz="2000" i="1">
                <a:solidFill>
                  <a:srgbClr val="FF0000"/>
                </a:solidFill>
                <a:latin typeface="Times New Roman" panose="02020603050405020304" pitchFamily="18" charset="0"/>
              </a:rPr>
              <a:t> or V</a:t>
            </a:r>
            <a:r>
              <a:rPr lang="en-US" sz="1400" i="1">
                <a:solidFill>
                  <a:srgbClr val="FF0000"/>
                </a:solidFill>
                <a:latin typeface="Times New Roman" panose="02020603050405020304" pitchFamily="18" charset="0"/>
              </a:rPr>
              <a:t>GS(</a:t>
            </a:r>
            <a:r>
              <a:rPr lang="en-US" sz="1400" i="1" err="1">
                <a:solidFill>
                  <a:srgbClr val="FF0000"/>
                </a:solidFill>
                <a:latin typeface="Times New Roman" panose="02020603050405020304" pitchFamily="18" charset="0"/>
              </a:rPr>
              <a:t>th</a:t>
            </a:r>
            <a:r>
              <a:rPr lang="en-US" sz="2000" i="1">
                <a:solidFill>
                  <a:srgbClr val="FF0000"/>
                </a:solidFill>
                <a:latin typeface="Times New Roman" panose="02020603050405020304" pitchFamily="18" charset="0"/>
              </a:rPr>
              <a:t>)</a:t>
            </a:r>
            <a:r>
              <a:rPr lang="en-US" sz="2000">
                <a:solidFill>
                  <a:srgbClr val="FF0000"/>
                </a:solidFill>
                <a:latin typeface="Times New Roman" panose="02020603050405020304" pitchFamily="18" charset="0"/>
              </a:rPr>
              <a:t>.</a:t>
            </a:r>
            <a:endParaRPr lang="en-US" sz="2000">
              <a:solidFill>
                <a:srgbClr val="FF0000"/>
              </a:solidFill>
            </a:endParaRPr>
          </a:p>
        </p:txBody>
      </p:sp>
    </p:spTree>
    <p:extLst>
      <p:ext uri="{BB962C8B-B14F-4D97-AF65-F5344CB8AC3E}">
        <p14:creationId xmlns:p14="http://schemas.microsoft.com/office/powerpoint/2010/main" val="4133400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18105"/>
            <a:ext cx="4150481" cy="896837"/>
          </a:xfrm>
          <a:prstGeom prst="rect">
            <a:avLst/>
          </a:prstGeom>
        </p:spPr>
      </p:pic>
      <p:pic>
        <p:nvPicPr>
          <p:cNvPr id="3" name="Picture 2"/>
          <p:cNvPicPr>
            <a:picLocks noChangeAspect="1"/>
          </p:cNvPicPr>
          <p:nvPr/>
        </p:nvPicPr>
        <p:blipFill>
          <a:blip r:embed="rId3"/>
          <a:stretch>
            <a:fillRect/>
          </a:stretch>
        </p:blipFill>
        <p:spPr>
          <a:xfrm>
            <a:off x="325977" y="1214942"/>
            <a:ext cx="3655075" cy="1205798"/>
          </a:xfrm>
          <a:prstGeom prst="rect">
            <a:avLst/>
          </a:prstGeom>
        </p:spPr>
      </p:pic>
      <p:pic>
        <p:nvPicPr>
          <p:cNvPr id="4" name="Picture 3"/>
          <p:cNvPicPr>
            <a:picLocks noChangeAspect="1"/>
          </p:cNvPicPr>
          <p:nvPr/>
        </p:nvPicPr>
        <p:blipFill rotWithShape="1">
          <a:blip r:embed="rId4"/>
          <a:srcRect b="54284"/>
          <a:stretch/>
        </p:blipFill>
        <p:spPr>
          <a:xfrm>
            <a:off x="4374514" y="2420740"/>
            <a:ext cx="7553501" cy="3647324"/>
          </a:xfrm>
          <a:prstGeom prst="rect">
            <a:avLst/>
          </a:prstGeom>
        </p:spPr>
      </p:pic>
      <p:pic>
        <p:nvPicPr>
          <p:cNvPr id="5" name="Picture 4"/>
          <p:cNvPicPr>
            <a:picLocks noChangeAspect="1"/>
          </p:cNvPicPr>
          <p:nvPr/>
        </p:nvPicPr>
        <p:blipFill rotWithShape="1">
          <a:blip r:embed="rId5"/>
          <a:srcRect l="23179"/>
          <a:stretch/>
        </p:blipFill>
        <p:spPr>
          <a:xfrm>
            <a:off x="4110530" y="807332"/>
            <a:ext cx="8081470" cy="1327339"/>
          </a:xfrm>
          <a:prstGeom prst="rect">
            <a:avLst/>
          </a:prstGeom>
        </p:spPr>
      </p:pic>
      <p:pic>
        <p:nvPicPr>
          <p:cNvPr id="6" name="Picture 5"/>
          <p:cNvPicPr>
            <a:picLocks noChangeAspect="1"/>
          </p:cNvPicPr>
          <p:nvPr/>
        </p:nvPicPr>
        <p:blipFill rotWithShape="1">
          <a:blip r:embed="rId6"/>
          <a:srcRect b="15567"/>
          <a:stretch/>
        </p:blipFill>
        <p:spPr>
          <a:xfrm>
            <a:off x="3981052" y="172559"/>
            <a:ext cx="2681005" cy="625727"/>
          </a:xfrm>
          <a:prstGeom prst="rect">
            <a:avLst/>
          </a:prstGeom>
        </p:spPr>
      </p:pic>
      <p:pic>
        <p:nvPicPr>
          <p:cNvPr id="7" name="Picture 6"/>
          <p:cNvPicPr>
            <a:picLocks noChangeAspect="1"/>
          </p:cNvPicPr>
          <p:nvPr/>
        </p:nvPicPr>
        <p:blipFill>
          <a:blip r:embed="rId7"/>
          <a:stretch>
            <a:fillRect/>
          </a:stretch>
        </p:blipFill>
        <p:spPr>
          <a:xfrm>
            <a:off x="130628" y="2669497"/>
            <a:ext cx="4537341" cy="3647324"/>
          </a:xfrm>
          <a:prstGeom prst="rect">
            <a:avLst/>
          </a:prstGeom>
        </p:spPr>
      </p:pic>
    </p:spTree>
    <p:extLst>
      <p:ext uri="{BB962C8B-B14F-4D97-AF65-F5344CB8AC3E}">
        <p14:creationId xmlns:p14="http://schemas.microsoft.com/office/powerpoint/2010/main" val="2010330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25</a:t>
            </a:fld>
            <a:endParaRPr lang="en"/>
          </a:p>
        </p:txBody>
      </p:sp>
      <p:sp>
        <p:nvSpPr>
          <p:cNvPr id="6" name="Google Shape;97;p15"/>
          <p:cNvSpPr txBox="1">
            <a:spLocks/>
          </p:cNvSpPr>
          <p:nvPr/>
        </p:nvSpPr>
        <p:spPr>
          <a:xfrm>
            <a:off x="1096435" y="132524"/>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800" b="1"/>
              <a:t>D-MOSFETs vs JFETSs</a:t>
            </a:r>
            <a:endParaRPr lang="en-US" sz="4800"/>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4" name="Picture 3"/>
          <p:cNvPicPr>
            <a:picLocks noChangeAspect="1"/>
          </p:cNvPicPr>
          <p:nvPr/>
        </p:nvPicPr>
        <p:blipFill>
          <a:blip r:embed="rId3"/>
          <a:stretch>
            <a:fillRect/>
          </a:stretch>
        </p:blipFill>
        <p:spPr>
          <a:xfrm>
            <a:off x="1972442" y="1235431"/>
            <a:ext cx="8357396" cy="4962204"/>
          </a:xfrm>
          <a:prstGeom prst="rect">
            <a:avLst/>
          </a:prstGeom>
        </p:spPr>
      </p:pic>
    </p:spTree>
    <p:extLst>
      <p:ext uri="{BB962C8B-B14F-4D97-AF65-F5344CB8AC3E}">
        <p14:creationId xmlns:p14="http://schemas.microsoft.com/office/powerpoint/2010/main" val="2377553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26</a:t>
            </a:fld>
            <a:endParaRPr lang="en"/>
          </a:p>
        </p:txBody>
      </p:sp>
      <p:sp>
        <p:nvSpPr>
          <p:cNvPr id="6" name="Google Shape;97;p15"/>
          <p:cNvSpPr txBox="1">
            <a:spLocks/>
          </p:cNvSpPr>
          <p:nvPr/>
        </p:nvSpPr>
        <p:spPr>
          <a:xfrm>
            <a:off x="1096435" y="132524"/>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800" b="1"/>
              <a:t>D-MOSFETs vs JFETSs</a:t>
            </a:r>
            <a:endParaRPr lang="en-US" sz="4800"/>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2" name="Picture 1"/>
          <p:cNvPicPr>
            <a:picLocks noChangeAspect="1"/>
          </p:cNvPicPr>
          <p:nvPr/>
        </p:nvPicPr>
        <p:blipFill>
          <a:blip r:embed="rId3"/>
          <a:stretch>
            <a:fillRect/>
          </a:stretch>
        </p:blipFill>
        <p:spPr>
          <a:xfrm>
            <a:off x="1496653" y="1750017"/>
            <a:ext cx="9313748" cy="4185208"/>
          </a:xfrm>
          <a:prstGeom prst="rect">
            <a:avLst/>
          </a:prstGeom>
        </p:spPr>
      </p:pic>
    </p:spTree>
    <p:extLst>
      <p:ext uri="{BB962C8B-B14F-4D97-AF65-F5344CB8AC3E}">
        <p14:creationId xmlns:p14="http://schemas.microsoft.com/office/powerpoint/2010/main" val="4172290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27</a:t>
            </a:fld>
            <a:endParaRPr lang="en"/>
          </a:p>
        </p:txBody>
      </p:sp>
      <p:sp>
        <p:nvSpPr>
          <p:cNvPr id="6" name="Google Shape;97;p15"/>
          <p:cNvSpPr txBox="1">
            <a:spLocks/>
          </p:cNvSpPr>
          <p:nvPr/>
        </p:nvSpPr>
        <p:spPr>
          <a:xfrm>
            <a:off x="1096435" y="132524"/>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800" b="1"/>
              <a:t>D-MOSFETs vs E-MOSFETs</a:t>
            </a:r>
            <a:endParaRPr lang="en-US" sz="4800"/>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3" name="Picture 2"/>
          <p:cNvPicPr>
            <a:picLocks noChangeAspect="1"/>
          </p:cNvPicPr>
          <p:nvPr/>
        </p:nvPicPr>
        <p:blipFill>
          <a:blip r:embed="rId3"/>
          <a:stretch>
            <a:fillRect/>
          </a:stretch>
        </p:blipFill>
        <p:spPr>
          <a:xfrm>
            <a:off x="2531135" y="1208083"/>
            <a:ext cx="7240011" cy="5410955"/>
          </a:xfrm>
          <a:prstGeom prst="rect">
            <a:avLst/>
          </a:prstGeom>
        </p:spPr>
      </p:pic>
    </p:spTree>
    <p:extLst>
      <p:ext uri="{BB962C8B-B14F-4D97-AF65-F5344CB8AC3E}">
        <p14:creationId xmlns:p14="http://schemas.microsoft.com/office/powerpoint/2010/main" val="182721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9C79-B25E-0F8B-CCB9-0E47C6F6422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DA86BE9-A7BE-11DE-43DC-590A1B8CC1DB}"/>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7315BD09-67A4-AFC5-58A1-97FB246B0D02}"/>
              </a:ext>
            </a:extLst>
          </p:cNvPr>
          <p:cNvSpPr>
            <a:spLocks noGrp="1"/>
          </p:cNvSpPr>
          <p:nvPr>
            <p:ph type="body" idx="2"/>
          </p:nvPr>
        </p:nvSpPr>
        <p:spPr/>
        <p:txBody>
          <a:bodyPr/>
          <a:lstStyle/>
          <a:p>
            <a:endParaRPr lang="en-GB"/>
          </a:p>
        </p:txBody>
      </p:sp>
    </p:spTree>
    <p:extLst>
      <p:ext uri="{BB962C8B-B14F-4D97-AF65-F5344CB8AC3E}">
        <p14:creationId xmlns:p14="http://schemas.microsoft.com/office/powerpoint/2010/main" val="331413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A7EE-47BE-46EF-9473-3597313150B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B9E40CE-041E-CA65-6C55-B9C91B73CF9C}"/>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349B6C5-7166-FB43-D0DC-C5ADCE253F36}"/>
              </a:ext>
            </a:extLst>
          </p:cNvPr>
          <p:cNvSpPr>
            <a:spLocks noGrp="1"/>
          </p:cNvSpPr>
          <p:nvPr>
            <p:ph type="body" idx="2"/>
          </p:nvPr>
        </p:nvSpPr>
        <p:spPr/>
        <p:txBody>
          <a:bodyPr/>
          <a:lstStyle/>
          <a:p>
            <a:endParaRPr lang="en-GB"/>
          </a:p>
        </p:txBody>
      </p:sp>
      <p:pic>
        <p:nvPicPr>
          <p:cNvPr id="5" name="Camera 4">
            <a:extLst>
              <a:ext uri="{FF2B5EF4-FFF2-40B4-BE49-F238E27FC236}">
                <a16:creationId xmlns:a16="http://schemas.microsoft.com/office/drawing/2014/main" id="{62100EA5-04B5-A1F7-9AB2-6505A5CD0C98}"/>
              </a:ext>
            </a:extLst>
          </p:cNvPr>
          <p:cNvPicPr>
            <a:picLocks noChangeAspect="1"/>
            <a:extLst>
              <a:ext uri="{51228E76-BA90-4043-B771-695A4F85340A}">
                <alf:liveFeedProps xmlns:alf="http://schemas.microsoft.com/office/drawing/2021/livefeed" xmlns=""/>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24574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6227-005E-985F-14A0-2DC97F626F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FFA044-306A-4B90-4EC5-95DE76AA02EB}"/>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33D93FE9-4673-40E1-7FEF-40C723231259}"/>
              </a:ext>
            </a:extLst>
          </p:cNvPr>
          <p:cNvSpPr>
            <a:spLocks noGrp="1"/>
          </p:cNvSpPr>
          <p:nvPr>
            <p:ph type="body" idx="2"/>
          </p:nvPr>
        </p:nvSpPr>
        <p:spPr/>
        <p:txBody>
          <a:bodyPr/>
          <a:lstStyle/>
          <a:p>
            <a:endParaRPr lang="en-GB"/>
          </a:p>
        </p:txBody>
      </p:sp>
    </p:spTree>
    <p:extLst>
      <p:ext uri="{BB962C8B-B14F-4D97-AF65-F5344CB8AC3E}">
        <p14:creationId xmlns:p14="http://schemas.microsoft.com/office/powerpoint/2010/main" val="321464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7C7C-0A48-D51A-9563-DBD3C604214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174DA00-7617-10F7-C4F8-67A21448B316}"/>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D1EA253-5481-36A3-C666-4FF164AC3449}"/>
              </a:ext>
            </a:extLst>
          </p:cNvPr>
          <p:cNvSpPr>
            <a:spLocks noGrp="1"/>
          </p:cNvSpPr>
          <p:nvPr>
            <p:ph type="body" idx="2"/>
          </p:nvPr>
        </p:nvSpPr>
        <p:spPr/>
        <p:txBody>
          <a:bodyPr/>
          <a:lstStyle/>
          <a:p>
            <a:endParaRPr lang="en-GB"/>
          </a:p>
        </p:txBody>
      </p:sp>
    </p:spTree>
    <p:extLst>
      <p:ext uri="{BB962C8B-B14F-4D97-AF65-F5344CB8AC3E}">
        <p14:creationId xmlns:p14="http://schemas.microsoft.com/office/powerpoint/2010/main" val="103577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4E26-10ED-D932-6B8E-861C581F20F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6016EEC-CDD1-E168-E169-97332751547D}"/>
              </a:ext>
            </a:extLst>
          </p:cNvPr>
          <p:cNvSpPr>
            <a:spLocks noGrp="1"/>
          </p:cNvSpPr>
          <p:nvPr>
            <p:ph type="body" idx="1"/>
          </p:nvPr>
        </p:nvSpPr>
        <p:spPr>
          <a:xfrm>
            <a:off x="3636817" y="1600200"/>
            <a:ext cx="2311765" cy="4967600"/>
          </a:xfrm>
        </p:spPr>
        <p:txBody>
          <a:bodyPr/>
          <a:lstStyle/>
          <a:p>
            <a:endParaRPr lang="en-GB"/>
          </a:p>
        </p:txBody>
      </p:sp>
      <p:sp>
        <p:nvSpPr>
          <p:cNvPr id="4" name="Text Placeholder 3">
            <a:extLst>
              <a:ext uri="{FF2B5EF4-FFF2-40B4-BE49-F238E27FC236}">
                <a16:creationId xmlns:a16="http://schemas.microsoft.com/office/drawing/2014/main" id="{83107868-950C-9C80-C00D-67870F7C3928}"/>
              </a:ext>
            </a:extLst>
          </p:cNvPr>
          <p:cNvSpPr>
            <a:spLocks noGrp="1"/>
          </p:cNvSpPr>
          <p:nvPr>
            <p:ph type="body" idx="2"/>
          </p:nvPr>
        </p:nvSpPr>
        <p:spPr/>
        <p:txBody>
          <a:bodyPr/>
          <a:lstStyle/>
          <a:p>
            <a:endParaRPr lang="en-GB"/>
          </a:p>
        </p:txBody>
      </p:sp>
    </p:spTree>
    <p:extLst>
      <p:ext uri="{BB962C8B-B14F-4D97-AF65-F5344CB8AC3E}">
        <p14:creationId xmlns:p14="http://schemas.microsoft.com/office/powerpoint/2010/main" val="37266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8</a:t>
            </a:fld>
            <a:endParaRPr lang="en"/>
          </a:p>
        </p:txBody>
      </p:sp>
      <p:sp>
        <p:nvSpPr>
          <p:cNvPr id="6" name="Google Shape;97;p15"/>
          <p:cNvSpPr txBox="1">
            <a:spLocks/>
          </p:cNvSpPr>
          <p:nvPr/>
        </p:nvSpPr>
        <p:spPr>
          <a:xfrm>
            <a:off x="945002" y="0"/>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000" b="1"/>
              <a:t>D-MOSFET Construction</a:t>
            </a:r>
            <a:r>
              <a:rPr lang="en-US" sz="4000"/>
              <a:t> </a:t>
            </a:r>
          </a:p>
        </p:txBody>
      </p:sp>
      <p:cxnSp>
        <p:nvCxnSpPr>
          <p:cNvPr id="7" name="Straight Connector 6"/>
          <p:cNvCxnSpPr/>
          <p:nvPr/>
        </p:nvCxnSpPr>
        <p:spPr>
          <a:xfrm>
            <a:off x="945002" y="832646"/>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Text Placeholder 2"/>
          <p:cNvSpPr>
            <a:spLocks noGrp="1"/>
          </p:cNvSpPr>
          <p:nvPr>
            <p:ph type="body" idx="1"/>
          </p:nvPr>
        </p:nvSpPr>
        <p:spPr>
          <a:xfrm>
            <a:off x="663354" y="736825"/>
            <a:ext cx="10672705" cy="4889473"/>
          </a:xfrm>
        </p:spPr>
        <p:txBody>
          <a:bodyPr/>
          <a:lstStyle/>
          <a:p>
            <a:r>
              <a:rPr lang="en-US" sz="1867"/>
              <a:t>The given figure shows the constructional details of n-channel D-MOSFET. </a:t>
            </a:r>
            <a:r>
              <a:rPr lang="en-US" sz="1867">
                <a:solidFill>
                  <a:srgbClr val="FF0000"/>
                </a:solidFill>
              </a:rPr>
              <a:t>It is similar to n-channel JFET except with the following modifications</a:t>
            </a:r>
            <a:r>
              <a:rPr lang="en-US" sz="1867"/>
              <a:t>/remarks :</a:t>
            </a:r>
            <a:br>
              <a:rPr lang="en-US" sz="1867"/>
            </a:br>
            <a:r>
              <a:rPr lang="en-US" sz="1867" b="1"/>
              <a:t>(</a:t>
            </a:r>
            <a:r>
              <a:rPr lang="en-US" sz="1867" b="1" err="1"/>
              <a:t>i</a:t>
            </a:r>
            <a:r>
              <a:rPr lang="en-US" sz="1867" b="1"/>
              <a:t>) </a:t>
            </a:r>
            <a:r>
              <a:rPr lang="en-US" sz="1867"/>
              <a:t>The n-channel </a:t>
            </a:r>
            <a:r>
              <a:rPr lang="en-US" sz="1867">
                <a:solidFill>
                  <a:srgbClr val="FF0000"/>
                </a:solidFill>
              </a:rPr>
              <a:t>D-MOSFET is a piece of n-type material with a p-type region </a:t>
            </a:r>
            <a:r>
              <a:rPr lang="en-US" sz="1867"/>
              <a:t>(called</a:t>
            </a:r>
            <a:br>
              <a:rPr lang="en-US" sz="1867"/>
            </a:br>
            <a:r>
              <a:rPr lang="en-US" sz="1867">
                <a:solidFill>
                  <a:srgbClr val="FF0000"/>
                </a:solidFill>
              </a:rPr>
              <a:t>substrate</a:t>
            </a:r>
            <a:r>
              <a:rPr lang="en-US" sz="1867"/>
              <a:t>) on the right and there is an </a:t>
            </a:r>
            <a:r>
              <a:rPr lang="en-US" sz="1867">
                <a:solidFill>
                  <a:srgbClr val="FF0000"/>
                </a:solidFill>
              </a:rPr>
              <a:t>insulated gate </a:t>
            </a:r>
            <a:r>
              <a:rPr lang="en-US" sz="1867"/>
              <a:t>on the left. The free electrons flowing from</a:t>
            </a:r>
            <a:br>
              <a:rPr lang="en-US" sz="1867"/>
            </a:br>
            <a:r>
              <a:rPr lang="en-US" sz="1867"/>
              <a:t>source to drain must pass through the narrow channel between the gate and the p-type region.</a:t>
            </a:r>
            <a:br>
              <a:rPr lang="en-US" sz="1867"/>
            </a:br>
            <a:r>
              <a:rPr lang="en-US" sz="1867" b="1"/>
              <a:t>(ii) </a:t>
            </a:r>
            <a:r>
              <a:rPr lang="en-US" sz="1867"/>
              <a:t>Note carefully the gate construction of D-MOSFET. A thin layer of metal oxide (usually</a:t>
            </a:r>
            <a:br>
              <a:rPr lang="en-US" sz="1867"/>
            </a:br>
            <a:r>
              <a:rPr lang="en-US" sz="1867"/>
              <a:t>silicon dioxide, </a:t>
            </a:r>
            <a:r>
              <a:rPr lang="en-US" sz="1867" b="1">
                <a:solidFill>
                  <a:srgbClr val="FF0000"/>
                </a:solidFill>
              </a:rPr>
              <a:t>SiO2</a:t>
            </a:r>
            <a:r>
              <a:rPr lang="en-US" sz="1867" b="1"/>
              <a:t>)</a:t>
            </a:r>
            <a:r>
              <a:rPr lang="en-US" sz="1867"/>
              <a:t> is deposited over a small portion of the channel. </a:t>
            </a:r>
            <a:r>
              <a:rPr lang="en-US" sz="1867">
                <a:solidFill>
                  <a:srgbClr val="FF0000"/>
                </a:solidFill>
              </a:rPr>
              <a:t>A metallic gate is</a:t>
            </a:r>
            <a:br>
              <a:rPr lang="en-US" sz="1867">
                <a:solidFill>
                  <a:srgbClr val="FF0000"/>
                </a:solidFill>
              </a:rPr>
            </a:br>
            <a:r>
              <a:rPr lang="en-US" sz="1867">
                <a:solidFill>
                  <a:srgbClr val="FF0000"/>
                </a:solidFill>
              </a:rPr>
              <a:t>deposited over the oxide layer.</a:t>
            </a:r>
            <a:r>
              <a:rPr lang="en-US" sz="1867"/>
              <a:t> As </a:t>
            </a:r>
            <a:r>
              <a:rPr lang="en-US" sz="1867">
                <a:solidFill>
                  <a:srgbClr val="FF0000"/>
                </a:solidFill>
              </a:rPr>
              <a:t>SiO2 is an insulator</a:t>
            </a:r>
            <a:r>
              <a:rPr lang="en-US" sz="1867"/>
              <a:t>, therefore, gate is insulated from the</a:t>
            </a:r>
            <a:br>
              <a:rPr lang="en-US" sz="1867"/>
            </a:br>
            <a:r>
              <a:rPr lang="en-US" sz="1867"/>
              <a:t>channel. Note that the arrangement forms a capacitor. </a:t>
            </a:r>
            <a:r>
              <a:rPr lang="en-US" sz="1867">
                <a:solidFill>
                  <a:srgbClr val="FF0000"/>
                </a:solidFill>
              </a:rPr>
              <a:t>One plate of this capacitor is the gate </a:t>
            </a:r>
            <a:r>
              <a:rPr lang="en-US" sz="1867"/>
              <a:t>and</a:t>
            </a:r>
            <a:br>
              <a:rPr lang="en-US" sz="1867"/>
            </a:br>
            <a:r>
              <a:rPr lang="en-US" sz="1867">
                <a:solidFill>
                  <a:srgbClr val="FF0000"/>
                </a:solidFill>
              </a:rPr>
              <a:t>the other plate is the channel </a:t>
            </a:r>
            <a:r>
              <a:rPr lang="en-US" sz="1867"/>
              <a:t>with </a:t>
            </a:r>
            <a:r>
              <a:rPr lang="en-US" sz="1867">
                <a:solidFill>
                  <a:srgbClr val="FF0000"/>
                </a:solidFill>
              </a:rPr>
              <a:t>SiO2 as the dielectric</a:t>
            </a:r>
            <a:r>
              <a:rPr lang="en-US" sz="1867"/>
              <a:t>. Recall that we have a gate diode in a</a:t>
            </a:r>
            <a:br>
              <a:rPr lang="en-US" sz="1867"/>
            </a:br>
            <a:r>
              <a:rPr lang="en-US" sz="1867"/>
              <a:t>JFET. </a:t>
            </a:r>
            <a:br>
              <a:rPr lang="en-US" sz="1867"/>
            </a:br>
            <a:endParaRPr lang="en-US" sz="1867"/>
          </a:p>
        </p:txBody>
      </p:sp>
      <p:pic>
        <p:nvPicPr>
          <p:cNvPr id="2" name="Picture 1"/>
          <p:cNvPicPr>
            <a:picLocks noChangeAspect="1"/>
          </p:cNvPicPr>
          <p:nvPr/>
        </p:nvPicPr>
        <p:blipFill>
          <a:blip r:embed="rId3"/>
          <a:stretch>
            <a:fillRect/>
          </a:stretch>
        </p:blipFill>
        <p:spPr>
          <a:xfrm>
            <a:off x="3240964" y="3770775"/>
            <a:ext cx="3017359" cy="2562360"/>
          </a:xfrm>
          <a:prstGeom prst="rect">
            <a:avLst/>
          </a:prstGeom>
        </p:spPr>
      </p:pic>
      <p:pic>
        <p:nvPicPr>
          <p:cNvPr id="3" name="Picture 2"/>
          <p:cNvPicPr>
            <a:picLocks noChangeAspect="1"/>
          </p:cNvPicPr>
          <p:nvPr/>
        </p:nvPicPr>
        <p:blipFill>
          <a:blip r:embed="rId4"/>
          <a:stretch>
            <a:fillRect/>
          </a:stretch>
        </p:blipFill>
        <p:spPr>
          <a:xfrm>
            <a:off x="7034252" y="3770775"/>
            <a:ext cx="2812843" cy="2510636"/>
          </a:xfrm>
          <a:prstGeom prst="rect">
            <a:avLst/>
          </a:prstGeom>
        </p:spPr>
      </p:pic>
    </p:spTree>
    <p:extLst>
      <p:ext uri="{BB962C8B-B14F-4D97-AF65-F5344CB8AC3E}">
        <p14:creationId xmlns:p14="http://schemas.microsoft.com/office/powerpoint/2010/main" val="199085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9</a:t>
            </a:fld>
            <a:endParaRPr lang="en"/>
          </a:p>
        </p:txBody>
      </p:sp>
      <p:sp>
        <p:nvSpPr>
          <p:cNvPr id="6" name="Google Shape;97;p15"/>
          <p:cNvSpPr txBox="1">
            <a:spLocks/>
          </p:cNvSpPr>
          <p:nvPr/>
        </p:nvSpPr>
        <p:spPr>
          <a:xfrm>
            <a:off x="1096435" y="132524"/>
            <a:ext cx="10626643" cy="9674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800" b="1"/>
              <a:t>D-MOSFET</a:t>
            </a:r>
            <a:r>
              <a:rPr lang="en-US" sz="4800"/>
              <a:t> </a:t>
            </a:r>
          </a:p>
        </p:txBody>
      </p:sp>
      <p:cxnSp>
        <p:nvCxnSpPr>
          <p:cNvPr id="7" name="Straight Connector 6"/>
          <p:cNvCxnSpPr/>
          <p:nvPr/>
        </p:nvCxnSpPr>
        <p:spPr>
          <a:xfrm>
            <a:off x="1096435" y="1099932"/>
            <a:ext cx="10109411" cy="0"/>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778" y="6572329"/>
            <a:ext cx="2569934" cy="276999"/>
          </a:xfrm>
          <a:prstGeom prst="rect">
            <a:avLst/>
          </a:prstGeom>
          <a:noFill/>
        </p:spPr>
        <p:txBody>
          <a:bodyPr wrap="none" rtlCol="0">
            <a:spAutoFit/>
          </a:bodyPr>
          <a:lstStyle/>
          <a:p>
            <a:pPr algn="ctr"/>
            <a:r>
              <a:rPr lang="en-US" sz="120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Text Placeholder 2"/>
          <p:cNvSpPr>
            <a:spLocks noGrp="1"/>
          </p:cNvSpPr>
          <p:nvPr>
            <p:ph type="body" idx="1"/>
          </p:nvPr>
        </p:nvSpPr>
        <p:spPr>
          <a:xfrm>
            <a:off x="769018" y="1126140"/>
            <a:ext cx="10672705" cy="4889473"/>
          </a:xfrm>
        </p:spPr>
        <p:txBody>
          <a:bodyPr/>
          <a:lstStyle/>
          <a:p>
            <a:r>
              <a:rPr lang="en-US" sz="1867" b="1"/>
              <a:t>(iii) </a:t>
            </a:r>
            <a:r>
              <a:rPr lang="en-US" sz="1867"/>
              <a:t>It is a usual practice to </a:t>
            </a:r>
            <a:r>
              <a:rPr lang="en-US" sz="1867">
                <a:solidFill>
                  <a:srgbClr val="FF0000"/>
                </a:solidFill>
              </a:rPr>
              <a:t>connect the substrate to the source (S) internally </a:t>
            </a:r>
            <a:r>
              <a:rPr lang="en-US" sz="1867"/>
              <a:t>so that a MOSFET</a:t>
            </a:r>
            <a:br>
              <a:rPr lang="en-US" sz="1867"/>
            </a:br>
            <a:r>
              <a:rPr lang="en-US" sz="1867"/>
              <a:t>has three terminals, they are, source (S), gate (G), and drain (D).</a:t>
            </a:r>
            <a:br>
              <a:rPr lang="en-US" sz="1867"/>
            </a:br>
            <a:r>
              <a:rPr lang="en-US" sz="1867" b="1"/>
              <a:t>(iv) </a:t>
            </a:r>
            <a:r>
              <a:rPr lang="en-US" sz="1867"/>
              <a:t>Since the gate is insulated from the channel, </a:t>
            </a:r>
            <a:r>
              <a:rPr lang="en-US" sz="1867">
                <a:solidFill>
                  <a:srgbClr val="FF0000"/>
                </a:solidFill>
              </a:rPr>
              <a:t>we can apply either negative or positive voltage</a:t>
            </a:r>
            <a:br>
              <a:rPr lang="en-US" sz="1867">
                <a:solidFill>
                  <a:srgbClr val="FF0000"/>
                </a:solidFill>
              </a:rPr>
            </a:br>
            <a:r>
              <a:rPr lang="en-US" sz="1867">
                <a:solidFill>
                  <a:srgbClr val="FF0000"/>
                </a:solidFill>
              </a:rPr>
              <a:t>to the gate</a:t>
            </a:r>
            <a:r>
              <a:rPr lang="en-US" sz="1867"/>
              <a:t>. Therefore, D-MOSFET can be operated in both depletion mode and enhancement mode.</a:t>
            </a:r>
          </a:p>
          <a:p>
            <a:r>
              <a:rPr lang="en-US" sz="1867"/>
              <a:t>However, </a:t>
            </a:r>
            <a:r>
              <a:rPr lang="en-US" sz="1867">
                <a:solidFill>
                  <a:srgbClr val="FF0000"/>
                </a:solidFill>
              </a:rPr>
              <a:t>JFET can be operated only in depletion mode. </a:t>
            </a:r>
            <a:br>
              <a:rPr lang="en-US" sz="1867">
                <a:solidFill>
                  <a:srgbClr val="FF0000"/>
                </a:solidFill>
              </a:rPr>
            </a:br>
            <a:endParaRPr lang="en-US" sz="1867">
              <a:solidFill>
                <a:srgbClr val="FF0000"/>
              </a:solidFill>
            </a:endParaRPr>
          </a:p>
        </p:txBody>
      </p:sp>
      <p:pic>
        <p:nvPicPr>
          <p:cNvPr id="2" name="Picture 1"/>
          <p:cNvPicPr>
            <a:picLocks noChangeAspect="1"/>
          </p:cNvPicPr>
          <p:nvPr/>
        </p:nvPicPr>
        <p:blipFill>
          <a:blip r:embed="rId2"/>
          <a:stretch>
            <a:fillRect/>
          </a:stretch>
        </p:blipFill>
        <p:spPr>
          <a:xfrm>
            <a:off x="2600712" y="3000051"/>
            <a:ext cx="3737987" cy="3174323"/>
          </a:xfrm>
          <a:prstGeom prst="rect">
            <a:avLst/>
          </a:prstGeom>
        </p:spPr>
      </p:pic>
      <p:pic>
        <p:nvPicPr>
          <p:cNvPr id="3" name="Picture 2"/>
          <p:cNvPicPr>
            <a:picLocks noChangeAspect="1"/>
          </p:cNvPicPr>
          <p:nvPr/>
        </p:nvPicPr>
        <p:blipFill>
          <a:blip r:embed="rId3"/>
          <a:stretch>
            <a:fillRect/>
          </a:stretch>
        </p:blipFill>
        <p:spPr>
          <a:xfrm>
            <a:off x="7110853" y="2918620"/>
            <a:ext cx="3558715" cy="3176373"/>
          </a:xfrm>
          <a:prstGeom prst="rect">
            <a:avLst/>
          </a:prstGeom>
        </p:spPr>
      </p:pic>
    </p:spTree>
    <p:extLst>
      <p:ext uri="{BB962C8B-B14F-4D97-AF65-F5344CB8AC3E}">
        <p14:creationId xmlns:p14="http://schemas.microsoft.com/office/powerpoint/2010/main" val="2854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FC9FD71D5A7458768F6AE0C95796B" ma:contentTypeVersion="7" ma:contentTypeDescription="Create a new document." ma:contentTypeScope="" ma:versionID="60d421cb800d5e6266704705f2c7d146">
  <xsd:schema xmlns:xsd="http://www.w3.org/2001/XMLSchema" xmlns:xs="http://www.w3.org/2001/XMLSchema" xmlns:p="http://schemas.microsoft.com/office/2006/metadata/properties" xmlns:ns2="a84d7931-3cb0-4e74-8f79-91b89d89f0e0" targetNamespace="http://schemas.microsoft.com/office/2006/metadata/properties" ma:root="true" ma:fieldsID="f50a3eaa6578492fe8c72ca56371e9c2" ns2:_="">
    <xsd:import namespace="a84d7931-3cb0-4e74-8f79-91b89d89f0e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4d7931-3cb0-4e74-8f79-91b89d89f0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BC472D-4BAA-41E2-AA32-94A8C9ED7578}">
  <ds:schemaRefs>
    <ds:schemaRef ds:uri="http://schemas.microsoft.com/office/2006/metadata/contentType"/>
    <ds:schemaRef ds:uri="http://schemas.microsoft.com/office/2006/metadata/properties/metaAttributes"/>
    <ds:schemaRef ds:uri="http://www.w3.org/2000/xmlns/"/>
    <ds:schemaRef ds:uri="http://www.w3.org/2001/XMLSchema"/>
    <ds:schemaRef ds:uri="a84d7931-3cb0-4e74-8f79-91b89d89f0e0"/>
  </ds:schemaRefs>
</ds:datastoreItem>
</file>

<file path=customXml/itemProps2.xml><?xml version="1.0" encoding="utf-8"?>
<ds:datastoreItem xmlns:ds="http://schemas.openxmlformats.org/officeDocument/2006/customXml" ds:itemID="{F226988C-FE3A-4CFE-9AD5-2463F2221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10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Zannatul Mifta</dc:creator>
  <cp:lastModifiedBy>zannatulmifta97@gmail.com</cp:lastModifiedBy>
  <cp:revision>2</cp:revision>
  <dcterms:created xsi:type="dcterms:W3CDTF">2023-11-06T04:37:28Z</dcterms:created>
  <dcterms:modified xsi:type="dcterms:W3CDTF">2024-05-13T03:02:00Z</dcterms:modified>
</cp:coreProperties>
</file>