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362" r:id="rId3"/>
    <p:sldId id="370" r:id="rId4"/>
    <p:sldId id="371" r:id="rId5"/>
    <p:sldId id="377" r:id="rId6"/>
    <p:sldId id="372" r:id="rId7"/>
    <p:sldId id="375" r:id="rId8"/>
    <p:sldId id="376" r:id="rId9"/>
    <p:sldId id="379" r:id="rId10"/>
    <p:sldId id="380" r:id="rId11"/>
    <p:sldId id="381" r:id="rId12"/>
    <p:sldId id="378" r:id="rId13"/>
    <p:sldId id="384" r:id="rId14"/>
    <p:sldId id="385" r:id="rId15"/>
    <p:sldId id="386" r:id="rId16"/>
    <p:sldId id="400" r:id="rId17"/>
    <p:sldId id="382" r:id="rId18"/>
    <p:sldId id="383" r:id="rId19"/>
    <p:sldId id="388" r:id="rId20"/>
    <p:sldId id="389" r:id="rId21"/>
    <p:sldId id="398" r:id="rId22"/>
    <p:sldId id="390" r:id="rId23"/>
    <p:sldId id="397" r:id="rId24"/>
    <p:sldId id="391" r:id="rId25"/>
    <p:sldId id="392" r:id="rId26"/>
    <p:sldId id="393" r:id="rId27"/>
    <p:sldId id="394" r:id="rId28"/>
    <p:sldId id="395" r:id="rId29"/>
    <p:sldId id="396" r:id="rId30"/>
    <p:sldId id="402" r:id="rId31"/>
    <p:sldId id="403" r:id="rId32"/>
    <p:sldId id="404" r:id="rId33"/>
    <p:sldId id="405" r:id="rId34"/>
    <p:sldId id="279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Roboto Slab" panose="020B0604020202020204" charset="0"/>
      <p:regular r:id="rId38"/>
      <p:bold r:id="rId39"/>
    </p:embeddedFont>
    <p:embeddedFont>
      <p:font typeface="MS Gothic" panose="020B0609070205080204" pitchFamily="49" charset="-128"/>
      <p:regular r:id="rId40"/>
    </p:embeddedFont>
    <p:embeddedFont>
      <p:font typeface="Source Sans Pr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  <a:srgbClr val="2896C1"/>
    <a:srgbClr val="5F686C"/>
    <a:srgbClr val="0091EA"/>
    <a:srgbClr val="607D8B"/>
    <a:srgbClr val="2DA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8FC5D4-ED00-41CF-BD16-44E6D13FCE92}">
  <a:tblStyle styleId="{AA8FC5D4-ED00-41CF-BD16-44E6D13FCE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011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38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54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https://www.youtube.com/watch?v=lACEHw9D7eA&amp;list=PLMjaJoGgWV1keJY9g3rbRaJG4mOj1Dn_Z</a:t>
            </a:r>
          </a:p>
        </p:txBody>
      </p:sp>
    </p:spTree>
    <p:extLst>
      <p:ext uri="{BB962C8B-B14F-4D97-AF65-F5344CB8AC3E}">
        <p14:creationId xmlns:p14="http://schemas.microsoft.com/office/powerpoint/2010/main" val="4346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Reference book: VK Mehta, PG: 690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2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Reference book: VK Mehta, PG: 699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0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Reference book: VK Mehta, PG: 699</a:t>
            </a:r>
            <a:endParaRPr lang="en-US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17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Reference book: VK Mehta, PG: 711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7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4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888435" y="936772"/>
            <a:ext cx="6140198" cy="2951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>
                <a:solidFill>
                  <a:srgbClr val="3494BA"/>
                </a:solidFill>
              </a:rPr>
              <a:t>Electronic</a:t>
            </a:r>
            <a:r>
              <a:rPr lang="en-US" sz="4000" dirty="0"/>
              <a:t> Devices and Circuits</a:t>
            </a:r>
            <a:br>
              <a:rPr lang="en-US" sz="40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Lecture-8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41880" y="3888711"/>
            <a:ext cx="20233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494BA"/>
                </a:solidFill>
                <a:latin typeface="Roboto Slab" panose="020B0604020202020204" charset="0"/>
                <a:ea typeface="Roboto Slab" panose="020B0604020202020204" charset="0"/>
              </a:rPr>
              <a:t>Prepared by </a:t>
            </a:r>
          </a:p>
          <a:p>
            <a:r>
              <a:rPr lang="en-US" dirty="0">
                <a:solidFill>
                  <a:srgbClr val="3494BA"/>
                </a:solidFill>
                <a:latin typeface="Roboto Slab" panose="020B0604020202020204" charset="0"/>
                <a:ea typeface="Roboto Slab" panose="020B0604020202020204" charset="0"/>
              </a:rPr>
              <a:t>Ipshita Tasnim Raha</a:t>
            </a:r>
          </a:p>
          <a:p>
            <a:r>
              <a:rPr lang="en-US" dirty="0">
                <a:solidFill>
                  <a:srgbClr val="3494BA"/>
                </a:solidFill>
                <a:latin typeface="Roboto Slab" panose="020B0604020202020204" charset="0"/>
                <a:ea typeface="Roboto Slab" panose="020B0604020202020204" charset="0"/>
              </a:rPr>
              <a:t>Lecturer (Provisional)</a:t>
            </a:r>
          </a:p>
          <a:p>
            <a:r>
              <a:rPr lang="en-US" dirty="0">
                <a:solidFill>
                  <a:srgbClr val="3494BA"/>
                </a:solidFill>
                <a:latin typeface="Roboto Slab" panose="020B0604020202020204" charset="0"/>
                <a:ea typeface="Roboto Slab" panose="020B0604020202020204" charset="0"/>
              </a:rPr>
              <a:t>Dept. of CSE </a:t>
            </a:r>
          </a:p>
          <a:p>
            <a:r>
              <a:rPr lang="en-US" dirty="0" err="1">
                <a:solidFill>
                  <a:srgbClr val="3494BA"/>
                </a:solidFill>
                <a:latin typeface="Roboto Slab" panose="020B0604020202020204" charset="0"/>
                <a:ea typeface="Roboto Slab" panose="020B0604020202020204" charset="0"/>
              </a:rPr>
              <a:t>Varendra</a:t>
            </a:r>
            <a:r>
              <a:rPr lang="en-US" dirty="0">
                <a:solidFill>
                  <a:srgbClr val="3494BA"/>
                </a:solidFill>
                <a:latin typeface="Roboto Slab" panose="020B0604020202020204" charset="0"/>
                <a:ea typeface="Roboto Slab" panose="020B0604020202020204" charset="0"/>
              </a:rPr>
              <a:t> University</a:t>
            </a:r>
          </a:p>
          <a:p>
            <a:endParaRPr lang="en-US" dirty="0">
              <a:solidFill>
                <a:srgbClr val="3494BA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1880" y="3845970"/>
            <a:ext cx="0" cy="12547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70;p12"/>
          <p:cNvSpPr txBox="1">
            <a:spLocks/>
          </p:cNvSpPr>
          <p:nvPr/>
        </p:nvSpPr>
        <p:spPr>
          <a:xfrm>
            <a:off x="1888435" y="711923"/>
            <a:ext cx="1699591" cy="62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CSE 223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934280"/>
            <a:ext cx="7582058" cy="87442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2.  Differential mode/double ended: </a:t>
            </a:r>
            <a:r>
              <a:rPr lang="en-US" sz="1400" dirty="0"/>
              <a:t>In differential mode ,two opposite polarity signal are applied to the two inputs of op amp. The difference between the input signal is amplified appears at the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OP-AMP input modes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5" y="2137960"/>
            <a:ext cx="6762140" cy="261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934280"/>
            <a:ext cx="7582058" cy="87442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3. Common mode</a:t>
            </a:r>
            <a:r>
              <a:rPr lang="en-US" sz="1400" dirty="0"/>
              <a:t>: In the common mode of operation, the same input signal is applied to both the input terminals. Ideally a zero voltage should be produced by the op amp.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OP-AMP input modes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36" y="1985521"/>
            <a:ext cx="3261474" cy="27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934280"/>
            <a:ext cx="7316839" cy="3476946"/>
          </a:xfrm>
        </p:spPr>
        <p:txBody>
          <a:bodyPr/>
          <a:lstStyle/>
          <a:p>
            <a:r>
              <a:rPr lang="en-US" sz="1400" dirty="0"/>
              <a:t>The graph that relates the output voltage to the input voltage is called the voltage transfer curve and is fundamental in designing and understanding amplifier circuits. </a:t>
            </a:r>
          </a:p>
          <a:p>
            <a:r>
              <a:rPr lang="en-US" sz="1400" dirty="0"/>
              <a:t>The voltage transfer curve of the op-amp is shown below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Op-Amp voltage transfer characteristics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53" y="2086454"/>
            <a:ext cx="4227313" cy="28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934280"/>
            <a:ext cx="7582058" cy="2592691"/>
          </a:xfrm>
        </p:spPr>
        <p:txBody>
          <a:bodyPr/>
          <a:lstStyle/>
          <a:p>
            <a:r>
              <a:rPr lang="en-US" sz="1400" dirty="0"/>
              <a:t>The importance of a differential </a:t>
            </a:r>
            <a:r>
              <a:rPr lang="en-US" sz="1400" dirty="0" smtClean="0"/>
              <a:t>amplifier (DA) </a:t>
            </a:r>
            <a:r>
              <a:rPr lang="en-US" sz="1400" dirty="0"/>
              <a:t>lies in the fact that the </a:t>
            </a:r>
            <a:r>
              <a:rPr lang="en-US" sz="1400" dirty="0">
                <a:solidFill>
                  <a:srgbClr val="FF0000"/>
                </a:solidFill>
              </a:rPr>
              <a:t>outputs are proportional to the difference between the two input signals</a:t>
            </a:r>
            <a:r>
              <a:rPr lang="en-US" sz="1400" dirty="0"/>
              <a:t>. Thus the circuit can be used to amplify the difference between the two input signals or amplify only one input signal simply by grounding the other input. </a:t>
            </a:r>
            <a:r>
              <a:rPr lang="en-US" sz="1400" dirty="0">
                <a:solidFill>
                  <a:srgbClr val="FF0000"/>
                </a:solidFill>
              </a:rPr>
              <a:t>The input signals to a Differential Amplifier (DA) are defined as:</a:t>
            </a:r>
          </a:p>
          <a:p>
            <a:pPr marL="914400" lvl="2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(</a:t>
            </a:r>
            <a:r>
              <a:rPr lang="en-US" sz="1400" b="1" dirty="0" err="1"/>
              <a:t>i</a:t>
            </a:r>
            <a:r>
              <a:rPr lang="en-US" sz="1400" b="1" dirty="0"/>
              <a:t>) </a:t>
            </a:r>
            <a:r>
              <a:rPr lang="en-US" sz="1400" dirty="0"/>
              <a:t>Common-mode signals</a:t>
            </a:r>
            <a:br>
              <a:rPr lang="en-US" sz="1400" dirty="0"/>
            </a:br>
            <a:r>
              <a:rPr lang="en-US" sz="1400" b="1" dirty="0"/>
              <a:t>(ii) </a:t>
            </a:r>
            <a:r>
              <a:rPr lang="en-US" sz="1400" dirty="0"/>
              <a:t>Differential-mode signals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Common-mode and Differential-mode Signals: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</p:spTree>
    <p:extLst>
      <p:ext uri="{BB962C8B-B14F-4D97-AF65-F5344CB8AC3E}">
        <p14:creationId xmlns:p14="http://schemas.microsoft.com/office/powerpoint/2010/main" val="38967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934280"/>
            <a:ext cx="7582058" cy="2592691"/>
          </a:xfrm>
        </p:spPr>
        <p:txBody>
          <a:bodyPr/>
          <a:lstStyle/>
          <a:p>
            <a:r>
              <a:rPr lang="en-US" sz="1400" b="1" dirty="0"/>
              <a:t>(</a:t>
            </a:r>
            <a:r>
              <a:rPr lang="en-US" sz="1400" b="1" dirty="0" err="1"/>
              <a:t>i</a:t>
            </a:r>
            <a:r>
              <a:rPr lang="en-US" sz="1400" b="1" dirty="0"/>
              <a:t>) Common-mode signals : </a:t>
            </a:r>
            <a:r>
              <a:rPr lang="en-US" sz="1400" dirty="0"/>
              <a:t>When the input signals to a DA are in phase and exactly equal in amplitude, they are called common-mode signals. </a:t>
            </a:r>
            <a:r>
              <a:rPr lang="en-US" sz="1400" dirty="0">
                <a:solidFill>
                  <a:srgbClr val="FF0000"/>
                </a:solidFill>
              </a:rPr>
              <a:t>The common-mode signals are rejected (not amplified) by the differential amplifier.</a:t>
            </a:r>
            <a:r>
              <a:rPr lang="en-US" sz="1400" dirty="0"/>
              <a:t> It is because a differential amplifier amplifies the difference between the two signals (v1 – v2) and for common-mode signals, this difference is zero. In common-mode operations, v1 = v2.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FF0000"/>
                </a:solidFill>
              </a:rPr>
              <a:t>voltage gain of DA operating in </a:t>
            </a:r>
            <a:r>
              <a:rPr lang="en-US" sz="1400" b="1" dirty="0">
                <a:solidFill>
                  <a:srgbClr val="FF0000"/>
                </a:solidFill>
              </a:rPr>
              <a:t>common-mode</a:t>
            </a:r>
            <a:r>
              <a:rPr lang="en-US" sz="1400" dirty="0">
                <a:solidFill>
                  <a:srgbClr val="FF0000"/>
                </a:solidFill>
              </a:rPr>
              <a:t> is called common mode voltage gain and is denoted by </a:t>
            </a:r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</a:rPr>
              <a:t>CM</a:t>
            </a:r>
            <a:r>
              <a:rPr lang="en-US" sz="1400" baseline="-25000" dirty="0" smtClean="0"/>
              <a:t>. </a:t>
            </a:r>
            <a:endParaRPr lang="en-US" sz="1400" dirty="0"/>
          </a:p>
          <a:p>
            <a:r>
              <a:rPr lang="en-US" sz="1400" dirty="0" smtClean="0">
                <a:solidFill>
                  <a:srgbClr val="FF0000"/>
                </a:solidFill>
              </a:rPr>
              <a:t>I</a:t>
            </a:r>
            <a:r>
              <a:rPr lang="en-US" sz="1400" dirty="0">
                <a:solidFill>
                  <a:srgbClr val="FF0000"/>
                </a:solidFill>
              </a:rPr>
              <a:t>deally </a:t>
            </a:r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</a:rPr>
              <a:t>CM</a:t>
            </a:r>
            <a:r>
              <a:rPr lang="en-US" sz="1400" dirty="0" smtClean="0">
                <a:solidFill>
                  <a:srgbClr val="FF0000"/>
                </a:solidFill>
              </a:rPr>
              <a:t> = 0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Common-mode and Differential-mode Signals: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7" y="2975374"/>
            <a:ext cx="3036241" cy="20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934280"/>
            <a:ext cx="7582058" cy="2592691"/>
          </a:xfrm>
        </p:spPr>
        <p:txBody>
          <a:bodyPr/>
          <a:lstStyle/>
          <a:p>
            <a:r>
              <a:rPr lang="en-US" sz="1400" b="1" dirty="0"/>
              <a:t>(ii) Differential-mode signals. </a:t>
            </a:r>
            <a:r>
              <a:rPr lang="en-US" sz="1400" dirty="0"/>
              <a:t>When the input signals to a DA are 180° out of phase and exactly equal in amplitude, they are called differential-mode signals. The differential-mode signals are amplified by the differential amplifier. It is because the difference in the signals is twice the value of each signal. For differential-mode signals, v1 = –v2. </a:t>
            </a:r>
          </a:p>
          <a:p>
            <a:endParaRPr lang="en-US" sz="1400" dirty="0"/>
          </a:p>
          <a:p>
            <a:r>
              <a:rPr lang="en-US" sz="1400" dirty="0"/>
              <a:t>The voltage gain of a DA operating in </a:t>
            </a:r>
            <a:r>
              <a:rPr lang="en-US" sz="1400" b="1" dirty="0"/>
              <a:t>differential mode </a:t>
            </a:r>
            <a:r>
              <a:rPr lang="en-US" sz="1400" dirty="0"/>
              <a:t>is called differential-mode voltage gain and is denoted by A</a:t>
            </a:r>
            <a:r>
              <a:rPr lang="en-US" sz="1400" baseline="-25000" dirty="0"/>
              <a:t>DM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Common-mode and Differential-mode Signals: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329" y="2894325"/>
            <a:ext cx="3303828" cy="21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Math Problem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0" y="1420206"/>
            <a:ext cx="7130977" cy="16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Op-Amp Equivalent Circuit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1" y="1336257"/>
            <a:ext cx="5384962" cy="32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275" y="1520690"/>
            <a:ext cx="5729199" cy="280370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Infinite (</a:t>
            </a:r>
            <a:r>
              <a:rPr lang="en-US" sz="1400" b="1" dirty="0"/>
              <a:t>∞</a:t>
            </a:r>
            <a:r>
              <a:rPr lang="en-US" sz="1400" dirty="0"/>
              <a:t>) voltage </a:t>
            </a:r>
            <a:r>
              <a:rPr lang="en-US" sz="1400" dirty="0" smtClean="0"/>
              <a:t>gain</a:t>
            </a:r>
            <a:r>
              <a:rPr lang="en-US" sz="1400" dirty="0"/>
              <a:t>. </a:t>
            </a:r>
            <a:r>
              <a:rPr lang="en-US" sz="1400" dirty="0" smtClean="0">
                <a:solidFill>
                  <a:srgbClr val="FF0000"/>
                </a:solidFill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</a:rPr>
              <a:t>DM  </a:t>
            </a:r>
            <a:r>
              <a:rPr lang="en-US" sz="1400" dirty="0" smtClean="0">
                <a:solidFill>
                  <a:srgbClr val="FF0000"/>
                </a:solidFill>
              </a:rPr>
              <a:t> = infinite (theoretically)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dirty="0"/>
              <a:t>Input impedance, </a:t>
            </a:r>
            <a:r>
              <a:rPr lang="en-US" sz="1400" dirty="0" err="1"/>
              <a:t>R</a:t>
            </a:r>
            <a:r>
              <a:rPr lang="en-US" sz="1400" baseline="-25000" dirty="0" err="1"/>
              <a:t>i</a:t>
            </a:r>
            <a:r>
              <a:rPr lang="en-US" sz="1400" dirty="0"/>
              <a:t> =</a:t>
            </a:r>
            <a:r>
              <a:rPr lang="en-US" sz="1400" b="1" dirty="0"/>
              <a:t> ∞</a:t>
            </a:r>
            <a:r>
              <a:rPr lang="en-US" sz="14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Zero output </a:t>
            </a:r>
            <a:r>
              <a:rPr lang="en-US" sz="1400" dirty="0" smtClean="0"/>
              <a:t>impedance, </a:t>
            </a:r>
            <a:r>
              <a:rPr lang="en-US" sz="1400" dirty="0"/>
              <a:t>R</a:t>
            </a:r>
            <a:r>
              <a:rPr lang="en-US" sz="1400" baseline="-25000" dirty="0"/>
              <a:t>0 </a:t>
            </a:r>
            <a:r>
              <a:rPr lang="en-US" sz="1400" dirty="0"/>
              <a:t>=0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Slew rate =</a:t>
            </a:r>
            <a:r>
              <a:rPr lang="en-US" sz="1400" b="1" dirty="0"/>
              <a:t> ∞</a:t>
            </a:r>
            <a:r>
              <a:rPr lang="en-US" sz="1400" dirty="0"/>
              <a:t> </a:t>
            </a:r>
            <a:r>
              <a:rPr lang="en-US" sz="1400" dirty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[Slew </a:t>
            </a:r>
            <a:r>
              <a:rPr lang="en-US" sz="1400" dirty="0">
                <a:solidFill>
                  <a:srgbClr val="FF0000"/>
                </a:solidFill>
              </a:rPr>
              <a:t>rate is the maximum rate at which an amplifier can respond to the sudden change of input </a:t>
            </a:r>
            <a:r>
              <a:rPr lang="en-US" sz="1400" dirty="0" smtClean="0">
                <a:solidFill>
                  <a:srgbClr val="FF0000"/>
                </a:solidFill>
              </a:rPr>
              <a:t>level]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dirty="0"/>
              <a:t>CMRR =</a:t>
            </a:r>
            <a:r>
              <a:rPr lang="en-US" sz="1400" b="1" dirty="0"/>
              <a:t> ∞</a:t>
            </a:r>
            <a:r>
              <a:rPr lang="en-US" sz="1400" dirty="0"/>
              <a:t> </a:t>
            </a:r>
            <a:r>
              <a:rPr lang="en-US" sz="1400" dirty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[The </a:t>
            </a:r>
            <a:r>
              <a:rPr lang="en-US" sz="1400" dirty="0">
                <a:solidFill>
                  <a:srgbClr val="FF0000"/>
                </a:solidFill>
              </a:rPr>
              <a:t>op amp common-mode rejection ratio (CMRR) is the ratio of </a:t>
            </a:r>
            <a:r>
              <a:rPr lang="en-US" sz="1400" dirty="0" smtClean="0">
                <a:solidFill>
                  <a:srgbClr val="FF0000"/>
                </a:solidFill>
              </a:rPr>
              <a:t>the </a:t>
            </a:r>
            <a:r>
              <a:rPr lang="en-US" sz="1400" dirty="0">
                <a:solidFill>
                  <a:srgbClr val="FF0000"/>
                </a:solidFill>
              </a:rPr>
              <a:t>differential-mode </a:t>
            </a:r>
            <a:r>
              <a:rPr lang="en-US" sz="1400" dirty="0" smtClean="0">
                <a:solidFill>
                  <a:srgbClr val="FF0000"/>
                </a:solidFill>
              </a:rPr>
              <a:t>gain to </a:t>
            </a:r>
            <a:r>
              <a:rPr lang="en-US" sz="1400" dirty="0">
                <a:solidFill>
                  <a:srgbClr val="FF0000"/>
                </a:solidFill>
              </a:rPr>
              <a:t>common-mode gain</a:t>
            </a:r>
            <a:r>
              <a:rPr lang="en-US" sz="1400" dirty="0" smtClean="0">
                <a:solidFill>
                  <a:srgbClr val="FF0000"/>
                </a:solidFill>
              </a:rPr>
              <a:t> ]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dirty="0"/>
              <a:t>Bandwidth =</a:t>
            </a:r>
            <a:r>
              <a:rPr lang="en-US" sz="1400" b="1" dirty="0"/>
              <a:t> ∞</a:t>
            </a:r>
            <a:r>
              <a:rPr lang="en-US" sz="1400" dirty="0"/>
              <a:t> 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Characteristics of Ideal op-amp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</p:spTree>
    <p:extLst>
      <p:ext uri="{BB962C8B-B14F-4D97-AF65-F5344CB8AC3E}">
        <p14:creationId xmlns:p14="http://schemas.microsoft.com/office/powerpoint/2010/main" val="31093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853896"/>
            <a:ext cx="7582058" cy="2130467"/>
          </a:xfrm>
        </p:spPr>
        <p:txBody>
          <a:bodyPr/>
          <a:lstStyle/>
          <a:p>
            <a:r>
              <a:rPr lang="en-US" sz="1400" dirty="0"/>
              <a:t>A differential amplifier should have high differential voltage gain (A</a:t>
            </a:r>
            <a:r>
              <a:rPr lang="en-US" sz="1400" baseline="-25000" dirty="0"/>
              <a:t>DM</a:t>
            </a:r>
            <a:r>
              <a:rPr lang="en-US" sz="1400" dirty="0"/>
              <a:t>) and very low common mode voltage gain (A</a:t>
            </a:r>
            <a:r>
              <a:rPr lang="en-US" sz="1400" baseline="-25000" dirty="0"/>
              <a:t>CM</a:t>
            </a:r>
            <a:r>
              <a:rPr lang="en-US" sz="1400" dirty="0"/>
              <a:t>). </a:t>
            </a:r>
            <a:r>
              <a:rPr lang="en-US" sz="1400" dirty="0">
                <a:solidFill>
                  <a:srgbClr val="FF0000"/>
                </a:solidFill>
              </a:rPr>
              <a:t>The ratio A</a:t>
            </a:r>
            <a:r>
              <a:rPr lang="en-US" sz="1400" baseline="-25000" dirty="0">
                <a:solidFill>
                  <a:srgbClr val="FF0000"/>
                </a:solidFill>
              </a:rPr>
              <a:t>DM </a:t>
            </a:r>
            <a:r>
              <a:rPr lang="en-US" sz="1400" dirty="0">
                <a:solidFill>
                  <a:srgbClr val="FF0000"/>
                </a:solidFill>
              </a:rPr>
              <a:t>/A</a:t>
            </a:r>
            <a:r>
              <a:rPr lang="en-US" sz="1400" baseline="-25000" dirty="0">
                <a:solidFill>
                  <a:srgbClr val="FF0000"/>
                </a:solidFill>
              </a:rPr>
              <a:t>CM</a:t>
            </a:r>
            <a:r>
              <a:rPr lang="en-US" sz="1400" dirty="0">
                <a:solidFill>
                  <a:srgbClr val="FF0000"/>
                </a:solidFill>
              </a:rPr>
              <a:t> is called common-mode rejection ratio (CMRR)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That is, </a:t>
            </a:r>
          </a:p>
          <a:p>
            <a:r>
              <a:rPr lang="en-US" sz="1400" dirty="0"/>
              <a:t>CMRR = A</a:t>
            </a:r>
            <a:r>
              <a:rPr lang="en-US" sz="1400" baseline="-25000" dirty="0"/>
              <a:t>DM</a:t>
            </a:r>
            <a:r>
              <a:rPr lang="en-US" sz="1400" dirty="0"/>
              <a:t>/A</a:t>
            </a:r>
            <a:r>
              <a:rPr lang="en-US" sz="1400" baseline="-25000" dirty="0"/>
              <a:t>CM</a:t>
            </a:r>
            <a:endParaRPr lang="en-US" sz="1400" dirty="0"/>
          </a:p>
          <a:p>
            <a:r>
              <a:rPr lang="en-US" sz="1400" dirty="0"/>
              <a:t>Very often, the CMRR is expressed in decibels (dB). The decibel measure for CMRR is given</a:t>
            </a:r>
            <a:br>
              <a:rPr lang="en-US" sz="1400" dirty="0"/>
            </a:br>
            <a:r>
              <a:rPr lang="en-US" sz="1400" dirty="0"/>
              <a:t>by, </a:t>
            </a:r>
          </a:p>
          <a:p>
            <a:pPr marL="10160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Common-mode Rejection Ratio (CMRR):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9" name="Google Shape;97;p15"/>
          <p:cNvSpPr txBox="1">
            <a:spLocks/>
          </p:cNvSpPr>
          <p:nvPr/>
        </p:nvSpPr>
        <p:spPr>
          <a:xfrm>
            <a:off x="822326" y="3255316"/>
            <a:ext cx="7969982" cy="47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b="1" dirty="0"/>
              <a:t>Importance of CMRR:</a:t>
            </a:r>
            <a:r>
              <a:rPr lang="en-US" dirty="0"/>
              <a:t>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67083" y="3659771"/>
            <a:ext cx="7582058" cy="690109"/>
          </a:xfrm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The CMRR is the ability of a DA to reject the common-mode signals</a:t>
            </a:r>
            <a:r>
              <a:rPr lang="en-US" sz="1400" dirty="0"/>
              <a:t>. The larger the CMRR, the better the DA is at eliminating common-mode signals.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84" y="2538588"/>
            <a:ext cx="379147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118;p18"/>
          <p:cNvSpPr txBox="1">
            <a:spLocks/>
          </p:cNvSpPr>
          <p:nvPr/>
        </p:nvSpPr>
        <p:spPr>
          <a:xfrm>
            <a:off x="892005" y="1493878"/>
            <a:ext cx="7359991" cy="215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5400" b="1" dirty="0"/>
              <a:t>Operational Amplifier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/>
              <a:t>(Op-Amp)</a:t>
            </a:r>
            <a:endParaRPr lang="en-US" sz="5400" b="1" dirty="0">
              <a:solidFill>
                <a:srgbClr val="2896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8960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Math Problem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04701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48" y="805181"/>
            <a:ext cx="570627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8960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Math Problem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04701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83" y="1036686"/>
            <a:ext cx="6008681" cy="30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6" y="599515"/>
            <a:ext cx="8090058" cy="1507469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1400" dirty="0"/>
              <a:t>An </a:t>
            </a:r>
            <a:r>
              <a:rPr lang="en-US" sz="1400" dirty="0">
                <a:solidFill>
                  <a:srgbClr val="FF0000"/>
                </a:solidFill>
              </a:rPr>
              <a:t>OP-amp has an infinite input impedance</a:t>
            </a:r>
            <a:r>
              <a:rPr lang="en-US" sz="1400" dirty="0"/>
              <a:t>. This means that there is zero current at the inverting input. </a:t>
            </a:r>
            <a:r>
              <a:rPr lang="en-US" sz="1400" dirty="0">
                <a:solidFill>
                  <a:srgbClr val="FF0000"/>
                </a:solidFill>
              </a:rPr>
              <a:t>If there is zero current through the input impedance, then there must be no voltage drop between the inverting and non-inverting inputs</a:t>
            </a:r>
            <a:r>
              <a:rPr lang="en-US" sz="1400" dirty="0"/>
              <a:t>. </a:t>
            </a:r>
            <a:r>
              <a:rPr lang="en-US" sz="1400" dirty="0" smtClean="0"/>
              <a:t>Therefore, the inverting and non-inverting terminals will be at same potential. This </a:t>
            </a:r>
            <a:r>
              <a:rPr lang="en-US" sz="1400" dirty="0"/>
              <a:t>means that </a:t>
            </a:r>
            <a:r>
              <a:rPr lang="en-US" sz="1400" dirty="0" smtClean="0"/>
              <a:t>the voltage </a:t>
            </a:r>
            <a:r>
              <a:rPr lang="en-US" sz="1400" dirty="0"/>
              <a:t>at the inverting input (–) is zero because the other input (+) is grounded. The 0V at the inverting input terminal is referred to as virtual ground</a:t>
            </a:r>
            <a:r>
              <a:rPr lang="en-US" sz="1400" dirty="0">
                <a:solidFill>
                  <a:srgbClr val="FF0000"/>
                </a:solidFill>
              </a:rPr>
              <a:t>. The point A is said to be at virtual ground because it is at 0V but is not physically connected to the ground (VA = 0V).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434402" y="168401"/>
            <a:ext cx="7969982" cy="54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 smtClean="0"/>
              <a:t>Virtual Ground concept</a:t>
            </a:r>
            <a:r>
              <a:rPr lang="en-US" sz="2800" dirty="0" smtClean="0"/>
              <a:t> 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90632" y="586779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83" y="2739909"/>
            <a:ext cx="3198872" cy="21089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834" y="2669573"/>
            <a:ext cx="340090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934280"/>
            <a:ext cx="7582058" cy="1507469"/>
          </a:xfrm>
        </p:spPr>
        <p:txBody>
          <a:bodyPr/>
          <a:lstStyle/>
          <a:p>
            <a:r>
              <a:rPr lang="en-US" sz="1400" dirty="0"/>
              <a:t>An </a:t>
            </a:r>
            <a:r>
              <a:rPr lang="en-US" sz="1400" dirty="0" smtClean="0"/>
              <a:t>Op-Amp </a:t>
            </a:r>
            <a:r>
              <a:rPr lang="en-US" sz="1400" dirty="0"/>
              <a:t>can be operated as an inverting amplifier. An input signal vin is applied through input resistor </a:t>
            </a:r>
            <a:r>
              <a:rPr lang="en-US" sz="1400" dirty="0" err="1"/>
              <a:t>Ri</a:t>
            </a:r>
            <a:r>
              <a:rPr lang="en-US" sz="1400" dirty="0"/>
              <a:t> to the minus input (inverting input). The output is fed back to the same minus input through feedback resistor Rf. The plus input (non-inverting input) is grounded. The resistor </a:t>
            </a:r>
            <a:r>
              <a:rPr lang="en-US" sz="1400" dirty="0" err="1"/>
              <a:t>Rf</a:t>
            </a:r>
            <a:r>
              <a:rPr lang="en-US" sz="1400" dirty="0"/>
              <a:t> provides the negative feedback. </a:t>
            </a:r>
            <a:r>
              <a:rPr lang="en-US" sz="1400" dirty="0">
                <a:solidFill>
                  <a:srgbClr val="FF0000"/>
                </a:solidFill>
              </a:rPr>
              <a:t>Since the input signal is applied to the inverting input (–), the output will be inverted as compared to the input. Hence the name inverting amplifier.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Inverting Amplifier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21" y="2551080"/>
            <a:ext cx="2810267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80971" y="2429359"/>
                <a:ext cx="7582058" cy="755976"/>
              </a:xfrm>
            </p:spPr>
            <p:txBody>
              <a:bodyPr/>
              <a:lstStyle/>
              <a:p>
                <a:pPr marL="101600" indent="0">
                  <a:buNone/>
                </a:pP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virtual ground concept,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current I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inverting input is zero. Therefore, current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Iin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flowing through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entirely flows through feedback resistor Rf. In other words, 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1600" indent="0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If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Iin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1600" indent="0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𝑉𝑜𝑢𝑡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𝑅𝑓</m:t>
                        </m:r>
                      </m:den>
                    </m:f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1600" indent="0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0971" y="2429359"/>
                <a:ext cx="7582058" cy="755976"/>
              </a:xfrm>
              <a:blipFill>
                <a:blip r:embed="rId2"/>
                <a:stretch>
                  <a:fillRect b="-94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Voltage gain</a:t>
            </a:r>
            <a:r>
              <a:rPr lang="en-US" sz="3200" dirty="0"/>
              <a:t> </a:t>
            </a:r>
            <a:endParaRPr lang="en-US" sz="32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314491" y="3950128"/>
                <a:ext cx="1884975" cy="699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0160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Vout=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𝑅𝑓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𝑉𝑖𝑛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491" y="3950128"/>
                <a:ext cx="1884975" cy="699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803" y="964655"/>
            <a:ext cx="2360176" cy="1556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916" y="824950"/>
            <a:ext cx="2569928" cy="17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971" y="824949"/>
            <a:ext cx="7582058" cy="755976"/>
          </a:xfrm>
        </p:spPr>
        <p:txBody>
          <a:bodyPr/>
          <a:lstStyle/>
          <a:p>
            <a:pPr marL="101600" indent="0">
              <a:buNone/>
            </a:pPr>
            <a:r>
              <a:rPr lang="en-US" sz="1400" b="1" dirty="0"/>
              <a:t>Example 1: </a:t>
            </a:r>
            <a:r>
              <a:rPr lang="en-US" sz="1400" dirty="0"/>
              <a:t>Given the OP-amp configuration in Figure, determine the value of </a:t>
            </a:r>
            <a:r>
              <a:rPr lang="en-US" sz="1400" dirty="0" err="1"/>
              <a:t>Rf</a:t>
            </a:r>
            <a:r>
              <a:rPr lang="en-US" sz="1400" dirty="0"/>
              <a:t> required to</a:t>
            </a:r>
            <a:br>
              <a:rPr lang="en-US" sz="1400" dirty="0"/>
            </a:br>
            <a:r>
              <a:rPr lang="en-US" sz="1400" dirty="0"/>
              <a:t>produce a closed-loop voltage gain of –100.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Math Problem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37" y="1357647"/>
            <a:ext cx="2507532" cy="1516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90" y="1992993"/>
            <a:ext cx="334374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971" y="824949"/>
            <a:ext cx="7582058" cy="755976"/>
          </a:xfrm>
        </p:spPr>
        <p:txBody>
          <a:bodyPr/>
          <a:lstStyle/>
          <a:p>
            <a:pPr marL="101600" indent="0">
              <a:buNone/>
            </a:pPr>
            <a:r>
              <a:rPr lang="en-US" sz="1400" b="1" dirty="0"/>
              <a:t>Example 2: </a:t>
            </a:r>
            <a:r>
              <a:rPr lang="en-US" sz="1400" dirty="0"/>
              <a:t>Determine the output voltage for the given circuit.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Math Problem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31990"/>
            <a:ext cx="3145475" cy="17778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6" y="2994409"/>
            <a:ext cx="623021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Non-inverting Amplifier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89569" y="824949"/>
            <a:ext cx="8232400" cy="1958444"/>
          </a:xfrm>
        </p:spPr>
        <p:txBody>
          <a:bodyPr/>
          <a:lstStyle/>
          <a:p>
            <a:r>
              <a:rPr lang="en-US" sz="1400" dirty="0"/>
              <a:t>There are times when we wish to have an output signal of the same polarity as the input signal. In this case, the OP-amp is connected as non-inverting amplifier</a:t>
            </a:r>
            <a:r>
              <a:rPr lang="en-US" sz="1400" dirty="0">
                <a:solidFill>
                  <a:srgbClr val="C00000"/>
                </a:solidFill>
              </a:rPr>
              <a:t>. The input signal is applied to the non-inverting input (+). </a:t>
            </a:r>
            <a:r>
              <a:rPr lang="en-US" sz="1400" dirty="0"/>
              <a:t>The output is applied back to the input through the feedback circuit formed by feedback resistor </a:t>
            </a:r>
            <a:r>
              <a:rPr lang="en-US" sz="1400" dirty="0" err="1"/>
              <a:t>Rf</a:t>
            </a:r>
            <a:r>
              <a:rPr lang="en-US" sz="1400" dirty="0"/>
              <a:t> and input resistance </a:t>
            </a:r>
            <a:r>
              <a:rPr lang="en-US" sz="1400" dirty="0" err="1"/>
              <a:t>Ri</a:t>
            </a:r>
            <a:r>
              <a:rPr lang="en-US" sz="1400" dirty="0"/>
              <a:t>. This produces negative feedback in the circuit. Here </a:t>
            </a:r>
            <a:r>
              <a:rPr lang="en-US" sz="1400" dirty="0" err="1"/>
              <a:t>Ri</a:t>
            </a:r>
            <a:r>
              <a:rPr lang="en-US" sz="1400" dirty="0"/>
              <a:t> is grounded. Since the input signal is applied to the non-inverting input (+), the output signal will be non-inverted that is, </a:t>
            </a:r>
            <a:r>
              <a:rPr lang="en-US" sz="1400" dirty="0">
                <a:solidFill>
                  <a:srgbClr val="C00000"/>
                </a:solidFill>
              </a:rPr>
              <a:t>the output signal will be in phase with the input signal</a:t>
            </a:r>
            <a:r>
              <a:rPr lang="en-US" sz="1400" dirty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655" y="2346485"/>
            <a:ext cx="2756098" cy="23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489569" y="186700"/>
            <a:ext cx="7969982" cy="51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Voltage gain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70771" y="667092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71984" y="588069"/>
            <a:ext cx="8232400" cy="1958444"/>
          </a:xfrm>
        </p:spPr>
        <p:txBody>
          <a:bodyPr/>
          <a:lstStyle/>
          <a:p>
            <a:r>
              <a:rPr lang="en-US" sz="1400" dirty="0" smtClean="0"/>
              <a:t>Two terminals of an Op-Amp remain at same potential</a:t>
            </a:r>
            <a:r>
              <a:rPr lang="en-US" sz="1400" dirty="0"/>
              <a:t>.</a:t>
            </a:r>
            <a:r>
              <a:rPr lang="en-US" sz="1400" dirty="0" smtClean="0"/>
              <a:t> Therefore, </a:t>
            </a:r>
            <a:r>
              <a:rPr lang="en-US" sz="1400" dirty="0"/>
              <a:t>the potential at point A is the same as Vin. </a:t>
            </a:r>
            <a:endParaRPr lang="en-US" sz="1400" dirty="0" smtClean="0"/>
          </a:p>
          <a:p>
            <a:r>
              <a:rPr lang="en-US" sz="1400" dirty="0" smtClean="0"/>
              <a:t>Since the input </a:t>
            </a:r>
            <a:r>
              <a:rPr lang="en-US" sz="1400" dirty="0"/>
              <a:t>impedance of OP-amp is very high, all of the current that flows through </a:t>
            </a:r>
            <a:r>
              <a:rPr lang="en-US" sz="1400" dirty="0" err="1"/>
              <a:t>Rf</a:t>
            </a:r>
            <a:r>
              <a:rPr lang="en-US" sz="1400" dirty="0"/>
              <a:t> also flows</a:t>
            </a:r>
            <a:br>
              <a:rPr lang="en-US" sz="1400" dirty="0"/>
            </a:br>
            <a:r>
              <a:rPr lang="en-US" sz="1400" dirty="0"/>
              <a:t>through </a:t>
            </a:r>
            <a:r>
              <a:rPr lang="en-US" sz="1400" dirty="0" err="1"/>
              <a:t>Ri</a:t>
            </a:r>
            <a:r>
              <a:rPr lang="en-US" sz="1400" dirty="0"/>
              <a:t>. Keeping these things in mind, we have</a:t>
            </a:r>
            <a:r>
              <a:rPr lang="en-US" sz="1400" dirty="0" smtClean="0"/>
              <a:t>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C00000"/>
                </a:solidFill>
              </a:rPr>
              <a:t>Voltage across </a:t>
            </a:r>
            <a:r>
              <a:rPr lang="en-US" sz="1400" dirty="0" err="1">
                <a:solidFill>
                  <a:srgbClr val="C00000"/>
                </a:solidFill>
              </a:rPr>
              <a:t>Ri</a:t>
            </a:r>
            <a:r>
              <a:rPr lang="en-US" sz="1400" dirty="0">
                <a:solidFill>
                  <a:srgbClr val="C00000"/>
                </a:solidFill>
              </a:rPr>
              <a:t> = Vin – 0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Voltage across </a:t>
            </a:r>
            <a:r>
              <a:rPr lang="en-US" sz="1400" dirty="0" err="1">
                <a:solidFill>
                  <a:srgbClr val="C00000"/>
                </a:solidFill>
              </a:rPr>
              <a:t>Rf</a:t>
            </a:r>
            <a:r>
              <a:rPr lang="en-US" sz="1400" dirty="0">
                <a:solidFill>
                  <a:srgbClr val="C00000"/>
                </a:solidFill>
              </a:rPr>
              <a:t> = </a:t>
            </a:r>
            <a:r>
              <a:rPr lang="en-US" sz="1400" dirty="0" err="1">
                <a:solidFill>
                  <a:srgbClr val="C00000"/>
                </a:solidFill>
              </a:rPr>
              <a:t>Vout</a:t>
            </a:r>
            <a:r>
              <a:rPr lang="en-US" sz="1400" dirty="0">
                <a:solidFill>
                  <a:srgbClr val="C00000"/>
                </a:solidFill>
              </a:rPr>
              <a:t> – </a:t>
            </a:r>
            <a:r>
              <a:rPr lang="en-US" sz="1400" dirty="0" smtClean="0">
                <a:solidFill>
                  <a:srgbClr val="C00000"/>
                </a:solidFill>
              </a:rPr>
              <a:t>Vin</a:t>
            </a:r>
          </a:p>
          <a:p>
            <a:pPr marL="10160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         </a:t>
            </a:r>
            <a:r>
              <a:rPr lang="en-US" sz="1400" dirty="0" smtClean="0"/>
              <a:t>Now</a:t>
            </a:r>
            <a:r>
              <a:rPr lang="en-US" sz="1400" dirty="0"/>
              <a:t>, Current through </a:t>
            </a:r>
            <a:r>
              <a:rPr lang="en-US" sz="1400" dirty="0" err="1"/>
              <a:t>Ri</a:t>
            </a:r>
            <a:r>
              <a:rPr lang="en-US" sz="1400" dirty="0"/>
              <a:t> = Current through </a:t>
            </a:r>
            <a:r>
              <a:rPr lang="en-US" sz="1400" dirty="0" err="1"/>
              <a:t>Rf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875" y="2024938"/>
            <a:ext cx="2756098" cy="2324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12" y="2445878"/>
            <a:ext cx="3551459" cy="23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Math Problems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89569" y="824949"/>
            <a:ext cx="8232400" cy="695741"/>
          </a:xfrm>
        </p:spPr>
        <p:txBody>
          <a:bodyPr/>
          <a:lstStyle/>
          <a:p>
            <a:r>
              <a:rPr lang="en-US" sz="1400" b="1" dirty="0"/>
              <a:t>Example 1: </a:t>
            </a:r>
            <a:r>
              <a:rPr lang="en-US" sz="1400" dirty="0"/>
              <a:t>Calculate the output voltage from the non-inverting amplifier circuit of the</a:t>
            </a:r>
            <a:br>
              <a:rPr lang="en-US" sz="1400" dirty="0"/>
            </a:br>
            <a:r>
              <a:rPr lang="en-US" sz="1400" dirty="0"/>
              <a:t>following circuit for an input of 120 </a:t>
            </a:r>
            <a:r>
              <a:rPr lang="en-US" sz="1400" dirty="0" err="1"/>
              <a:t>μV</a:t>
            </a:r>
            <a:r>
              <a:rPr lang="en-US" sz="1400" dirty="0"/>
              <a:t>.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846" y="1520690"/>
            <a:ext cx="2669462" cy="2082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08" y="2324730"/>
            <a:ext cx="510611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550" y="934280"/>
            <a:ext cx="7571713" cy="2090274"/>
          </a:xfrm>
        </p:spPr>
        <p:txBody>
          <a:bodyPr/>
          <a:lstStyle/>
          <a:p>
            <a:pPr algn="just"/>
            <a:r>
              <a:rPr lang="en-US" sz="1500" dirty="0"/>
              <a:t>An operational amplifier (or an op-amp) is an integrated circuit (IC) that operates as a </a:t>
            </a:r>
            <a:r>
              <a:rPr lang="en-US" sz="1500" dirty="0">
                <a:solidFill>
                  <a:srgbClr val="FF0000"/>
                </a:solidFill>
              </a:rPr>
              <a:t>voltage amplifier</a:t>
            </a:r>
            <a:r>
              <a:rPr lang="en-US" sz="1500" dirty="0"/>
              <a:t>. It is a differential amplifier that amplifies the difference of voltages applied to its two input terminals (differential input), and provides a single ended output.</a:t>
            </a:r>
          </a:p>
          <a:p>
            <a:pPr algn="just"/>
            <a:r>
              <a:rPr lang="en-US" sz="1500" dirty="0"/>
              <a:t>These amplifiers are called "operation" amplifiers because they were initially designed as an effective device for performing arithmetic operations in an analog circuit. The op-amp has many other applications in signal processing, measurement, and instrumentation.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dirty="0"/>
              <a:t>Operational Amplifier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72" y="3186614"/>
            <a:ext cx="1911359" cy="156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434402" y="99392"/>
            <a:ext cx="7969982" cy="69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800" b="1" dirty="0"/>
              <a:t>Voltage </a:t>
            </a:r>
            <a:r>
              <a:rPr lang="en-US" sz="2800" b="1" dirty="0" smtClean="0"/>
              <a:t>Follower/ Voltage Buffer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15365" y="721022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07" y="946323"/>
            <a:ext cx="7158977" cy="30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49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Summing Amplifiers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2050" name="Picture 2" descr="Op-Amp as Summing Amplifier - ALL ABOUT ELECTRON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9" y="1737216"/>
            <a:ext cx="7721600" cy="309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6266" y="908169"/>
            <a:ext cx="46623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shows a three-input summing amplifier circuit, which provides a means of algebraically summing (adding) three voltages, each multiplied by a constant-gain factor</a:t>
            </a:r>
          </a:p>
        </p:txBody>
      </p:sp>
    </p:spTree>
    <p:extLst>
      <p:ext uri="{BB962C8B-B14F-4D97-AF65-F5344CB8AC3E}">
        <p14:creationId xmlns:p14="http://schemas.microsoft.com/office/powerpoint/2010/main" val="2065033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5078238" y="1150753"/>
            <a:ext cx="1151291" cy="35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800" b="1" dirty="0">
                <a:solidFill>
                  <a:srgbClr val="002060"/>
                </a:solidFill>
              </a:rPr>
              <a:t>Math </a:t>
            </a:r>
            <a:r>
              <a:rPr lang="en-US" sz="1800" b="1" dirty="0" smtClean="0">
                <a:solidFill>
                  <a:srgbClr val="002060"/>
                </a:solidFill>
              </a:rPr>
              <a:t>2</a:t>
            </a: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74" y="1576855"/>
            <a:ext cx="3571716" cy="22497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170" y="1576855"/>
            <a:ext cx="4320564" cy="2421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4756" y="120791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Math 1</a:t>
            </a:r>
          </a:p>
        </p:txBody>
      </p:sp>
    </p:spTree>
    <p:extLst>
      <p:ext uri="{BB962C8B-B14F-4D97-AF65-F5344CB8AC3E}">
        <p14:creationId xmlns:p14="http://schemas.microsoft.com/office/powerpoint/2010/main" val="41233215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b="1" dirty="0"/>
              <a:t>OP-Amp Integrators &amp; Differentiators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9002"/>
          <a:stretch/>
        </p:blipFill>
        <p:spPr>
          <a:xfrm>
            <a:off x="706393" y="1272335"/>
            <a:ext cx="7819045" cy="2069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11434" y="3517157"/>
                <a:ext cx="4104481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𝑖𝑛𝑡𝑒𝑔𝑟𝑎𝑡𝑜𝑟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4" y="3517157"/>
                <a:ext cx="4104481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04351" y="3680952"/>
                <a:ext cx="340003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For a differentiator</a:t>
                </a:r>
                <a:r>
                  <a:rPr lang="en-US" sz="2000" dirty="0" smtClean="0"/>
                  <a:t>,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𝑅𝐶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51" y="3680952"/>
                <a:ext cx="3400033" cy="491288"/>
              </a:xfrm>
              <a:prstGeom prst="rect">
                <a:avLst/>
              </a:prstGeom>
              <a:blipFill>
                <a:blip r:embed="rId5"/>
                <a:stretch>
                  <a:fillRect l="-1075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94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1531553" y="153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3494BA"/>
                </a:solidFill>
              </a:rPr>
              <a:t>Thanks!</a:t>
            </a:r>
            <a:endParaRPr sz="6000" b="1" dirty="0">
              <a:solidFill>
                <a:srgbClr val="3494BA"/>
              </a:solidFill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2120903" y="2655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5F686C"/>
                </a:solidFill>
              </a:rPr>
              <a:t>Any questions?</a:t>
            </a:r>
            <a:endParaRPr sz="3600" b="1" dirty="0">
              <a:solidFill>
                <a:srgbClr val="5F686C"/>
              </a:solidFill>
            </a:endParaRPr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5143403" y="5765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dirty="0"/>
              <a:t>Symbol &amp; Terminals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84" y="2027984"/>
            <a:ext cx="4582050" cy="2428356"/>
          </a:xfrm>
          <a:prstGeom prst="rect">
            <a:avLst/>
          </a:prstGeom>
        </p:spPr>
      </p:pic>
      <p:pic>
        <p:nvPicPr>
          <p:cNvPr id="1028" name="Picture 4" descr="Learn 741 op-amp circuits basic with example | ElecCircuit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6" y="1128437"/>
            <a:ext cx="3090370" cy="25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1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934280"/>
            <a:ext cx="7316839" cy="347694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1. Several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Addition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Subtraction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differentiation etc.</a:t>
            </a:r>
          </a:p>
          <a:p>
            <a:pPr marL="0" indent="0">
              <a:buNone/>
            </a:pPr>
            <a:r>
              <a:rPr lang="en-US" sz="1400" dirty="0"/>
              <a:t>2. Active filter</a:t>
            </a:r>
          </a:p>
          <a:p>
            <a:pPr marL="0" indent="0">
              <a:buNone/>
            </a:pPr>
            <a:r>
              <a:rPr lang="en-US" sz="1400" dirty="0"/>
              <a:t>3. Oscillator</a:t>
            </a:r>
          </a:p>
          <a:p>
            <a:pPr marL="0" indent="0">
              <a:buNone/>
            </a:pPr>
            <a:r>
              <a:rPr lang="en-US" sz="1400" dirty="0"/>
              <a:t>4. Waveform convertor</a:t>
            </a:r>
          </a:p>
          <a:p>
            <a:pPr marL="0" indent="0">
              <a:buNone/>
            </a:pPr>
            <a:r>
              <a:rPr lang="en-US" sz="1400" dirty="0"/>
              <a:t>5. ADC &amp; DAC convertors</a:t>
            </a:r>
          </a:p>
          <a:p>
            <a:pPr marL="0" indent="0">
              <a:buNone/>
            </a:pPr>
            <a:r>
              <a:rPr lang="en-US" sz="1400" dirty="0"/>
              <a:t>6. Voltage follower</a:t>
            </a:r>
          </a:p>
          <a:p>
            <a:pPr marL="0" indent="0">
              <a:buNone/>
            </a:pPr>
            <a:r>
              <a:rPr lang="en-US" sz="1400" dirty="0"/>
              <a:t>7. Voltage comparator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dirty="0"/>
              <a:t>Op-Amp Application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</p:spTree>
    <p:extLst>
      <p:ext uri="{BB962C8B-B14F-4D97-AF65-F5344CB8AC3E}">
        <p14:creationId xmlns:p14="http://schemas.microsoft.com/office/powerpoint/2010/main" val="6744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550" y="934280"/>
            <a:ext cx="7859452" cy="347694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An OP-AMP has a two input terminal, one </a:t>
            </a:r>
            <a:r>
              <a:rPr lang="en-US" sz="1600" b="1" dirty="0"/>
              <a:t>output terminal </a:t>
            </a:r>
            <a:r>
              <a:rPr lang="en-US" sz="1600" dirty="0"/>
              <a:t>and two </a:t>
            </a:r>
            <a:r>
              <a:rPr lang="en-US" sz="1600" b="1" dirty="0"/>
              <a:t>supply voltage</a:t>
            </a:r>
            <a:r>
              <a:rPr lang="en-US" sz="1600" dirty="0"/>
              <a:t> terminals.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input terminal marked with negative (-) sign is called as an </a:t>
            </a:r>
            <a:r>
              <a:rPr lang="en-US" sz="1600" b="1" dirty="0"/>
              <a:t>inverting terminal </a:t>
            </a:r>
            <a:r>
              <a:rPr lang="en-US" sz="1600" dirty="0"/>
              <a:t>.If we connect the input signal to this terminal then the amplified output signal is 180º out of phase with respect to input.</a:t>
            </a:r>
          </a:p>
          <a:p>
            <a:r>
              <a:rPr lang="en-US" sz="1600" dirty="0"/>
              <a:t>The input terminal marked with positive (+) sign is called as </a:t>
            </a:r>
            <a:r>
              <a:rPr lang="en-US" sz="1600" b="1" dirty="0"/>
              <a:t>Non-Inverting terminal</a:t>
            </a:r>
            <a:r>
              <a:rPr lang="en-US" sz="1600" dirty="0"/>
              <a:t>. If the input is applied to this pin then the amplified output is in phase with the input.</a:t>
            </a:r>
          </a:p>
          <a:p>
            <a:pPr lvl="0"/>
            <a:r>
              <a:rPr lang="en-US" sz="1600" dirty="0"/>
              <a:t>+</a:t>
            </a:r>
            <a:r>
              <a:rPr lang="en-US" sz="1600" dirty="0" err="1"/>
              <a:t>V</a:t>
            </a:r>
            <a:r>
              <a:rPr lang="en-US" sz="1600" baseline="-25000" dirty="0" err="1"/>
              <a:t>s</a:t>
            </a:r>
            <a:r>
              <a:rPr lang="en-US" sz="1600" baseline="-25000" dirty="0"/>
              <a:t> </a:t>
            </a:r>
            <a:r>
              <a:rPr lang="en-US" sz="1600" dirty="0"/>
              <a:t> (positive supply) &amp; –</a:t>
            </a:r>
            <a:r>
              <a:rPr lang="en-US" sz="1600" dirty="0" err="1"/>
              <a:t>V</a:t>
            </a:r>
            <a:r>
              <a:rPr lang="en-US" sz="1600" baseline="-25000" dirty="0" err="1"/>
              <a:t>s</a:t>
            </a:r>
            <a:r>
              <a:rPr lang="en-US" sz="1600" dirty="0"/>
              <a:t> (Negative supply) are power supply or biasing voltage.</a:t>
            </a:r>
          </a:p>
          <a:p>
            <a:r>
              <a:rPr lang="en-US" sz="1600" dirty="0"/>
              <a:t>Offset null is used to nullify the offset voltage and pin no 8 is dummy pin.</a:t>
            </a:r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dirty="0"/>
              <a:t>Op-Amp terminals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</p:spTree>
    <p:extLst>
      <p:ext uri="{BB962C8B-B14F-4D97-AF65-F5344CB8AC3E}">
        <p14:creationId xmlns:p14="http://schemas.microsoft.com/office/powerpoint/2010/main" val="27104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0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Inverting &amp; Non-Inverting input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670954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18" y="925689"/>
            <a:ext cx="6636127" cy="2153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551" y="3321288"/>
            <a:ext cx="231489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600" dirty="0"/>
              <a:t>Power Supply (+</a:t>
            </a:r>
            <a:r>
              <a:rPr lang="en-US" sz="3600" dirty="0" err="1"/>
              <a:t>V</a:t>
            </a:r>
            <a:r>
              <a:rPr lang="en-US" sz="3600" baseline="-25000" dirty="0" err="1"/>
              <a:t>s</a:t>
            </a:r>
            <a:r>
              <a:rPr lang="en-US" sz="3600" baseline="-25000" dirty="0"/>
              <a:t> ,</a:t>
            </a:r>
            <a:r>
              <a:rPr lang="en-US" sz="3600" dirty="0"/>
              <a:t>-</a:t>
            </a:r>
            <a:r>
              <a:rPr lang="en-US" sz="3600" dirty="0" err="1"/>
              <a:t>V</a:t>
            </a:r>
            <a:r>
              <a:rPr lang="en-US" sz="3600" baseline="-25000" dirty="0" err="1"/>
              <a:t>s</a:t>
            </a:r>
            <a:r>
              <a:rPr lang="en-US" sz="3600" baseline="-25000" dirty="0"/>
              <a:t> </a:t>
            </a:r>
            <a:r>
              <a:rPr lang="en-US" sz="3600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67" y="1520690"/>
            <a:ext cx="4934639" cy="1581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6539" y="3490025"/>
            <a:ext cx="273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d</a:t>
            </a:r>
            <a:r>
              <a:rPr lang="en-US" dirty="0"/>
              <a:t> (differential input signal)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46539" y="3868138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Let, vd = 1mV</a:t>
            </a:r>
          </a:p>
          <a:p>
            <a:r>
              <a:rPr lang="en-US" sz="1200" dirty="0"/>
              <a:t>So, </a:t>
            </a:r>
            <a:r>
              <a:rPr lang="en-US" sz="1200" dirty="0" err="1" smtClean="0"/>
              <a:t>Vout</a:t>
            </a:r>
            <a:r>
              <a:rPr lang="en-US" sz="1200" dirty="0" smtClean="0"/>
              <a:t>=</a:t>
            </a:r>
            <a:r>
              <a:rPr lang="en-US" sz="1200" dirty="0" err="1" smtClean="0"/>
              <a:t>Avd</a:t>
            </a:r>
            <a:r>
              <a:rPr lang="en-US" sz="1200" dirty="0" smtClean="0"/>
              <a:t>= 1*10</a:t>
            </a:r>
            <a:r>
              <a:rPr lang="en-US" sz="1200" baseline="30000" dirty="0" smtClean="0"/>
              <a:t>5</a:t>
            </a:r>
            <a:r>
              <a:rPr lang="en-US" sz="1200" dirty="0" smtClean="0"/>
              <a:t>=100V          [the value of gain typically </a:t>
            </a:r>
            <a:r>
              <a:rPr lang="en-US" sz="1200" dirty="0"/>
              <a:t>ranges from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5</a:t>
            </a:r>
            <a:r>
              <a:rPr lang="en-US" sz="1200" dirty="0"/>
              <a:t> - </a:t>
            </a:r>
            <a:r>
              <a:rPr lang="en-US" sz="1200" dirty="0" smtClean="0"/>
              <a:t>10</a:t>
            </a:r>
            <a:r>
              <a:rPr lang="en-US" sz="1200" baseline="30000" dirty="0" smtClean="0"/>
              <a:t>8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36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326" y="934280"/>
            <a:ext cx="7582058" cy="874423"/>
          </a:xfrm>
        </p:spPr>
        <p:txBody>
          <a:bodyPr/>
          <a:lstStyle/>
          <a:p>
            <a:pPr marL="101600" indent="0">
              <a:buNone/>
            </a:pPr>
            <a:r>
              <a:rPr lang="en-US" sz="1400" b="1" dirty="0"/>
              <a:t>1. Single ended mode : </a:t>
            </a:r>
            <a:r>
              <a:rPr lang="en-US" sz="1400" dirty="0"/>
              <a:t>If the input signal is applied to only one of the inputs and the other input terminal is connected to ground it is said to be operating in single ended mode.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Google Shape;97;p15"/>
          <p:cNvSpPr txBox="1">
            <a:spLocks/>
          </p:cNvSpPr>
          <p:nvPr/>
        </p:nvSpPr>
        <p:spPr>
          <a:xfrm>
            <a:off x="822326" y="99392"/>
            <a:ext cx="7969982" cy="72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OP-AMP input modes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22326" y="795133"/>
            <a:ext cx="7499348" cy="29816"/>
          </a:xfrm>
          <a:prstGeom prst="line">
            <a:avLst/>
          </a:prstGeom>
          <a:ln w="19050">
            <a:solidFill>
              <a:srgbClr val="349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929246"/>
            <a:ext cx="1973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Prepared by Ipshita Tasnim Raha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73" y="1898400"/>
            <a:ext cx="6741026" cy="29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5219</TotalTime>
  <Words>1849</Words>
  <Application>Microsoft Office PowerPoint</Application>
  <PresentationFormat>On-screen Show (16:9)</PresentationFormat>
  <Paragraphs>175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Times New Roman</vt:lpstr>
      <vt:lpstr>Cambria Math</vt:lpstr>
      <vt:lpstr>Roboto Slab</vt:lpstr>
      <vt:lpstr>MS Gothic</vt:lpstr>
      <vt:lpstr>Source Sans Pro</vt:lpstr>
      <vt:lpstr>Cordelia template</vt:lpstr>
      <vt:lpstr>Electronic Devices and Circuits  Lecture-8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Devices and Circuits  Lecture-1</dc:title>
  <dc:creator>Com. Link</dc:creator>
  <cp:lastModifiedBy>Zannatul Mifta</cp:lastModifiedBy>
  <cp:revision>200</cp:revision>
  <dcterms:modified xsi:type="dcterms:W3CDTF">2024-05-17T04:11:38Z</dcterms:modified>
</cp:coreProperties>
</file>