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Medium" charset="1" panose="00000600000000000000"/>
      <p:regular r:id="rId17"/>
    </p:embeddedFont>
    <p:embeddedFont>
      <p:font typeface="Raleway Bold" charset="1" panose="00000000000000000000"/>
      <p:regular r:id="rId18"/>
    </p:embeddedFont>
    <p:embeddedFont>
      <p:font typeface="Raleway"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6.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6.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6.pn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https://codeforces.com/problemset/problem/580/C" TargetMode="External" Type="http://schemas.openxmlformats.org/officeDocument/2006/relationships/hyperlink"/><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https://codeforces.com/problemset/problem/580/C"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740869"/>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1394226" y="1431741"/>
            <a:ext cx="6379233" cy="8140553"/>
          </a:xfrm>
          <a:custGeom>
            <a:avLst/>
            <a:gdLst/>
            <a:ahLst/>
            <a:cxnLst/>
            <a:rect r="r" b="b" t="t" l="l"/>
            <a:pathLst>
              <a:path h="8140553" w="6379233">
                <a:moveTo>
                  <a:pt x="0" y="0"/>
                </a:moveTo>
                <a:lnTo>
                  <a:pt x="6379233" y="0"/>
                </a:lnTo>
                <a:lnTo>
                  <a:pt x="6379233" y="8140553"/>
                </a:lnTo>
                <a:lnTo>
                  <a:pt x="0" y="81405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648862" y="1066800"/>
            <a:ext cx="8121358" cy="863874"/>
          </a:xfrm>
          <a:prstGeom prst="rect">
            <a:avLst/>
          </a:prstGeom>
        </p:spPr>
        <p:txBody>
          <a:bodyPr anchor="t" rtlCol="false" tIns="0" lIns="0" bIns="0" rIns="0">
            <a:spAutoFit/>
          </a:bodyPr>
          <a:lstStyle/>
          <a:p>
            <a:pPr algn="l">
              <a:lnSpc>
                <a:spcPts val="6189"/>
              </a:lnSpc>
              <a:spcBef>
                <a:spcPct val="0"/>
              </a:spcBef>
            </a:pPr>
            <a:r>
              <a:rPr lang="en-US" b="true" sz="5950">
                <a:solidFill>
                  <a:srgbClr val="F4F4F4"/>
                </a:solidFill>
                <a:latin typeface="Poppins Bold"/>
                <a:ea typeface="Poppins Bold"/>
                <a:cs typeface="Poppins Bold"/>
                <a:sym typeface="Poppins Bold"/>
              </a:rPr>
              <a:t>Computer Algorithm </a:t>
            </a:r>
          </a:p>
        </p:txBody>
      </p:sp>
      <p:sp>
        <p:nvSpPr>
          <p:cNvPr name="Freeform 10" id="10"/>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7">
              <a:alphaModFix amt="71000"/>
            </a:blip>
            <a:stretch>
              <a:fillRect l="0" t="0" r="0" b="0"/>
            </a:stretch>
          </a:blipFill>
        </p:spPr>
      </p:sp>
      <p:sp>
        <p:nvSpPr>
          <p:cNvPr name="Freeform 12" id="12"/>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7">
              <a:alphaModFix amt="71000"/>
            </a:blip>
            <a:stretch>
              <a:fillRect l="0" t="0" r="0" b="0"/>
            </a:stretch>
          </a:blipFill>
        </p:spPr>
      </p:sp>
      <p:sp>
        <p:nvSpPr>
          <p:cNvPr name="Freeform 13" id="13"/>
          <p:cNvSpPr/>
          <p:nvPr/>
        </p:nvSpPr>
        <p:spPr>
          <a:xfrm flipH="false" flipV="false" rot="0">
            <a:off x="1497195" y="1028700"/>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8"/>
            <a:stretch>
              <a:fillRect l="0" t="0" r="0" b="0"/>
            </a:stretch>
          </a:blipFill>
        </p:spPr>
      </p:sp>
      <p:sp>
        <p:nvSpPr>
          <p:cNvPr name="Freeform 14" id="14"/>
          <p:cNvSpPr/>
          <p:nvPr/>
        </p:nvSpPr>
        <p:spPr>
          <a:xfrm flipH="false" flipV="false" rot="0">
            <a:off x="2421617" y="5219661"/>
            <a:ext cx="7171474" cy="4637053"/>
          </a:xfrm>
          <a:custGeom>
            <a:avLst/>
            <a:gdLst/>
            <a:ahLst/>
            <a:cxnLst/>
            <a:rect r="r" b="b" t="t" l="l"/>
            <a:pathLst>
              <a:path h="4637053" w="7171474">
                <a:moveTo>
                  <a:pt x="0" y="0"/>
                </a:moveTo>
                <a:lnTo>
                  <a:pt x="7171474" y="0"/>
                </a:lnTo>
                <a:lnTo>
                  <a:pt x="7171474" y="4637053"/>
                </a:lnTo>
                <a:lnTo>
                  <a:pt x="0" y="4637053"/>
                </a:lnTo>
                <a:lnTo>
                  <a:pt x="0" y="0"/>
                </a:lnTo>
                <a:close/>
              </a:path>
            </a:pathLst>
          </a:custGeom>
          <a:blipFill>
            <a:blip r:embed="rId9"/>
            <a:stretch>
              <a:fillRect l="0" t="0" r="0" b="0"/>
            </a:stretch>
          </a:blipFill>
        </p:spPr>
      </p:sp>
      <p:sp>
        <p:nvSpPr>
          <p:cNvPr name="TextBox 15" id="15"/>
          <p:cNvSpPr txBox="true"/>
          <p:nvPr/>
        </p:nvSpPr>
        <p:spPr>
          <a:xfrm rot="0">
            <a:off x="2660616" y="2438858"/>
            <a:ext cx="8497325" cy="2599828"/>
          </a:xfrm>
          <a:prstGeom prst="rect">
            <a:avLst/>
          </a:prstGeom>
        </p:spPr>
        <p:txBody>
          <a:bodyPr anchor="t" rtlCol="false" tIns="0" lIns="0" bIns="0" rIns="0">
            <a:spAutoFit/>
          </a:bodyPr>
          <a:lstStyle/>
          <a:p>
            <a:pPr algn="l">
              <a:lnSpc>
                <a:spcPts val="9724"/>
              </a:lnSpc>
              <a:spcBef>
                <a:spcPct val="0"/>
              </a:spcBef>
            </a:pPr>
            <a:r>
              <a:rPr lang="en-US" b="true" sz="9350">
                <a:solidFill>
                  <a:srgbClr val="063050"/>
                </a:solidFill>
                <a:latin typeface="Poppins Bold"/>
                <a:ea typeface="Poppins Bold"/>
                <a:cs typeface="Poppins Bold"/>
                <a:sym typeface="Poppins Bold"/>
              </a:rPr>
              <a:t>Complexity Classes</a:t>
            </a:r>
          </a:p>
        </p:txBody>
      </p:sp>
      <p:sp>
        <p:nvSpPr>
          <p:cNvPr name="TextBox 16" id="16"/>
          <p:cNvSpPr txBox="true"/>
          <p:nvPr/>
        </p:nvSpPr>
        <p:spPr>
          <a:xfrm rot="0">
            <a:off x="2395308" y="8486211"/>
            <a:ext cx="3461614" cy="772089"/>
          </a:xfrm>
          <a:prstGeom prst="rect">
            <a:avLst/>
          </a:prstGeom>
        </p:spPr>
        <p:txBody>
          <a:bodyPr anchor="t" rtlCol="false" tIns="0" lIns="0" bIns="0" rIns="0">
            <a:spAutoFit/>
          </a:bodyPr>
          <a:lstStyle/>
          <a:p>
            <a:pPr algn="ctr">
              <a:lnSpc>
                <a:spcPts val="1978"/>
              </a:lnSpc>
            </a:pPr>
            <a:r>
              <a:rPr lang="en-US" sz="1902" b="true">
                <a:solidFill>
                  <a:srgbClr val="0B4876"/>
                </a:solidFill>
                <a:latin typeface="Poppins Medium"/>
                <a:ea typeface="Poppins Medium"/>
                <a:cs typeface="Poppins Medium"/>
                <a:sym typeface="Poppins Medium"/>
              </a:rPr>
              <a:t>Presented by:​</a:t>
            </a:r>
          </a:p>
          <a:p>
            <a:pPr algn="ctr">
              <a:lnSpc>
                <a:spcPts val="1978"/>
              </a:lnSpc>
            </a:pPr>
            <a:r>
              <a:rPr lang="en-US" sz="1902" b="true">
                <a:solidFill>
                  <a:srgbClr val="0B4876"/>
                </a:solidFill>
                <a:latin typeface="Poppins Medium"/>
                <a:ea typeface="Poppins Medium"/>
                <a:cs typeface="Poppins Medium"/>
                <a:sym typeface="Poppins Medium"/>
              </a:rPr>
              <a:t>🔹Prottoy Sarker</a:t>
            </a:r>
          </a:p>
          <a:p>
            <a:pPr algn="ctr">
              <a:lnSpc>
                <a:spcPts val="1978"/>
              </a:lnSpc>
              <a:spcBef>
                <a:spcPct val="0"/>
              </a:spcBef>
            </a:pPr>
            <a:r>
              <a:rPr lang="en-US" b="true" sz="1902">
                <a:solidFill>
                  <a:srgbClr val="0B4876"/>
                </a:solidFill>
                <a:latin typeface="Poppins Medium"/>
                <a:ea typeface="Poppins Medium"/>
                <a:cs typeface="Poppins Medium"/>
                <a:sym typeface="Poppins Medium"/>
              </a:rPr>
              <a:t> (ID: 241311062)​</a:t>
            </a:r>
          </a:p>
        </p:txBody>
      </p:sp>
      <p:sp>
        <p:nvSpPr>
          <p:cNvPr name="TextBox 17" id="17"/>
          <p:cNvSpPr txBox="true"/>
          <p:nvPr/>
        </p:nvSpPr>
        <p:spPr>
          <a:xfrm rot="0">
            <a:off x="6007354" y="8486211"/>
            <a:ext cx="3461614" cy="772089"/>
          </a:xfrm>
          <a:prstGeom prst="rect">
            <a:avLst/>
          </a:prstGeom>
        </p:spPr>
        <p:txBody>
          <a:bodyPr anchor="t" rtlCol="false" tIns="0" lIns="0" bIns="0" rIns="0">
            <a:spAutoFit/>
          </a:bodyPr>
          <a:lstStyle/>
          <a:p>
            <a:pPr algn="ctr">
              <a:lnSpc>
                <a:spcPts val="1978"/>
              </a:lnSpc>
            </a:pPr>
            <a:r>
              <a:rPr lang="en-US" sz="1902" b="true">
                <a:solidFill>
                  <a:srgbClr val="0B4876"/>
                </a:solidFill>
                <a:latin typeface="Poppins Medium"/>
                <a:ea typeface="Poppins Medium"/>
                <a:cs typeface="Poppins Medium"/>
                <a:sym typeface="Poppins Medium"/>
              </a:rPr>
              <a:t>Presented by:​</a:t>
            </a:r>
          </a:p>
          <a:p>
            <a:pPr algn="ctr">
              <a:lnSpc>
                <a:spcPts val="1978"/>
              </a:lnSpc>
            </a:pPr>
            <a:r>
              <a:rPr lang="en-US" sz="1902" b="true">
                <a:solidFill>
                  <a:srgbClr val="0B4876"/>
                </a:solidFill>
                <a:latin typeface="Poppins Medium"/>
                <a:ea typeface="Poppins Medium"/>
                <a:cs typeface="Poppins Medium"/>
                <a:sym typeface="Poppins Medium"/>
              </a:rPr>
              <a:t>🔹Abdullah Al Mahfuz</a:t>
            </a:r>
          </a:p>
          <a:p>
            <a:pPr algn="ctr">
              <a:lnSpc>
                <a:spcPts val="1978"/>
              </a:lnSpc>
              <a:spcBef>
                <a:spcPct val="0"/>
              </a:spcBef>
            </a:pPr>
            <a:r>
              <a:rPr lang="en-US" b="true" sz="1902">
                <a:solidFill>
                  <a:srgbClr val="0B4876"/>
                </a:solidFill>
                <a:latin typeface="Poppins Medium"/>
                <a:ea typeface="Poppins Medium"/>
                <a:cs typeface="Poppins Medium"/>
                <a:sym typeface="Poppins Medium"/>
              </a:rPr>
              <a:t>(ID:241311058)​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5543910" y="-682686"/>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1588548"/>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5">
              <a:alphaModFix amt="71000"/>
            </a:blip>
            <a:stretch>
              <a:fillRect l="0" t="0" r="0" b="0"/>
            </a:stretch>
          </a:blipFill>
        </p:spPr>
      </p:sp>
      <p:sp>
        <p:nvSpPr>
          <p:cNvPr name="Freeform 8" id="8"/>
          <p:cNvSpPr/>
          <p:nvPr/>
        </p:nvSpPr>
        <p:spPr>
          <a:xfrm flipH="false" flipV="false" rot="0">
            <a:off x="16543611" y="3404967"/>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5">
              <a:alphaModFix amt="71000"/>
            </a:blip>
            <a:stretch>
              <a:fillRect l="0" t="0" r="0" b="0"/>
            </a:stretch>
          </a:blipFill>
        </p:spPr>
      </p:sp>
      <p:sp>
        <p:nvSpPr>
          <p:cNvPr name="Freeform 9" id="9"/>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2660616" y="4955193"/>
            <a:ext cx="8497325" cy="2831151"/>
          </a:xfrm>
          <a:prstGeom prst="rect">
            <a:avLst/>
          </a:prstGeom>
        </p:spPr>
        <p:txBody>
          <a:bodyPr anchor="t" rtlCol="false" tIns="0" lIns="0" bIns="0" rIns="0">
            <a:spAutoFit/>
          </a:bodyPr>
          <a:lstStyle/>
          <a:p>
            <a:pPr algn="l">
              <a:lnSpc>
                <a:spcPts val="10753"/>
              </a:lnSpc>
            </a:pPr>
            <a:r>
              <a:rPr lang="en-US" sz="9350" b="true">
                <a:solidFill>
                  <a:srgbClr val="063050"/>
                </a:solidFill>
                <a:latin typeface="Poppins Bold"/>
                <a:ea typeface="Poppins Bold"/>
                <a:cs typeface="Poppins Bold"/>
                <a:sym typeface="Poppins Bold"/>
              </a:rPr>
              <a:t>For listening us</a:t>
            </a:r>
          </a:p>
        </p:txBody>
      </p:sp>
      <p:sp>
        <p:nvSpPr>
          <p:cNvPr name="TextBox 11" id="11"/>
          <p:cNvSpPr txBox="true"/>
          <p:nvPr/>
        </p:nvSpPr>
        <p:spPr>
          <a:xfrm rot="0">
            <a:off x="2660616" y="3511872"/>
            <a:ext cx="8449147"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Thank You!</a:t>
            </a:r>
          </a:p>
        </p:txBody>
      </p:sp>
      <p:sp>
        <p:nvSpPr>
          <p:cNvPr name="TextBox 12" id="12"/>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TextBox 13" id="13"/>
          <p:cNvSpPr txBox="true"/>
          <p:nvPr/>
        </p:nvSpPr>
        <p:spPr>
          <a:xfrm rot="0">
            <a:off x="6564244" y="8905093"/>
            <a:ext cx="10415799" cy="852256"/>
          </a:xfrm>
          <a:prstGeom prst="rect">
            <a:avLst/>
          </a:prstGeom>
        </p:spPr>
        <p:txBody>
          <a:bodyPr anchor="t" rtlCol="false" tIns="0" lIns="0" bIns="0" rIns="0">
            <a:spAutoFit/>
          </a:bodyPr>
          <a:lstStyle/>
          <a:p>
            <a:pPr algn="ctr">
              <a:lnSpc>
                <a:spcPts val="2181"/>
              </a:lnSpc>
              <a:spcBef>
                <a:spcPct val="0"/>
              </a:spcBef>
            </a:pPr>
            <a:r>
              <a:rPr lang="en-US" b="true" sz="2097">
                <a:solidFill>
                  <a:srgbClr val="000000"/>
                </a:solidFill>
                <a:latin typeface="Raleway Bold"/>
                <a:ea typeface="Raleway Bold"/>
                <a:cs typeface="Raleway Bold"/>
                <a:sym typeface="Raleway Bold"/>
              </a:rPr>
              <a:t> References:</a:t>
            </a:r>
          </a:p>
          <a:p>
            <a:pPr algn="ctr">
              <a:lnSpc>
                <a:spcPts val="2181"/>
              </a:lnSpc>
              <a:spcBef>
                <a:spcPct val="0"/>
              </a:spcBef>
            </a:pPr>
            <a:r>
              <a:rPr lang="en-US" b="true" sz="2097">
                <a:solidFill>
                  <a:srgbClr val="000000"/>
                </a:solidFill>
                <a:latin typeface="Raleway Bold"/>
                <a:ea typeface="Raleway Bold"/>
                <a:cs typeface="Raleway Bold"/>
                <a:sym typeface="Raleway Bold"/>
              </a:rPr>
              <a:t>"M. Sipser, Introduction to the Theory of Computation, 3rd Ed., 2012"</a:t>
            </a:r>
          </a:p>
          <a:p>
            <a:pPr algn="ctr">
              <a:lnSpc>
                <a:spcPts val="2181"/>
              </a:lnSpc>
              <a:spcBef>
                <a:spcPct val="0"/>
              </a:spcBef>
            </a:pPr>
            <a:r>
              <a:rPr lang="en-US" b="true" sz="2097">
                <a:solidFill>
                  <a:srgbClr val="000000"/>
                </a:solidFill>
                <a:latin typeface="Raleway Bold"/>
                <a:ea typeface="Raleway Bold"/>
                <a:cs typeface="Raleway Bold"/>
                <a:sym typeface="Raleway Bold"/>
              </a:rPr>
              <a:t> "S. Arora &amp; B. Barak, Computational Complexity: A Modern Approach, 2009"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12968" y="501038"/>
            <a:ext cx="527662" cy="527662"/>
          </a:xfrm>
          <a:custGeom>
            <a:avLst/>
            <a:gdLst/>
            <a:ahLst/>
            <a:cxnLst/>
            <a:rect r="r" b="b" t="t" l="l"/>
            <a:pathLst>
              <a:path h="527662" w="527662">
                <a:moveTo>
                  <a:pt x="0" y="0"/>
                </a:moveTo>
                <a:lnTo>
                  <a:pt x="527662" y="0"/>
                </a:lnTo>
                <a:lnTo>
                  <a:pt x="527662"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5">
              <a:alphaModFix amt="71000"/>
            </a:blip>
            <a:stretch>
              <a:fillRect l="0" t="0" r="0" b="0"/>
            </a:stretch>
          </a:blipFill>
        </p:spPr>
      </p:sp>
      <p:grpSp>
        <p:nvGrpSpPr>
          <p:cNvPr name="Group 5" id="5"/>
          <p:cNvGrpSpPr/>
          <p:nvPr/>
        </p:nvGrpSpPr>
        <p:grpSpPr>
          <a:xfrm rot="0">
            <a:off x="3113031" y="764869"/>
            <a:ext cx="15886737" cy="1464829"/>
            <a:chOff x="0" y="0"/>
            <a:chExt cx="4184161" cy="385799"/>
          </a:xfrm>
        </p:grpSpPr>
        <p:sp>
          <p:nvSpPr>
            <p:cNvPr name="Freeform 6" id="6"/>
            <p:cNvSpPr/>
            <p:nvPr/>
          </p:nvSpPr>
          <p:spPr>
            <a:xfrm flipH="false" flipV="false" rot="0">
              <a:off x="0" y="0"/>
              <a:ext cx="4184161" cy="385799"/>
            </a:xfrm>
            <a:custGeom>
              <a:avLst/>
              <a:gdLst/>
              <a:ahLst/>
              <a:cxnLst/>
              <a:rect r="r" b="b" t="t" l="l"/>
              <a:pathLst>
                <a:path h="385799" w="4184161">
                  <a:moveTo>
                    <a:pt x="0" y="0"/>
                  </a:moveTo>
                  <a:lnTo>
                    <a:pt x="4184161" y="0"/>
                  </a:lnTo>
                  <a:lnTo>
                    <a:pt x="4184161" y="385799"/>
                  </a:lnTo>
                  <a:lnTo>
                    <a:pt x="0" y="385799"/>
                  </a:lnTo>
                  <a:close/>
                </a:path>
              </a:pathLst>
            </a:custGeom>
            <a:solidFill>
              <a:srgbClr val="2B59C3">
                <a:alpha val="71765"/>
              </a:srgbClr>
            </a:solidFill>
          </p:spPr>
        </p:sp>
        <p:sp>
          <p:nvSpPr>
            <p:cNvPr name="TextBox 7" id="7"/>
            <p:cNvSpPr txBox="true"/>
            <p:nvPr/>
          </p:nvSpPr>
          <p:spPr>
            <a:xfrm>
              <a:off x="0" y="28575"/>
              <a:ext cx="4184161" cy="357224"/>
            </a:xfrm>
            <a:prstGeom prst="rect">
              <a:avLst/>
            </a:prstGeom>
          </p:spPr>
          <p:txBody>
            <a:bodyPr anchor="ctr" rtlCol="false" tIns="50800" lIns="50800" bIns="50800" rIns="50800"/>
            <a:lstStyle/>
            <a:p>
              <a:pPr algn="ctr">
                <a:lnSpc>
                  <a:spcPts val="2661"/>
                </a:lnSpc>
              </a:pPr>
            </a:p>
          </p:txBody>
        </p:sp>
      </p:gr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5">
              <a:alphaModFix amt="71000"/>
            </a:blip>
            <a:stretch>
              <a:fillRect l="0" t="0" r="0" b="0"/>
            </a:stretch>
          </a:blipFill>
        </p:spPr>
      </p:sp>
      <p:sp>
        <p:nvSpPr>
          <p:cNvPr name="TextBox 9" id="9"/>
          <p:cNvSpPr txBox="true"/>
          <p:nvPr/>
        </p:nvSpPr>
        <p:spPr>
          <a:xfrm rot="0">
            <a:off x="5441558" y="1062598"/>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Introduction</a:t>
            </a:r>
          </a:p>
        </p:txBody>
      </p:sp>
      <p:sp>
        <p:nvSpPr>
          <p:cNvPr name="TextBox 10" id="10"/>
          <p:cNvSpPr txBox="true"/>
          <p:nvPr/>
        </p:nvSpPr>
        <p:spPr>
          <a:xfrm rot="0">
            <a:off x="6863448" y="2560102"/>
            <a:ext cx="8627191" cy="2791055"/>
          </a:xfrm>
          <a:prstGeom prst="rect">
            <a:avLst/>
          </a:prstGeom>
        </p:spPr>
        <p:txBody>
          <a:bodyPr anchor="t" rtlCol="false" tIns="0" lIns="0" bIns="0" rIns="0">
            <a:spAutoFit/>
          </a:bodyPr>
          <a:lstStyle/>
          <a:p>
            <a:pPr algn="l">
              <a:lnSpc>
                <a:spcPts val="2742"/>
              </a:lnSpc>
            </a:pPr>
            <a:r>
              <a:rPr lang="en-US" sz="2247" b="true">
                <a:solidFill>
                  <a:srgbClr val="063050"/>
                </a:solidFill>
                <a:latin typeface="Poppins Medium"/>
                <a:ea typeface="Poppins Medium"/>
                <a:cs typeface="Poppins Medium"/>
                <a:sym typeface="Poppins Medium"/>
              </a:rPr>
              <a:t>🔹 What is Complexity?</a:t>
            </a:r>
          </a:p>
          <a:p>
            <a:pPr algn="l">
              <a:lnSpc>
                <a:spcPts val="2742"/>
              </a:lnSpc>
            </a:pPr>
          </a:p>
          <a:p>
            <a:pPr algn="l">
              <a:lnSpc>
                <a:spcPts val="2742"/>
              </a:lnSpc>
            </a:pPr>
            <a:r>
              <a:rPr lang="en-US" sz="2247" b="true">
                <a:solidFill>
                  <a:srgbClr val="063050"/>
                </a:solidFill>
                <a:latin typeface="Poppins Medium"/>
                <a:ea typeface="Poppins Medium"/>
                <a:cs typeface="Poppins Medium"/>
                <a:sym typeface="Poppins Medium"/>
              </a:rPr>
              <a:t>•Complexity shows how difficult a problem is for a computer.</a:t>
            </a:r>
          </a:p>
          <a:p>
            <a:pPr algn="l">
              <a:lnSpc>
                <a:spcPts val="2742"/>
              </a:lnSpc>
            </a:pPr>
          </a:p>
          <a:p>
            <a:pPr algn="l">
              <a:lnSpc>
                <a:spcPts val="2742"/>
              </a:lnSpc>
            </a:pPr>
            <a:r>
              <a:rPr lang="en-US" sz="2247" b="true">
                <a:solidFill>
                  <a:srgbClr val="063050"/>
                </a:solidFill>
                <a:latin typeface="Poppins Medium"/>
                <a:ea typeface="Poppins Medium"/>
                <a:cs typeface="Poppins Medium"/>
                <a:sym typeface="Poppins Medium"/>
              </a:rPr>
              <a:t>•It measures how much time and memory an algorithm needs to solve a problem.</a:t>
            </a:r>
          </a:p>
          <a:p>
            <a:pPr algn="l">
              <a:lnSpc>
                <a:spcPts val="2742"/>
              </a:lnSpc>
            </a:pP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93564" y="5942597"/>
            <a:ext cx="15886737" cy="1464829"/>
            <a:chOff x="0" y="0"/>
            <a:chExt cx="4184161" cy="385799"/>
          </a:xfrm>
        </p:grpSpPr>
        <p:sp>
          <p:nvSpPr>
            <p:cNvPr name="Freeform 13" id="13"/>
            <p:cNvSpPr/>
            <p:nvPr/>
          </p:nvSpPr>
          <p:spPr>
            <a:xfrm flipH="false" flipV="false" rot="0">
              <a:off x="0" y="0"/>
              <a:ext cx="4184161" cy="385799"/>
            </a:xfrm>
            <a:custGeom>
              <a:avLst/>
              <a:gdLst/>
              <a:ahLst/>
              <a:cxnLst/>
              <a:rect r="r" b="b" t="t" l="l"/>
              <a:pathLst>
                <a:path h="385799" w="4184161">
                  <a:moveTo>
                    <a:pt x="0" y="0"/>
                  </a:moveTo>
                  <a:lnTo>
                    <a:pt x="4184161" y="0"/>
                  </a:lnTo>
                  <a:lnTo>
                    <a:pt x="4184161" y="385799"/>
                  </a:lnTo>
                  <a:lnTo>
                    <a:pt x="0" y="385799"/>
                  </a:lnTo>
                  <a:close/>
                </a:path>
              </a:pathLst>
            </a:custGeom>
            <a:solidFill>
              <a:srgbClr val="2B59C3">
                <a:alpha val="71765"/>
              </a:srgbClr>
            </a:solidFill>
          </p:spPr>
        </p:sp>
        <p:sp>
          <p:nvSpPr>
            <p:cNvPr name="TextBox 14" id="14"/>
            <p:cNvSpPr txBox="true"/>
            <p:nvPr/>
          </p:nvSpPr>
          <p:spPr>
            <a:xfrm>
              <a:off x="0" y="28575"/>
              <a:ext cx="4184161" cy="357224"/>
            </a:xfrm>
            <a:prstGeom prst="rect">
              <a:avLst/>
            </a:prstGeom>
          </p:spPr>
          <p:txBody>
            <a:bodyPr anchor="ctr" rtlCol="false" tIns="50800" lIns="50800" bIns="50800" rIns="50800"/>
            <a:lstStyle/>
            <a:p>
              <a:pPr algn="ctr">
                <a:lnSpc>
                  <a:spcPts val="2661"/>
                </a:lnSpc>
              </a:pPr>
            </a:p>
          </p:txBody>
        </p:sp>
      </p:grpSp>
      <p:sp>
        <p:nvSpPr>
          <p:cNvPr name="Freeform 15" id="15"/>
          <p:cNvSpPr/>
          <p:nvPr/>
        </p:nvSpPr>
        <p:spPr>
          <a:xfrm flipH="false" flipV="false" rot="0">
            <a:off x="285262" y="764869"/>
            <a:ext cx="5966224" cy="6642557"/>
          </a:xfrm>
          <a:custGeom>
            <a:avLst/>
            <a:gdLst/>
            <a:ahLst/>
            <a:cxnLst/>
            <a:rect r="r" b="b" t="t" l="l"/>
            <a:pathLst>
              <a:path h="6642557" w="5966224">
                <a:moveTo>
                  <a:pt x="0" y="0"/>
                </a:moveTo>
                <a:lnTo>
                  <a:pt x="5966224" y="0"/>
                </a:lnTo>
                <a:lnTo>
                  <a:pt x="5966224" y="6642557"/>
                </a:lnTo>
                <a:lnTo>
                  <a:pt x="0" y="66425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5925019" y="6230801"/>
            <a:ext cx="8542286" cy="774884"/>
          </a:xfrm>
          <a:prstGeom prst="rect">
            <a:avLst/>
          </a:prstGeom>
        </p:spPr>
        <p:txBody>
          <a:bodyPr anchor="t" rtlCol="false" tIns="0" lIns="0" bIns="0" rIns="0">
            <a:spAutoFit/>
          </a:bodyPr>
          <a:lstStyle/>
          <a:p>
            <a:pPr algn="l">
              <a:lnSpc>
                <a:spcPts val="5534"/>
              </a:lnSpc>
              <a:spcBef>
                <a:spcPct val="0"/>
              </a:spcBef>
            </a:pPr>
            <a:r>
              <a:rPr lang="en-US" b="true" sz="5321">
                <a:solidFill>
                  <a:srgbClr val="F0F7FE"/>
                </a:solidFill>
                <a:latin typeface="Poppins Bold"/>
                <a:ea typeface="Poppins Bold"/>
                <a:cs typeface="Poppins Bold"/>
                <a:sym typeface="Poppins Bold"/>
              </a:rPr>
              <a:t>Types of Complexity</a:t>
            </a:r>
          </a:p>
        </p:txBody>
      </p:sp>
      <p:sp>
        <p:nvSpPr>
          <p:cNvPr name="TextBox 17" id="17"/>
          <p:cNvSpPr txBox="true"/>
          <p:nvPr/>
        </p:nvSpPr>
        <p:spPr>
          <a:xfrm rot="0">
            <a:off x="5674211" y="7731276"/>
            <a:ext cx="9223230" cy="1794135"/>
          </a:xfrm>
          <a:prstGeom prst="rect">
            <a:avLst/>
          </a:prstGeom>
        </p:spPr>
        <p:txBody>
          <a:bodyPr anchor="t" rtlCol="false" tIns="0" lIns="0" bIns="0" rIns="0">
            <a:spAutoFit/>
          </a:bodyPr>
          <a:lstStyle/>
          <a:p>
            <a:pPr algn="l">
              <a:lnSpc>
                <a:spcPts val="3108"/>
              </a:lnSpc>
            </a:pPr>
            <a:r>
              <a:rPr lang="en-US" sz="2547" b="true">
                <a:solidFill>
                  <a:srgbClr val="063050"/>
                </a:solidFill>
                <a:latin typeface="Poppins Medium"/>
                <a:ea typeface="Poppins Medium"/>
                <a:cs typeface="Poppins Medium"/>
                <a:sym typeface="Poppins Medium"/>
              </a:rPr>
              <a:t>There are two main types:</a:t>
            </a:r>
          </a:p>
          <a:p>
            <a:pPr algn="l">
              <a:lnSpc>
                <a:spcPts val="2742"/>
              </a:lnSpc>
            </a:pPr>
          </a:p>
          <a:p>
            <a:pPr algn="l" marL="485273" indent="-242637" lvl="1">
              <a:lnSpc>
                <a:spcPts val="2742"/>
              </a:lnSpc>
              <a:buFont typeface="Arial"/>
              <a:buChar char="•"/>
            </a:pPr>
            <a:r>
              <a:rPr lang="en-US" b="true" sz="2247">
                <a:solidFill>
                  <a:srgbClr val="063050"/>
                </a:solidFill>
                <a:latin typeface="Poppins Medium"/>
                <a:ea typeface="Poppins Medium"/>
                <a:cs typeface="Poppins Medium"/>
                <a:sym typeface="Poppins Medium"/>
              </a:rPr>
              <a:t>Time complexity (how long an algorithm takes to run)</a:t>
            </a:r>
          </a:p>
          <a:p>
            <a:pPr algn="l" marL="485273" indent="-242637" lvl="1">
              <a:lnSpc>
                <a:spcPts val="2742"/>
              </a:lnSpc>
              <a:buFont typeface="Arial"/>
              <a:buChar char="•"/>
            </a:pPr>
            <a:r>
              <a:rPr lang="en-US" b="true" sz="2247">
                <a:solidFill>
                  <a:srgbClr val="063050"/>
                </a:solidFill>
                <a:latin typeface="Poppins Medium"/>
                <a:ea typeface="Poppins Medium"/>
                <a:cs typeface="Poppins Medium"/>
                <a:sym typeface="Poppins Medium"/>
              </a:rPr>
              <a:t>space complexity (how much memory it needs)</a:t>
            </a:r>
          </a:p>
          <a:p>
            <a:pPr algn="l">
              <a:lnSpc>
                <a:spcPts val="2742"/>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527521"/>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5">
              <a:alphaModFix amt="71000"/>
            </a:blip>
            <a:stretch>
              <a:fillRect l="0" t="0" r="0" b="0"/>
            </a:stretch>
          </a:blipFill>
        </p:spPr>
      </p:sp>
      <p:sp>
        <p:nvSpPr>
          <p:cNvPr name="Freeform 10" id="10"/>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5">
              <a:alphaModFix amt="71000"/>
            </a:blip>
            <a:stretch>
              <a:fillRect l="0" t="0" r="0" b="0"/>
            </a:stretch>
          </a:blipFill>
        </p:spPr>
      </p:sp>
      <p:sp>
        <p:nvSpPr>
          <p:cNvPr name="Freeform 11" id="11"/>
          <p:cNvSpPr/>
          <p:nvPr/>
        </p:nvSpPr>
        <p:spPr>
          <a:xfrm flipH="false" flipV="false" rot="0">
            <a:off x="11321416" y="2724205"/>
            <a:ext cx="5958009" cy="5958009"/>
          </a:xfrm>
          <a:custGeom>
            <a:avLst/>
            <a:gdLst/>
            <a:ahLst/>
            <a:cxnLst/>
            <a:rect r="r" b="b" t="t" l="l"/>
            <a:pathLst>
              <a:path h="5958009" w="5958009">
                <a:moveTo>
                  <a:pt x="0" y="0"/>
                </a:moveTo>
                <a:lnTo>
                  <a:pt x="5958009" y="0"/>
                </a:lnTo>
                <a:lnTo>
                  <a:pt x="5958009" y="5958010"/>
                </a:lnTo>
                <a:lnTo>
                  <a:pt x="0" y="5958010"/>
                </a:lnTo>
                <a:lnTo>
                  <a:pt x="0" y="0"/>
                </a:lnTo>
                <a:close/>
              </a:path>
            </a:pathLst>
          </a:custGeom>
          <a:blipFill>
            <a:blip r:embed="rId6"/>
            <a:stretch>
              <a:fillRect l="0" t="0" r="0" b="0"/>
            </a:stretch>
          </a:blipFill>
        </p:spPr>
      </p:sp>
      <p:sp>
        <p:nvSpPr>
          <p:cNvPr name="TextBox 12" id="12"/>
          <p:cNvSpPr txBox="true"/>
          <p:nvPr/>
        </p:nvSpPr>
        <p:spPr>
          <a:xfrm rot="0">
            <a:off x="900143" y="770213"/>
            <a:ext cx="12874696" cy="1017545"/>
          </a:xfrm>
          <a:prstGeom prst="rect">
            <a:avLst/>
          </a:prstGeom>
        </p:spPr>
        <p:txBody>
          <a:bodyPr anchor="t" rtlCol="false" tIns="0" lIns="0" bIns="0" rIns="0">
            <a:spAutoFit/>
          </a:bodyPr>
          <a:lstStyle/>
          <a:p>
            <a:pPr algn="l">
              <a:lnSpc>
                <a:spcPts val="7229"/>
              </a:lnSpc>
              <a:spcBef>
                <a:spcPct val="0"/>
              </a:spcBef>
            </a:pPr>
            <a:r>
              <a:rPr lang="en-US" b="true" sz="6951">
                <a:solidFill>
                  <a:srgbClr val="063050"/>
                </a:solidFill>
                <a:latin typeface="Poppins Bold"/>
                <a:ea typeface="Poppins Bold"/>
                <a:cs typeface="Poppins Bold"/>
                <a:sym typeface="Poppins Bold"/>
              </a:rPr>
              <a:t>Asymptotic Notations</a:t>
            </a:r>
          </a:p>
        </p:txBody>
      </p:sp>
      <p:sp>
        <p:nvSpPr>
          <p:cNvPr name="TextBox 13" id="13"/>
          <p:cNvSpPr txBox="true"/>
          <p:nvPr/>
        </p:nvSpPr>
        <p:spPr>
          <a:xfrm rot="0">
            <a:off x="900143" y="3193334"/>
            <a:ext cx="10052000" cy="5744945"/>
          </a:xfrm>
          <a:prstGeom prst="rect">
            <a:avLst/>
          </a:prstGeom>
        </p:spPr>
        <p:txBody>
          <a:bodyPr anchor="t" rtlCol="false" tIns="0" lIns="0" bIns="0" rIns="0">
            <a:spAutoFit/>
          </a:bodyPr>
          <a:lstStyle/>
          <a:p>
            <a:pPr algn="l">
              <a:lnSpc>
                <a:spcPts val="3482"/>
              </a:lnSpc>
            </a:pPr>
            <a:r>
              <a:rPr lang="en-US" sz="3348" b="true">
                <a:solidFill>
                  <a:srgbClr val="000000"/>
                </a:solidFill>
                <a:latin typeface="Poppins Medium"/>
                <a:ea typeface="Poppins Medium"/>
                <a:cs typeface="Poppins Medium"/>
                <a:sym typeface="Poppins Medium"/>
              </a:rPr>
              <a:t>Symb</a:t>
            </a:r>
            <a:r>
              <a:rPr lang="en-US" sz="3348" b="true">
                <a:solidFill>
                  <a:srgbClr val="000000"/>
                </a:solidFill>
                <a:latin typeface="Poppins Medium"/>
                <a:ea typeface="Poppins Medium"/>
                <a:cs typeface="Poppins Medium"/>
                <a:sym typeface="Poppins Medium"/>
              </a:rPr>
              <a:t>ol Meaning:</a:t>
            </a:r>
          </a:p>
          <a:p>
            <a:pPr algn="l">
              <a:lnSpc>
                <a:spcPts val="3482"/>
              </a:lnSpc>
            </a:pPr>
          </a:p>
          <a:p>
            <a:pPr algn="l">
              <a:lnSpc>
                <a:spcPts val="3482"/>
              </a:lnSpc>
            </a:pPr>
          </a:p>
          <a:p>
            <a:pPr algn="l">
              <a:lnSpc>
                <a:spcPts val="3482"/>
              </a:lnSpc>
            </a:pPr>
            <a:r>
              <a:rPr lang="en-US" sz="3348" b="true">
                <a:solidFill>
                  <a:srgbClr val="000000"/>
                </a:solidFill>
                <a:latin typeface="Poppins Medium"/>
                <a:ea typeface="Poppins Medium"/>
                <a:cs typeface="Poppins Medium"/>
                <a:sym typeface="Poppins Medium"/>
              </a:rPr>
              <a:t>Used</a:t>
            </a:r>
            <a:r>
              <a:rPr lang="en-US" sz="3348" b="true">
                <a:solidFill>
                  <a:srgbClr val="000000"/>
                </a:solidFill>
                <a:latin typeface="Poppins Medium"/>
                <a:ea typeface="Poppins Medium"/>
                <a:cs typeface="Poppins Medium"/>
                <a:sym typeface="Poppins Medium"/>
              </a:rPr>
              <a:t> For:</a:t>
            </a:r>
          </a:p>
          <a:p>
            <a:pPr algn="l">
              <a:lnSpc>
                <a:spcPts val="3482"/>
              </a:lnSpc>
            </a:pPr>
          </a:p>
          <a:p>
            <a:pPr algn="l">
              <a:lnSpc>
                <a:spcPts val="3482"/>
              </a:lnSpc>
            </a:pPr>
            <a:r>
              <a:rPr lang="en-US" sz="3348" b="true">
                <a:solidFill>
                  <a:srgbClr val="000000"/>
                </a:solidFill>
                <a:latin typeface="Poppins Medium"/>
                <a:ea typeface="Poppins Medium"/>
                <a:cs typeface="Poppins Medium"/>
                <a:sym typeface="Poppins Medium"/>
              </a:rPr>
              <a:t>O (Big O)        Upper bound             Worst case</a:t>
            </a:r>
          </a:p>
          <a:p>
            <a:pPr algn="l">
              <a:lnSpc>
                <a:spcPts val="3482"/>
              </a:lnSpc>
            </a:pPr>
          </a:p>
          <a:p>
            <a:pPr algn="l">
              <a:lnSpc>
                <a:spcPts val="3482"/>
              </a:lnSpc>
            </a:pPr>
            <a:r>
              <a:rPr lang="en-US" sz="3348" b="true">
                <a:solidFill>
                  <a:srgbClr val="000000"/>
                </a:solidFill>
                <a:latin typeface="Poppins Medium"/>
                <a:ea typeface="Poppins Medium"/>
                <a:cs typeface="Poppins Medium"/>
                <a:sym typeface="Poppins Medium"/>
              </a:rPr>
              <a:t>Ω (Omega)    Lower bound             Best case</a:t>
            </a:r>
          </a:p>
          <a:p>
            <a:pPr algn="l">
              <a:lnSpc>
                <a:spcPts val="3482"/>
              </a:lnSpc>
            </a:pPr>
          </a:p>
          <a:p>
            <a:pPr algn="l">
              <a:lnSpc>
                <a:spcPts val="3482"/>
              </a:lnSpc>
            </a:pPr>
            <a:r>
              <a:rPr lang="en-US" sz="3348" b="true">
                <a:solidFill>
                  <a:srgbClr val="000000"/>
                </a:solidFill>
                <a:latin typeface="Poppins Medium"/>
                <a:ea typeface="Poppins Medium"/>
                <a:cs typeface="Poppins Medium"/>
                <a:sym typeface="Poppins Medium"/>
              </a:rPr>
              <a:t>Θ (Theta)       Tight bound               Average case</a:t>
            </a:r>
          </a:p>
          <a:p>
            <a:pPr algn="l">
              <a:lnSpc>
                <a:spcPts val="3482"/>
              </a:lnSpc>
            </a:pPr>
          </a:p>
          <a:p>
            <a:pPr algn="l">
              <a:lnSpc>
                <a:spcPts val="3482"/>
              </a:lnSpc>
            </a:pPr>
          </a:p>
          <a:p>
            <a:pPr algn="l">
              <a:lnSpc>
                <a:spcPts val="3482"/>
              </a:lnSpc>
              <a:spcBef>
                <a:spcPct val="0"/>
              </a:spcBef>
            </a:pPr>
            <a:r>
              <a:rPr lang="en-US" b="true" sz="3348">
                <a:solidFill>
                  <a:srgbClr val="000000"/>
                </a:solidFill>
                <a:latin typeface="Poppins Medium"/>
                <a:ea typeface="Poppins Medium"/>
                <a:cs typeface="Poppins Medium"/>
                <a:sym typeface="Poppins Medium"/>
              </a:rPr>
              <a:t>Example: Loop from 1 to n → O(n), Ω(n), Θ(n)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160370" y="1110884"/>
            <a:ext cx="527662" cy="527662"/>
          </a:xfrm>
          <a:custGeom>
            <a:avLst/>
            <a:gdLst/>
            <a:ahLst/>
            <a:cxnLst/>
            <a:rect r="r" b="b" t="t" l="l"/>
            <a:pathLst>
              <a:path h="527662" w="527662">
                <a:moveTo>
                  <a:pt x="0" y="0"/>
                </a:moveTo>
                <a:lnTo>
                  <a:pt x="527662" y="0"/>
                </a:lnTo>
                <a:lnTo>
                  <a:pt x="527662" y="527661"/>
                </a:lnTo>
                <a:lnTo>
                  <a:pt x="0" y="5276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577415" y="622573"/>
            <a:ext cx="4312901" cy="7366756"/>
          </a:xfrm>
          <a:custGeom>
            <a:avLst/>
            <a:gdLst/>
            <a:ahLst/>
            <a:cxnLst/>
            <a:rect r="r" b="b" t="t" l="l"/>
            <a:pathLst>
              <a:path h="7366756" w="4312901">
                <a:moveTo>
                  <a:pt x="4312901" y="0"/>
                </a:moveTo>
                <a:lnTo>
                  <a:pt x="0" y="0"/>
                </a:lnTo>
                <a:lnTo>
                  <a:pt x="0" y="7366756"/>
                </a:lnTo>
                <a:lnTo>
                  <a:pt x="4312901" y="7366756"/>
                </a:lnTo>
                <a:lnTo>
                  <a:pt x="431290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5630683" y="6297422"/>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3806694" y="141165"/>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9">
              <a:alphaModFix amt="71000"/>
            </a:blip>
            <a:stretch>
              <a:fillRect l="0" t="0" r="0" b="0"/>
            </a:stretch>
          </a:blipFill>
        </p:spPr>
      </p:sp>
      <p:sp>
        <p:nvSpPr>
          <p:cNvPr name="TextBox 9" id="9"/>
          <p:cNvSpPr txBox="true"/>
          <p:nvPr/>
        </p:nvSpPr>
        <p:spPr>
          <a:xfrm rot="0">
            <a:off x="1028700" y="2136701"/>
            <a:ext cx="9994586" cy="654826"/>
          </a:xfrm>
          <a:prstGeom prst="rect">
            <a:avLst/>
          </a:prstGeom>
        </p:spPr>
        <p:txBody>
          <a:bodyPr anchor="t" rtlCol="false" tIns="0" lIns="0" bIns="0" rIns="0">
            <a:spAutoFit/>
          </a:bodyPr>
          <a:lstStyle/>
          <a:p>
            <a:pPr algn="l">
              <a:lnSpc>
                <a:spcPts val="4611"/>
              </a:lnSpc>
              <a:spcBef>
                <a:spcPct val="0"/>
              </a:spcBef>
            </a:pPr>
            <a:r>
              <a:rPr lang="en-US" b="true" sz="4433">
                <a:solidFill>
                  <a:srgbClr val="063050"/>
                </a:solidFill>
                <a:latin typeface="Poppins Bold"/>
                <a:ea typeface="Poppins Bold"/>
                <a:cs typeface="Poppins Bold"/>
                <a:sym typeface="Poppins Bold"/>
              </a:rPr>
              <a:t>What Are Complexity Classes?</a:t>
            </a:r>
          </a:p>
        </p:txBody>
      </p:sp>
      <p:sp>
        <p:nvSpPr>
          <p:cNvPr name="TextBox 10" id="10"/>
          <p:cNvSpPr txBox="true"/>
          <p:nvPr/>
        </p:nvSpPr>
        <p:spPr>
          <a:xfrm rot="0">
            <a:off x="1028700" y="3239202"/>
            <a:ext cx="9560167" cy="5089903"/>
          </a:xfrm>
          <a:prstGeom prst="rect">
            <a:avLst/>
          </a:prstGeom>
        </p:spPr>
        <p:txBody>
          <a:bodyPr anchor="t" rtlCol="false" tIns="0" lIns="0" bIns="0" rIns="0">
            <a:spAutoFit/>
          </a:bodyPr>
          <a:lstStyle/>
          <a:p>
            <a:pPr algn="l">
              <a:lnSpc>
                <a:spcPts val="2868"/>
              </a:lnSpc>
            </a:pPr>
            <a:r>
              <a:rPr lang="en-US" sz="2351" b="true">
                <a:solidFill>
                  <a:srgbClr val="063050"/>
                </a:solidFill>
                <a:latin typeface="Poppins Medium"/>
                <a:ea typeface="Poppins Medium"/>
                <a:cs typeface="Poppins Medium"/>
                <a:sym typeface="Poppins Medium"/>
              </a:rPr>
              <a:t>Points:</a:t>
            </a:r>
          </a:p>
          <a:p>
            <a:pPr algn="l">
              <a:lnSpc>
                <a:spcPts val="2868"/>
              </a:lnSpc>
            </a:pPr>
          </a:p>
          <a:p>
            <a:pPr algn="l" marL="507609" indent="-253804" lvl="1">
              <a:lnSpc>
                <a:spcPts val="2868"/>
              </a:lnSpc>
              <a:buFont typeface="Arial"/>
              <a:buChar char="•"/>
            </a:pPr>
            <a:r>
              <a:rPr lang="en-US" b="true" sz="2351">
                <a:solidFill>
                  <a:srgbClr val="063050"/>
                </a:solidFill>
                <a:latin typeface="Poppins Medium"/>
                <a:ea typeface="Poppins Medium"/>
                <a:cs typeface="Poppins Medium"/>
                <a:sym typeface="Poppins Medium"/>
              </a:rPr>
              <a:t>Complexity classes group problems by how difficult they are to solve.</a:t>
            </a:r>
          </a:p>
          <a:p>
            <a:pPr algn="l" marL="507609" indent="-253804" lvl="1">
              <a:lnSpc>
                <a:spcPts val="2868"/>
              </a:lnSpc>
              <a:buFont typeface="Arial"/>
              <a:buChar char="•"/>
            </a:pPr>
            <a:r>
              <a:rPr lang="en-US" b="true" sz="2351">
                <a:solidFill>
                  <a:srgbClr val="063050"/>
                </a:solidFill>
                <a:latin typeface="Poppins Medium"/>
                <a:ea typeface="Poppins Medium"/>
                <a:cs typeface="Poppins Medium"/>
                <a:sym typeface="Poppins Medium"/>
              </a:rPr>
              <a:t>They show which problems computers can solve efficiently and which are too</a:t>
            </a:r>
          </a:p>
          <a:p>
            <a:pPr algn="l" marL="507609" indent="-253804" lvl="1">
              <a:lnSpc>
                <a:spcPts val="2868"/>
              </a:lnSpc>
              <a:buFont typeface="Arial"/>
              <a:buChar char="•"/>
            </a:pPr>
            <a:r>
              <a:rPr lang="en-US" b="true" sz="2351">
                <a:solidFill>
                  <a:srgbClr val="063050"/>
                </a:solidFill>
                <a:latin typeface="Poppins Medium"/>
                <a:ea typeface="Poppins Medium"/>
                <a:cs typeface="Poppins Medium"/>
                <a:sym typeface="Poppins Medium"/>
              </a:rPr>
              <a:t>hard.</a:t>
            </a:r>
          </a:p>
          <a:p>
            <a:pPr algn="l" marL="507609" indent="-253804" lvl="1">
              <a:lnSpc>
                <a:spcPts val="2868"/>
              </a:lnSpc>
              <a:buFont typeface="Arial"/>
              <a:buChar char="•"/>
            </a:pPr>
            <a:r>
              <a:rPr lang="en-US" b="true" sz="2351">
                <a:solidFill>
                  <a:srgbClr val="063050"/>
                </a:solidFill>
                <a:latin typeface="Poppins Medium"/>
                <a:ea typeface="Poppins Medium"/>
                <a:cs typeface="Poppins Medium"/>
                <a:sym typeface="Poppins Medium"/>
              </a:rPr>
              <a:t>Mainly based on time complexity using polynomial time as a limit of efficiency.</a:t>
            </a:r>
          </a:p>
          <a:p>
            <a:pPr algn="l">
              <a:lnSpc>
                <a:spcPts val="2868"/>
              </a:lnSpc>
            </a:pPr>
          </a:p>
          <a:p>
            <a:pPr algn="l">
              <a:lnSpc>
                <a:spcPts val="2868"/>
              </a:lnSpc>
            </a:pPr>
            <a:r>
              <a:rPr lang="en-US" sz="2351" b="true">
                <a:solidFill>
                  <a:srgbClr val="063050"/>
                </a:solidFill>
                <a:latin typeface="Poppins Medium"/>
                <a:ea typeface="Poppins Medium"/>
                <a:cs typeface="Poppins Medium"/>
                <a:sym typeface="Poppins Medium"/>
              </a:rPr>
              <a:t>Example Question:</a:t>
            </a:r>
          </a:p>
          <a:p>
            <a:pPr algn="l">
              <a:lnSpc>
                <a:spcPts val="2868"/>
              </a:lnSpc>
            </a:pPr>
            <a:r>
              <a:rPr lang="en-US" sz="2351" b="true">
                <a:solidFill>
                  <a:srgbClr val="063050"/>
                </a:solidFill>
                <a:latin typeface="Poppins Medium"/>
                <a:ea typeface="Poppins Medium"/>
                <a:cs typeface="Poppins Medium"/>
                <a:sym typeface="Poppins Medium"/>
              </a:rPr>
              <a:t>Can we solve this problem fast (like n² or n³) — or only very slowly (like 2ⁿ)?</a:t>
            </a:r>
          </a:p>
          <a:p>
            <a:pPr algn="l">
              <a:lnSpc>
                <a:spcPts val="2868"/>
              </a:lnSpc>
            </a:pPr>
          </a:p>
        </p:txBody>
      </p:sp>
      <p:sp>
        <p:nvSpPr>
          <p:cNvPr name="Freeform 11" id="11"/>
          <p:cNvSpPr/>
          <p:nvPr/>
        </p:nvSpPr>
        <p:spPr>
          <a:xfrm flipH="false" flipV="false" rot="0">
            <a:off x="8573047" y="7630912"/>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9">
              <a:alphaModFix amt="71000"/>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99584" y="764869"/>
            <a:ext cx="527662" cy="527662"/>
          </a:xfrm>
          <a:custGeom>
            <a:avLst/>
            <a:gdLst/>
            <a:ahLst/>
            <a:cxnLst/>
            <a:rect r="r" b="b" t="t" l="l"/>
            <a:pathLst>
              <a:path h="527662" w="527662">
                <a:moveTo>
                  <a:pt x="0" y="0"/>
                </a:moveTo>
                <a:lnTo>
                  <a:pt x="527662" y="0"/>
                </a:lnTo>
                <a:lnTo>
                  <a:pt x="527662"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201300" y="369706"/>
            <a:ext cx="2232436" cy="2263560"/>
          </a:xfrm>
          <a:custGeom>
            <a:avLst/>
            <a:gdLst/>
            <a:ahLst/>
            <a:cxnLst/>
            <a:rect r="r" b="b" t="t" l="l"/>
            <a:pathLst>
              <a:path h="2263560" w="2232436">
                <a:moveTo>
                  <a:pt x="0" y="0"/>
                </a:moveTo>
                <a:lnTo>
                  <a:pt x="2232436" y="0"/>
                </a:lnTo>
                <a:lnTo>
                  <a:pt x="2232436" y="2263560"/>
                </a:lnTo>
                <a:lnTo>
                  <a:pt x="0" y="2263560"/>
                </a:lnTo>
                <a:lnTo>
                  <a:pt x="0" y="0"/>
                </a:lnTo>
                <a:close/>
              </a:path>
            </a:pathLst>
          </a:custGeom>
          <a:blipFill>
            <a:blip r:embed="rId5">
              <a:alphaModFix amt="71000"/>
            </a:blip>
            <a:stretch>
              <a:fillRect l="0" t="0" r="0" b="0"/>
            </a:stretch>
          </a:blipFill>
        </p:spPr>
      </p:sp>
      <p:sp>
        <p:nvSpPr>
          <p:cNvPr name="TextBox 5" id="5"/>
          <p:cNvSpPr txBox="true"/>
          <p:nvPr/>
        </p:nvSpPr>
        <p:spPr>
          <a:xfrm rot="0">
            <a:off x="2203344" y="594014"/>
            <a:ext cx="8521706"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Complexity Classes</a:t>
            </a:r>
          </a:p>
        </p:txBody>
      </p:sp>
      <p:grpSp>
        <p:nvGrpSpPr>
          <p:cNvPr name="Group 6" id="6"/>
          <p:cNvGrpSpPr/>
          <p:nvPr/>
        </p:nvGrpSpPr>
        <p:grpSpPr>
          <a:xfrm rot="0">
            <a:off x="1827246" y="2578429"/>
            <a:ext cx="357065" cy="357065"/>
            <a:chOff x="0" y="0"/>
            <a:chExt cx="94042" cy="94042"/>
          </a:xfrm>
        </p:grpSpPr>
        <p:sp>
          <p:nvSpPr>
            <p:cNvPr name="Freeform 7" id="7"/>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8" id="8"/>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9" id="9"/>
          <p:cNvSpPr txBox="true"/>
          <p:nvPr/>
        </p:nvSpPr>
        <p:spPr>
          <a:xfrm rot="0">
            <a:off x="2660616" y="2426645"/>
            <a:ext cx="6483384" cy="2108070"/>
          </a:xfrm>
          <a:prstGeom prst="rect">
            <a:avLst/>
          </a:prstGeom>
        </p:spPr>
        <p:txBody>
          <a:bodyPr anchor="t" rtlCol="false" tIns="0" lIns="0" bIns="0" rIns="0">
            <a:spAutoFit/>
          </a:bodyPr>
          <a:lstStyle/>
          <a:p>
            <a:pPr algn="l">
              <a:lnSpc>
                <a:spcPts val="3722"/>
              </a:lnSpc>
            </a:pPr>
            <a:r>
              <a:rPr lang="en-US" sz="3051" b="true">
                <a:solidFill>
                  <a:srgbClr val="063050"/>
                </a:solidFill>
                <a:latin typeface="Poppins Medium"/>
                <a:ea typeface="Poppins Medium"/>
                <a:cs typeface="Poppins Medium"/>
                <a:sym typeface="Poppins Medium"/>
              </a:rPr>
              <a:t>P</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Problems solvable quickly (in polynomial time)</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Sorting, Shortest Path</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Easy to solve &amp; verify</a:t>
            </a:r>
          </a:p>
          <a:p>
            <a:pPr algn="l">
              <a:lnSpc>
                <a:spcPts val="2502"/>
              </a:lnSpc>
            </a:pPr>
          </a:p>
        </p:txBody>
      </p:sp>
      <p:grpSp>
        <p:nvGrpSpPr>
          <p:cNvPr name="Group 10" id="10"/>
          <p:cNvGrpSpPr/>
          <p:nvPr/>
        </p:nvGrpSpPr>
        <p:grpSpPr>
          <a:xfrm rot="0">
            <a:off x="9402074" y="5859929"/>
            <a:ext cx="357065" cy="357065"/>
            <a:chOff x="0" y="0"/>
            <a:chExt cx="94042" cy="94042"/>
          </a:xfrm>
        </p:grpSpPr>
        <p:sp>
          <p:nvSpPr>
            <p:cNvPr name="Freeform 11" id="11"/>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2" id="12"/>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13" id="13"/>
          <p:cNvGrpSpPr/>
          <p:nvPr/>
        </p:nvGrpSpPr>
        <p:grpSpPr>
          <a:xfrm rot="0">
            <a:off x="1827246" y="5859929"/>
            <a:ext cx="357065" cy="357065"/>
            <a:chOff x="0" y="0"/>
            <a:chExt cx="94042" cy="94042"/>
          </a:xfrm>
        </p:grpSpPr>
        <p:sp>
          <p:nvSpPr>
            <p:cNvPr name="Freeform 14" id="1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5" id="1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Freeform 16" id="16"/>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5">
              <a:alphaModFix amt="71000"/>
            </a:blip>
            <a:stretch>
              <a:fillRect l="0" t="0" r="0" b="0"/>
            </a:stretch>
          </a:blipFill>
        </p:spPr>
      </p:sp>
      <p:sp>
        <p:nvSpPr>
          <p:cNvPr name="Freeform 17" id="17"/>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5">
              <a:alphaModFix amt="71000"/>
            </a:blip>
            <a:stretch>
              <a:fillRect l="0" t="0" r="0" b="0"/>
            </a:stretch>
          </a:blipFill>
        </p:spPr>
      </p:sp>
      <p:grpSp>
        <p:nvGrpSpPr>
          <p:cNvPr name="Group 18" id="18"/>
          <p:cNvGrpSpPr/>
          <p:nvPr/>
        </p:nvGrpSpPr>
        <p:grpSpPr>
          <a:xfrm rot="0">
            <a:off x="9402074" y="2578429"/>
            <a:ext cx="357065" cy="357065"/>
            <a:chOff x="0" y="0"/>
            <a:chExt cx="94042" cy="94042"/>
          </a:xfrm>
        </p:grpSpPr>
        <p:sp>
          <p:nvSpPr>
            <p:cNvPr name="Freeform 19" id="1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0" id="2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1" id="21"/>
          <p:cNvSpPr txBox="true"/>
          <p:nvPr/>
        </p:nvSpPr>
        <p:spPr>
          <a:xfrm rot="0">
            <a:off x="10235389" y="2426645"/>
            <a:ext cx="6483384" cy="2108070"/>
          </a:xfrm>
          <a:prstGeom prst="rect">
            <a:avLst/>
          </a:prstGeom>
        </p:spPr>
        <p:txBody>
          <a:bodyPr anchor="t" rtlCol="false" tIns="0" lIns="0" bIns="0" rIns="0">
            <a:spAutoFit/>
          </a:bodyPr>
          <a:lstStyle/>
          <a:p>
            <a:pPr algn="l">
              <a:lnSpc>
                <a:spcPts val="3722"/>
              </a:lnSpc>
            </a:pPr>
            <a:r>
              <a:rPr lang="en-US" sz="3051" b="true">
                <a:solidFill>
                  <a:srgbClr val="063050"/>
                </a:solidFill>
                <a:latin typeface="Poppins Medium"/>
                <a:ea typeface="Poppins Medium"/>
                <a:cs typeface="Poppins Medium"/>
                <a:sym typeface="Poppins Medium"/>
              </a:rPr>
              <a:t>NP</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Problems verifiable quickly, but may take long to solve</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Sudoku, Subset Sum</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Hard to solve, easy to check</a:t>
            </a:r>
          </a:p>
          <a:p>
            <a:pPr algn="l">
              <a:lnSpc>
                <a:spcPts val="2502"/>
              </a:lnSpc>
            </a:pPr>
          </a:p>
        </p:txBody>
      </p:sp>
      <p:sp>
        <p:nvSpPr>
          <p:cNvPr name="TextBox 22" id="22"/>
          <p:cNvSpPr txBox="true"/>
          <p:nvPr/>
        </p:nvSpPr>
        <p:spPr>
          <a:xfrm rot="0">
            <a:off x="2660616" y="5821829"/>
            <a:ext cx="6483384" cy="2108070"/>
          </a:xfrm>
          <a:prstGeom prst="rect">
            <a:avLst/>
          </a:prstGeom>
        </p:spPr>
        <p:txBody>
          <a:bodyPr anchor="t" rtlCol="false" tIns="0" lIns="0" bIns="0" rIns="0">
            <a:spAutoFit/>
          </a:bodyPr>
          <a:lstStyle/>
          <a:p>
            <a:pPr algn="l">
              <a:lnSpc>
                <a:spcPts val="3722"/>
              </a:lnSpc>
            </a:pPr>
            <a:r>
              <a:rPr lang="en-US" sz="3051" b="true">
                <a:solidFill>
                  <a:srgbClr val="063050"/>
                </a:solidFill>
                <a:latin typeface="Poppins Medium"/>
                <a:ea typeface="Poppins Medium"/>
                <a:cs typeface="Poppins Medium"/>
                <a:sym typeface="Poppins Medium"/>
              </a:rPr>
              <a:t>NP-Complete</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Hardest p</a:t>
            </a:r>
            <a:r>
              <a:rPr lang="en-US" b="true" sz="2151">
                <a:solidFill>
                  <a:srgbClr val="063050"/>
                </a:solidFill>
                <a:latin typeface="Poppins Medium"/>
                <a:ea typeface="Poppins Medium"/>
                <a:cs typeface="Poppins Medium"/>
                <a:sym typeface="Poppins Medium"/>
              </a:rPr>
              <a:t>roblems in NP — if one solved quickly, all NP can be</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Traveling Salesman, 3-SAT</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“Benchmark” for hardness</a:t>
            </a:r>
          </a:p>
          <a:p>
            <a:pPr algn="l">
              <a:lnSpc>
                <a:spcPts val="2502"/>
              </a:lnSpc>
            </a:pPr>
          </a:p>
        </p:txBody>
      </p:sp>
      <p:sp>
        <p:nvSpPr>
          <p:cNvPr name="TextBox 23" id="23"/>
          <p:cNvSpPr txBox="true"/>
          <p:nvPr/>
        </p:nvSpPr>
        <p:spPr>
          <a:xfrm rot="0">
            <a:off x="10225864" y="5694887"/>
            <a:ext cx="6483384" cy="2108070"/>
          </a:xfrm>
          <a:prstGeom prst="rect">
            <a:avLst/>
          </a:prstGeom>
        </p:spPr>
        <p:txBody>
          <a:bodyPr anchor="t" rtlCol="false" tIns="0" lIns="0" bIns="0" rIns="0">
            <a:spAutoFit/>
          </a:bodyPr>
          <a:lstStyle/>
          <a:p>
            <a:pPr algn="l">
              <a:lnSpc>
                <a:spcPts val="3722"/>
              </a:lnSpc>
            </a:pPr>
            <a:r>
              <a:rPr lang="en-US" sz="3051" b="true">
                <a:solidFill>
                  <a:srgbClr val="063050"/>
                </a:solidFill>
                <a:latin typeface="Poppins Medium"/>
                <a:ea typeface="Poppins Medium"/>
                <a:cs typeface="Poppins Medium"/>
                <a:sym typeface="Poppins Medium"/>
              </a:rPr>
              <a:t>NP-Hard</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At </a:t>
            </a:r>
            <a:r>
              <a:rPr lang="en-US" b="true" sz="2151">
                <a:solidFill>
                  <a:srgbClr val="063050"/>
                </a:solidFill>
                <a:latin typeface="Poppins Medium"/>
                <a:ea typeface="Poppins Medium"/>
                <a:cs typeface="Poppins Medium"/>
                <a:sym typeface="Poppins Medium"/>
              </a:rPr>
              <a:t>least as hard as NP-Complete, not necessarily in NP</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Halting Problem, Optimization problems</a:t>
            </a:r>
          </a:p>
          <a:p>
            <a:pPr algn="l" marL="464430" indent="-232215" lvl="1">
              <a:lnSpc>
                <a:spcPts val="2624"/>
              </a:lnSpc>
              <a:buFont typeface="Arial"/>
              <a:buChar char="•"/>
            </a:pPr>
            <a:r>
              <a:rPr lang="en-US" b="true" sz="2151">
                <a:solidFill>
                  <a:srgbClr val="063050"/>
                </a:solidFill>
                <a:latin typeface="Poppins Medium"/>
                <a:ea typeface="Poppins Medium"/>
                <a:cs typeface="Poppins Medium"/>
                <a:sym typeface="Poppins Medium"/>
              </a:rPr>
              <a:t>May not even be checkable</a:t>
            </a:r>
          </a:p>
          <a:p>
            <a:pPr algn="l">
              <a:lnSpc>
                <a:spcPts val="250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299584" y="764869"/>
            <a:ext cx="527662" cy="527662"/>
          </a:xfrm>
          <a:custGeom>
            <a:avLst/>
            <a:gdLst/>
            <a:ahLst/>
            <a:cxnLst/>
            <a:rect r="r" b="b" t="t" l="l"/>
            <a:pathLst>
              <a:path h="527662" w="527662">
                <a:moveTo>
                  <a:pt x="0" y="0"/>
                </a:moveTo>
                <a:lnTo>
                  <a:pt x="527662" y="0"/>
                </a:lnTo>
                <a:lnTo>
                  <a:pt x="527662"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5">
              <a:alphaModFix amt="71000"/>
            </a:blip>
            <a:stretch>
              <a:fillRect l="0" t="0" r="0" b="0"/>
            </a:stretch>
          </a:blipFill>
        </p:spPr>
      </p:sp>
      <p:grpSp>
        <p:nvGrpSpPr>
          <p:cNvPr name="Group 5" id="5"/>
          <p:cNvGrpSpPr/>
          <p:nvPr/>
        </p:nvGrpSpPr>
        <p:grpSpPr>
          <a:xfrm rot="0">
            <a:off x="1470181" y="1984614"/>
            <a:ext cx="357065" cy="357065"/>
            <a:chOff x="0" y="0"/>
            <a:chExt cx="94042" cy="94042"/>
          </a:xfrm>
        </p:grpSpPr>
        <p:sp>
          <p:nvSpPr>
            <p:cNvPr name="Freeform 6" id="6"/>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7" id="7"/>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8" id="8"/>
          <p:cNvGrpSpPr/>
          <p:nvPr/>
        </p:nvGrpSpPr>
        <p:grpSpPr>
          <a:xfrm rot="0">
            <a:off x="1470181" y="3474791"/>
            <a:ext cx="357065" cy="357065"/>
            <a:chOff x="0" y="0"/>
            <a:chExt cx="94042" cy="94042"/>
          </a:xfrm>
        </p:grpSpPr>
        <p:sp>
          <p:nvSpPr>
            <p:cNvPr name="Freeform 9" id="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0" id="1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11" id="11"/>
          <p:cNvGrpSpPr/>
          <p:nvPr/>
        </p:nvGrpSpPr>
        <p:grpSpPr>
          <a:xfrm rot="0">
            <a:off x="1470181" y="4964968"/>
            <a:ext cx="357065" cy="357065"/>
            <a:chOff x="0" y="0"/>
            <a:chExt cx="94042" cy="94042"/>
          </a:xfrm>
        </p:grpSpPr>
        <p:sp>
          <p:nvSpPr>
            <p:cNvPr name="Freeform 12" id="12"/>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3" id="13"/>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Freeform 14" id="14"/>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5">
              <a:alphaModFix amt="71000"/>
            </a:blip>
            <a:stretch>
              <a:fillRect l="0" t="0" r="0" b="0"/>
            </a:stretch>
          </a:blipFill>
        </p:spPr>
      </p:sp>
      <p:sp>
        <p:nvSpPr>
          <p:cNvPr name="Freeform 15" id="15"/>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5">
              <a:alphaModFix amt="71000"/>
            </a:blip>
            <a:stretch>
              <a:fillRect l="0" t="0" r="0" b="0"/>
            </a:stretch>
          </a:blipFill>
        </p:spPr>
      </p:sp>
      <p:grpSp>
        <p:nvGrpSpPr>
          <p:cNvPr name="Group 16" id="16"/>
          <p:cNvGrpSpPr/>
          <p:nvPr/>
        </p:nvGrpSpPr>
        <p:grpSpPr>
          <a:xfrm rot="0">
            <a:off x="10231052" y="1912955"/>
            <a:ext cx="7132410" cy="713241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18" id="18"/>
            <p:cNvSpPr txBox="true"/>
            <p:nvPr/>
          </p:nvSpPr>
          <p:spPr>
            <a:xfrm>
              <a:off x="76200" y="104775"/>
              <a:ext cx="660400" cy="631825"/>
            </a:xfrm>
            <a:prstGeom prst="rect">
              <a:avLst/>
            </a:prstGeom>
          </p:spPr>
          <p:txBody>
            <a:bodyPr anchor="t"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NP-Hard</a:t>
              </a:r>
            </a:p>
          </p:txBody>
        </p:sp>
      </p:grpSp>
      <p:grpSp>
        <p:nvGrpSpPr>
          <p:cNvPr name="Group 19" id="19"/>
          <p:cNvGrpSpPr/>
          <p:nvPr/>
        </p:nvGrpSpPr>
        <p:grpSpPr>
          <a:xfrm rot="0">
            <a:off x="10848707" y="3148266"/>
            <a:ext cx="5897099" cy="589709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9FF5"/>
            </a:solidFill>
          </p:spPr>
        </p:sp>
        <p:sp>
          <p:nvSpPr>
            <p:cNvPr name="TextBox 21" id="21"/>
            <p:cNvSpPr txBox="true"/>
            <p:nvPr/>
          </p:nvSpPr>
          <p:spPr>
            <a:xfrm>
              <a:off x="76200" y="104775"/>
              <a:ext cx="660400" cy="631825"/>
            </a:xfrm>
            <a:prstGeom prst="rect">
              <a:avLst/>
            </a:prstGeom>
          </p:spPr>
          <p:txBody>
            <a:bodyPr anchor="t" rtlCol="false" tIns="50800" lIns="50800" bIns="50800" rIns="50800"/>
            <a:lstStyle/>
            <a:p>
              <a:pPr algn="ctr">
                <a:lnSpc>
                  <a:spcPts val="2661"/>
                </a:lnSpc>
              </a:pPr>
              <a:r>
                <a:rPr lang="en-US" sz="2558" b="true">
                  <a:solidFill>
                    <a:srgbClr val="000000"/>
                  </a:solidFill>
                  <a:latin typeface="Raleway Bold"/>
                  <a:ea typeface="Raleway Bold"/>
                  <a:cs typeface="Raleway Bold"/>
                  <a:sym typeface="Raleway Bold"/>
                </a:rPr>
                <a:t>NP</a:t>
              </a:r>
            </a:p>
            <a:p>
              <a:pPr algn="ctr">
                <a:lnSpc>
                  <a:spcPts val="2661"/>
                </a:lnSpc>
              </a:pPr>
              <a:r>
                <a:rPr lang="en-US" b="true" sz="2558">
                  <a:solidFill>
                    <a:srgbClr val="000000"/>
                  </a:solidFill>
                  <a:latin typeface="Raleway Bold"/>
                  <a:ea typeface="Raleway Bold"/>
                  <a:cs typeface="Raleway Bold"/>
                  <a:sym typeface="Raleway Bold"/>
                </a:rPr>
                <a:t>Complete</a:t>
              </a:r>
            </a:p>
          </p:txBody>
        </p:sp>
      </p:grpSp>
      <p:grpSp>
        <p:nvGrpSpPr>
          <p:cNvPr name="Group 22" id="22"/>
          <p:cNvGrpSpPr/>
          <p:nvPr/>
        </p:nvGrpSpPr>
        <p:grpSpPr>
          <a:xfrm rot="0">
            <a:off x="11619672" y="4690195"/>
            <a:ext cx="4355170" cy="435517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6BE4">
                <a:alpha val="31765"/>
              </a:srgbClr>
            </a:solidFill>
            <a:ln cap="sq">
              <a:noFill/>
              <a:prstDash val="solid"/>
              <a:miter/>
            </a:ln>
          </p:spPr>
        </p:sp>
        <p:sp>
          <p:nvSpPr>
            <p:cNvPr name="TextBox 24" id="24"/>
            <p:cNvSpPr txBox="true"/>
            <p:nvPr/>
          </p:nvSpPr>
          <p:spPr>
            <a:xfrm>
              <a:off x="76200" y="104775"/>
              <a:ext cx="660400" cy="631825"/>
            </a:xfrm>
            <a:prstGeom prst="rect">
              <a:avLst/>
            </a:prstGeom>
          </p:spPr>
          <p:txBody>
            <a:bodyPr anchor="t" rtlCol="false" tIns="50800" lIns="50800" bIns="50800" rIns="50800"/>
            <a:lstStyle/>
            <a:p>
              <a:pPr algn="ctr">
                <a:lnSpc>
                  <a:spcPts val="2661"/>
                </a:lnSpc>
              </a:pPr>
              <a:r>
                <a:rPr lang="en-US" b="true" sz="2558">
                  <a:solidFill>
                    <a:srgbClr val="FFFFFF">
                      <a:alpha val="31765"/>
                    </a:srgbClr>
                  </a:solidFill>
                  <a:latin typeface="Raleway Bold"/>
                  <a:ea typeface="Raleway Bold"/>
                  <a:cs typeface="Raleway Bold"/>
                  <a:sym typeface="Raleway Bold"/>
                </a:rPr>
                <a:t>NP</a:t>
              </a:r>
            </a:p>
          </p:txBody>
        </p:sp>
      </p:grpSp>
      <p:grpSp>
        <p:nvGrpSpPr>
          <p:cNvPr name="Group 25" id="25"/>
          <p:cNvGrpSpPr/>
          <p:nvPr/>
        </p:nvGrpSpPr>
        <p:grpSpPr>
          <a:xfrm rot="0">
            <a:off x="12254207" y="5959265"/>
            <a:ext cx="3086100" cy="308610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DFF"/>
            </a:solidFill>
          </p:spPr>
        </p:sp>
        <p:sp>
          <p:nvSpPr>
            <p:cNvPr name="TextBox 27" id="27"/>
            <p:cNvSpPr txBox="true"/>
            <p:nvPr/>
          </p:nvSpPr>
          <p:spPr>
            <a:xfrm>
              <a:off x="76200" y="104775"/>
              <a:ext cx="660400" cy="631825"/>
            </a:xfrm>
            <a:prstGeom prst="rect">
              <a:avLst/>
            </a:prstGeom>
          </p:spPr>
          <p:txBody>
            <a:bodyPr anchor="t"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P</a:t>
              </a:r>
            </a:p>
          </p:txBody>
        </p:sp>
      </p:grpSp>
      <p:sp>
        <p:nvSpPr>
          <p:cNvPr name="Freeform 28" id="28"/>
          <p:cNvSpPr/>
          <p:nvPr/>
        </p:nvSpPr>
        <p:spPr>
          <a:xfrm flipH="false" flipV="false" rot="0">
            <a:off x="8698209" y="5479160"/>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6">
              <a:alphaModFix amt="31999"/>
            </a:blip>
            <a:stretch>
              <a:fillRect l="0" t="0" r="0" b="0"/>
            </a:stretch>
          </a:blipFill>
        </p:spPr>
      </p:sp>
      <p:sp>
        <p:nvSpPr>
          <p:cNvPr name="TextBox 29" id="29"/>
          <p:cNvSpPr txBox="true"/>
          <p:nvPr/>
        </p:nvSpPr>
        <p:spPr>
          <a:xfrm rot="0">
            <a:off x="2203344" y="574964"/>
            <a:ext cx="12328916" cy="707574"/>
          </a:xfrm>
          <a:prstGeom prst="rect">
            <a:avLst/>
          </a:prstGeom>
        </p:spPr>
        <p:txBody>
          <a:bodyPr anchor="t" rtlCol="false" tIns="0" lIns="0" bIns="0" rIns="0">
            <a:spAutoFit/>
          </a:bodyPr>
          <a:lstStyle/>
          <a:p>
            <a:pPr algn="l">
              <a:lnSpc>
                <a:spcPts val="5014"/>
              </a:lnSpc>
              <a:spcBef>
                <a:spcPct val="0"/>
              </a:spcBef>
            </a:pPr>
            <a:r>
              <a:rPr lang="en-US" b="true" sz="4821">
                <a:solidFill>
                  <a:srgbClr val="063050"/>
                </a:solidFill>
                <a:latin typeface="Poppins Bold"/>
                <a:ea typeface="Poppins Bold"/>
                <a:cs typeface="Poppins Bold"/>
                <a:sym typeface="Poppins Bold"/>
              </a:rPr>
              <a:t>Relation Between Complexity Classes</a:t>
            </a:r>
          </a:p>
        </p:txBody>
      </p:sp>
      <p:sp>
        <p:nvSpPr>
          <p:cNvPr name="TextBox 30" id="30"/>
          <p:cNvSpPr txBox="true"/>
          <p:nvPr/>
        </p:nvSpPr>
        <p:spPr>
          <a:xfrm rot="0">
            <a:off x="2203344" y="1956039"/>
            <a:ext cx="5875754" cy="746503"/>
          </a:xfrm>
          <a:prstGeom prst="rect">
            <a:avLst/>
          </a:prstGeom>
        </p:spPr>
        <p:txBody>
          <a:bodyPr anchor="t" rtlCol="false" tIns="0" lIns="0" bIns="0" rIns="0">
            <a:spAutoFit/>
          </a:bodyPr>
          <a:lstStyle/>
          <a:p>
            <a:pPr algn="l">
              <a:lnSpc>
                <a:spcPts val="2868"/>
              </a:lnSpc>
            </a:pPr>
            <a:r>
              <a:rPr lang="en-US" sz="2351" b="true">
                <a:solidFill>
                  <a:srgbClr val="063050"/>
                </a:solidFill>
                <a:latin typeface="Poppins Medium"/>
                <a:ea typeface="Poppins Medium"/>
                <a:cs typeface="Poppins Medium"/>
                <a:sym typeface="Poppins Medium"/>
              </a:rPr>
              <a:t>P ⊆ NP: Every problem solvable quickly can also be verified quickly.</a:t>
            </a:r>
          </a:p>
        </p:txBody>
      </p:sp>
      <p:sp>
        <p:nvSpPr>
          <p:cNvPr name="TextBox 31" id="31"/>
          <p:cNvSpPr txBox="true"/>
          <p:nvPr/>
        </p:nvSpPr>
        <p:spPr>
          <a:xfrm rot="0">
            <a:off x="2203344" y="3422790"/>
            <a:ext cx="5875754" cy="746503"/>
          </a:xfrm>
          <a:prstGeom prst="rect">
            <a:avLst/>
          </a:prstGeom>
        </p:spPr>
        <p:txBody>
          <a:bodyPr anchor="t" rtlCol="false" tIns="0" lIns="0" bIns="0" rIns="0">
            <a:spAutoFit/>
          </a:bodyPr>
          <a:lstStyle/>
          <a:p>
            <a:pPr algn="l">
              <a:lnSpc>
                <a:spcPts val="2868"/>
              </a:lnSpc>
            </a:pPr>
            <a:r>
              <a:rPr lang="en-US" sz="2351" b="true">
                <a:solidFill>
                  <a:srgbClr val="063050"/>
                </a:solidFill>
                <a:latin typeface="Poppins Medium"/>
                <a:ea typeface="Poppins Medium"/>
                <a:cs typeface="Poppins Medium"/>
                <a:sym typeface="Poppins Medium"/>
              </a:rPr>
              <a:t>NP-Complete: The toughest problems inside NP.</a:t>
            </a:r>
          </a:p>
        </p:txBody>
      </p:sp>
      <p:sp>
        <p:nvSpPr>
          <p:cNvPr name="TextBox 32" id="32"/>
          <p:cNvSpPr txBox="true"/>
          <p:nvPr/>
        </p:nvSpPr>
        <p:spPr>
          <a:xfrm rot="0">
            <a:off x="2203344" y="4936393"/>
            <a:ext cx="5875754" cy="1470403"/>
          </a:xfrm>
          <a:prstGeom prst="rect">
            <a:avLst/>
          </a:prstGeom>
        </p:spPr>
        <p:txBody>
          <a:bodyPr anchor="t" rtlCol="false" tIns="0" lIns="0" bIns="0" rIns="0">
            <a:spAutoFit/>
          </a:bodyPr>
          <a:lstStyle/>
          <a:p>
            <a:pPr algn="l">
              <a:lnSpc>
                <a:spcPts val="2868"/>
              </a:lnSpc>
            </a:pPr>
            <a:r>
              <a:rPr lang="en-US" sz="2351" b="true">
                <a:solidFill>
                  <a:srgbClr val="063050"/>
                </a:solidFill>
                <a:latin typeface="Poppins Medium"/>
                <a:ea typeface="Poppins Medium"/>
                <a:cs typeface="Poppins Medium"/>
                <a:sym typeface="Poppins Medium"/>
              </a:rPr>
              <a:t>NP-Hard: At least as hard as NP-Complete (may not even be verifiable).</a:t>
            </a:r>
          </a:p>
          <a:p>
            <a:pPr algn="l">
              <a:lnSpc>
                <a:spcPts val="2868"/>
              </a:lnSpc>
            </a:pPr>
          </a:p>
        </p:txBody>
      </p:sp>
      <p:sp>
        <p:nvSpPr>
          <p:cNvPr name="TextBox 33" id="33"/>
          <p:cNvSpPr txBox="true"/>
          <p:nvPr/>
        </p:nvSpPr>
        <p:spPr>
          <a:xfrm rot="0">
            <a:off x="1299584" y="7168796"/>
            <a:ext cx="7513286" cy="869312"/>
          </a:xfrm>
          <a:prstGeom prst="rect">
            <a:avLst/>
          </a:prstGeom>
        </p:spPr>
        <p:txBody>
          <a:bodyPr anchor="t" rtlCol="false" tIns="0" lIns="0" bIns="0" rIns="0">
            <a:spAutoFit/>
          </a:bodyPr>
          <a:lstStyle/>
          <a:p>
            <a:pPr algn="l">
              <a:lnSpc>
                <a:spcPts val="3356"/>
              </a:lnSpc>
            </a:pPr>
            <a:r>
              <a:rPr lang="en-US" sz="2751" b="true">
                <a:solidFill>
                  <a:srgbClr val="063050"/>
                </a:solidFill>
                <a:latin typeface="Poppins Medium"/>
                <a:ea typeface="Poppins Medium"/>
                <a:cs typeface="Poppins Medium"/>
                <a:sym typeface="Poppins Medium"/>
              </a:rPr>
              <a:t>P ⊆ NP ⊆ NP-Complete ⊆ NP-Hard</a:t>
            </a:r>
          </a:p>
          <a:p>
            <a:pPr algn="l">
              <a:lnSpc>
                <a:spcPts val="335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42653" y="277236"/>
            <a:ext cx="19275355" cy="913390"/>
            <a:chOff x="0" y="0"/>
            <a:chExt cx="5076637" cy="240563"/>
          </a:xfrm>
        </p:grpSpPr>
        <p:sp>
          <p:nvSpPr>
            <p:cNvPr name="Freeform 4" id="4"/>
            <p:cNvSpPr/>
            <p:nvPr/>
          </p:nvSpPr>
          <p:spPr>
            <a:xfrm flipH="false" flipV="false" rot="0">
              <a:off x="0" y="0"/>
              <a:ext cx="5076637" cy="240563"/>
            </a:xfrm>
            <a:custGeom>
              <a:avLst/>
              <a:gdLst/>
              <a:ahLst/>
              <a:cxnLst/>
              <a:rect r="r" b="b" t="t" l="l"/>
              <a:pathLst>
                <a:path h="240563" w="5076637">
                  <a:moveTo>
                    <a:pt x="0" y="0"/>
                  </a:moveTo>
                  <a:lnTo>
                    <a:pt x="5076637" y="0"/>
                  </a:lnTo>
                  <a:lnTo>
                    <a:pt x="5076637" y="240563"/>
                  </a:lnTo>
                  <a:lnTo>
                    <a:pt x="0" y="240563"/>
                  </a:lnTo>
                  <a:close/>
                </a:path>
              </a:pathLst>
            </a:custGeom>
            <a:solidFill>
              <a:srgbClr val="2B59C3">
                <a:alpha val="71765"/>
              </a:srgbClr>
            </a:solidFill>
          </p:spPr>
        </p:sp>
        <p:sp>
          <p:nvSpPr>
            <p:cNvPr name="TextBox 5" id="5"/>
            <p:cNvSpPr txBox="true"/>
            <p:nvPr/>
          </p:nvSpPr>
          <p:spPr>
            <a:xfrm>
              <a:off x="0" y="28575"/>
              <a:ext cx="5076637" cy="211988"/>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3461623" y="-527345"/>
            <a:ext cx="2205493" cy="2586399"/>
          </a:xfrm>
          <a:custGeom>
            <a:avLst/>
            <a:gdLst/>
            <a:ahLst/>
            <a:cxnLst/>
            <a:rect r="r" b="b" t="t" l="l"/>
            <a:pathLst>
              <a:path h="2586399" w="2205493">
                <a:moveTo>
                  <a:pt x="0" y="0"/>
                </a:moveTo>
                <a:lnTo>
                  <a:pt x="2205493" y="0"/>
                </a:lnTo>
                <a:lnTo>
                  <a:pt x="2205493" y="2586398"/>
                </a:lnTo>
                <a:lnTo>
                  <a:pt x="0" y="25863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003549" y="572304"/>
            <a:ext cx="812593" cy="799296"/>
          </a:xfrm>
          <a:custGeom>
            <a:avLst/>
            <a:gdLst/>
            <a:ahLst/>
            <a:cxnLst/>
            <a:rect r="r" b="b" t="t" l="l"/>
            <a:pathLst>
              <a:path h="799296" w="812593">
                <a:moveTo>
                  <a:pt x="0" y="0"/>
                </a:moveTo>
                <a:lnTo>
                  <a:pt x="812594" y="0"/>
                </a:lnTo>
                <a:lnTo>
                  <a:pt x="812594" y="799296"/>
                </a:lnTo>
                <a:lnTo>
                  <a:pt x="0" y="7992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951246" y="971952"/>
            <a:ext cx="2308054" cy="1619834"/>
          </a:xfrm>
          <a:custGeom>
            <a:avLst/>
            <a:gdLst/>
            <a:ahLst/>
            <a:cxnLst/>
            <a:rect r="r" b="b" t="t" l="l"/>
            <a:pathLst>
              <a:path h="1619834" w="2308054">
                <a:moveTo>
                  <a:pt x="0" y="0"/>
                </a:moveTo>
                <a:lnTo>
                  <a:pt x="2308054" y="0"/>
                </a:lnTo>
                <a:lnTo>
                  <a:pt x="2308054" y="1619834"/>
                </a:lnTo>
                <a:lnTo>
                  <a:pt x="0" y="16198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237674" y="7419034"/>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9">
              <a:alphaModFix amt="71000"/>
            </a:blip>
            <a:stretch>
              <a:fillRect l="0" t="0" r="0" b="0"/>
            </a:stretch>
          </a:blipFill>
        </p:spPr>
      </p:sp>
      <p:sp>
        <p:nvSpPr>
          <p:cNvPr name="Freeform 10" id="10"/>
          <p:cNvSpPr/>
          <p:nvPr/>
        </p:nvSpPr>
        <p:spPr>
          <a:xfrm flipH="false" flipV="false" rot="0">
            <a:off x="-513111" y="8073403"/>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9">
              <a:alphaModFix amt="71000"/>
            </a:blip>
            <a:stretch>
              <a:fillRect l="0" t="0" r="0" b="0"/>
            </a:stretch>
          </a:blipFill>
        </p:spPr>
      </p:sp>
      <p:sp>
        <p:nvSpPr>
          <p:cNvPr name="TextBox 11" id="11"/>
          <p:cNvSpPr txBox="true"/>
          <p:nvPr/>
        </p:nvSpPr>
        <p:spPr>
          <a:xfrm rot="0">
            <a:off x="879433" y="2040003"/>
            <a:ext cx="10598080" cy="691971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Kefa decided to celebrate his first big salary by going to the restaurant.</a:t>
            </a:r>
          </a:p>
          <a:p>
            <a:pPr algn="l">
              <a:lnSpc>
                <a:spcPts val="2380"/>
              </a:lnSpc>
            </a:pPr>
            <a:r>
              <a:rPr lang="en-US" sz="1951" b="true">
                <a:solidFill>
                  <a:srgbClr val="063050"/>
                </a:solidFill>
                <a:latin typeface="Poppins Medium"/>
                <a:ea typeface="Poppins Medium"/>
                <a:cs typeface="Poppins Medium"/>
                <a:sym typeface="Poppins Medium"/>
              </a:rPr>
              <a:t>He lives by an unusual park. The park is a rooted tree consisting of n vertices with the root at vertex 1. Vertex 1 also contains Kefa's house. Unfortunaely for our hero, the park also contains cats. Kefa has already found out what are the vertices with cats in them.</a:t>
            </a:r>
          </a:p>
          <a:p>
            <a:pPr algn="l">
              <a:lnSpc>
                <a:spcPts val="2380"/>
              </a:lnSpc>
            </a:pPr>
            <a:r>
              <a:rPr lang="en-US" sz="1951" b="true">
                <a:solidFill>
                  <a:srgbClr val="063050"/>
                </a:solidFill>
                <a:latin typeface="Poppins Medium"/>
                <a:ea typeface="Poppins Medium"/>
                <a:cs typeface="Poppins Medium"/>
                <a:sym typeface="Poppins Medium"/>
              </a:rPr>
              <a:t>The leaf vertices of the park contain restaurants. Kefa wants to choose a restaurant where he will go, but unfortunately he is very afraid of cats, so there is no way he will go to the restaurant if the path from the restaurant to his house contains more than m consecutive vertices with cats.</a:t>
            </a:r>
          </a:p>
          <a:p>
            <a:pPr algn="l">
              <a:lnSpc>
                <a:spcPts val="2380"/>
              </a:lnSpc>
            </a:pPr>
            <a:r>
              <a:rPr lang="en-US" sz="1951" b="true">
                <a:solidFill>
                  <a:srgbClr val="063050"/>
                </a:solidFill>
                <a:latin typeface="Poppins Medium"/>
                <a:ea typeface="Poppins Medium"/>
                <a:cs typeface="Poppins Medium"/>
                <a:sym typeface="Poppins Medium"/>
              </a:rPr>
              <a:t>Your task is to help Kefa count the number of restaurants where he can go.</a:t>
            </a:r>
          </a:p>
          <a:p>
            <a:pPr algn="l">
              <a:lnSpc>
                <a:spcPts val="2380"/>
              </a:lnSpc>
            </a:pPr>
            <a:r>
              <a:rPr lang="en-US" sz="1951" b="true">
                <a:solidFill>
                  <a:srgbClr val="063050"/>
                </a:solidFill>
                <a:latin typeface="Poppins Medium"/>
                <a:ea typeface="Poppins Medium"/>
                <a:cs typeface="Poppins Medium"/>
                <a:sym typeface="Poppins Medium"/>
              </a:rPr>
              <a:t>Input</a:t>
            </a:r>
          </a:p>
          <a:p>
            <a:pPr algn="l">
              <a:lnSpc>
                <a:spcPts val="2380"/>
              </a:lnSpc>
            </a:pPr>
            <a:r>
              <a:rPr lang="en-US" sz="1951" b="true">
                <a:solidFill>
                  <a:srgbClr val="063050"/>
                </a:solidFill>
                <a:latin typeface="Poppins Medium"/>
                <a:ea typeface="Poppins Medium"/>
                <a:cs typeface="Poppins Medium"/>
                <a:sym typeface="Poppins Medium"/>
              </a:rPr>
              <a:t>The first line contains two integers, n and m (2 ≤ n ≤ 10</a:t>
            </a:r>
            <a:r>
              <a:rPr lang="en-US" sz="1951" b="true">
                <a:solidFill>
                  <a:srgbClr val="063050"/>
                </a:solidFill>
                <a:latin typeface="Poppins Medium"/>
                <a:ea typeface="Poppins Medium"/>
                <a:cs typeface="Poppins Medium"/>
                <a:sym typeface="Poppins Medium"/>
              </a:rPr>
              <a:t>5</a:t>
            </a:r>
            <a:r>
              <a:rPr lang="en-US" sz="1951" b="true">
                <a:solidFill>
                  <a:srgbClr val="063050"/>
                </a:solidFill>
                <a:latin typeface="Poppins Medium"/>
                <a:ea typeface="Poppins Medium"/>
                <a:cs typeface="Poppins Medium"/>
                <a:sym typeface="Poppins Medium"/>
              </a:rPr>
              <a:t>, 1 ≤ m ≤ n) — the number of vertices of the tree and the maximum number of consecutive vertices with cats that is still ok for Kefa.</a:t>
            </a:r>
          </a:p>
          <a:p>
            <a:pPr algn="l">
              <a:lnSpc>
                <a:spcPts val="2380"/>
              </a:lnSpc>
            </a:pPr>
            <a:r>
              <a:rPr lang="en-US" sz="1951" b="true">
                <a:solidFill>
                  <a:srgbClr val="063050"/>
                </a:solidFill>
                <a:latin typeface="Poppins Medium"/>
                <a:ea typeface="Poppins Medium"/>
                <a:cs typeface="Poppins Medium"/>
                <a:sym typeface="Poppins Medium"/>
              </a:rPr>
              <a:t>The second line contains n integers a</a:t>
            </a:r>
            <a:r>
              <a:rPr lang="en-US" sz="1951" b="true">
                <a:solidFill>
                  <a:srgbClr val="063050"/>
                </a:solidFill>
                <a:latin typeface="Poppins Medium"/>
                <a:ea typeface="Poppins Medium"/>
                <a:cs typeface="Poppins Medium"/>
                <a:sym typeface="Poppins Medium"/>
              </a:rPr>
              <a:t>1</a:t>
            </a:r>
            <a:r>
              <a:rPr lang="en-US" sz="1951" b="true">
                <a:solidFill>
                  <a:srgbClr val="063050"/>
                </a:solidFill>
                <a:latin typeface="Poppins Medium"/>
                <a:ea typeface="Poppins Medium"/>
                <a:cs typeface="Poppins Medium"/>
                <a:sym typeface="Poppins Medium"/>
              </a:rPr>
              <a:t>, a</a:t>
            </a:r>
            <a:r>
              <a:rPr lang="en-US" sz="1951" b="true">
                <a:solidFill>
                  <a:srgbClr val="063050"/>
                </a:solidFill>
                <a:latin typeface="Poppins Medium"/>
                <a:ea typeface="Poppins Medium"/>
                <a:cs typeface="Poppins Medium"/>
                <a:sym typeface="Poppins Medium"/>
              </a:rPr>
              <a:t>2</a:t>
            </a:r>
            <a:r>
              <a:rPr lang="en-US" sz="1951" b="true">
                <a:solidFill>
                  <a:srgbClr val="063050"/>
                </a:solidFill>
                <a:latin typeface="Poppins Medium"/>
                <a:ea typeface="Poppins Medium"/>
                <a:cs typeface="Poppins Medium"/>
                <a:sym typeface="Poppins Medium"/>
              </a:rPr>
              <a:t>, ..., a</a:t>
            </a:r>
            <a:r>
              <a:rPr lang="en-US" sz="1951" b="true">
                <a:solidFill>
                  <a:srgbClr val="063050"/>
                </a:solidFill>
                <a:latin typeface="Poppins Medium"/>
                <a:ea typeface="Poppins Medium"/>
                <a:cs typeface="Poppins Medium"/>
                <a:sym typeface="Poppins Medium"/>
              </a:rPr>
              <a:t>n</a:t>
            </a:r>
            <a:r>
              <a:rPr lang="en-US" sz="1951" b="true">
                <a:solidFill>
                  <a:srgbClr val="063050"/>
                </a:solidFill>
                <a:latin typeface="Poppins Medium"/>
                <a:ea typeface="Poppins Medium"/>
                <a:cs typeface="Poppins Medium"/>
                <a:sym typeface="Poppins Medium"/>
              </a:rPr>
              <a:t>, where each a</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either equals to 0 (then vertex i has no cat), or equals to 1 (then vertex i has a cat).</a:t>
            </a:r>
          </a:p>
          <a:p>
            <a:pPr algn="l">
              <a:lnSpc>
                <a:spcPts val="2380"/>
              </a:lnSpc>
            </a:pPr>
            <a:r>
              <a:rPr lang="en-US" sz="1951" b="true">
                <a:solidFill>
                  <a:srgbClr val="063050"/>
                </a:solidFill>
                <a:latin typeface="Poppins Medium"/>
                <a:ea typeface="Poppins Medium"/>
                <a:cs typeface="Poppins Medium"/>
                <a:sym typeface="Poppins Medium"/>
              </a:rPr>
              <a:t>Next n - 1 lines contains the edges of the tree in the format "x</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y</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(without the quotes) (1 ≤ x</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y</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 n, x</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 y</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where x</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and y</a:t>
            </a:r>
            <a:r>
              <a:rPr lang="en-US" sz="1951" b="true">
                <a:solidFill>
                  <a:srgbClr val="063050"/>
                </a:solidFill>
                <a:latin typeface="Poppins Medium"/>
                <a:ea typeface="Poppins Medium"/>
                <a:cs typeface="Poppins Medium"/>
                <a:sym typeface="Poppins Medium"/>
              </a:rPr>
              <a:t>i</a:t>
            </a:r>
            <a:r>
              <a:rPr lang="en-US" sz="1951" b="true">
                <a:solidFill>
                  <a:srgbClr val="063050"/>
                </a:solidFill>
                <a:latin typeface="Poppins Medium"/>
                <a:ea typeface="Poppins Medium"/>
                <a:cs typeface="Poppins Medium"/>
                <a:sym typeface="Poppins Medium"/>
              </a:rPr>
              <a:t> are the vertices of the tree, connected by an edge.</a:t>
            </a:r>
          </a:p>
          <a:p>
            <a:pPr algn="l">
              <a:lnSpc>
                <a:spcPts val="2380"/>
              </a:lnSpc>
            </a:pPr>
            <a:r>
              <a:rPr lang="en-US" sz="1951" b="true">
                <a:solidFill>
                  <a:srgbClr val="063050"/>
                </a:solidFill>
                <a:latin typeface="Poppins Medium"/>
                <a:ea typeface="Poppins Medium"/>
                <a:cs typeface="Poppins Medium"/>
                <a:sym typeface="Poppins Medium"/>
              </a:rPr>
              <a:t>It is guaranteed that the given set of edges specifies a tree.</a:t>
            </a:r>
          </a:p>
          <a:p>
            <a:pPr algn="l">
              <a:lnSpc>
                <a:spcPts val="2380"/>
              </a:lnSpc>
            </a:pPr>
            <a:r>
              <a:rPr lang="en-US" sz="1951" b="true">
                <a:solidFill>
                  <a:srgbClr val="063050"/>
                </a:solidFill>
                <a:latin typeface="Poppins Medium"/>
                <a:ea typeface="Poppins Medium"/>
                <a:cs typeface="Poppins Medium"/>
                <a:sym typeface="Poppins Medium"/>
              </a:rPr>
              <a:t>Output</a:t>
            </a:r>
          </a:p>
          <a:p>
            <a:pPr algn="l">
              <a:lnSpc>
                <a:spcPts val="2380"/>
              </a:lnSpc>
            </a:pPr>
            <a:r>
              <a:rPr lang="en-US" sz="1951" b="true">
                <a:solidFill>
                  <a:srgbClr val="063050"/>
                </a:solidFill>
                <a:latin typeface="Poppins Medium"/>
                <a:ea typeface="Poppins Medium"/>
                <a:cs typeface="Poppins Medium"/>
                <a:sym typeface="Poppins Medium"/>
              </a:rPr>
              <a:t>A single integer — the number of distinct leaves of a tree the path to which from Kefa's home contains at most m consecutive vertices with cats.</a:t>
            </a:r>
          </a:p>
          <a:p>
            <a:pPr algn="l">
              <a:lnSpc>
                <a:spcPts val="2380"/>
              </a:lnSpc>
            </a:pPr>
          </a:p>
        </p:txBody>
      </p:sp>
      <p:sp>
        <p:nvSpPr>
          <p:cNvPr name="Freeform 12" id="12"/>
          <p:cNvSpPr/>
          <p:nvPr/>
        </p:nvSpPr>
        <p:spPr>
          <a:xfrm flipH="false" flipV="false" rot="0">
            <a:off x="766734" y="9115353"/>
            <a:ext cx="7879398" cy="959854"/>
          </a:xfrm>
          <a:custGeom>
            <a:avLst/>
            <a:gdLst/>
            <a:ahLst/>
            <a:cxnLst/>
            <a:rect r="r" b="b" t="t" l="l"/>
            <a:pathLst>
              <a:path h="959854" w="7879398">
                <a:moveTo>
                  <a:pt x="0" y="0"/>
                </a:moveTo>
                <a:lnTo>
                  <a:pt x="7879399" y="0"/>
                </a:lnTo>
                <a:lnTo>
                  <a:pt x="7879399" y="959854"/>
                </a:lnTo>
                <a:lnTo>
                  <a:pt x="0" y="9598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2558740" y="2760003"/>
            <a:ext cx="2392507" cy="6733549"/>
          </a:xfrm>
          <a:custGeom>
            <a:avLst/>
            <a:gdLst/>
            <a:ahLst/>
            <a:cxnLst/>
            <a:rect r="r" b="b" t="t" l="l"/>
            <a:pathLst>
              <a:path h="6733549" w="2392507">
                <a:moveTo>
                  <a:pt x="0" y="0"/>
                </a:moveTo>
                <a:lnTo>
                  <a:pt x="2392506" y="0"/>
                </a:lnTo>
                <a:lnTo>
                  <a:pt x="2392506" y="6733550"/>
                </a:lnTo>
                <a:lnTo>
                  <a:pt x="0" y="6733550"/>
                </a:lnTo>
                <a:lnTo>
                  <a:pt x="0" y="0"/>
                </a:lnTo>
                <a:close/>
              </a:path>
            </a:pathLst>
          </a:custGeom>
          <a:blipFill>
            <a:blip r:embed="rId12"/>
            <a:stretch>
              <a:fillRect l="0" t="0" r="0" b="0"/>
            </a:stretch>
          </a:blipFill>
          <a:ln w="38100" cap="sq">
            <a:solidFill>
              <a:srgbClr val="000000"/>
            </a:solidFill>
            <a:prstDash val="solid"/>
            <a:miter/>
          </a:ln>
        </p:spPr>
      </p:sp>
      <p:sp>
        <p:nvSpPr>
          <p:cNvPr name="TextBox 14" id="14"/>
          <p:cNvSpPr txBox="true"/>
          <p:nvPr/>
        </p:nvSpPr>
        <p:spPr>
          <a:xfrm rot="0">
            <a:off x="766734" y="458269"/>
            <a:ext cx="8631647" cy="570372"/>
          </a:xfrm>
          <a:prstGeom prst="rect">
            <a:avLst/>
          </a:prstGeom>
        </p:spPr>
        <p:txBody>
          <a:bodyPr anchor="t" rtlCol="false" tIns="0" lIns="0" bIns="0" rIns="0">
            <a:spAutoFit/>
          </a:bodyPr>
          <a:lstStyle/>
          <a:p>
            <a:pPr algn="l">
              <a:lnSpc>
                <a:spcPts val="4033"/>
              </a:lnSpc>
              <a:spcBef>
                <a:spcPct val="0"/>
              </a:spcBef>
            </a:pPr>
            <a:r>
              <a:rPr lang="en-US" b="true" sz="3878">
                <a:solidFill>
                  <a:srgbClr val="F0F7FE"/>
                </a:solidFill>
                <a:latin typeface="Poppins Bold"/>
                <a:ea typeface="Poppins Bold"/>
                <a:cs typeface="Poppins Bold"/>
                <a:sym typeface="Poppins Bold"/>
              </a:rPr>
              <a:t>Complexity classes problem (NP)</a:t>
            </a:r>
          </a:p>
        </p:txBody>
      </p:sp>
      <p:sp>
        <p:nvSpPr>
          <p:cNvPr name="TextBox 15" id="15"/>
          <p:cNvSpPr txBox="true"/>
          <p:nvPr/>
        </p:nvSpPr>
        <p:spPr>
          <a:xfrm rot="0">
            <a:off x="2337846" y="1431495"/>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C. Kefa and Park</a:t>
            </a:r>
          </a:p>
        </p:txBody>
      </p:sp>
      <p:sp>
        <p:nvSpPr>
          <p:cNvPr name="TextBox 16" id="16"/>
          <p:cNvSpPr txBox="true"/>
          <p:nvPr/>
        </p:nvSpPr>
        <p:spPr>
          <a:xfrm rot="0">
            <a:off x="1028700" y="9503078"/>
            <a:ext cx="7397745" cy="276789"/>
          </a:xfrm>
          <a:prstGeom prst="rect">
            <a:avLst/>
          </a:prstGeom>
        </p:spPr>
        <p:txBody>
          <a:bodyPr anchor="t" rtlCol="false" tIns="0" lIns="0" bIns="0" rIns="0">
            <a:spAutoFit/>
          </a:bodyPr>
          <a:lstStyle/>
          <a:p>
            <a:pPr algn="l">
              <a:lnSpc>
                <a:spcPts val="1978"/>
              </a:lnSpc>
              <a:spcBef>
                <a:spcPct val="0"/>
              </a:spcBef>
            </a:pPr>
            <a:r>
              <a:rPr lang="en-US" b="true" sz="1902" u="sng">
                <a:solidFill>
                  <a:srgbClr val="0B4876"/>
                </a:solidFill>
                <a:latin typeface="Poppins Medium"/>
                <a:ea typeface="Poppins Medium"/>
                <a:cs typeface="Poppins Medium"/>
                <a:sym typeface="Poppins Medium"/>
                <a:hlinkClick r:id="rId13" tooltip="https://codeforces.com/problemset/problem/580/C"/>
              </a:rPr>
              <a:t>https://codeforces.com/problemset/problem/580/C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79108" y="0"/>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766734" y="9115353"/>
            <a:ext cx="7879398" cy="959854"/>
          </a:xfrm>
          <a:custGeom>
            <a:avLst/>
            <a:gdLst/>
            <a:ahLst/>
            <a:cxnLst/>
            <a:rect r="r" b="b" t="t" l="l"/>
            <a:pathLst>
              <a:path h="959854" w="7879398">
                <a:moveTo>
                  <a:pt x="0" y="0"/>
                </a:moveTo>
                <a:lnTo>
                  <a:pt x="7879399" y="0"/>
                </a:lnTo>
                <a:lnTo>
                  <a:pt x="7879399" y="959854"/>
                </a:lnTo>
                <a:lnTo>
                  <a:pt x="0" y="959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3874742" y="2191560"/>
            <a:ext cx="721873" cy="723258"/>
            <a:chOff x="0" y="0"/>
            <a:chExt cx="812800" cy="814359"/>
          </a:xfrm>
        </p:grpSpPr>
        <p:sp>
          <p:nvSpPr>
            <p:cNvPr name="Freeform 8" id="8"/>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9" id="9"/>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sz="2558">
                  <a:solidFill>
                    <a:srgbClr val="000000"/>
                  </a:solidFill>
                  <a:latin typeface="Raleway"/>
                  <a:ea typeface="Raleway"/>
                  <a:cs typeface="Raleway"/>
                  <a:sym typeface="Raleway"/>
                </a:rPr>
                <a:t>1</a:t>
              </a:r>
            </a:p>
          </p:txBody>
        </p:sp>
      </p:grpSp>
      <p:grpSp>
        <p:nvGrpSpPr>
          <p:cNvPr name="Group 10" id="10"/>
          <p:cNvGrpSpPr/>
          <p:nvPr/>
        </p:nvGrpSpPr>
        <p:grpSpPr>
          <a:xfrm rot="0">
            <a:off x="2828827" y="3837727"/>
            <a:ext cx="721873" cy="723258"/>
            <a:chOff x="0" y="0"/>
            <a:chExt cx="812800" cy="814359"/>
          </a:xfrm>
        </p:grpSpPr>
        <p:sp>
          <p:nvSpPr>
            <p:cNvPr name="Freeform 11" id="11"/>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12" id="12"/>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sz="2558">
                  <a:solidFill>
                    <a:srgbClr val="000000"/>
                  </a:solidFill>
                  <a:latin typeface="Raleway"/>
                  <a:ea typeface="Raleway"/>
                  <a:cs typeface="Raleway"/>
                  <a:sym typeface="Raleway"/>
                </a:rPr>
                <a:t>2</a:t>
              </a:r>
            </a:p>
          </p:txBody>
        </p:sp>
      </p:grpSp>
      <p:grpSp>
        <p:nvGrpSpPr>
          <p:cNvPr name="Group 13" id="13"/>
          <p:cNvGrpSpPr/>
          <p:nvPr/>
        </p:nvGrpSpPr>
        <p:grpSpPr>
          <a:xfrm rot="0">
            <a:off x="3874550" y="3837727"/>
            <a:ext cx="721873" cy="723258"/>
            <a:chOff x="0" y="0"/>
            <a:chExt cx="812800" cy="814359"/>
          </a:xfrm>
        </p:grpSpPr>
        <p:sp>
          <p:nvSpPr>
            <p:cNvPr name="Freeform 14" id="14"/>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15" id="15"/>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sz="2558">
                  <a:solidFill>
                    <a:srgbClr val="000000"/>
                  </a:solidFill>
                  <a:latin typeface="Raleway"/>
                  <a:ea typeface="Raleway"/>
                  <a:cs typeface="Raleway"/>
                  <a:sym typeface="Raleway"/>
                </a:rPr>
                <a:t>3</a:t>
              </a:r>
            </a:p>
          </p:txBody>
        </p:sp>
      </p:grpSp>
      <p:grpSp>
        <p:nvGrpSpPr>
          <p:cNvPr name="Group 16" id="16"/>
          <p:cNvGrpSpPr/>
          <p:nvPr/>
        </p:nvGrpSpPr>
        <p:grpSpPr>
          <a:xfrm rot="0">
            <a:off x="4956592" y="3837727"/>
            <a:ext cx="721873" cy="723258"/>
            <a:chOff x="0" y="0"/>
            <a:chExt cx="812800" cy="814359"/>
          </a:xfrm>
        </p:grpSpPr>
        <p:sp>
          <p:nvSpPr>
            <p:cNvPr name="Freeform 17" id="17"/>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18" id="18"/>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sz="2558">
                  <a:solidFill>
                    <a:srgbClr val="000000"/>
                  </a:solidFill>
                  <a:latin typeface="Raleway"/>
                  <a:ea typeface="Raleway"/>
                  <a:cs typeface="Raleway"/>
                  <a:sym typeface="Raleway"/>
                </a:rPr>
                <a:t>4</a:t>
              </a:r>
            </a:p>
          </p:txBody>
        </p:sp>
      </p:grpSp>
      <p:sp>
        <p:nvSpPr>
          <p:cNvPr name="AutoShape 19" id="19"/>
          <p:cNvSpPr/>
          <p:nvPr/>
        </p:nvSpPr>
        <p:spPr>
          <a:xfrm flipH="true">
            <a:off x="3189763" y="2914818"/>
            <a:ext cx="1045916" cy="922910"/>
          </a:xfrm>
          <a:prstGeom prst="line">
            <a:avLst/>
          </a:prstGeom>
          <a:ln cap="flat" w="38100">
            <a:solidFill>
              <a:srgbClr val="000000"/>
            </a:solidFill>
            <a:prstDash val="solid"/>
            <a:headEnd type="none" len="sm" w="sm"/>
            <a:tailEnd type="arrow" len="sm" w="med"/>
          </a:ln>
        </p:spPr>
      </p:sp>
      <p:sp>
        <p:nvSpPr>
          <p:cNvPr name="AutoShape 20" id="20"/>
          <p:cNvSpPr/>
          <p:nvPr/>
        </p:nvSpPr>
        <p:spPr>
          <a:xfrm flipH="true">
            <a:off x="4235486" y="2914818"/>
            <a:ext cx="193" cy="922910"/>
          </a:xfrm>
          <a:prstGeom prst="line">
            <a:avLst/>
          </a:prstGeom>
          <a:ln cap="flat" w="38100">
            <a:solidFill>
              <a:srgbClr val="000000"/>
            </a:solidFill>
            <a:prstDash val="solid"/>
            <a:headEnd type="none" len="sm" w="sm"/>
            <a:tailEnd type="arrow" len="sm" w="med"/>
          </a:ln>
        </p:spPr>
      </p:sp>
      <p:sp>
        <p:nvSpPr>
          <p:cNvPr name="AutoShape 21" id="21"/>
          <p:cNvSpPr/>
          <p:nvPr/>
        </p:nvSpPr>
        <p:spPr>
          <a:xfrm>
            <a:off x="4235679" y="2914818"/>
            <a:ext cx="1081850" cy="922910"/>
          </a:xfrm>
          <a:prstGeom prst="line">
            <a:avLst/>
          </a:prstGeom>
          <a:ln cap="flat" w="38100">
            <a:solidFill>
              <a:srgbClr val="000000"/>
            </a:solidFill>
            <a:prstDash val="solid"/>
            <a:headEnd type="none" len="sm" w="sm"/>
            <a:tailEnd type="arrow" len="sm" w="med"/>
          </a:ln>
        </p:spPr>
      </p:sp>
      <p:grpSp>
        <p:nvGrpSpPr>
          <p:cNvPr name="Group 22" id="22"/>
          <p:cNvGrpSpPr/>
          <p:nvPr/>
        </p:nvGrpSpPr>
        <p:grpSpPr>
          <a:xfrm rot="0">
            <a:off x="3874550" y="2191560"/>
            <a:ext cx="721873" cy="723258"/>
            <a:chOff x="0" y="0"/>
            <a:chExt cx="812800" cy="814359"/>
          </a:xfrm>
        </p:grpSpPr>
        <p:sp>
          <p:nvSpPr>
            <p:cNvPr name="Freeform 23" id="23"/>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3844A1"/>
            </a:solidFill>
          </p:spPr>
        </p:sp>
        <p:sp>
          <p:nvSpPr>
            <p:cNvPr name="TextBox 24" id="24"/>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sz="2558">
                  <a:solidFill>
                    <a:srgbClr val="000000"/>
                  </a:solidFill>
                  <a:latin typeface="Raleway"/>
                  <a:ea typeface="Raleway"/>
                  <a:cs typeface="Raleway"/>
                  <a:sym typeface="Raleway"/>
                </a:rPr>
                <a:t>1</a:t>
              </a:r>
            </a:p>
          </p:txBody>
        </p:sp>
      </p:grpSp>
      <p:grpSp>
        <p:nvGrpSpPr>
          <p:cNvPr name="Group 25" id="25"/>
          <p:cNvGrpSpPr/>
          <p:nvPr/>
        </p:nvGrpSpPr>
        <p:grpSpPr>
          <a:xfrm rot="0">
            <a:off x="2828827" y="3837727"/>
            <a:ext cx="721873" cy="723258"/>
            <a:chOff x="0" y="0"/>
            <a:chExt cx="812800" cy="814359"/>
          </a:xfrm>
        </p:grpSpPr>
        <p:sp>
          <p:nvSpPr>
            <p:cNvPr name="Freeform 26" id="26"/>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3844A1"/>
            </a:solidFill>
          </p:spPr>
        </p:sp>
        <p:sp>
          <p:nvSpPr>
            <p:cNvPr name="TextBox 27" id="27"/>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sz="2558">
                  <a:solidFill>
                    <a:srgbClr val="000000"/>
                  </a:solidFill>
                  <a:latin typeface="Raleway"/>
                  <a:ea typeface="Raleway"/>
                  <a:cs typeface="Raleway"/>
                  <a:sym typeface="Raleway"/>
                </a:rPr>
                <a:t>2</a:t>
              </a:r>
            </a:p>
          </p:txBody>
        </p:sp>
      </p:grpSp>
      <p:grpSp>
        <p:nvGrpSpPr>
          <p:cNvPr name="Group 28" id="28"/>
          <p:cNvGrpSpPr/>
          <p:nvPr/>
        </p:nvGrpSpPr>
        <p:grpSpPr>
          <a:xfrm rot="0">
            <a:off x="13693750" y="2191560"/>
            <a:ext cx="721873" cy="723258"/>
            <a:chOff x="0" y="0"/>
            <a:chExt cx="812800" cy="814359"/>
          </a:xfrm>
        </p:grpSpPr>
        <p:sp>
          <p:nvSpPr>
            <p:cNvPr name="Freeform 29" id="29"/>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30" id="30"/>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1</a:t>
              </a:r>
            </a:p>
          </p:txBody>
        </p:sp>
      </p:grpSp>
      <p:sp>
        <p:nvSpPr>
          <p:cNvPr name="TextBox 31" id="31"/>
          <p:cNvSpPr txBox="true"/>
          <p:nvPr/>
        </p:nvSpPr>
        <p:spPr>
          <a:xfrm rot="0">
            <a:off x="1028700" y="9503078"/>
            <a:ext cx="7397745" cy="276789"/>
          </a:xfrm>
          <a:prstGeom prst="rect">
            <a:avLst/>
          </a:prstGeom>
        </p:spPr>
        <p:txBody>
          <a:bodyPr anchor="t" rtlCol="false" tIns="0" lIns="0" bIns="0" rIns="0">
            <a:spAutoFit/>
          </a:bodyPr>
          <a:lstStyle/>
          <a:p>
            <a:pPr algn="l">
              <a:lnSpc>
                <a:spcPts val="1978"/>
              </a:lnSpc>
              <a:spcBef>
                <a:spcPct val="0"/>
              </a:spcBef>
            </a:pPr>
            <a:r>
              <a:rPr lang="en-US" b="true" sz="1902" u="sng">
                <a:solidFill>
                  <a:srgbClr val="0B4876"/>
                </a:solidFill>
                <a:latin typeface="Poppins Medium"/>
                <a:ea typeface="Poppins Medium"/>
                <a:cs typeface="Poppins Medium"/>
                <a:sym typeface="Poppins Medium"/>
                <a:hlinkClick r:id="rId5" tooltip="https://codeforces.com/problemset/problem/580/C"/>
              </a:rPr>
              <a:t>https://codeforces.com/problemset/problem/580/C</a:t>
            </a:r>
          </a:p>
        </p:txBody>
      </p:sp>
      <p:sp>
        <p:nvSpPr>
          <p:cNvPr name="TextBox 32" id="32"/>
          <p:cNvSpPr txBox="true"/>
          <p:nvPr/>
        </p:nvSpPr>
        <p:spPr>
          <a:xfrm rot="0">
            <a:off x="186530" y="1749169"/>
            <a:ext cx="2318254" cy="3690542"/>
          </a:xfrm>
          <a:prstGeom prst="rect">
            <a:avLst/>
          </a:prstGeom>
        </p:spPr>
        <p:txBody>
          <a:bodyPr anchor="t" rtlCol="false" tIns="0" lIns="0" bIns="0" rIns="0">
            <a:spAutoFit/>
          </a:bodyPr>
          <a:lstStyle/>
          <a:p>
            <a:pPr algn="ctr">
              <a:lnSpc>
                <a:spcPts val="2661"/>
              </a:lnSpc>
              <a:spcBef>
                <a:spcPct val="0"/>
              </a:spcBef>
            </a:pPr>
            <a:r>
              <a:rPr lang="en-US" b="true" sz="2558">
                <a:solidFill>
                  <a:srgbClr val="000000"/>
                </a:solidFill>
                <a:latin typeface="Raleway Bold"/>
                <a:ea typeface="Raleway Bold"/>
                <a:cs typeface="Raleway Bold"/>
                <a:sym typeface="Raleway Bold"/>
              </a:rPr>
              <a:t>Examples 1: </a:t>
            </a:r>
          </a:p>
          <a:p>
            <a:pPr algn="ctr">
              <a:lnSpc>
                <a:spcPts val="2661"/>
              </a:lnSpc>
              <a:spcBef>
                <a:spcPct val="0"/>
              </a:spcBef>
            </a:pPr>
          </a:p>
          <a:p>
            <a:pPr algn="ctr">
              <a:lnSpc>
                <a:spcPts val="2661"/>
              </a:lnSpc>
              <a:spcBef>
                <a:spcPct val="0"/>
              </a:spcBef>
            </a:pPr>
            <a:r>
              <a:rPr lang="en-US" b="true" sz="2558">
                <a:solidFill>
                  <a:srgbClr val="000000"/>
                </a:solidFill>
                <a:latin typeface="Raleway Bold"/>
                <a:ea typeface="Raleway Bold"/>
                <a:cs typeface="Raleway Bold"/>
                <a:sym typeface="Raleway Bold"/>
              </a:rPr>
              <a:t>Input</a:t>
            </a:r>
          </a:p>
          <a:p>
            <a:pPr algn="ctr">
              <a:lnSpc>
                <a:spcPts val="2661"/>
              </a:lnSpc>
              <a:spcBef>
                <a:spcPct val="0"/>
              </a:spcBef>
            </a:pPr>
            <a:r>
              <a:rPr lang="en-US" b="true" sz="2558">
                <a:solidFill>
                  <a:srgbClr val="000000"/>
                </a:solidFill>
                <a:latin typeface="Raleway Bold"/>
                <a:ea typeface="Raleway Bold"/>
                <a:cs typeface="Raleway Bold"/>
                <a:sym typeface="Raleway Bold"/>
              </a:rPr>
              <a:t>4 1</a:t>
            </a:r>
          </a:p>
          <a:p>
            <a:pPr algn="ctr">
              <a:lnSpc>
                <a:spcPts val="2661"/>
              </a:lnSpc>
              <a:spcBef>
                <a:spcPct val="0"/>
              </a:spcBef>
            </a:pPr>
            <a:r>
              <a:rPr lang="en-US" b="true" sz="2558">
                <a:solidFill>
                  <a:srgbClr val="000000"/>
                </a:solidFill>
                <a:latin typeface="Raleway Bold"/>
                <a:ea typeface="Raleway Bold"/>
                <a:cs typeface="Raleway Bold"/>
                <a:sym typeface="Raleway Bold"/>
              </a:rPr>
              <a:t>1 1 0 0</a:t>
            </a:r>
          </a:p>
          <a:p>
            <a:pPr algn="ctr">
              <a:lnSpc>
                <a:spcPts val="2661"/>
              </a:lnSpc>
              <a:spcBef>
                <a:spcPct val="0"/>
              </a:spcBef>
            </a:pPr>
            <a:r>
              <a:rPr lang="en-US" b="true" sz="2558">
                <a:solidFill>
                  <a:srgbClr val="000000"/>
                </a:solidFill>
                <a:latin typeface="Raleway Bold"/>
                <a:ea typeface="Raleway Bold"/>
                <a:cs typeface="Raleway Bold"/>
                <a:sym typeface="Raleway Bold"/>
              </a:rPr>
              <a:t>1 2</a:t>
            </a:r>
          </a:p>
          <a:p>
            <a:pPr algn="ctr">
              <a:lnSpc>
                <a:spcPts val="2661"/>
              </a:lnSpc>
              <a:spcBef>
                <a:spcPct val="0"/>
              </a:spcBef>
            </a:pPr>
            <a:r>
              <a:rPr lang="en-US" b="true" sz="2558">
                <a:solidFill>
                  <a:srgbClr val="000000"/>
                </a:solidFill>
                <a:latin typeface="Raleway Bold"/>
                <a:ea typeface="Raleway Bold"/>
                <a:cs typeface="Raleway Bold"/>
                <a:sym typeface="Raleway Bold"/>
              </a:rPr>
              <a:t>1 3</a:t>
            </a:r>
          </a:p>
          <a:p>
            <a:pPr algn="ctr">
              <a:lnSpc>
                <a:spcPts val="2661"/>
              </a:lnSpc>
              <a:spcBef>
                <a:spcPct val="0"/>
              </a:spcBef>
            </a:pPr>
            <a:r>
              <a:rPr lang="en-US" b="true" sz="2558">
                <a:solidFill>
                  <a:srgbClr val="000000"/>
                </a:solidFill>
                <a:latin typeface="Raleway Bold"/>
                <a:ea typeface="Raleway Bold"/>
                <a:cs typeface="Raleway Bold"/>
                <a:sym typeface="Raleway Bold"/>
              </a:rPr>
              <a:t>1 4</a:t>
            </a:r>
          </a:p>
          <a:p>
            <a:pPr algn="ctr">
              <a:lnSpc>
                <a:spcPts val="2661"/>
              </a:lnSpc>
              <a:spcBef>
                <a:spcPct val="0"/>
              </a:spcBef>
            </a:pPr>
          </a:p>
          <a:p>
            <a:pPr algn="ctr">
              <a:lnSpc>
                <a:spcPts val="2661"/>
              </a:lnSpc>
              <a:spcBef>
                <a:spcPct val="0"/>
              </a:spcBef>
            </a:pPr>
            <a:r>
              <a:rPr lang="en-US" b="true" sz="2558">
                <a:solidFill>
                  <a:srgbClr val="000000"/>
                </a:solidFill>
                <a:latin typeface="Raleway Bold"/>
                <a:ea typeface="Raleway Bold"/>
                <a:cs typeface="Raleway Bold"/>
                <a:sym typeface="Raleway Bold"/>
              </a:rPr>
              <a:t>Output</a:t>
            </a:r>
          </a:p>
          <a:p>
            <a:pPr algn="ctr">
              <a:lnSpc>
                <a:spcPts val="2661"/>
              </a:lnSpc>
              <a:spcBef>
                <a:spcPct val="0"/>
              </a:spcBef>
            </a:pPr>
            <a:r>
              <a:rPr lang="en-US" b="true" sz="2558">
                <a:solidFill>
                  <a:srgbClr val="000000"/>
                </a:solidFill>
                <a:latin typeface="Raleway Bold"/>
                <a:ea typeface="Raleway Bold"/>
                <a:cs typeface="Raleway Bold"/>
                <a:sym typeface="Raleway Bold"/>
              </a:rPr>
              <a:t>2</a:t>
            </a:r>
          </a:p>
        </p:txBody>
      </p:sp>
      <p:sp>
        <p:nvSpPr>
          <p:cNvPr name="TextBox 33" id="33"/>
          <p:cNvSpPr txBox="true"/>
          <p:nvPr/>
        </p:nvSpPr>
        <p:spPr>
          <a:xfrm rot="0">
            <a:off x="8213750" y="1749169"/>
            <a:ext cx="1860500" cy="4690667"/>
          </a:xfrm>
          <a:prstGeom prst="rect">
            <a:avLst/>
          </a:prstGeom>
        </p:spPr>
        <p:txBody>
          <a:bodyPr anchor="t" rtlCol="false" tIns="0" lIns="0" bIns="0" rIns="0">
            <a:spAutoFit/>
          </a:bodyPr>
          <a:lstStyle/>
          <a:p>
            <a:pPr algn="ctr">
              <a:lnSpc>
                <a:spcPts val="2661"/>
              </a:lnSpc>
            </a:pPr>
            <a:r>
              <a:rPr lang="en-US" sz="2558" b="true">
                <a:solidFill>
                  <a:srgbClr val="000000"/>
                </a:solidFill>
                <a:latin typeface="Raleway Bold"/>
                <a:ea typeface="Raleway Bold"/>
                <a:cs typeface="Raleway Bold"/>
                <a:sym typeface="Raleway Bold"/>
              </a:rPr>
              <a:t>Examples 2:</a:t>
            </a:r>
          </a:p>
          <a:p>
            <a:pPr algn="ctr">
              <a:lnSpc>
                <a:spcPts val="2661"/>
              </a:lnSpc>
            </a:pPr>
          </a:p>
          <a:p>
            <a:pPr algn="ctr">
              <a:lnSpc>
                <a:spcPts val="2661"/>
              </a:lnSpc>
              <a:spcBef>
                <a:spcPct val="0"/>
              </a:spcBef>
            </a:pPr>
            <a:r>
              <a:rPr lang="en-US" b="true" sz="2558">
                <a:solidFill>
                  <a:srgbClr val="000000"/>
                </a:solidFill>
                <a:latin typeface="Raleway Bold"/>
                <a:ea typeface="Raleway Bold"/>
                <a:cs typeface="Raleway Bold"/>
                <a:sym typeface="Raleway Bold"/>
              </a:rPr>
              <a:t>Input</a:t>
            </a:r>
          </a:p>
          <a:p>
            <a:pPr algn="ctr">
              <a:lnSpc>
                <a:spcPts val="2661"/>
              </a:lnSpc>
              <a:spcBef>
                <a:spcPct val="0"/>
              </a:spcBef>
            </a:pPr>
            <a:r>
              <a:rPr lang="en-US" b="true" sz="2558">
                <a:solidFill>
                  <a:srgbClr val="000000"/>
                </a:solidFill>
                <a:latin typeface="Raleway Bold"/>
                <a:ea typeface="Raleway Bold"/>
                <a:cs typeface="Raleway Bold"/>
                <a:sym typeface="Raleway Bold"/>
              </a:rPr>
              <a:t>7 1</a:t>
            </a:r>
          </a:p>
          <a:p>
            <a:pPr algn="ctr">
              <a:lnSpc>
                <a:spcPts val="2661"/>
              </a:lnSpc>
              <a:spcBef>
                <a:spcPct val="0"/>
              </a:spcBef>
            </a:pPr>
            <a:r>
              <a:rPr lang="en-US" b="true" sz="2558">
                <a:solidFill>
                  <a:srgbClr val="000000"/>
                </a:solidFill>
                <a:latin typeface="Raleway Bold"/>
                <a:ea typeface="Raleway Bold"/>
                <a:cs typeface="Raleway Bold"/>
                <a:sym typeface="Raleway Bold"/>
              </a:rPr>
              <a:t>1 0 1 1 0 0 0</a:t>
            </a:r>
          </a:p>
          <a:p>
            <a:pPr algn="ctr">
              <a:lnSpc>
                <a:spcPts val="2661"/>
              </a:lnSpc>
              <a:spcBef>
                <a:spcPct val="0"/>
              </a:spcBef>
            </a:pPr>
            <a:r>
              <a:rPr lang="en-US" b="true" sz="2558">
                <a:solidFill>
                  <a:srgbClr val="000000"/>
                </a:solidFill>
                <a:latin typeface="Raleway Bold"/>
                <a:ea typeface="Raleway Bold"/>
                <a:cs typeface="Raleway Bold"/>
                <a:sym typeface="Raleway Bold"/>
              </a:rPr>
              <a:t>1 2</a:t>
            </a:r>
          </a:p>
          <a:p>
            <a:pPr algn="ctr">
              <a:lnSpc>
                <a:spcPts val="2661"/>
              </a:lnSpc>
              <a:spcBef>
                <a:spcPct val="0"/>
              </a:spcBef>
            </a:pPr>
            <a:r>
              <a:rPr lang="en-US" b="true" sz="2558">
                <a:solidFill>
                  <a:srgbClr val="000000"/>
                </a:solidFill>
                <a:latin typeface="Raleway Bold"/>
                <a:ea typeface="Raleway Bold"/>
                <a:cs typeface="Raleway Bold"/>
                <a:sym typeface="Raleway Bold"/>
              </a:rPr>
              <a:t>1 3</a:t>
            </a:r>
          </a:p>
          <a:p>
            <a:pPr algn="ctr">
              <a:lnSpc>
                <a:spcPts val="2661"/>
              </a:lnSpc>
              <a:spcBef>
                <a:spcPct val="0"/>
              </a:spcBef>
            </a:pPr>
            <a:r>
              <a:rPr lang="en-US" b="true" sz="2558">
                <a:solidFill>
                  <a:srgbClr val="000000"/>
                </a:solidFill>
                <a:latin typeface="Raleway Bold"/>
                <a:ea typeface="Raleway Bold"/>
                <a:cs typeface="Raleway Bold"/>
                <a:sym typeface="Raleway Bold"/>
              </a:rPr>
              <a:t>2 4</a:t>
            </a:r>
          </a:p>
          <a:p>
            <a:pPr algn="ctr">
              <a:lnSpc>
                <a:spcPts val="2661"/>
              </a:lnSpc>
              <a:spcBef>
                <a:spcPct val="0"/>
              </a:spcBef>
            </a:pPr>
            <a:r>
              <a:rPr lang="en-US" b="true" sz="2558">
                <a:solidFill>
                  <a:srgbClr val="000000"/>
                </a:solidFill>
                <a:latin typeface="Raleway Bold"/>
                <a:ea typeface="Raleway Bold"/>
                <a:cs typeface="Raleway Bold"/>
                <a:sym typeface="Raleway Bold"/>
              </a:rPr>
              <a:t>2 5</a:t>
            </a:r>
          </a:p>
          <a:p>
            <a:pPr algn="ctr">
              <a:lnSpc>
                <a:spcPts val="2661"/>
              </a:lnSpc>
              <a:spcBef>
                <a:spcPct val="0"/>
              </a:spcBef>
            </a:pPr>
            <a:r>
              <a:rPr lang="en-US" b="true" sz="2558">
                <a:solidFill>
                  <a:srgbClr val="000000"/>
                </a:solidFill>
                <a:latin typeface="Raleway Bold"/>
                <a:ea typeface="Raleway Bold"/>
                <a:cs typeface="Raleway Bold"/>
                <a:sym typeface="Raleway Bold"/>
              </a:rPr>
              <a:t>3 6</a:t>
            </a:r>
          </a:p>
          <a:p>
            <a:pPr algn="ctr">
              <a:lnSpc>
                <a:spcPts val="2661"/>
              </a:lnSpc>
              <a:spcBef>
                <a:spcPct val="0"/>
              </a:spcBef>
            </a:pPr>
            <a:r>
              <a:rPr lang="en-US" b="true" sz="2558">
                <a:solidFill>
                  <a:srgbClr val="000000"/>
                </a:solidFill>
                <a:latin typeface="Raleway Bold"/>
                <a:ea typeface="Raleway Bold"/>
                <a:cs typeface="Raleway Bold"/>
                <a:sym typeface="Raleway Bold"/>
              </a:rPr>
              <a:t>3 7</a:t>
            </a:r>
          </a:p>
          <a:p>
            <a:pPr algn="ctr">
              <a:lnSpc>
                <a:spcPts val="2661"/>
              </a:lnSpc>
              <a:spcBef>
                <a:spcPct val="0"/>
              </a:spcBef>
            </a:pPr>
          </a:p>
          <a:p>
            <a:pPr algn="ctr">
              <a:lnSpc>
                <a:spcPts val="2661"/>
              </a:lnSpc>
              <a:spcBef>
                <a:spcPct val="0"/>
              </a:spcBef>
            </a:pPr>
            <a:r>
              <a:rPr lang="en-US" b="true" sz="2558">
                <a:solidFill>
                  <a:srgbClr val="000000"/>
                </a:solidFill>
                <a:latin typeface="Raleway Bold"/>
                <a:ea typeface="Raleway Bold"/>
                <a:cs typeface="Raleway Bold"/>
                <a:sym typeface="Raleway Bold"/>
              </a:rPr>
              <a:t>Output</a:t>
            </a:r>
          </a:p>
          <a:p>
            <a:pPr algn="ctr">
              <a:lnSpc>
                <a:spcPts val="2661"/>
              </a:lnSpc>
              <a:spcBef>
                <a:spcPct val="0"/>
              </a:spcBef>
            </a:pPr>
            <a:r>
              <a:rPr lang="en-US" b="true" sz="2558">
                <a:solidFill>
                  <a:srgbClr val="000000"/>
                </a:solidFill>
                <a:latin typeface="Raleway Bold"/>
                <a:ea typeface="Raleway Bold"/>
                <a:cs typeface="Raleway Bold"/>
                <a:sym typeface="Raleway Bold"/>
              </a:rPr>
              <a:t>2</a:t>
            </a:r>
          </a:p>
        </p:txBody>
      </p:sp>
      <p:grpSp>
        <p:nvGrpSpPr>
          <p:cNvPr name="Group 34" id="34"/>
          <p:cNvGrpSpPr/>
          <p:nvPr/>
        </p:nvGrpSpPr>
        <p:grpSpPr>
          <a:xfrm rot="0">
            <a:off x="12250004" y="3837727"/>
            <a:ext cx="721873" cy="723258"/>
            <a:chOff x="0" y="0"/>
            <a:chExt cx="812800" cy="814359"/>
          </a:xfrm>
        </p:grpSpPr>
        <p:sp>
          <p:nvSpPr>
            <p:cNvPr name="Freeform 35" id="35"/>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36" id="36"/>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2</a:t>
              </a:r>
            </a:p>
          </p:txBody>
        </p:sp>
      </p:grpSp>
      <p:grpSp>
        <p:nvGrpSpPr>
          <p:cNvPr name="Group 37" id="37"/>
          <p:cNvGrpSpPr/>
          <p:nvPr/>
        </p:nvGrpSpPr>
        <p:grpSpPr>
          <a:xfrm rot="0">
            <a:off x="15137496" y="3719279"/>
            <a:ext cx="721873" cy="723258"/>
            <a:chOff x="0" y="0"/>
            <a:chExt cx="812800" cy="814359"/>
          </a:xfrm>
        </p:grpSpPr>
        <p:sp>
          <p:nvSpPr>
            <p:cNvPr name="Freeform 38" id="38"/>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39" id="39"/>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3</a:t>
              </a:r>
            </a:p>
          </p:txBody>
        </p:sp>
      </p:grpSp>
      <p:grpSp>
        <p:nvGrpSpPr>
          <p:cNvPr name="Group 40" id="40"/>
          <p:cNvGrpSpPr/>
          <p:nvPr/>
        </p:nvGrpSpPr>
        <p:grpSpPr>
          <a:xfrm rot="0">
            <a:off x="11528131" y="5439711"/>
            <a:ext cx="721873" cy="723258"/>
            <a:chOff x="0" y="0"/>
            <a:chExt cx="812800" cy="814359"/>
          </a:xfrm>
        </p:grpSpPr>
        <p:sp>
          <p:nvSpPr>
            <p:cNvPr name="Freeform 41" id="41"/>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42" id="42"/>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4</a:t>
              </a:r>
            </a:p>
          </p:txBody>
        </p:sp>
      </p:grpSp>
      <p:grpSp>
        <p:nvGrpSpPr>
          <p:cNvPr name="Group 43" id="43"/>
          <p:cNvGrpSpPr/>
          <p:nvPr/>
        </p:nvGrpSpPr>
        <p:grpSpPr>
          <a:xfrm rot="0">
            <a:off x="12971877" y="5439711"/>
            <a:ext cx="721873" cy="723258"/>
            <a:chOff x="0" y="0"/>
            <a:chExt cx="812800" cy="814359"/>
          </a:xfrm>
        </p:grpSpPr>
        <p:sp>
          <p:nvSpPr>
            <p:cNvPr name="Freeform 44" id="44"/>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45" id="45"/>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5</a:t>
              </a:r>
            </a:p>
          </p:txBody>
        </p:sp>
      </p:grpSp>
      <p:grpSp>
        <p:nvGrpSpPr>
          <p:cNvPr name="Group 46" id="46"/>
          <p:cNvGrpSpPr/>
          <p:nvPr/>
        </p:nvGrpSpPr>
        <p:grpSpPr>
          <a:xfrm rot="0">
            <a:off x="14415623" y="5439711"/>
            <a:ext cx="721873" cy="723258"/>
            <a:chOff x="0" y="0"/>
            <a:chExt cx="812800" cy="814359"/>
          </a:xfrm>
        </p:grpSpPr>
        <p:sp>
          <p:nvSpPr>
            <p:cNvPr name="Freeform 47" id="47"/>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48" id="48"/>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6</a:t>
              </a:r>
            </a:p>
          </p:txBody>
        </p:sp>
      </p:grpSp>
      <p:grpSp>
        <p:nvGrpSpPr>
          <p:cNvPr name="Group 49" id="49"/>
          <p:cNvGrpSpPr/>
          <p:nvPr/>
        </p:nvGrpSpPr>
        <p:grpSpPr>
          <a:xfrm rot="0">
            <a:off x="15859370" y="5439711"/>
            <a:ext cx="721873" cy="723258"/>
            <a:chOff x="0" y="0"/>
            <a:chExt cx="812800" cy="814359"/>
          </a:xfrm>
        </p:grpSpPr>
        <p:sp>
          <p:nvSpPr>
            <p:cNvPr name="Freeform 50" id="50"/>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4F9FF5"/>
            </a:solidFill>
          </p:spPr>
        </p:sp>
        <p:sp>
          <p:nvSpPr>
            <p:cNvPr name="TextBox 51" id="51"/>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7</a:t>
              </a:r>
            </a:p>
          </p:txBody>
        </p:sp>
      </p:grpSp>
      <p:sp>
        <p:nvSpPr>
          <p:cNvPr name="AutoShape 52" id="52"/>
          <p:cNvSpPr/>
          <p:nvPr/>
        </p:nvSpPr>
        <p:spPr>
          <a:xfrm>
            <a:off x="14054687" y="2914818"/>
            <a:ext cx="1443746" cy="804461"/>
          </a:xfrm>
          <a:prstGeom prst="line">
            <a:avLst/>
          </a:prstGeom>
          <a:ln cap="flat" w="38100">
            <a:solidFill>
              <a:srgbClr val="000000"/>
            </a:solidFill>
            <a:prstDash val="solid"/>
            <a:headEnd type="none" len="sm" w="sm"/>
            <a:tailEnd type="arrow" len="sm" w="med"/>
          </a:ln>
        </p:spPr>
      </p:sp>
      <p:sp>
        <p:nvSpPr>
          <p:cNvPr name="AutoShape 53" id="53"/>
          <p:cNvSpPr/>
          <p:nvPr/>
        </p:nvSpPr>
        <p:spPr>
          <a:xfrm flipH="true">
            <a:off x="12610941" y="2914818"/>
            <a:ext cx="1443746" cy="922910"/>
          </a:xfrm>
          <a:prstGeom prst="line">
            <a:avLst/>
          </a:prstGeom>
          <a:ln cap="flat" w="38100">
            <a:solidFill>
              <a:srgbClr val="000000"/>
            </a:solidFill>
            <a:prstDash val="solid"/>
            <a:headEnd type="none" len="sm" w="sm"/>
            <a:tailEnd type="arrow" len="sm" w="med"/>
          </a:ln>
        </p:spPr>
      </p:sp>
      <p:sp>
        <p:nvSpPr>
          <p:cNvPr name="AutoShape 54" id="54"/>
          <p:cNvSpPr/>
          <p:nvPr/>
        </p:nvSpPr>
        <p:spPr>
          <a:xfrm flipH="true">
            <a:off x="11889067" y="4560985"/>
            <a:ext cx="721873" cy="878726"/>
          </a:xfrm>
          <a:prstGeom prst="line">
            <a:avLst/>
          </a:prstGeom>
          <a:ln cap="flat" w="38100">
            <a:solidFill>
              <a:srgbClr val="000000"/>
            </a:solidFill>
            <a:prstDash val="solid"/>
            <a:headEnd type="none" len="sm" w="sm"/>
            <a:tailEnd type="arrow" len="sm" w="med"/>
          </a:ln>
        </p:spPr>
      </p:sp>
      <p:sp>
        <p:nvSpPr>
          <p:cNvPr name="AutoShape 55" id="55"/>
          <p:cNvSpPr/>
          <p:nvPr/>
        </p:nvSpPr>
        <p:spPr>
          <a:xfrm>
            <a:off x="12610941" y="4560985"/>
            <a:ext cx="721873" cy="878726"/>
          </a:xfrm>
          <a:prstGeom prst="line">
            <a:avLst/>
          </a:prstGeom>
          <a:ln cap="flat" w="38100">
            <a:solidFill>
              <a:srgbClr val="000000"/>
            </a:solidFill>
            <a:prstDash val="solid"/>
            <a:headEnd type="none" len="sm" w="sm"/>
            <a:tailEnd type="arrow" len="sm" w="med"/>
          </a:ln>
        </p:spPr>
      </p:sp>
      <p:sp>
        <p:nvSpPr>
          <p:cNvPr name="AutoShape 56" id="56"/>
          <p:cNvSpPr/>
          <p:nvPr/>
        </p:nvSpPr>
        <p:spPr>
          <a:xfrm flipH="true">
            <a:off x="14776560" y="4442537"/>
            <a:ext cx="721873" cy="997174"/>
          </a:xfrm>
          <a:prstGeom prst="line">
            <a:avLst/>
          </a:prstGeom>
          <a:ln cap="flat" w="38100">
            <a:solidFill>
              <a:srgbClr val="000000"/>
            </a:solidFill>
            <a:prstDash val="solid"/>
            <a:headEnd type="none" len="sm" w="sm"/>
            <a:tailEnd type="arrow" len="sm" w="med"/>
          </a:ln>
        </p:spPr>
      </p:sp>
      <p:sp>
        <p:nvSpPr>
          <p:cNvPr name="AutoShape 57" id="57"/>
          <p:cNvSpPr/>
          <p:nvPr/>
        </p:nvSpPr>
        <p:spPr>
          <a:xfrm>
            <a:off x="15498433" y="4442537"/>
            <a:ext cx="721873" cy="997174"/>
          </a:xfrm>
          <a:prstGeom prst="line">
            <a:avLst/>
          </a:prstGeom>
          <a:ln cap="flat" w="38100">
            <a:solidFill>
              <a:srgbClr val="000000"/>
            </a:solidFill>
            <a:prstDash val="solid"/>
            <a:headEnd type="none" len="sm" w="sm"/>
            <a:tailEnd type="arrow" len="sm" w="med"/>
          </a:ln>
        </p:spPr>
      </p:sp>
      <p:grpSp>
        <p:nvGrpSpPr>
          <p:cNvPr name="Group 58" id="58"/>
          <p:cNvGrpSpPr/>
          <p:nvPr/>
        </p:nvGrpSpPr>
        <p:grpSpPr>
          <a:xfrm rot="0">
            <a:off x="13693750" y="2191560"/>
            <a:ext cx="721873" cy="723258"/>
            <a:chOff x="0" y="0"/>
            <a:chExt cx="812800" cy="814359"/>
          </a:xfrm>
        </p:grpSpPr>
        <p:sp>
          <p:nvSpPr>
            <p:cNvPr name="Freeform 59" id="59"/>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3844A1"/>
            </a:solidFill>
          </p:spPr>
        </p:sp>
        <p:sp>
          <p:nvSpPr>
            <p:cNvPr name="TextBox 60" id="60"/>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1</a:t>
              </a:r>
            </a:p>
          </p:txBody>
        </p:sp>
      </p:grpSp>
      <p:grpSp>
        <p:nvGrpSpPr>
          <p:cNvPr name="Group 61" id="61"/>
          <p:cNvGrpSpPr/>
          <p:nvPr/>
        </p:nvGrpSpPr>
        <p:grpSpPr>
          <a:xfrm rot="0">
            <a:off x="15137496" y="3718586"/>
            <a:ext cx="721873" cy="723258"/>
            <a:chOff x="0" y="0"/>
            <a:chExt cx="812800" cy="814359"/>
          </a:xfrm>
        </p:grpSpPr>
        <p:sp>
          <p:nvSpPr>
            <p:cNvPr name="Freeform 62" id="62"/>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3844A1"/>
            </a:solidFill>
          </p:spPr>
        </p:sp>
        <p:sp>
          <p:nvSpPr>
            <p:cNvPr name="TextBox 63" id="63"/>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3</a:t>
              </a:r>
            </a:p>
          </p:txBody>
        </p:sp>
      </p:grpSp>
      <p:grpSp>
        <p:nvGrpSpPr>
          <p:cNvPr name="Group 64" id="64"/>
          <p:cNvGrpSpPr/>
          <p:nvPr/>
        </p:nvGrpSpPr>
        <p:grpSpPr>
          <a:xfrm rot="0">
            <a:off x="11526104" y="5439711"/>
            <a:ext cx="721873" cy="723258"/>
            <a:chOff x="0" y="0"/>
            <a:chExt cx="812800" cy="814359"/>
          </a:xfrm>
        </p:grpSpPr>
        <p:sp>
          <p:nvSpPr>
            <p:cNvPr name="Freeform 65" id="65"/>
            <p:cNvSpPr/>
            <p:nvPr/>
          </p:nvSpPr>
          <p:spPr>
            <a:xfrm flipH="false" flipV="false" rot="0">
              <a:off x="0" y="0"/>
              <a:ext cx="812800" cy="814359"/>
            </a:xfrm>
            <a:custGeom>
              <a:avLst/>
              <a:gdLst/>
              <a:ahLst/>
              <a:cxnLst/>
              <a:rect r="r" b="b" t="t" l="l"/>
              <a:pathLst>
                <a:path h="814359" w="812800">
                  <a:moveTo>
                    <a:pt x="406400" y="0"/>
                  </a:moveTo>
                  <a:cubicBezTo>
                    <a:pt x="181951" y="0"/>
                    <a:pt x="0" y="182301"/>
                    <a:pt x="0" y="407180"/>
                  </a:cubicBezTo>
                  <a:cubicBezTo>
                    <a:pt x="0" y="632059"/>
                    <a:pt x="181951" y="814359"/>
                    <a:pt x="406400" y="814359"/>
                  </a:cubicBezTo>
                  <a:cubicBezTo>
                    <a:pt x="630849" y="814359"/>
                    <a:pt x="812800" y="632059"/>
                    <a:pt x="812800" y="407180"/>
                  </a:cubicBezTo>
                  <a:cubicBezTo>
                    <a:pt x="812800" y="182301"/>
                    <a:pt x="630849" y="0"/>
                    <a:pt x="406400" y="0"/>
                  </a:cubicBezTo>
                  <a:close/>
                </a:path>
              </a:pathLst>
            </a:custGeom>
            <a:solidFill>
              <a:srgbClr val="3844A1"/>
            </a:solidFill>
          </p:spPr>
        </p:sp>
        <p:sp>
          <p:nvSpPr>
            <p:cNvPr name="TextBox 66" id="66"/>
            <p:cNvSpPr txBox="true"/>
            <p:nvPr/>
          </p:nvSpPr>
          <p:spPr>
            <a:xfrm>
              <a:off x="76200" y="104921"/>
              <a:ext cx="660400" cy="633092"/>
            </a:xfrm>
            <a:prstGeom prst="rect">
              <a:avLst/>
            </a:prstGeom>
          </p:spPr>
          <p:txBody>
            <a:bodyPr anchor="ctr" rtlCol="false" tIns="50800" lIns="50800" bIns="50800" rIns="50800"/>
            <a:lstStyle/>
            <a:p>
              <a:pPr algn="ctr">
                <a:lnSpc>
                  <a:spcPts val="2661"/>
                </a:lnSpc>
              </a:pPr>
              <a:r>
                <a:rPr lang="en-US" b="true" sz="2558">
                  <a:solidFill>
                    <a:srgbClr val="000000"/>
                  </a:solidFill>
                  <a:latin typeface="Raleway Bold"/>
                  <a:ea typeface="Raleway Bold"/>
                  <a:cs typeface="Raleway Bold"/>
                  <a:sym typeface="Raleway Bold"/>
                </a:rPr>
                <a:t>4</a:t>
              </a:r>
            </a:p>
          </p:txBody>
        </p:sp>
      </p:grpSp>
      <p:sp>
        <p:nvSpPr>
          <p:cNvPr name="TextBox 67" id="67"/>
          <p:cNvSpPr txBox="true"/>
          <p:nvPr/>
        </p:nvSpPr>
        <p:spPr>
          <a:xfrm rot="0">
            <a:off x="766734" y="458269"/>
            <a:ext cx="8631647" cy="570372"/>
          </a:xfrm>
          <a:prstGeom prst="rect">
            <a:avLst/>
          </a:prstGeom>
        </p:spPr>
        <p:txBody>
          <a:bodyPr anchor="t" rtlCol="false" tIns="0" lIns="0" bIns="0" rIns="0">
            <a:spAutoFit/>
          </a:bodyPr>
          <a:lstStyle/>
          <a:p>
            <a:pPr algn="l">
              <a:lnSpc>
                <a:spcPts val="4033"/>
              </a:lnSpc>
              <a:spcBef>
                <a:spcPct val="0"/>
              </a:spcBef>
            </a:pPr>
            <a:r>
              <a:rPr lang="en-US" b="true" sz="3878">
                <a:solidFill>
                  <a:srgbClr val="F0F7FE"/>
                </a:solidFill>
                <a:latin typeface="Poppins Bold"/>
                <a:ea typeface="Poppins Bold"/>
                <a:cs typeface="Poppins Bold"/>
                <a:sym typeface="Poppins Bold"/>
              </a:rPr>
              <a:t>Example discasion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97500" y="2434908"/>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2660616" y="1307171"/>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353272" y="2616943"/>
            <a:ext cx="3793627" cy="5763798"/>
          </a:xfrm>
          <a:custGeom>
            <a:avLst/>
            <a:gdLst/>
            <a:ahLst/>
            <a:cxnLst/>
            <a:rect r="r" b="b" t="t" l="l"/>
            <a:pathLst>
              <a:path h="5763798" w="3793627">
                <a:moveTo>
                  <a:pt x="0" y="0"/>
                </a:moveTo>
                <a:lnTo>
                  <a:pt x="3793627" y="0"/>
                </a:lnTo>
                <a:lnTo>
                  <a:pt x="3793627" y="5763797"/>
                </a:lnTo>
                <a:lnTo>
                  <a:pt x="0" y="57637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353272" y="2263044"/>
            <a:ext cx="1663920" cy="1636693"/>
          </a:xfrm>
          <a:custGeom>
            <a:avLst/>
            <a:gdLst/>
            <a:ahLst/>
            <a:cxnLst/>
            <a:rect r="r" b="b" t="t" l="l"/>
            <a:pathLst>
              <a:path h="1636693" w="1663920">
                <a:moveTo>
                  <a:pt x="0" y="0"/>
                </a:moveTo>
                <a:lnTo>
                  <a:pt x="1663920" y="0"/>
                </a:lnTo>
                <a:lnTo>
                  <a:pt x="1663920" y="1636693"/>
                </a:lnTo>
                <a:lnTo>
                  <a:pt x="0" y="16366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660616" y="5124450"/>
            <a:ext cx="5391937" cy="2376294"/>
          </a:xfrm>
          <a:prstGeom prst="rect">
            <a:avLst/>
          </a:prstGeom>
        </p:spPr>
        <p:txBody>
          <a:bodyPr anchor="t" rtlCol="false" tIns="0" lIns="0" bIns="0" rIns="0">
            <a:spAutoFit/>
          </a:bodyPr>
          <a:lstStyle/>
          <a:p>
            <a:pPr algn="l">
              <a:lnSpc>
                <a:spcPts val="2380"/>
              </a:lnSpc>
            </a:pPr>
          </a:p>
          <a:p>
            <a:pPr algn="l">
              <a:lnSpc>
                <a:spcPts val="2380"/>
              </a:lnSpc>
            </a:pPr>
            <a:r>
              <a:rPr lang="en-US" sz="1951" b="true">
                <a:solidFill>
                  <a:srgbClr val="063050"/>
                </a:solidFill>
                <a:latin typeface="Poppins Medium"/>
                <a:ea typeface="Poppins Medium"/>
                <a:cs typeface="Poppins Medium"/>
                <a:sym typeface="Poppins Medium"/>
              </a:rPr>
              <a:t>•Building Tree (Adjacency List): O(n)</a:t>
            </a:r>
          </a:p>
          <a:p>
            <a:pPr algn="l">
              <a:lnSpc>
                <a:spcPts val="2380"/>
              </a:lnSpc>
            </a:pPr>
            <a:r>
              <a:rPr lang="en-US" sz="1951" b="true">
                <a:solidFill>
                  <a:srgbClr val="063050"/>
                </a:solidFill>
                <a:latin typeface="Poppins Medium"/>
                <a:ea typeface="Poppins Medium"/>
                <a:cs typeface="Poppins Medium"/>
                <a:sym typeface="Poppins Medium"/>
              </a:rPr>
              <a:t>•DFS Traversal: Each node &amp; edge visited once → O(n)</a:t>
            </a:r>
          </a:p>
          <a:p>
            <a:pPr algn="l">
              <a:lnSpc>
                <a:spcPts val="2380"/>
              </a:lnSpc>
            </a:pPr>
            <a:r>
              <a:rPr lang="en-US" sz="1951" b="true">
                <a:solidFill>
                  <a:srgbClr val="063050"/>
                </a:solidFill>
                <a:latin typeface="Poppins Medium"/>
                <a:ea typeface="Poppins Medium"/>
                <a:cs typeface="Poppins Medium"/>
                <a:sym typeface="Poppins Medium"/>
              </a:rPr>
              <a:t>•Overall: ✅ O(n)</a:t>
            </a:r>
          </a:p>
          <a:p>
            <a:pPr algn="l">
              <a:lnSpc>
                <a:spcPts val="2380"/>
              </a:lnSpc>
            </a:pPr>
            <a:r>
              <a:rPr lang="en-US" sz="1951" b="true">
                <a:solidFill>
                  <a:srgbClr val="063050"/>
                </a:solidFill>
                <a:latin typeface="Poppins Medium"/>
                <a:ea typeface="Poppins Medium"/>
                <a:cs typeface="Poppins Medium"/>
                <a:sym typeface="Poppins Medium"/>
              </a:rPr>
              <a:t>🔹 Efficient for n ≤ 10⁵</a:t>
            </a:r>
          </a:p>
          <a:p>
            <a:pPr algn="l">
              <a:lnSpc>
                <a:spcPts val="2380"/>
              </a:lnSpc>
            </a:pPr>
            <a:r>
              <a:rPr lang="en-US" sz="1951" b="true">
                <a:solidFill>
                  <a:srgbClr val="063050"/>
                </a:solidFill>
                <a:latin typeface="Poppins Medium"/>
                <a:ea typeface="Poppins Medium"/>
                <a:cs typeface="Poppins Medium"/>
                <a:sym typeface="Poppins Medium"/>
              </a:rPr>
              <a:t> 🔹 Each vertex processed once</a:t>
            </a:r>
          </a:p>
          <a:p>
            <a:pPr algn="l">
              <a:lnSpc>
                <a:spcPts val="2380"/>
              </a:lnSpc>
            </a:pPr>
          </a:p>
        </p:txBody>
      </p:sp>
      <p:sp>
        <p:nvSpPr>
          <p:cNvPr name="TextBox 10" id="10"/>
          <p:cNvSpPr txBox="true"/>
          <p:nvPr/>
        </p:nvSpPr>
        <p:spPr>
          <a:xfrm rot="0">
            <a:off x="2660616" y="4466179"/>
            <a:ext cx="2762054"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Time Complexity:</a:t>
            </a:r>
          </a:p>
        </p:txBody>
      </p:sp>
      <p:sp>
        <p:nvSpPr>
          <p:cNvPr name="TextBox 11" id="11"/>
          <p:cNvSpPr txBox="true"/>
          <p:nvPr/>
        </p:nvSpPr>
        <p:spPr>
          <a:xfrm rot="0">
            <a:off x="8791462" y="5124450"/>
            <a:ext cx="5345877" cy="2671569"/>
          </a:xfrm>
          <a:prstGeom prst="rect">
            <a:avLst/>
          </a:prstGeom>
        </p:spPr>
        <p:txBody>
          <a:bodyPr anchor="t" rtlCol="false" tIns="0" lIns="0" bIns="0" rIns="0">
            <a:spAutoFit/>
          </a:bodyPr>
          <a:lstStyle/>
          <a:p>
            <a:pPr algn="l">
              <a:lnSpc>
                <a:spcPts val="2380"/>
              </a:lnSpc>
            </a:pPr>
          </a:p>
          <a:p>
            <a:pPr algn="l">
              <a:lnSpc>
                <a:spcPts val="2380"/>
              </a:lnSpc>
            </a:pPr>
            <a:r>
              <a:rPr lang="en-US" sz="1951" b="true">
                <a:solidFill>
                  <a:srgbClr val="063050"/>
                </a:solidFill>
                <a:latin typeface="Poppins Medium"/>
                <a:ea typeface="Poppins Medium"/>
                <a:cs typeface="Poppins Medium"/>
                <a:sym typeface="Poppins Medium"/>
              </a:rPr>
              <a:t>•Adjacency List: O(n)</a:t>
            </a:r>
          </a:p>
          <a:p>
            <a:pPr algn="l">
              <a:lnSpc>
                <a:spcPts val="2380"/>
              </a:lnSpc>
            </a:pPr>
            <a:r>
              <a:rPr lang="en-US" sz="1951" b="true">
                <a:solidFill>
                  <a:srgbClr val="063050"/>
                </a:solidFill>
                <a:latin typeface="Poppins Medium"/>
                <a:ea typeface="Poppins Medium"/>
                <a:cs typeface="Poppins Medium"/>
                <a:sym typeface="Poppins Medium"/>
              </a:rPr>
              <a:t>•DFS Recursion Stack: O(h) (≤ O(n))</a:t>
            </a:r>
          </a:p>
          <a:p>
            <a:pPr algn="l">
              <a:lnSpc>
                <a:spcPts val="2380"/>
              </a:lnSpc>
            </a:pPr>
            <a:r>
              <a:rPr lang="en-US" sz="1951" b="true">
                <a:solidFill>
                  <a:srgbClr val="063050"/>
                </a:solidFill>
                <a:latin typeface="Poppins Medium"/>
                <a:ea typeface="Poppins Medium"/>
                <a:cs typeface="Poppins Medium"/>
                <a:sym typeface="Poppins Medium"/>
              </a:rPr>
              <a:t>•Cat Array &amp; Other Variables: O(n)</a:t>
            </a:r>
          </a:p>
          <a:p>
            <a:pPr algn="l">
              <a:lnSpc>
                <a:spcPts val="2380"/>
              </a:lnSpc>
            </a:pPr>
            <a:r>
              <a:rPr lang="en-US" sz="1951" b="true">
                <a:solidFill>
                  <a:srgbClr val="063050"/>
                </a:solidFill>
                <a:latin typeface="Poppins Medium"/>
                <a:ea typeface="Poppins Medium"/>
                <a:cs typeface="Poppins Medium"/>
                <a:sym typeface="Poppins Medium"/>
              </a:rPr>
              <a:t>•Overall: ✅ O(n)</a:t>
            </a:r>
          </a:p>
          <a:p>
            <a:pPr algn="l">
              <a:lnSpc>
                <a:spcPts val="2380"/>
              </a:lnSpc>
            </a:pPr>
            <a:r>
              <a:rPr lang="en-US" sz="1951" b="true">
                <a:solidFill>
                  <a:srgbClr val="063050"/>
                </a:solidFill>
                <a:latin typeface="Poppins Medium"/>
                <a:ea typeface="Poppins Medium"/>
                <a:cs typeface="Poppins Medium"/>
                <a:sym typeface="Poppins Medium"/>
              </a:rPr>
              <a:t>🔹 Linear space usage</a:t>
            </a:r>
          </a:p>
          <a:p>
            <a:pPr algn="l">
              <a:lnSpc>
                <a:spcPts val="2380"/>
              </a:lnSpc>
            </a:pPr>
            <a:r>
              <a:rPr lang="en-US" sz="1951" b="true">
                <a:solidFill>
                  <a:srgbClr val="063050"/>
                </a:solidFill>
                <a:latin typeface="Poppins Medium"/>
                <a:ea typeface="Poppins Medium"/>
                <a:cs typeface="Poppins Medium"/>
                <a:sym typeface="Poppins Medium"/>
              </a:rPr>
              <a:t> 🔹 Depends on tree height</a:t>
            </a:r>
          </a:p>
          <a:p>
            <a:pPr algn="l">
              <a:lnSpc>
                <a:spcPts val="2380"/>
              </a:lnSpc>
            </a:pPr>
            <a:r>
              <a:rPr lang="en-US" sz="1951" b="true">
                <a:solidFill>
                  <a:srgbClr val="063050"/>
                </a:solidFill>
                <a:latin typeface="Poppins Medium"/>
                <a:ea typeface="Poppins Medium"/>
                <a:cs typeface="Poppins Medium"/>
                <a:sym typeface="Poppins Medium"/>
              </a:rPr>
              <a:t>•</a:t>
            </a:r>
          </a:p>
          <a:p>
            <a:pPr algn="l">
              <a:lnSpc>
                <a:spcPts val="2380"/>
              </a:lnSpc>
            </a:pPr>
          </a:p>
        </p:txBody>
      </p:sp>
      <p:sp>
        <p:nvSpPr>
          <p:cNvPr name="TextBox 12" id="12"/>
          <p:cNvSpPr txBox="true"/>
          <p:nvPr/>
        </p:nvSpPr>
        <p:spPr>
          <a:xfrm rot="0">
            <a:off x="8791462" y="4466179"/>
            <a:ext cx="3473487"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Space Complexity:</a:t>
            </a:r>
          </a:p>
        </p:txBody>
      </p:sp>
      <p:sp>
        <p:nvSpPr>
          <p:cNvPr name="TextBox 13" id="13"/>
          <p:cNvSpPr txBox="true"/>
          <p:nvPr/>
        </p:nvSpPr>
        <p:spPr>
          <a:xfrm rot="0">
            <a:off x="2660616" y="2795485"/>
            <a:ext cx="10173649"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Complexity Analysis:</a:t>
            </a:r>
          </a:p>
        </p:txBody>
      </p:sp>
      <p:sp>
        <p:nvSpPr>
          <p:cNvPr name="Freeform 14" id="14"/>
          <p:cNvSpPr/>
          <p:nvPr/>
        </p:nvSpPr>
        <p:spPr>
          <a:xfrm flipH="false" flipV="false" rot="0">
            <a:off x="16872140" y="146485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9">
              <a:alphaModFix amt="71000"/>
            </a:blip>
            <a:stretch>
              <a:fillRect l="0" t="0" r="0" b="0"/>
            </a:stretch>
          </a:blipFill>
        </p:spPr>
      </p:sp>
      <p:sp>
        <p:nvSpPr>
          <p:cNvPr name="Freeform 15" id="15"/>
          <p:cNvSpPr/>
          <p:nvPr/>
        </p:nvSpPr>
        <p:spPr>
          <a:xfrm flipH="false" flipV="false" rot="0">
            <a:off x="-390204" y="8950469"/>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9">
              <a:alphaModFix amt="71000"/>
            </a:blip>
            <a:stretch>
              <a:fillRect l="0" t="0" r="0" b="0"/>
            </a:stretch>
          </a:blipFill>
        </p:spPr>
      </p:sp>
      <p:grpSp>
        <p:nvGrpSpPr>
          <p:cNvPr name="Group 16" id="16"/>
          <p:cNvGrpSpPr/>
          <p:nvPr/>
        </p:nvGrpSpPr>
        <p:grpSpPr>
          <a:xfrm rot="0">
            <a:off x="2159313" y="4684673"/>
            <a:ext cx="357065" cy="357065"/>
            <a:chOff x="0" y="0"/>
            <a:chExt cx="94042" cy="94042"/>
          </a:xfrm>
        </p:grpSpPr>
        <p:sp>
          <p:nvSpPr>
            <p:cNvPr name="Freeform 17" id="17"/>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8" id="18"/>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19" id="19"/>
          <p:cNvGrpSpPr/>
          <p:nvPr/>
        </p:nvGrpSpPr>
        <p:grpSpPr>
          <a:xfrm rot="0">
            <a:off x="8256293" y="4684673"/>
            <a:ext cx="357065" cy="357065"/>
            <a:chOff x="0" y="0"/>
            <a:chExt cx="94042" cy="94042"/>
          </a:xfrm>
        </p:grpSpPr>
        <p:sp>
          <p:nvSpPr>
            <p:cNvPr name="Freeform 20" id="2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1" id="2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DAG20IyRB44</dc:identifier>
  <dcterms:modified xsi:type="dcterms:W3CDTF">2011-08-01T06:04:30Z</dcterms:modified>
  <cp:revision>1</cp:revision>
  <dc:title>Blue Gradient Modern Illustration Computer Presentation</dc:title>
</cp:coreProperties>
</file>