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59" r:id="rId3"/>
    <p:sldId id="260" r:id="rId4"/>
    <p:sldId id="261" r:id="rId5"/>
    <p:sldId id="262" r:id="rId6"/>
    <p:sldId id="263" r:id="rId7"/>
    <p:sldId id="277" r:id="rId8"/>
    <p:sldId id="264" r:id="rId9"/>
    <p:sldId id="266" r:id="rId10"/>
    <p:sldId id="265" r:id="rId11"/>
    <p:sldId id="267" r:id="rId12"/>
    <p:sldId id="268" r:id="rId13"/>
    <p:sldId id="269" r:id="rId14"/>
    <p:sldId id="271" r:id="rId15"/>
    <p:sldId id="275" r:id="rId16"/>
    <p:sldId id="278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61A3B-0A3D-CB21-5392-4DEA52FEA0E3}" v="253" dt="2025-10-25T08:25:59.027"/>
    <p1510:client id="{3FF01D7C-51C1-0ED2-F88B-FDEFF54BDAEC}" v="928" dt="2025-10-24T19:51:19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166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FA49F8-76B1-4C4F-BB94-F617161A74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DE492-81FE-4684-B9E3-2331D30033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“There are two main types:</a:t>
          </a:r>
        </a:p>
      </dgm:t>
    </dgm:pt>
    <dgm:pt modelId="{7CF9CD7A-F278-4603-B8CC-766B66CF25D3}" type="parTrans" cxnId="{C52EAB8D-47CD-47A6-AF04-EF61BBB9FACA}">
      <dgm:prSet/>
      <dgm:spPr/>
      <dgm:t>
        <a:bodyPr/>
        <a:lstStyle/>
        <a:p>
          <a:endParaRPr lang="en-US"/>
        </a:p>
      </dgm:t>
    </dgm:pt>
    <dgm:pt modelId="{6F1D0586-9BF6-4B28-82ED-2D095A1AFD56}" type="sibTrans" cxnId="{C52EAB8D-47CD-47A6-AF04-EF61BBB9FACA}">
      <dgm:prSet/>
      <dgm:spPr/>
      <dgm:t>
        <a:bodyPr/>
        <a:lstStyle/>
        <a:p>
          <a:endParaRPr lang="en-US"/>
        </a:p>
      </dgm:t>
    </dgm:pt>
    <dgm:pt modelId="{DE0BDA10-1351-47E9-8CF8-EDB8DC4E5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 complexity</a:t>
          </a:r>
          <a:r>
            <a:rPr lang="en-US" dirty="0"/>
            <a:t> means how long an algorithm takes to run, and </a:t>
          </a:r>
          <a:r>
            <a:rPr lang="en-US" b="1" dirty="0"/>
            <a:t>space complexity</a:t>
          </a:r>
          <a:r>
            <a:rPr lang="en-US" dirty="0"/>
            <a:t> means how much memory it needs. When our input grows bigger, both time and space also grow — that’s why studying complexity is so important.”</a:t>
          </a:r>
        </a:p>
      </dgm:t>
    </dgm:pt>
    <dgm:pt modelId="{D0EAE1A2-0F95-449F-829E-8292ABED5DF4}" type="parTrans" cxnId="{466AF856-0641-4C2F-9072-6381352B819D}">
      <dgm:prSet/>
      <dgm:spPr/>
      <dgm:t>
        <a:bodyPr/>
        <a:lstStyle/>
        <a:p>
          <a:endParaRPr lang="en-US"/>
        </a:p>
      </dgm:t>
    </dgm:pt>
    <dgm:pt modelId="{C20A8822-1443-4478-8B31-2256C7F91496}" type="sibTrans" cxnId="{466AF856-0641-4C2F-9072-6381352B819D}">
      <dgm:prSet/>
      <dgm:spPr/>
      <dgm:t>
        <a:bodyPr/>
        <a:lstStyle/>
        <a:p>
          <a:endParaRPr lang="en-US"/>
        </a:p>
      </dgm:t>
    </dgm:pt>
    <dgm:pt modelId="{2CEA4845-A9E8-4E57-A37D-87900E779961}" type="pres">
      <dgm:prSet presAssocID="{F0FA49F8-76B1-4C4F-BB94-F617161A74D1}" presName="root" presStyleCnt="0">
        <dgm:presLayoutVars>
          <dgm:dir/>
          <dgm:resizeHandles val="exact"/>
        </dgm:presLayoutVars>
      </dgm:prSet>
      <dgm:spPr/>
    </dgm:pt>
    <dgm:pt modelId="{26704E4C-8D81-401E-A0CD-6F624C231819}" type="pres">
      <dgm:prSet presAssocID="{5BDDE492-81FE-4684-B9E3-2331D300335C}" presName="compNode" presStyleCnt="0"/>
      <dgm:spPr/>
    </dgm:pt>
    <dgm:pt modelId="{89440379-CC86-4623-BDA3-993EA7ACD180}" type="pres">
      <dgm:prSet presAssocID="{5BDDE492-81FE-4684-B9E3-2331D300335C}" presName="bgRect" presStyleLbl="bgShp" presStyleIdx="0" presStyleCnt="2"/>
      <dgm:spPr/>
    </dgm:pt>
    <dgm:pt modelId="{0742DC7C-783B-4FA4-8CB3-4DC93CE9F458}" type="pres">
      <dgm:prSet presAssocID="{5BDDE492-81FE-4684-B9E3-2331D30033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3B36FB25-9162-48D6-B7DA-8A818ADE02F3}" type="pres">
      <dgm:prSet presAssocID="{5BDDE492-81FE-4684-B9E3-2331D300335C}" presName="spaceRect" presStyleCnt="0"/>
      <dgm:spPr/>
    </dgm:pt>
    <dgm:pt modelId="{7804756D-FBC3-4590-90FA-334D5D0D0AEE}" type="pres">
      <dgm:prSet presAssocID="{5BDDE492-81FE-4684-B9E3-2331D300335C}" presName="parTx" presStyleLbl="revTx" presStyleIdx="0" presStyleCnt="2">
        <dgm:presLayoutVars>
          <dgm:chMax val="0"/>
          <dgm:chPref val="0"/>
        </dgm:presLayoutVars>
      </dgm:prSet>
      <dgm:spPr/>
    </dgm:pt>
    <dgm:pt modelId="{FE7F8D1E-E61B-4364-9AFE-B498D8992AC3}" type="pres">
      <dgm:prSet presAssocID="{6F1D0586-9BF6-4B28-82ED-2D095A1AFD56}" presName="sibTrans" presStyleCnt="0"/>
      <dgm:spPr/>
    </dgm:pt>
    <dgm:pt modelId="{620F6368-EB72-4021-8004-E0896AB94907}" type="pres">
      <dgm:prSet presAssocID="{DE0BDA10-1351-47E9-8CF8-EDB8DC4E5034}" presName="compNode" presStyleCnt="0"/>
      <dgm:spPr/>
    </dgm:pt>
    <dgm:pt modelId="{C65A7F4E-8EFB-4818-9384-48329F42F37F}" type="pres">
      <dgm:prSet presAssocID="{DE0BDA10-1351-47E9-8CF8-EDB8DC4E5034}" presName="bgRect" presStyleLbl="bgShp" presStyleIdx="1" presStyleCnt="2"/>
      <dgm:spPr/>
    </dgm:pt>
    <dgm:pt modelId="{E5076FFD-2522-42DB-B008-19ED7C9CDFF4}" type="pres">
      <dgm:prSet presAssocID="{DE0BDA10-1351-47E9-8CF8-EDB8DC4E50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F7223AB-F102-4310-84E3-67C218441374}" type="pres">
      <dgm:prSet presAssocID="{DE0BDA10-1351-47E9-8CF8-EDB8DC4E5034}" presName="spaceRect" presStyleCnt="0"/>
      <dgm:spPr/>
    </dgm:pt>
    <dgm:pt modelId="{21DED6E8-C199-4171-9007-C0611B232453}" type="pres">
      <dgm:prSet presAssocID="{DE0BDA10-1351-47E9-8CF8-EDB8DC4E50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4565712-C21B-4736-A966-C8B3D12DFB88}" type="presOf" srcId="{F0FA49F8-76B1-4C4F-BB94-F617161A74D1}" destId="{2CEA4845-A9E8-4E57-A37D-87900E779961}" srcOrd="0" destOrd="0" presId="urn:microsoft.com/office/officeart/2018/2/layout/IconVerticalSolidList"/>
    <dgm:cxn modelId="{466AF856-0641-4C2F-9072-6381352B819D}" srcId="{F0FA49F8-76B1-4C4F-BB94-F617161A74D1}" destId="{DE0BDA10-1351-47E9-8CF8-EDB8DC4E5034}" srcOrd="1" destOrd="0" parTransId="{D0EAE1A2-0F95-449F-829E-8292ABED5DF4}" sibTransId="{C20A8822-1443-4478-8B31-2256C7F91496}"/>
    <dgm:cxn modelId="{C52EAB8D-47CD-47A6-AF04-EF61BBB9FACA}" srcId="{F0FA49F8-76B1-4C4F-BB94-F617161A74D1}" destId="{5BDDE492-81FE-4684-B9E3-2331D300335C}" srcOrd="0" destOrd="0" parTransId="{7CF9CD7A-F278-4603-B8CC-766B66CF25D3}" sibTransId="{6F1D0586-9BF6-4B28-82ED-2D095A1AFD56}"/>
    <dgm:cxn modelId="{0A8EE4EE-99A0-4DF7-A26A-B66B68A4AAA1}" type="presOf" srcId="{DE0BDA10-1351-47E9-8CF8-EDB8DC4E5034}" destId="{21DED6E8-C199-4171-9007-C0611B232453}" srcOrd="0" destOrd="0" presId="urn:microsoft.com/office/officeart/2018/2/layout/IconVerticalSolidList"/>
    <dgm:cxn modelId="{C3FE14F6-D3C4-4F5D-9407-564CD6923237}" type="presOf" srcId="{5BDDE492-81FE-4684-B9E3-2331D300335C}" destId="{7804756D-FBC3-4590-90FA-334D5D0D0AEE}" srcOrd="0" destOrd="0" presId="urn:microsoft.com/office/officeart/2018/2/layout/IconVerticalSolidList"/>
    <dgm:cxn modelId="{D5119EA8-53D4-46AF-98C8-B7B8A29CF680}" type="presParOf" srcId="{2CEA4845-A9E8-4E57-A37D-87900E779961}" destId="{26704E4C-8D81-401E-A0CD-6F624C231819}" srcOrd="0" destOrd="0" presId="urn:microsoft.com/office/officeart/2018/2/layout/IconVerticalSolidList"/>
    <dgm:cxn modelId="{2A76E08A-57E3-4CEC-BF76-0841328EA890}" type="presParOf" srcId="{26704E4C-8D81-401E-A0CD-6F624C231819}" destId="{89440379-CC86-4623-BDA3-993EA7ACD180}" srcOrd="0" destOrd="0" presId="urn:microsoft.com/office/officeart/2018/2/layout/IconVerticalSolidList"/>
    <dgm:cxn modelId="{FC656A61-9B2B-4CEA-9A6F-41DA76A00927}" type="presParOf" srcId="{26704E4C-8D81-401E-A0CD-6F624C231819}" destId="{0742DC7C-783B-4FA4-8CB3-4DC93CE9F458}" srcOrd="1" destOrd="0" presId="urn:microsoft.com/office/officeart/2018/2/layout/IconVerticalSolidList"/>
    <dgm:cxn modelId="{0195F639-2468-4B78-A723-EBB40B3CDDB0}" type="presParOf" srcId="{26704E4C-8D81-401E-A0CD-6F624C231819}" destId="{3B36FB25-9162-48D6-B7DA-8A818ADE02F3}" srcOrd="2" destOrd="0" presId="urn:microsoft.com/office/officeart/2018/2/layout/IconVerticalSolidList"/>
    <dgm:cxn modelId="{73C11565-2535-4734-A355-E5B757D8C7A4}" type="presParOf" srcId="{26704E4C-8D81-401E-A0CD-6F624C231819}" destId="{7804756D-FBC3-4590-90FA-334D5D0D0AEE}" srcOrd="3" destOrd="0" presId="urn:microsoft.com/office/officeart/2018/2/layout/IconVerticalSolidList"/>
    <dgm:cxn modelId="{87D93C2F-645D-4938-96A5-C0E4FCDD7C30}" type="presParOf" srcId="{2CEA4845-A9E8-4E57-A37D-87900E779961}" destId="{FE7F8D1E-E61B-4364-9AFE-B498D8992AC3}" srcOrd="1" destOrd="0" presId="urn:microsoft.com/office/officeart/2018/2/layout/IconVerticalSolidList"/>
    <dgm:cxn modelId="{4082F0BB-B4E9-4DE8-8906-AC77C96C6BBA}" type="presParOf" srcId="{2CEA4845-A9E8-4E57-A37D-87900E779961}" destId="{620F6368-EB72-4021-8004-E0896AB94907}" srcOrd="2" destOrd="0" presId="urn:microsoft.com/office/officeart/2018/2/layout/IconVerticalSolidList"/>
    <dgm:cxn modelId="{1646D386-4BE6-4545-9449-BCEA833A6D4C}" type="presParOf" srcId="{620F6368-EB72-4021-8004-E0896AB94907}" destId="{C65A7F4E-8EFB-4818-9384-48329F42F37F}" srcOrd="0" destOrd="0" presId="urn:microsoft.com/office/officeart/2018/2/layout/IconVerticalSolidList"/>
    <dgm:cxn modelId="{F24B7EAD-DB57-4DBC-AD66-BE719434A8CF}" type="presParOf" srcId="{620F6368-EB72-4021-8004-E0896AB94907}" destId="{E5076FFD-2522-42DB-B008-19ED7C9CDFF4}" srcOrd="1" destOrd="0" presId="urn:microsoft.com/office/officeart/2018/2/layout/IconVerticalSolidList"/>
    <dgm:cxn modelId="{881DF094-7009-463A-973C-8321DC4628BD}" type="presParOf" srcId="{620F6368-EB72-4021-8004-E0896AB94907}" destId="{1F7223AB-F102-4310-84E3-67C218441374}" srcOrd="2" destOrd="0" presId="urn:microsoft.com/office/officeart/2018/2/layout/IconVerticalSolidList"/>
    <dgm:cxn modelId="{019D4850-0EE2-4190-AF35-A791E53E9A92}" type="presParOf" srcId="{620F6368-EB72-4021-8004-E0896AB94907}" destId="{21DED6E8-C199-4171-9007-C0611B2324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211C6-704B-4AEB-96E7-3E11BC3C9F8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DA5FDB-C4DC-47FF-BA58-17D7E3115D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</a:t>
          </a:r>
          <a:r>
            <a:rPr lang="en-US"/>
            <a:t> – Polynomial Time</a:t>
          </a:r>
        </a:p>
      </dgm:t>
    </dgm:pt>
    <dgm:pt modelId="{15468437-B733-456E-83D3-D54A3AAD7020}" type="parTrans" cxnId="{60DA79C6-9149-44AA-8162-43910724E4DE}">
      <dgm:prSet/>
      <dgm:spPr/>
      <dgm:t>
        <a:bodyPr/>
        <a:lstStyle/>
        <a:p>
          <a:endParaRPr lang="en-US"/>
        </a:p>
      </dgm:t>
    </dgm:pt>
    <dgm:pt modelId="{B7BF1564-B5FA-4B98-BB24-4118E2C5C1C4}" type="sibTrans" cxnId="{60DA79C6-9149-44AA-8162-43910724E4DE}">
      <dgm:prSet/>
      <dgm:spPr/>
      <dgm:t>
        <a:bodyPr/>
        <a:lstStyle/>
        <a:p>
          <a:endParaRPr lang="en-US"/>
        </a:p>
      </dgm:t>
    </dgm:pt>
    <dgm:pt modelId="{AD3B12B3-C5C5-4E4F-BD0A-4291BE6F9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NP</a:t>
          </a:r>
          <a:r>
            <a:rPr lang="en-US"/>
            <a:t> – Non-deterministic Polynomial Time</a:t>
          </a:r>
        </a:p>
      </dgm:t>
    </dgm:pt>
    <dgm:pt modelId="{459904F2-92F3-4A0D-93AA-AC15A73C5A48}" type="parTrans" cxnId="{CB0D451F-E9AD-43F3-8023-EE1F214DE00B}">
      <dgm:prSet/>
      <dgm:spPr/>
      <dgm:t>
        <a:bodyPr/>
        <a:lstStyle/>
        <a:p>
          <a:endParaRPr lang="en-US"/>
        </a:p>
      </dgm:t>
    </dgm:pt>
    <dgm:pt modelId="{67C4BE09-A0C9-4BF4-91C5-4123570C4C3E}" type="sibTrans" cxnId="{CB0D451F-E9AD-43F3-8023-EE1F214DE00B}">
      <dgm:prSet/>
      <dgm:spPr/>
      <dgm:t>
        <a:bodyPr/>
        <a:lstStyle/>
        <a:p>
          <a:endParaRPr lang="en-US"/>
        </a:p>
      </dgm:t>
    </dgm:pt>
    <dgm:pt modelId="{461F847E-3539-4586-959E-986D8E034E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NP-Complete</a:t>
          </a:r>
          <a:r>
            <a:rPr lang="en-US"/>
            <a:t> – Hardest problems in NP</a:t>
          </a:r>
        </a:p>
      </dgm:t>
    </dgm:pt>
    <dgm:pt modelId="{9E8259C5-D731-4C51-9D85-6262696A1D84}" type="parTrans" cxnId="{9E9923C1-D0D1-4B13-BB80-A8893FDCD9AA}">
      <dgm:prSet/>
      <dgm:spPr/>
      <dgm:t>
        <a:bodyPr/>
        <a:lstStyle/>
        <a:p>
          <a:endParaRPr lang="en-US"/>
        </a:p>
      </dgm:t>
    </dgm:pt>
    <dgm:pt modelId="{B872C728-FC59-428B-96DF-AF9E7E43DB61}" type="sibTrans" cxnId="{9E9923C1-D0D1-4B13-BB80-A8893FDCD9AA}">
      <dgm:prSet/>
      <dgm:spPr/>
      <dgm:t>
        <a:bodyPr/>
        <a:lstStyle/>
        <a:p>
          <a:endParaRPr lang="en-US"/>
        </a:p>
      </dgm:t>
    </dgm:pt>
    <dgm:pt modelId="{C937B615-D4D4-4565-A05A-D55D416B7F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NP-Hard</a:t>
          </a:r>
          <a:r>
            <a:rPr lang="en-US"/>
            <a:t> – Problems at least as hard as NP-Complete</a:t>
          </a:r>
        </a:p>
      </dgm:t>
    </dgm:pt>
    <dgm:pt modelId="{BED3EF69-C61F-4421-B8D0-9B784E3504E5}" type="parTrans" cxnId="{C2D10EBE-8700-4633-964B-D70A82927A32}">
      <dgm:prSet/>
      <dgm:spPr/>
      <dgm:t>
        <a:bodyPr/>
        <a:lstStyle/>
        <a:p>
          <a:endParaRPr lang="en-US"/>
        </a:p>
      </dgm:t>
    </dgm:pt>
    <dgm:pt modelId="{2F1F21FC-9EA0-4C28-AE10-22CBE8BA02F8}" type="sibTrans" cxnId="{C2D10EBE-8700-4633-964B-D70A82927A32}">
      <dgm:prSet/>
      <dgm:spPr/>
      <dgm:t>
        <a:bodyPr/>
        <a:lstStyle/>
        <a:p>
          <a:endParaRPr lang="en-US"/>
        </a:p>
      </dgm:t>
    </dgm:pt>
    <dgm:pt modelId="{2091EB41-7711-405B-94DE-B1CCAE33B6BF}" type="pres">
      <dgm:prSet presAssocID="{CC8211C6-704B-4AEB-96E7-3E11BC3C9F82}" presName="root" presStyleCnt="0">
        <dgm:presLayoutVars>
          <dgm:dir/>
          <dgm:resizeHandles val="exact"/>
        </dgm:presLayoutVars>
      </dgm:prSet>
      <dgm:spPr/>
    </dgm:pt>
    <dgm:pt modelId="{26028CC6-72E6-433F-95AB-E905D1FD226E}" type="pres">
      <dgm:prSet presAssocID="{A6DA5FDB-C4DC-47FF-BA58-17D7E3115D44}" presName="compNode" presStyleCnt="0"/>
      <dgm:spPr/>
    </dgm:pt>
    <dgm:pt modelId="{E422EE74-2FBE-41A2-B41D-413A91F7D1AF}" type="pres">
      <dgm:prSet presAssocID="{A6DA5FDB-C4DC-47FF-BA58-17D7E3115D44}" presName="bgRect" presStyleLbl="bgShp" presStyleIdx="0" presStyleCnt="4"/>
      <dgm:spPr/>
    </dgm:pt>
    <dgm:pt modelId="{26960B80-646D-42FA-ACD8-CA76C8CA65E7}" type="pres">
      <dgm:prSet presAssocID="{A6DA5FDB-C4DC-47FF-BA58-17D7E3115D4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29E05C5-CD69-4D87-8ADF-89B381B14FE2}" type="pres">
      <dgm:prSet presAssocID="{A6DA5FDB-C4DC-47FF-BA58-17D7E3115D44}" presName="spaceRect" presStyleCnt="0"/>
      <dgm:spPr/>
    </dgm:pt>
    <dgm:pt modelId="{1E6D87C0-427B-4241-B366-040904B11B33}" type="pres">
      <dgm:prSet presAssocID="{A6DA5FDB-C4DC-47FF-BA58-17D7E3115D44}" presName="parTx" presStyleLbl="revTx" presStyleIdx="0" presStyleCnt="4">
        <dgm:presLayoutVars>
          <dgm:chMax val="0"/>
          <dgm:chPref val="0"/>
        </dgm:presLayoutVars>
      </dgm:prSet>
      <dgm:spPr/>
    </dgm:pt>
    <dgm:pt modelId="{79F525F7-50CC-4631-BBF7-64CBF1E34741}" type="pres">
      <dgm:prSet presAssocID="{B7BF1564-B5FA-4B98-BB24-4118E2C5C1C4}" presName="sibTrans" presStyleCnt="0"/>
      <dgm:spPr/>
    </dgm:pt>
    <dgm:pt modelId="{8787158B-0FCB-4891-94D7-DDA8A345EC51}" type="pres">
      <dgm:prSet presAssocID="{AD3B12B3-C5C5-4E4F-BD0A-4291BE6F9167}" presName="compNode" presStyleCnt="0"/>
      <dgm:spPr/>
    </dgm:pt>
    <dgm:pt modelId="{6AEBACDF-78D7-400F-BE5B-74BAB51B1E97}" type="pres">
      <dgm:prSet presAssocID="{AD3B12B3-C5C5-4E4F-BD0A-4291BE6F9167}" presName="bgRect" presStyleLbl="bgShp" presStyleIdx="1" presStyleCnt="4"/>
      <dgm:spPr/>
    </dgm:pt>
    <dgm:pt modelId="{C94B0969-BF49-4670-B1DC-89D1C122F987}" type="pres">
      <dgm:prSet presAssocID="{AD3B12B3-C5C5-4E4F-BD0A-4291BE6F91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612555-18FD-4F76-883D-AF186B015809}" type="pres">
      <dgm:prSet presAssocID="{AD3B12B3-C5C5-4E4F-BD0A-4291BE6F9167}" presName="spaceRect" presStyleCnt="0"/>
      <dgm:spPr/>
    </dgm:pt>
    <dgm:pt modelId="{712DF64C-5EB1-4421-BD55-51116529A362}" type="pres">
      <dgm:prSet presAssocID="{AD3B12B3-C5C5-4E4F-BD0A-4291BE6F9167}" presName="parTx" presStyleLbl="revTx" presStyleIdx="1" presStyleCnt="4">
        <dgm:presLayoutVars>
          <dgm:chMax val="0"/>
          <dgm:chPref val="0"/>
        </dgm:presLayoutVars>
      </dgm:prSet>
      <dgm:spPr/>
    </dgm:pt>
    <dgm:pt modelId="{B97EADF3-074A-4DA4-9E12-8C3EB22431C9}" type="pres">
      <dgm:prSet presAssocID="{67C4BE09-A0C9-4BF4-91C5-4123570C4C3E}" presName="sibTrans" presStyleCnt="0"/>
      <dgm:spPr/>
    </dgm:pt>
    <dgm:pt modelId="{FCB4E2E7-EFB1-4599-BDEF-0AABE000EDDC}" type="pres">
      <dgm:prSet presAssocID="{461F847E-3539-4586-959E-986D8E034E06}" presName="compNode" presStyleCnt="0"/>
      <dgm:spPr/>
    </dgm:pt>
    <dgm:pt modelId="{082BD2B6-C4B9-4A6A-93F9-0B5C810D8FF3}" type="pres">
      <dgm:prSet presAssocID="{461F847E-3539-4586-959E-986D8E034E06}" presName="bgRect" presStyleLbl="bgShp" presStyleIdx="2" presStyleCnt="4"/>
      <dgm:spPr/>
    </dgm:pt>
    <dgm:pt modelId="{4B184F86-F4C3-4EB6-984C-0459E7562E17}" type="pres">
      <dgm:prSet presAssocID="{461F847E-3539-4586-959E-986D8E034E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73E69B33-5FF7-4443-A9E3-3A53353E6D9D}" type="pres">
      <dgm:prSet presAssocID="{461F847E-3539-4586-959E-986D8E034E06}" presName="spaceRect" presStyleCnt="0"/>
      <dgm:spPr/>
    </dgm:pt>
    <dgm:pt modelId="{A0F0E2D5-63A1-4388-BCAF-F50A322816BE}" type="pres">
      <dgm:prSet presAssocID="{461F847E-3539-4586-959E-986D8E034E06}" presName="parTx" presStyleLbl="revTx" presStyleIdx="2" presStyleCnt="4">
        <dgm:presLayoutVars>
          <dgm:chMax val="0"/>
          <dgm:chPref val="0"/>
        </dgm:presLayoutVars>
      </dgm:prSet>
      <dgm:spPr/>
    </dgm:pt>
    <dgm:pt modelId="{1A606EB8-80E9-402A-B6E4-BF3A98C854F7}" type="pres">
      <dgm:prSet presAssocID="{B872C728-FC59-428B-96DF-AF9E7E43DB61}" presName="sibTrans" presStyleCnt="0"/>
      <dgm:spPr/>
    </dgm:pt>
    <dgm:pt modelId="{A8F4869F-DBA6-4F65-900D-3CB1822F04CB}" type="pres">
      <dgm:prSet presAssocID="{C937B615-D4D4-4565-A05A-D55D416B7FF3}" presName="compNode" presStyleCnt="0"/>
      <dgm:spPr/>
    </dgm:pt>
    <dgm:pt modelId="{DD89E15B-DAE9-4E77-9AFC-8668B9D87BC7}" type="pres">
      <dgm:prSet presAssocID="{C937B615-D4D4-4565-A05A-D55D416B7FF3}" presName="bgRect" presStyleLbl="bgShp" presStyleIdx="3" presStyleCnt="4"/>
      <dgm:spPr/>
    </dgm:pt>
    <dgm:pt modelId="{94220319-B47D-4321-92C5-D053C95B16E2}" type="pres">
      <dgm:prSet presAssocID="{C937B615-D4D4-4565-A05A-D55D416B7F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E23DC8FD-10A6-421F-B7AC-4F7F10DBC6CD}" type="pres">
      <dgm:prSet presAssocID="{C937B615-D4D4-4565-A05A-D55D416B7FF3}" presName="spaceRect" presStyleCnt="0"/>
      <dgm:spPr/>
    </dgm:pt>
    <dgm:pt modelId="{17983832-34A5-4202-9C53-59C090EEAA6A}" type="pres">
      <dgm:prSet presAssocID="{C937B615-D4D4-4565-A05A-D55D416B7F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BF3116-BC65-4FC0-99FF-16414EBF76B5}" type="presOf" srcId="{CC8211C6-704B-4AEB-96E7-3E11BC3C9F82}" destId="{2091EB41-7711-405B-94DE-B1CCAE33B6BF}" srcOrd="0" destOrd="0" presId="urn:microsoft.com/office/officeart/2018/2/layout/IconVerticalSolidList"/>
    <dgm:cxn modelId="{CB0D451F-E9AD-43F3-8023-EE1F214DE00B}" srcId="{CC8211C6-704B-4AEB-96E7-3E11BC3C9F82}" destId="{AD3B12B3-C5C5-4E4F-BD0A-4291BE6F9167}" srcOrd="1" destOrd="0" parTransId="{459904F2-92F3-4A0D-93AA-AC15A73C5A48}" sibTransId="{67C4BE09-A0C9-4BF4-91C5-4123570C4C3E}"/>
    <dgm:cxn modelId="{D2959820-EBDF-40DD-9B20-95A3CE43A056}" type="presOf" srcId="{A6DA5FDB-C4DC-47FF-BA58-17D7E3115D44}" destId="{1E6D87C0-427B-4241-B366-040904B11B33}" srcOrd="0" destOrd="0" presId="urn:microsoft.com/office/officeart/2018/2/layout/IconVerticalSolidList"/>
    <dgm:cxn modelId="{19B11D7A-3EAB-435D-AEC4-EFB43B37F6C1}" type="presOf" srcId="{AD3B12B3-C5C5-4E4F-BD0A-4291BE6F9167}" destId="{712DF64C-5EB1-4421-BD55-51116529A362}" srcOrd="0" destOrd="0" presId="urn:microsoft.com/office/officeart/2018/2/layout/IconVerticalSolidList"/>
    <dgm:cxn modelId="{354FBBB8-76EA-47A7-BBE3-AD671159533F}" type="presOf" srcId="{461F847E-3539-4586-959E-986D8E034E06}" destId="{A0F0E2D5-63A1-4388-BCAF-F50A322816BE}" srcOrd="0" destOrd="0" presId="urn:microsoft.com/office/officeart/2018/2/layout/IconVerticalSolidList"/>
    <dgm:cxn modelId="{C2D10EBE-8700-4633-964B-D70A82927A32}" srcId="{CC8211C6-704B-4AEB-96E7-3E11BC3C9F82}" destId="{C937B615-D4D4-4565-A05A-D55D416B7FF3}" srcOrd="3" destOrd="0" parTransId="{BED3EF69-C61F-4421-B8D0-9B784E3504E5}" sibTransId="{2F1F21FC-9EA0-4C28-AE10-22CBE8BA02F8}"/>
    <dgm:cxn modelId="{9E9923C1-D0D1-4B13-BB80-A8893FDCD9AA}" srcId="{CC8211C6-704B-4AEB-96E7-3E11BC3C9F82}" destId="{461F847E-3539-4586-959E-986D8E034E06}" srcOrd="2" destOrd="0" parTransId="{9E8259C5-D731-4C51-9D85-6262696A1D84}" sibTransId="{B872C728-FC59-428B-96DF-AF9E7E43DB61}"/>
    <dgm:cxn modelId="{60DA79C6-9149-44AA-8162-43910724E4DE}" srcId="{CC8211C6-704B-4AEB-96E7-3E11BC3C9F82}" destId="{A6DA5FDB-C4DC-47FF-BA58-17D7E3115D44}" srcOrd="0" destOrd="0" parTransId="{15468437-B733-456E-83D3-D54A3AAD7020}" sibTransId="{B7BF1564-B5FA-4B98-BB24-4118E2C5C1C4}"/>
    <dgm:cxn modelId="{F0E28FCF-786E-4146-9306-56E5774C2674}" type="presOf" srcId="{C937B615-D4D4-4565-A05A-D55D416B7FF3}" destId="{17983832-34A5-4202-9C53-59C090EEAA6A}" srcOrd="0" destOrd="0" presId="urn:microsoft.com/office/officeart/2018/2/layout/IconVerticalSolidList"/>
    <dgm:cxn modelId="{1B74042E-C5D3-4B2B-8B68-03FFE8690F0B}" type="presParOf" srcId="{2091EB41-7711-405B-94DE-B1CCAE33B6BF}" destId="{26028CC6-72E6-433F-95AB-E905D1FD226E}" srcOrd="0" destOrd="0" presId="urn:microsoft.com/office/officeart/2018/2/layout/IconVerticalSolidList"/>
    <dgm:cxn modelId="{58C7A2F1-4712-44C3-9B34-A45E0AB2C4CA}" type="presParOf" srcId="{26028CC6-72E6-433F-95AB-E905D1FD226E}" destId="{E422EE74-2FBE-41A2-B41D-413A91F7D1AF}" srcOrd="0" destOrd="0" presId="urn:microsoft.com/office/officeart/2018/2/layout/IconVerticalSolidList"/>
    <dgm:cxn modelId="{C616DF0B-DF65-47DD-97BA-F826E9AF3C20}" type="presParOf" srcId="{26028CC6-72E6-433F-95AB-E905D1FD226E}" destId="{26960B80-646D-42FA-ACD8-CA76C8CA65E7}" srcOrd="1" destOrd="0" presId="urn:microsoft.com/office/officeart/2018/2/layout/IconVerticalSolidList"/>
    <dgm:cxn modelId="{FA8F8EE0-44C4-408F-BDED-C0DE26EB2BCD}" type="presParOf" srcId="{26028CC6-72E6-433F-95AB-E905D1FD226E}" destId="{B29E05C5-CD69-4D87-8ADF-89B381B14FE2}" srcOrd="2" destOrd="0" presId="urn:microsoft.com/office/officeart/2018/2/layout/IconVerticalSolidList"/>
    <dgm:cxn modelId="{22BF7863-A09E-4F15-9CF6-DB92A5C2318D}" type="presParOf" srcId="{26028CC6-72E6-433F-95AB-E905D1FD226E}" destId="{1E6D87C0-427B-4241-B366-040904B11B33}" srcOrd="3" destOrd="0" presId="urn:microsoft.com/office/officeart/2018/2/layout/IconVerticalSolidList"/>
    <dgm:cxn modelId="{9C82A9F1-C256-49E9-B80A-56C97D42F72F}" type="presParOf" srcId="{2091EB41-7711-405B-94DE-B1CCAE33B6BF}" destId="{79F525F7-50CC-4631-BBF7-64CBF1E34741}" srcOrd="1" destOrd="0" presId="urn:microsoft.com/office/officeart/2018/2/layout/IconVerticalSolidList"/>
    <dgm:cxn modelId="{88B64F05-D0F4-494C-B761-A5F801E0BC16}" type="presParOf" srcId="{2091EB41-7711-405B-94DE-B1CCAE33B6BF}" destId="{8787158B-0FCB-4891-94D7-DDA8A345EC51}" srcOrd="2" destOrd="0" presId="urn:microsoft.com/office/officeart/2018/2/layout/IconVerticalSolidList"/>
    <dgm:cxn modelId="{60419E7D-39AB-491C-8B9B-AF922DE998C3}" type="presParOf" srcId="{8787158B-0FCB-4891-94D7-DDA8A345EC51}" destId="{6AEBACDF-78D7-400F-BE5B-74BAB51B1E97}" srcOrd="0" destOrd="0" presId="urn:microsoft.com/office/officeart/2018/2/layout/IconVerticalSolidList"/>
    <dgm:cxn modelId="{A3096F9C-7344-4E89-9AA1-FD67C56F379F}" type="presParOf" srcId="{8787158B-0FCB-4891-94D7-DDA8A345EC51}" destId="{C94B0969-BF49-4670-B1DC-89D1C122F987}" srcOrd="1" destOrd="0" presId="urn:microsoft.com/office/officeart/2018/2/layout/IconVerticalSolidList"/>
    <dgm:cxn modelId="{26068D42-4F38-491B-91B4-8CCCB9800435}" type="presParOf" srcId="{8787158B-0FCB-4891-94D7-DDA8A345EC51}" destId="{72612555-18FD-4F76-883D-AF186B015809}" srcOrd="2" destOrd="0" presId="urn:microsoft.com/office/officeart/2018/2/layout/IconVerticalSolidList"/>
    <dgm:cxn modelId="{616F2907-5551-48DF-8612-E2C5C5330A33}" type="presParOf" srcId="{8787158B-0FCB-4891-94D7-DDA8A345EC51}" destId="{712DF64C-5EB1-4421-BD55-51116529A362}" srcOrd="3" destOrd="0" presId="urn:microsoft.com/office/officeart/2018/2/layout/IconVerticalSolidList"/>
    <dgm:cxn modelId="{829E3854-EC27-4189-8E67-8DEF09AF55D3}" type="presParOf" srcId="{2091EB41-7711-405B-94DE-B1CCAE33B6BF}" destId="{B97EADF3-074A-4DA4-9E12-8C3EB22431C9}" srcOrd="3" destOrd="0" presId="urn:microsoft.com/office/officeart/2018/2/layout/IconVerticalSolidList"/>
    <dgm:cxn modelId="{435614D3-CA0E-432A-A2CC-F1F55BCB8C03}" type="presParOf" srcId="{2091EB41-7711-405B-94DE-B1CCAE33B6BF}" destId="{FCB4E2E7-EFB1-4599-BDEF-0AABE000EDDC}" srcOrd="4" destOrd="0" presId="urn:microsoft.com/office/officeart/2018/2/layout/IconVerticalSolidList"/>
    <dgm:cxn modelId="{32B6126E-1826-4850-A4C3-90DDF36B496E}" type="presParOf" srcId="{FCB4E2E7-EFB1-4599-BDEF-0AABE000EDDC}" destId="{082BD2B6-C4B9-4A6A-93F9-0B5C810D8FF3}" srcOrd="0" destOrd="0" presId="urn:microsoft.com/office/officeart/2018/2/layout/IconVerticalSolidList"/>
    <dgm:cxn modelId="{D16ED5BA-87E3-438C-829D-D2F7B8C6E510}" type="presParOf" srcId="{FCB4E2E7-EFB1-4599-BDEF-0AABE000EDDC}" destId="{4B184F86-F4C3-4EB6-984C-0459E7562E17}" srcOrd="1" destOrd="0" presId="urn:microsoft.com/office/officeart/2018/2/layout/IconVerticalSolidList"/>
    <dgm:cxn modelId="{907F1F83-61BD-46D3-9050-BB39C5CCDD91}" type="presParOf" srcId="{FCB4E2E7-EFB1-4599-BDEF-0AABE000EDDC}" destId="{73E69B33-5FF7-4443-A9E3-3A53353E6D9D}" srcOrd="2" destOrd="0" presId="urn:microsoft.com/office/officeart/2018/2/layout/IconVerticalSolidList"/>
    <dgm:cxn modelId="{4ADB528F-7175-475A-B3C3-9183AB2143C4}" type="presParOf" srcId="{FCB4E2E7-EFB1-4599-BDEF-0AABE000EDDC}" destId="{A0F0E2D5-63A1-4388-BCAF-F50A322816BE}" srcOrd="3" destOrd="0" presId="urn:microsoft.com/office/officeart/2018/2/layout/IconVerticalSolidList"/>
    <dgm:cxn modelId="{F406C948-3492-4C19-A741-D431C038C99C}" type="presParOf" srcId="{2091EB41-7711-405B-94DE-B1CCAE33B6BF}" destId="{1A606EB8-80E9-402A-B6E4-BF3A98C854F7}" srcOrd="5" destOrd="0" presId="urn:microsoft.com/office/officeart/2018/2/layout/IconVerticalSolidList"/>
    <dgm:cxn modelId="{6D16B77D-664F-48FC-8399-EE12F628636A}" type="presParOf" srcId="{2091EB41-7711-405B-94DE-B1CCAE33B6BF}" destId="{A8F4869F-DBA6-4F65-900D-3CB1822F04CB}" srcOrd="6" destOrd="0" presId="urn:microsoft.com/office/officeart/2018/2/layout/IconVerticalSolidList"/>
    <dgm:cxn modelId="{7BEF7B6A-B286-4225-B378-C9A2C0DF1972}" type="presParOf" srcId="{A8F4869F-DBA6-4F65-900D-3CB1822F04CB}" destId="{DD89E15B-DAE9-4E77-9AFC-8668B9D87BC7}" srcOrd="0" destOrd="0" presId="urn:microsoft.com/office/officeart/2018/2/layout/IconVerticalSolidList"/>
    <dgm:cxn modelId="{52DD162B-0C27-469A-9301-1A5752EE23CE}" type="presParOf" srcId="{A8F4869F-DBA6-4F65-900D-3CB1822F04CB}" destId="{94220319-B47D-4321-92C5-D053C95B16E2}" srcOrd="1" destOrd="0" presId="urn:microsoft.com/office/officeart/2018/2/layout/IconVerticalSolidList"/>
    <dgm:cxn modelId="{2F29DDA8-AA61-40A1-BA96-2B1F5D3CE5B5}" type="presParOf" srcId="{A8F4869F-DBA6-4F65-900D-3CB1822F04CB}" destId="{E23DC8FD-10A6-421F-B7AC-4F7F10DBC6CD}" srcOrd="2" destOrd="0" presId="urn:microsoft.com/office/officeart/2018/2/layout/IconVerticalSolidList"/>
    <dgm:cxn modelId="{11B120C0-4D82-42A2-97D5-9E9813F09580}" type="presParOf" srcId="{A8F4869F-DBA6-4F65-900D-3CB1822F04CB}" destId="{17983832-34A5-4202-9C53-59C090EEAA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40379-CC86-4623-BDA3-993EA7ACD180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2DC7C-783B-4FA4-8CB3-4DC93CE9F458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4756D-FBC3-4590-90FA-334D5D0D0AEE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“There are two main types:</a:t>
          </a:r>
        </a:p>
      </dsp:txBody>
      <dsp:txXfrm>
        <a:off x="1507738" y="707092"/>
        <a:ext cx="9007861" cy="1305401"/>
      </dsp:txXfrm>
    </dsp:sp>
    <dsp:sp modelId="{C65A7F4E-8EFB-4818-9384-48329F42F37F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76FFD-2522-42DB-B008-19ED7C9CDFF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ED6E8-C199-4171-9007-C0611B232453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Time complexity</a:t>
          </a:r>
          <a:r>
            <a:rPr lang="en-US" sz="1900" kern="1200" dirty="0"/>
            <a:t> means how long an algorithm takes to run, and </a:t>
          </a:r>
          <a:r>
            <a:rPr lang="en-US" sz="1900" b="1" kern="1200" dirty="0"/>
            <a:t>space complexity</a:t>
          </a:r>
          <a:r>
            <a:rPr lang="en-US" sz="1900" kern="1200" dirty="0"/>
            <a:t> means how much memory it needs. When our input grows bigger, both time and space also grow — that’s why studying complexity is so important.”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2EE74-2FBE-41A2-B41D-413A91F7D1A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60B80-646D-42FA-ACD8-CA76C8CA65E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D87C0-427B-4241-B366-040904B11B33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</a:t>
          </a:r>
          <a:r>
            <a:rPr lang="en-US" sz="2200" kern="1200"/>
            <a:t> – Polynomial Time</a:t>
          </a:r>
        </a:p>
      </dsp:txBody>
      <dsp:txXfrm>
        <a:off x="1057183" y="1805"/>
        <a:ext cx="9458416" cy="915310"/>
      </dsp:txXfrm>
    </dsp:sp>
    <dsp:sp modelId="{6AEBACDF-78D7-400F-BE5B-74BAB51B1E9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B0969-BF49-4670-B1DC-89D1C122F987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DF64C-5EB1-4421-BD55-51116529A362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NP</a:t>
          </a:r>
          <a:r>
            <a:rPr lang="en-US" sz="2200" kern="1200"/>
            <a:t> – Non-deterministic Polynomial Time</a:t>
          </a:r>
        </a:p>
      </dsp:txBody>
      <dsp:txXfrm>
        <a:off x="1057183" y="1145944"/>
        <a:ext cx="9458416" cy="915310"/>
      </dsp:txXfrm>
    </dsp:sp>
    <dsp:sp modelId="{082BD2B6-C4B9-4A6A-93F9-0B5C810D8FF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84F86-F4C3-4EB6-984C-0459E7562E17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0E2D5-63A1-4388-BCAF-F50A322816B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NP-Complete</a:t>
          </a:r>
          <a:r>
            <a:rPr lang="en-US" sz="2200" kern="1200"/>
            <a:t> – Hardest problems in NP</a:t>
          </a:r>
        </a:p>
      </dsp:txBody>
      <dsp:txXfrm>
        <a:off x="1057183" y="2290082"/>
        <a:ext cx="9458416" cy="915310"/>
      </dsp:txXfrm>
    </dsp:sp>
    <dsp:sp modelId="{DD89E15B-DAE9-4E77-9AFC-8668B9D87BC7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20319-B47D-4321-92C5-D053C95B16E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83832-34A5-4202-9C53-59C090EEAA6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NP-Hard</a:t>
          </a:r>
          <a:r>
            <a:rPr lang="en-US" sz="2200" kern="1200"/>
            <a:t> – Problems at least as hard as NP-Complete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17019" y="493913"/>
            <a:ext cx="12626039" cy="976553"/>
            <a:chOff x="0" y="0"/>
            <a:chExt cx="4988065" cy="3857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88065" cy="385799"/>
            </a:xfrm>
            <a:custGeom>
              <a:avLst/>
              <a:gdLst/>
              <a:ahLst/>
              <a:cxnLst/>
              <a:rect l="l" t="t" r="r" b="b"/>
              <a:pathLst>
                <a:path w="4988065" h="385799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4"/>
                </a:lnSpc>
              </a:pPr>
              <a:endParaRPr sz="1200"/>
            </a:p>
          </p:txBody>
        </p:sp>
      </p:grpSp>
      <p:sp>
        <p:nvSpPr>
          <p:cNvPr id="6" name="Freeform 6"/>
          <p:cNvSpPr/>
          <p:nvPr/>
        </p:nvSpPr>
        <p:spPr>
          <a:xfrm>
            <a:off x="7596151" y="954495"/>
            <a:ext cx="4252822" cy="5427035"/>
          </a:xfrm>
          <a:custGeom>
            <a:avLst/>
            <a:gdLst/>
            <a:ahLst/>
            <a:cxnLst/>
            <a:rect l="l" t="t" r="r" b="b"/>
            <a:pathLst>
              <a:path w="6379233" h="814055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673874" y="-103349"/>
            <a:ext cx="4517245" cy="27432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8278150" y="4114800"/>
            <a:ext cx="4517245" cy="27432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65908" y="711201"/>
            <a:ext cx="5414239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26"/>
              </a:lnSpc>
              <a:spcBef>
                <a:spcPct val="0"/>
              </a:spcBef>
            </a:pPr>
            <a:r>
              <a:rPr lang="en-US" sz="3967" b="1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Computer Algorithm </a:t>
            </a:r>
          </a:p>
        </p:txBody>
      </p:sp>
      <p:sp>
        <p:nvSpPr>
          <p:cNvPr id="10" name="Freeform 10"/>
          <p:cNvSpPr/>
          <p:nvPr/>
        </p:nvSpPr>
        <p:spPr>
          <a:xfrm>
            <a:off x="6175850" y="-561359"/>
            <a:ext cx="4517245" cy="2743200"/>
          </a:xfrm>
          <a:custGeom>
            <a:avLst/>
            <a:gdLst/>
            <a:ahLst/>
            <a:cxnLst/>
            <a:rect l="l" t="t" r="r" b="b"/>
            <a:pathLst>
              <a:path w="6775868" h="4114800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904622" y="2116189"/>
            <a:ext cx="2055748" cy="2084408"/>
          </a:xfrm>
          <a:custGeom>
            <a:avLst/>
            <a:gdLst/>
            <a:ahLst/>
            <a:cxnLst/>
            <a:rect l="l" t="t" r="r" b="b"/>
            <a:pathLst>
              <a:path w="3083622" h="312661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164038" y="839957"/>
            <a:ext cx="1699678" cy="1723375"/>
          </a:xfrm>
          <a:custGeom>
            <a:avLst/>
            <a:gdLst/>
            <a:ahLst/>
            <a:cxnLst/>
            <a:rect l="l" t="t" r="r" b="b"/>
            <a:pathLst>
              <a:path w="2549517" h="2585062">
                <a:moveTo>
                  <a:pt x="0" y="0"/>
                </a:moveTo>
                <a:lnTo>
                  <a:pt x="2549516" y="0"/>
                </a:lnTo>
                <a:lnTo>
                  <a:pt x="2549516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998130" y="685800"/>
            <a:ext cx="351775" cy="351775"/>
          </a:xfrm>
          <a:custGeom>
            <a:avLst/>
            <a:gdLst/>
            <a:ahLst/>
            <a:cxnLst/>
            <a:rect l="l" t="t" r="r" b="b"/>
            <a:pathLst>
              <a:path w="527662" h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73745" y="1625905"/>
            <a:ext cx="5664883" cy="16671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483"/>
              </a:lnSpc>
              <a:spcBef>
                <a:spcPct val="0"/>
              </a:spcBef>
            </a:pPr>
            <a:r>
              <a:rPr lang="en-US" sz="6234" b="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Complexity Classes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96872" y="5657474"/>
            <a:ext cx="2307743" cy="50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9"/>
              </a:lnSpc>
            </a:pPr>
            <a:r>
              <a:rPr lang="en-US" sz="1268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Presented by:​</a:t>
            </a:r>
          </a:p>
          <a:p>
            <a:pPr algn="ctr">
              <a:lnSpc>
                <a:spcPts val="1319"/>
              </a:lnSpc>
            </a:pPr>
            <a:r>
              <a:rPr lang="en-US" sz="1268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🔹Prottoy Sarker</a:t>
            </a:r>
          </a:p>
          <a:p>
            <a:pPr algn="ctr">
              <a:lnSpc>
                <a:spcPts val="1319"/>
              </a:lnSpc>
              <a:spcBef>
                <a:spcPct val="0"/>
              </a:spcBef>
            </a:pPr>
            <a:r>
              <a:rPr lang="en-US" sz="1268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(ID: 241311062)​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004903" y="5657474"/>
            <a:ext cx="2307743" cy="502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19"/>
              </a:lnSpc>
            </a:pPr>
            <a:r>
              <a:rPr lang="en-US" sz="1268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Presented by:​</a:t>
            </a:r>
          </a:p>
          <a:p>
            <a:pPr algn="ctr">
              <a:lnSpc>
                <a:spcPts val="1319"/>
              </a:lnSpc>
            </a:pPr>
            <a:r>
              <a:rPr lang="en-US" sz="1268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🔹Abdullah Al Mahfuz</a:t>
            </a:r>
          </a:p>
          <a:p>
            <a:pPr algn="ctr">
              <a:lnSpc>
                <a:spcPts val="1319"/>
              </a:lnSpc>
              <a:spcBef>
                <a:spcPct val="0"/>
              </a:spcBef>
            </a:pPr>
            <a:r>
              <a:rPr lang="en-US" sz="1268" b="1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(ID:241311058)​ </a:t>
            </a:r>
          </a:p>
        </p:txBody>
      </p:sp>
      <p:sp>
        <p:nvSpPr>
          <p:cNvPr id="17" name="Freeform 17"/>
          <p:cNvSpPr/>
          <p:nvPr/>
        </p:nvSpPr>
        <p:spPr>
          <a:xfrm>
            <a:off x="2574856" y="4420539"/>
            <a:ext cx="351775" cy="351775"/>
          </a:xfrm>
          <a:custGeom>
            <a:avLst/>
            <a:gdLst/>
            <a:ahLst/>
            <a:cxnLst/>
            <a:rect l="l" t="t" r="r" b="b"/>
            <a:pathLst>
              <a:path w="527662" h="527662">
                <a:moveTo>
                  <a:pt x="0" y="0"/>
                </a:moveTo>
                <a:lnTo>
                  <a:pt x="527661" y="0"/>
                </a:lnTo>
                <a:lnTo>
                  <a:pt x="527661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4806999" y="4329237"/>
            <a:ext cx="351775" cy="351775"/>
          </a:xfrm>
          <a:custGeom>
            <a:avLst/>
            <a:gdLst/>
            <a:ahLst/>
            <a:cxnLst/>
            <a:rect l="l" t="t" r="r" b="b"/>
            <a:pathLst>
              <a:path w="527662" h="527662">
                <a:moveTo>
                  <a:pt x="0" y="0"/>
                </a:moveTo>
                <a:lnTo>
                  <a:pt x="527662" y="0"/>
                </a:lnTo>
                <a:lnTo>
                  <a:pt x="527662" y="527662"/>
                </a:lnTo>
                <a:lnTo>
                  <a:pt x="0" y="5276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7F4942CB-F9F9-CFBF-143F-B6CC2C664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z="1600" b="1" dirty="0" smtClean="0"/>
              <a:t>1</a:t>
            </a:fld>
            <a:endParaRPr lang="en-US" sz="1600" b="1" dirty="0"/>
          </a:p>
        </p:txBody>
      </p:sp>
      <p:pic>
        <p:nvPicPr>
          <p:cNvPr id="20" name="Picture 19" descr="A person wearing glasses and standing against a brick wall&#10;&#10;AI-generated content may be incorrect.">
            <a:extLst>
              <a:ext uri="{FF2B5EF4-FFF2-40B4-BE49-F238E27FC236}">
                <a16:creationId xmlns:a16="http://schemas.microsoft.com/office/drawing/2014/main" id="{94EAB79B-84A2-E46E-BAC5-880EAABC718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331" t="2612" r="11810" b="30706"/>
          <a:stretch>
            <a:fillRect/>
          </a:stretch>
        </p:blipFill>
        <p:spPr>
          <a:xfrm>
            <a:off x="1893287" y="3601432"/>
            <a:ext cx="1774041" cy="17740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Picture 20" descr="A person in a blue suit&#10;&#10;AI-generated content may be incorrect.">
            <a:extLst>
              <a:ext uri="{FF2B5EF4-FFF2-40B4-BE49-F238E27FC236}">
                <a16:creationId xmlns:a16="http://schemas.microsoft.com/office/drawing/2014/main" id="{A63955CC-6A47-C3D2-F578-E94507ABAD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28197" y="3504825"/>
            <a:ext cx="1842627" cy="189053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234E3-FDF4-87DB-6849-280A05828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ea typeface="+mj-lt"/>
                <a:cs typeface="+mj-lt"/>
              </a:rPr>
              <a:t>Class NP-Complete: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67E3-2DC9-3B54-6AB8-9716E57E5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NP-Complete problems are the hardest problems inside NP. They are both in NP, and as hard as any other NP problem. That means if we could solve even one NP-Complete problem quickly, then we could solve all NP problems quickly. Examples include the 3-SAT problem, Knapsack, and Traveling Salesman (decision version).</a:t>
            </a:r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D44AA-29D9-300D-0CE4-0637C710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8541"/>
            <a:ext cx="2586625" cy="459070"/>
          </a:xfrm>
        </p:spPr>
        <p:txBody>
          <a:bodyPr/>
          <a:lstStyle/>
          <a:p>
            <a:fld id="{330EA680-D336-4FF7-8B7A-9848BB0A1C32}" type="slidenum">
              <a:rPr lang="en-US" sz="1600" b="1" dirty="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39965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EA731-EF87-45AB-BEAD-47005DC3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Relationships Between Classes: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A8D9-B36B-ACF1-CC2B-E8C056F1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Here’s how all these classes connect. P is a subset of NP, NP-Complete lies inside NP, and NP-Hard includes everything that’s as hard or harder. The big unsolved question in computer science is — is P equal to NP? If yes, it would change everything about how we solve problems.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84CCB-8E80-3F74-8435-3A2E867B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>
                <a:solidFill>
                  <a:schemeClr val="accent2"/>
                </a:solidFill>
              </a:rPr>
              <a:t>11</a:t>
            </a:fld>
            <a:endParaRPr lang="en-US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00132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FF849-347D-3A5A-23AC-9753B924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Diagram Representation: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0E957-E8AA-B7D6-4F5A-E59A5378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This diagram shows the relationship visually. The smallest circle is P — easy problems. NP includes both easy and hard-to-solve but easy-to-check problems. NP-Complete sits at the edge of NP, being the hardest inside it. And NP-Hard is the outer layer, containing the toughest of all problems.</a:t>
            </a:r>
            <a:endParaRPr lang="en-US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structure&#10;&#10;AI-generated content may be incorrect.">
            <a:extLst>
              <a:ext uri="{FF2B5EF4-FFF2-40B4-BE49-F238E27FC236}">
                <a16:creationId xmlns:a16="http://schemas.microsoft.com/office/drawing/2014/main" id="{35C674C7-AA2B-A727-6BDC-0026F878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347516"/>
            <a:ext cx="4223252" cy="4223252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1E57-C661-A5F3-EEBE-4B749A40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8980"/>
            <a:ext cx="2743200" cy="438193"/>
          </a:xfrm>
        </p:spPr>
        <p:txBody>
          <a:bodyPr/>
          <a:lstStyle/>
          <a:p>
            <a:fld id="{330EA680-D336-4FF7-8B7A-9848BB0A1C32}" type="slidenum">
              <a:rPr lang="en-US" sz="1600" b="1" dirty="0" smtClean="0"/>
              <a:t>12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238005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D7E05C-F6DF-1263-2C36-59499F5C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Real-World Examples: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AEDA-AAE8-DC1A-3955-DDB558CA2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Let’s look at some real-world examples. Sorting and searching are P problems — easy for computers. Sudoku is NP — difficult to solve but easy to check. 3-SAT or Knapsack are NP-Complete — extremely hard. And optimization problems like TSP or Halting Problem are NP-Hard — often impossible to solve efficiently.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C08B0-A99E-00E2-CB05-B6DFF18B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13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73042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86DAD-943F-E89D-CA54-1C56186F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</a:rPr>
              <a:t>Simple Code: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A51E-F400-2619-9D94-F0E57D91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939" y="484782"/>
            <a:ext cx="4827637" cy="5815539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#include &lt;bits/</a:t>
            </a:r>
            <a:r>
              <a:rPr lang="en-US" sz="14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stdc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++.h&gt;</a:t>
            </a:r>
          </a:p>
          <a:p>
            <a:pPr>
              <a:buNone/>
            </a:pPr>
            <a:r>
              <a:rPr lang="en-US" sz="12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sing namespace std;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vector&lt;vector&lt;int&gt;&gt; adj;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vector&lt;int&gt; 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hasCat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 m; // max consecutive cats allowed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 n; // number of nodes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int result = 0;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void 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dfs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(int node, int parent, int consecutive) {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 if (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hasCat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[node]) consecutive++;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 else consecutive = 0;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 if (consecutive &gt; m) return; // invalid path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 bool 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isLeaf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= true;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 for (int neighbor : adj[node]) {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     if (neighbor != parent) {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         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dfs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(neighbor, node, consecutive);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         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isLeaf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= false;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     }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 }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    if (</a:t>
            </a:r>
            <a:r>
              <a:rPr lang="en-US" sz="140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isLeaf</a:t>
            </a: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) result++; // valid leaf path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}</a:t>
            </a:r>
            <a:endParaRPr lang="en-US" sz="14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BF2DA-6936-DBEE-3743-9C9F880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14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910437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7F090-5AA6-6131-D885-293EB601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.</a:t>
            </a:r>
          </a:p>
        </p:txBody>
      </p: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03180C1D-D9EA-96CF-DFDF-2B30F902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7A3A8-2ABE-401B-95CD-23A297AB3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646570"/>
            <a:ext cx="4977578" cy="5630878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int main() {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</a:rPr>
              <a:t>ios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::</a:t>
            </a:r>
            <a:r>
              <a:rPr lang="en-US" sz="1600" err="1">
                <a:solidFill>
                  <a:schemeClr val="tx2"/>
                </a:solidFill>
                <a:ea typeface="+mn-lt"/>
                <a:cs typeface="+mn-lt"/>
              </a:rPr>
              <a:t>sync_with_stdio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(false);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cin.tie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(0);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cin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&gt;&gt; n &gt;&gt; m;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hasCat.resize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(n + 1);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adj.resize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(n + 1);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for (int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= 1;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&lt;= n;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++) {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 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cin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&gt;&gt;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hasCat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[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]; // 1 if node has cat, 0 otherwise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}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for (int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= 0;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&lt; n - 1;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i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++) {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     int u, v;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 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cin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&gt;&gt; u &gt;&gt; v;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     adj[u].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push_back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(v);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     adj[v].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push_back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(u);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}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dfs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(1, 0, 0); // start DFS from node 1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</a:t>
            </a:r>
            <a:r>
              <a:rPr lang="en-US" sz="1600" dirty="0" err="1">
                <a:solidFill>
                  <a:schemeClr val="tx2"/>
                </a:solidFill>
                <a:ea typeface="+mn-lt"/>
                <a:cs typeface="+mn-lt"/>
              </a:rPr>
              <a:t>cout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&lt;&lt; result &lt;&lt; "\n";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    return 0;</a:t>
            </a: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}</a:t>
            </a:r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316A9-ACC7-D5A4-8E62-8EABEF0F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15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01715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F008B-4D01-6234-E1CC-B4AA53780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444741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Complexity Analysis: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B025C-1CAC-ADBF-C8FB-E2AC6EBF8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Time Complexity: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Building Tree (Adjacency List):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</a:rPr>
              <a:t>O(n)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DFS Traversal:</a:t>
            </a:r>
            <a:r>
              <a:rPr lang="en-US" sz="2000" dirty="0">
                <a:ea typeface="+mn-lt"/>
                <a:cs typeface="+mn-lt"/>
              </a:rPr>
              <a:t> Each node &amp; edge visited once → </a:t>
            </a:r>
            <a:r>
              <a:rPr lang="en-US" sz="2000" dirty="0">
                <a:latin typeface="Consolas"/>
              </a:rPr>
              <a:t>O(n)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Overall:</a:t>
            </a:r>
            <a:r>
              <a:rPr lang="en-US" sz="2000" dirty="0">
                <a:ea typeface="+mn-lt"/>
                <a:cs typeface="+mn-lt"/>
              </a:rPr>
              <a:t> ✅ </a:t>
            </a:r>
            <a:r>
              <a:rPr lang="en-US" sz="2000" b="1" dirty="0">
                <a:ea typeface="+mn-lt"/>
                <a:cs typeface="+mn-lt"/>
              </a:rPr>
              <a:t>O(n)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🔹 </a:t>
            </a:r>
            <a:r>
              <a:rPr lang="en-US" sz="2000" i="1" dirty="0">
                <a:ea typeface="+mn-lt"/>
                <a:cs typeface="+mn-lt"/>
              </a:rPr>
              <a:t>Efficient for n ≤ 10⁵</a:t>
            </a:r>
            <a:br>
              <a:rPr lang="en-US" sz="2000" i="1" dirty="0">
                <a:ea typeface="+mn-lt"/>
                <a:cs typeface="+mn-lt"/>
              </a:rPr>
            </a:br>
            <a:r>
              <a:rPr lang="en-US" sz="2000" i="1" dirty="0">
                <a:ea typeface="+mn-lt"/>
                <a:cs typeface="+mn-lt"/>
              </a:rPr>
              <a:t> 🔹 Each vertex processed once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ADAD3-500D-12FF-0661-6850908E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Space Complexity: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Adjacency List: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</a:rPr>
              <a:t>O(n)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DFS Recursion Stack: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</a:rPr>
              <a:t>O(h)</a:t>
            </a:r>
            <a:r>
              <a:rPr lang="en-US" sz="2000" dirty="0">
                <a:ea typeface="+mn-lt"/>
                <a:cs typeface="+mn-lt"/>
              </a:rPr>
              <a:t> (≤ </a:t>
            </a:r>
            <a:r>
              <a:rPr lang="en-US" sz="2000" dirty="0">
                <a:latin typeface="Consolas"/>
              </a:rPr>
              <a:t>O(n)</a:t>
            </a:r>
            <a:r>
              <a:rPr lang="en-US" sz="2000" dirty="0">
                <a:ea typeface="+mn-lt"/>
                <a:cs typeface="+mn-lt"/>
              </a:rPr>
              <a:t>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Cat Array &amp; Other Variables: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>
                <a:latin typeface="Consolas"/>
              </a:rPr>
              <a:t>O(n)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Overall:</a:t>
            </a:r>
            <a:r>
              <a:rPr lang="en-US" sz="2000" dirty="0">
                <a:ea typeface="+mn-lt"/>
                <a:cs typeface="+mn-lt"/>
              </a:rPr>
              <a:t> ✅ </a:t>
            </a:r>
            <a:r>
              <a:rPr lang="en-US" sz="2000" b="1" dirty="0">
                <a:ea typeface="+mn-lt"/>
                <a:cs typeface="+mn-lt"/>
              </a:rPr>
              <a:t>O(n)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🔹 </a:t>
            </a:r>
            <a:r>
              <a:rPr lang="en-US" sz="2000" i="1" dirty="0">
                <a:ea typeface="+mn-lt"/>
                <a:cs typeface="+mn-lt"/>
              </a:rPr>
              <a:t>Linear space usage</a:t>
            </a:r>
            <a:br>
              <a:rPr lang="en-US" sz="2000" i="1" dirty="0">
                <a:ea typeface="+mn-lt"/>
                <a:cs typeface="+mn-lt"/>
              </a:rPr>
            </a:br>
            <a:r>
              <a:rPr lang="en-US" sz="2000" i="1" dirty="0">
                <a:ea typeface="+mn-lt"/>
                <a:cs typeface="+mn-lt"/>
              </a:rPr>
              <a:t> 🔹 Depends on tree height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60B5A-D3F5-5BAB-2F31-CCDE1341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b="1">
                <a:solidFill>
                  <a:srgbClr val="59595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1050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69B29C-3201-3611-6BD7-3000927F6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dirty="0"/>
              <a:t>“Thank you for listening.”</a:t>
            </a:r>
          </a:p>
          <a:p>
            <a:endParaRPr lang="en-US" sz="4000" dirty="0"/>
          </a:p>
        </p:txBody>
      </p:sp>
      <p:pic>
        <p:nvPicPr>
          <p:cNvPr id="22" name="Graphic 21" descr="Robot">
            <a:extLst>
              <a:ext uri="{FF2B5EF4-FFF2-40B4-BE49-F238E27FC236}">
                <a16:creationId xmlns:a16="http://schemas.microsoft.com/office/drawing/2014/main" id="{3E728A35-3FBD-86DC-DDE8-A360B17B3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57E8-AC53-0534-E3B5-691E048E3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794" y="4626226"/>
            <a:ext cx="6497705" cy="1502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 </a:t>
            </a:r>
            <a:r>
              <a:rPr lang="en-US" sz="1400" dirty="0">
                <a:ea typeface="+mn-lt"/>
                <a:cs typeface="+mn-lt"/>
              </a:rPr>
              <a:t>✅References:</a:t>
            </a:r>
          </a:p>
          <a:p>
            <a:pPr marL="0" indent="0">
              <a:buNone/>
            </a:pPr>
            <a:r>
              <a:rPr lang="en-US" sz="1400" i="1" dirty="0">
                <a:ea typeface="+mn-lt"/>
                <a:cs typeface="+mn-lt"/>
              </a:rPr>
              <a:t>"M. </a:t>
            </a:r>
            <a:r>
              <a:rPr lang="en-US" sz="1400" i="1" dirty="0" err="1">
                <a:ea typeface="+mn-lt"/>
                <a:cs typeface="+mn-lt"/>
              </a:rPr>
              <a:t>Sipser</a:t>
            </a:r>
            <a:r>
              <a:rPr lang="en-US" sz="1400" i="1" dirty="0">
                <a:ea typeface="+mn-lt"/>
                <a:cs typeface="+mn-lt"/>
              </a:rPr>
              <a:t>, Introduction to the Theory of Computation, 3rd Ed., 2012"</a:t>
            </a:r>
            <a:br>
              <a:rPr lang="en-US" sz="1400" i="1" dirty="0">
                <a:ea typeface="+mn-lt"/>
                <a:cs typeface="+mn-lt"/>
              </a:rPr>
            </a:br>
            <a:r>
              <a:rPr lang="en-US" sz="1400" i="1" dirty="0">
                <a:ea typeface="+mn-lt"/>
                <a:cs typeface="+mn-lt"/>
              </a:rPr>
              <a:t> "S. Arora &amp; B. Barak, Computational Complexity: A Modern Approach, 2009"</a:t>
            </a:r>
            <a:endParaRPr lang="en-US" sz="1400" dirty="0"/>
          </a:p>
        </p:txBody>
      </p:sp>
      <p:pic>
        <p:nvPicPr>
          <p:cNvPr id="24" name="Graphic 23" descr="Robot">
            <a:extLst>
              <a:ext uri="{FF2B5EF4-FFF2-40B4-BE49-F238E27FC236}">
                <a16:creationId xmlns:a16="http://schemas.microsoft.com/office/drawing/2014/main" id="{375A75B6-9B1E-4BB7-B5A1-044BF3F26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D492C-AED2-7AE6-4093-C44596AC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17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248957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2313-2AF3-D425-73D1-D42A9F08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ea typeface="+mj-lt"/>
                <a:cs typeface="+mj-lt"/>
              </a:rPr>
              <a:t>Introduction to Complexity: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24E4F03-1817-CF7E-E05B-8608FABDA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🔹 What is Complexity?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Complexity shows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how difficult a problem is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for a computer.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It measures how much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time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n-US" sz="1800" b="1" dirty="0">
                <a:solidFill>
                  <a:schemeClr val="tx2"/>
                </a:solidFill>
                <a:ea typeface="+mn-lt"/>
                <a:cs typeface="+mn-lt"/>
              </a:rPr>
              <a:t>memory</a:t>
            </a:r>
            <a:r>
              <a:rPr lang="en-US" sz="1800" dirty="0">
                <a:solidFill>
                  <a:schemeClr val="tx2"/>
                </a:solidFill>
                <a:ea typeface="+mn-lt"/>
                <a:cs typeface="+mn-lt"/>
              </a:rPr>
              <a:t> an algorithm needs to solve a problem.</a:t>
            </a:r>
            <a:endParaRPr lang="en-US" sz="1800" dirty="0">
              <a:solidFill>
                <a:schemeClr val="tx2"/>
              </a:solidFill>
            </a:endParaRP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 descr="Programmer">
            <a:extLst>
              <a:ext uri="{FF2B5EF4-FFF2-40B4-BE49-F238E27FC236}">
                <a16:creationId xmlns:a16="http://schemas.microsoft.com/office/drawing/2014/main" id="{213CD3D3-D893-760F-39D8-E1F8214806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4031" y="1629089"/>
            <a:ext cx="3620021" cy="362002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0C75EC-3CC8-9891-828C-F6143D76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2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1712635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5B4D-45A0-0DE8-1C25-8BD5D35AA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Types of Complexity:</a:t>
            </a:r>
            <a:endParaRPr lang="en-US" dirty="0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60895107-D73D-8A1A-2E0F-6934B684D0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F67F942-EE0D-FADB-2135-46727F34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3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1724665400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51735-8202-03A5-47E9-5EEB34F42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Asymptotic Notations: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3ABB-E634-3602-7345-31B84AB1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To describe algorithm performance mathematically, we use special symbols: Big O for the worst case, Omega for the best case, and Theta for the average or exact case. For example, a loop running ‘n’ times has O(n) complexity — meaning it grows linearly with input size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E1B3E-361E-8CC1-E000-97102185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4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903098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B18E41-642A-00F8-6026-6156671A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  <a:ea typeface="+mj-lt"/>
                <a:cs typeface="+mj-lt"/>
              </a:rPr>
              <a:t>What Are Complexity Classes?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AA95-8B37-4C91-E819-8B3FA6F5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They are groups of problems divided by how difficult they are to solve. Some problems can be solved very fast, while others take huge amounts of time — and these classes help us understand that difference.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6D64A-953A-AC07-7552-9EC7B599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5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224565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2E3A-4877-3F0E-3D38-F9045F02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Aptos"/>
              </a:rPr>
              <a:t>Common Complexity Classes:</a:t>
            </a:r>
            <a:endParaRPr lang="en-US" sz="2800" dirty="0">
              <a:latin typeface="Aptos"/>
            </a:endParaRPr>
          </a:p>
          <a:p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64A09B-A72F-50B5-01F9-A264517B3D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18AF36D-91DA-A8F2-B640-8AAEDCB6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6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016424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FF6A-BBB8-5446-6F67-1EBA4FB1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3700" dirty="0"/>
              <a:t>Detailed Explanation of Complexity Classes:</a:t>
            </a:r>
          </a:p>
          <a:p>
            <a:endParaRPr lang="en-US" sz="3700"/>
          </a:p>
        </p:txBody>
      </p:sp>
      <p:pic>
        <p:nvPicPr>
          <p:cNvPr id="8" name="Graphic 7" descr="Error">
            <a:extLst>
              <a:ext uri="{FF2B5EF4-FFF2-40B4-BE49-F238E27FC236}">
                <a16:creationId xmlns:a16="http://schemas.microsoft.com/office/drawing/2014/main" id="{3751A6BF-07CA-4857-E551-04698643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8945-9024-0BE7-B30A-CED1129C6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2699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Class P (Polynomial Time):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Class P contains all the problems that can be solved efficiently — in polynomial time. For example, sorting numbers or finding the shortest path in a graph. These problems are easy both to solve and to verify, so they are considered ‘feasible’ for computers.</a:t>
            </a:r>
            <a:endParaRPr lang="en-US" sz="2000" dirty="0"/>
          </a:p>
        </p:txBody>
      </p:sp>
      <p:pic>
        <p:nvPicPr>
          <p:cNvPr id="10" name="Graphic 9" descr="Error">
            <a:extLst>
              <a:ext uri="{FF2B5EF4-FFF2-40B4-BE49-F238E27FC236}">
                <a16:creationId xmlns:a16="http://schemas.microsoft.com/office/drawing/2014/main" id="{D1FDFC9D-69F9-4206-A908-DB11E43F8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02552-A8DF-54A2-9B0C-C204FE6B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600" b="1" dirty="0" smtClean="0"/>
              <a:pPr>
                <a:spcAft>
                  <a:spcPts val="600"/>
                </a:spcAft>
              </a:pPr>
              <a:t>7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682943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CD142-E8C1-5926-25BE-F62D204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Class NP (Nondeterministic Polynomial Time):</a:t>
            </a:r>
            <a:endParaRPr lang="en-US" sz="3700" dirty="0">
              <a:solidFill>
                <a:srgbClr val="FFFFFF"/>
              </a:solidFill>
            </a:endParaRPr>
          </a:p>
          <a:p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Content Placeholder 93">
            <a:extLst>
              <a:ext uri="{FF2B5EF4-FFF2-40B4-BE49-F238E27FC236}">
                <a16:creationId xmlns:a16="http://schemas.microsoft.com/office/drawing/2014/main" id="{5702070C-DB16-0898-6AFA-633051B1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These are problems that are easy to check but hard to solve. If someone gives you the answer, you can verify it quickly — but finding that answer by yourself might take a very long time. Sudoku is a great example — checking a solution is easy, but solving it can take hours.</a:t>
            </a:r>
            <a:endParaRPr lang="en-US" dirty="0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7333-BDEC-00E1-991E-928830D5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330" y="6356350"/>
            <a:ext cx="84747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600" b="1" dirty="0" smtClean="0"/>
              <a:pPr>
                <a:spcAft>
                  <a:spcPts val="600"/>
                </a:spcAft>
              </a:pPr>
              <a:t>8</a:t>
            </a:fld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246734316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04EC3-D21F-F96E-4F1C-0BA9377B6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Class NP-Hard:</a:t>
            </a:r>
            <a:endParaRPr lang="en-US" sz="4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AF0F-4BF8-A84A-1E33-29C178AB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NP-Hard problems are at least as hard as NP-Complete problems, and sometimes even harder. They might not even have a quick way to verify the solution. For example, the optimization version of the Traveling Salesman Problem or the Halting Problem. These problems are generally considered impossible to solve efficiently.</a:t>
            </a:r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99E37-E1EF-0973-FDB9-5634E338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z="1600" b="1" dirty="0" smtClean="0"/>
              <a:t>9</a:t>
            </a:fld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929954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1154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Poppins Bold</vt:lpstr>
      <vt:lpstr>Poppins Medium</vt:lpstr>
      <vt:lpstr>office theme</vt:lpstr>
      <vt:lpstr>PowerPoint Presentation</vt:lpstr>
      <vt:lpstr>Introduction to Complexity:</vt:lpstr>
      <vt:lpstr>Types of Complexity:</vt:lpstr>
      <vt:lpstr>Asymptotic Notations:</vt:lpstr>
      <vt:lpstr>What Are Complexity Classes?</vt:lpstr>
      <vt:lpstr>Common Complexity Classes: </vt:lpstr>
      <vt:lpstr>Detailed Explanation of Complexity Classes: </vt:lpstr>
      <vt:lpstr>Class NP (Nondeterministic Polynomial Time): </vt:lpstr>
      <vt:lpstr>Class NP-Hard:</vt:lpstr>
      <vt:lpstr>Class NP-Complete:</vt:lpstr>
      <vt:lpstr>Relationships Between Classes:</vt:lpstr>
      <vt:lpstr>Diagram Representation:</vt:lpstr>
      <vt:lpstr>Real-World Examples:</vt:lpstr>
      <vt:lpstr>Simple Code:</vt:lpstr>
      <vt:lpstr>.</vt:lpstr>
      <vt:lpstr>Complexity Analysis:</vt:lpstr>
      <vt:lpstr>“Thank you for listening.”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MD. ABDULLAH AL MAHFUZ</cp:lastModifiedBy>
  <cp:revision>547</cp:revision>
  <dcterms:created xsi:type="dcterms:W3CDTF">2013-07-15T20:26:40Z</dcterms:created>
  <dcterms:modified xsi:type="dcterms:W3CDTF">2025-10-25T18:27:40Z</dcterms:modified>
</cp:coreProperties>
</file>