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80" r:id="rId1"/>
  </p:sldMasterIdLst>
  <p:notesMasterIdLst>
    <p:notesMasterId r:id="rId24"/>
  </p:notesMasterIdLst>
  <p:sldIdLst>
    <p:sldId id="321" r:id="rId2"/>
    <p:sldId id="395" r:id="rId3"/>
    <p:sldId id="397" r:id="rId4"/>
    <p:sldId id="398" r:id="rId5"/>
    <p:sldId id="312" r:id="rId6"/>
    <p:sldId id="405" r:id="rId7"/>
    <p:sldId id="406" r:id="rId8"/>
    <p:sldId id="408" r:id="rId9"/>
    <p:sldId id="399" r:id="rId10"/>
    <p:sldId id="400" r:id="rId11"/>
    <p:sldId id="402" r:id="rId12"/>
    <p:sldId id="401" r:id="rId13"/>
    <p:sldId id="403" r:id="rId14"/>
    <p:sldId id="404" r:id="rId15"/>
    <p:sldId id="409" r:id="rId16"/>
    <p:sldId id="344" r:id="rId17"/>
    <p:sldId id="410" r:id="rId18"/>
    <p:sldId id="418" r:id="rId19"/>
    <p:sldId id="411" r:id="rId20"/>
    <p:sldId id="412" r:id="rId21"/>
    <p:sldId id="419" r:id="rId22"/>
    <p:sldId id="396" r:id="rId23"/>
  </p:sldIdLst>
  <p:sldSz cx="9144000" cy="5143500" type="screen16x9"/>
  <p:notesSz cx="6858000" cy="9144000"/>
  <p:embeddedFontLst>
    <p:embeddedFont>
      <p:font typeface="Barlow Semi Condensed" panose="00000506000000000000" pitchFamily="2" charset="0"/>
      <p:regular r:id="rId25"/>
      <p:bold r:id="rId26"/>
      <p:italic r:id="rId27"/>
      <p:boldItalic r:id="rId28"/>
    </p:embeddedFont>
    <p:embeddedFont>
      <p:font typeface="Barlow Semi Condensed Medium" panose="00000606000000000000" pitchFamily="2" charset="0"/>
      <p:regular r:id="rId29"/>
      <p:bold r:id="rId30"/>
      <p:italic r:id="rId31"/>
      <p:boldItalic r:id="rId32"/>
    </p:embeddedFont>
    <p:embeddedFont>
      <p:font typeface="Fjalla One" panose="02000506040000020004" pitchFamily="2" charset="0"/>
      <p:regular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468B479-CD98-439D-AB3A-897B7AB2A78C}">
          <p14:sldIdLst>
            <p14:sldId id="321"/>
            <p14:sldId id="395"/>
            <p14:sldId id="397"/>
            <p14:sldId id="398"/>
            <p14:sldId id="312"/>
            <p14:sldId id="405"/>
            <p14:sldId id="406"/>
            <p14:sldId id="408"/>
            <p14:sldId id="399"/>
            <p14:sldId id="400"/>
            <p14:sldId id="402"/>
            <p14:sldId id="401"/>
            <p14:sldId id="403"/>
            <p14:sldId id="404"/>
            <p14:sldId id="409"/>
            <p14:sldId id="344"/>
            <p14:sldId id="410"/>
            <p14:sldId id="418"/>
            <p14:sldId id="411"/>
            <p14:sldId id="412"/>
            <p14:sldId id="419"/>
            <p14:sldId id="3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62BB"/>
    <a:srgbClr val="FCF8F5"/>
    <a:srgbClr val="323230"/>
    <a:srgbClr val="00A8DA"/>
    <a:srgbClr val="F9FBFE"/>
    <a:srgbClr val="FBFCFE"/>
    <a:srgbClr val="F9FCFF"/>
    <a:srgbClr val="BCFABC"/>
    <a:srgbClr val="ECF5FE"/>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394D78-76CB-4DF2-90E6-CE17A867E9D8}">
  <a:tblStyle styleId="{62394D78-76CB-4DF2-90E6-CE17A867E9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5065" autoAdjust="0"/>
  </p:normalViewPr>
  <p:slideViewPr>
    <p:cSldViewPr snapToGrid="0">
      <p:cViewPr varScale="1">
        <p:scale>
          <a:sx n="113" d="100"/>
          <a:sy n="113" d="100"/>
        </p:scale>
        <p:origin x="38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165242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170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49F309E6-AFF6-1FCF-1516-E0EDE16E53A9}"/>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EB9E5A22-A0EC-7CDB-9006-760C6129B7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399E2BCA-6A7F-D043-A43F-30FD391EC1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756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E196D798-E3E4-C806-B2EA-4ED3DBC8110D}"/>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E701DDA8-F4A5-91AE-F6E4-B0CE0CAF65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24851286-341E-E388-27A2-376BD99FE0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999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E649DE19-D3FD-0EE2-08F6-40AC6F561394}"/>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E4B98885-0ECB-3553-3422-21BF7B71D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76ADD42A-2CF0-B7B7-3EBA-73504D8E77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894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CE82ECB9-D73B-B9FC-EB13-31F0CD9A1E61}"/>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6732AF6C-F865-E8DD-1183-48E1B57ABE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3A3E19AD-DDC4-7B0C-B3D6-6CB74C342A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083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94BCAA97-C868-BC4C-E534-CD6333BB38B5}"/>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B8E543CB-817D-5D6D-6E1D-ADEC5A1121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05A7C94F-21B4-565A-D371-F1DD646EAA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430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54D08C7C-7CEA-0C4B-9FFF-BA0CB5C3B0F9}"/>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8AC8CA70-5455-71AE-4E44-8CF544A36B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B9ED32CB-415C-0AD7-4FDD-21E8ADFF37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933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a9fa940987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a9fa940987_2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551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852AF563-23D3-4527-334C-476956E9CBA8}"/>
            </a:ext>
          </a:extLst>
        </p:cNvPr>
        <p:cNvGrpSpPr/>
        <p:nvPr/>
      </p:nvGrpSpPr>
      <p:grpSpPr>
        <a:xfrm>
          <a:off x="0" y="0"/>
          <a:ext cx="0" cy="0"/>
          <a:chOff x="0" y="0"/>
          <a:chExt cx="0" cy="0"/>
        </a:xfrm>
      </p:grpSpPr>
      <p:sp>
        <p:nvSpPr>
          <p:cNvPr id="425" name="Google Shape;425;ga9fa940987_2_155:notes">
            <a:extLst>
              <a:ext uri="{FF2B5EF4-FFF2-40B4-BE49-F238E27FC236}">
                <a16:creationId xmlns:a16="http://schemas.microsoft.com/office/drawing/2014/main" id="{10C68A7E-0825-DEF2-B77D-9DF72A2AA6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a9fa940987_2_155:notes">
            <a:extLst>
              <a:ext uri="{FF2B5EF4-FFF2-40B4-BE49-F238E27FC236}">
                <a16:creationId xmlns:a16="http://schemas.microsoft.com/office/drawing/2014/main" id="{18F5E60D-9D43-2ACB-18BD-6F135CA55B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182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879074FA-664A-4FBC-C11E-7F04E6C546F6}"/>
            </a:ext>
          </a:extLst>
        </p:cNvPr>
        <p:cNvGrpSpPr/>
        <p:nvPr/>
      </p:nvGrpSpPr>
      <p:grpSpPr>
        <a:xfrm>
          <a:off x="0" y="0"/>
          <a:ext cx="0" cy="0"/>
          <a:chOff x="0" y="0"/>
          <a:chExt cx="0" cy="0"/>
        </a:xfrm>
      </p:grpSpPr>
      <p:sp>
        <p:nvSpPr>
          <p:cNvPr id="425" name="Google Shape;425;ga9fa940987_2_155:notes">
            <a:extLst>
              <a:ext uri="{FF2B5EF4-FFF2-40B4-BE49-F238E27FC236}">
                <a16:creationId xmlns:a16="http://schemas.microsoft.com/office/drawing/2014/main" id="{09643F07-8609-0047-9B5D-5B033B092A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a9fa940987_2_155:notes">
            <a:extLst>
              <a:ext uri="{FF2B5EF4-FFF2-40B4-BE49-F238E27FC236}">
                <a16:creationId xmlns:a16="http://schemas.microsoft.com/office/drawing/2014/main" id="{FFE581F2-1769-C554-4028-0A9A36A2B8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20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C33EC5BF-0C2B-0511-A07C-C9AB78B08CB4}"/>
            </a:ext>
          </a:extLst>
        </p:cNvPr>
        <p:cNvGrpSpPr/>
        <p:nvPr/>
      </p:nvGrpSpPr>
      <p:grpSpPr>
        <a:xfrm>
          <a:off x="0" y="0"/>
          <a:ext cx="0" cy="0"/>
          <a:chOff x="0" y="0"/>
          <a:chExt cx="0" cy="0"/>
        </a:xfrm>
      </p:grpSpPr>
      <p:sp>
        <p:nvSpPr>
          <p:cNvPr id="425" name="Google Shape;425;ga9fa940987_2_155:notes">
            <a:extLst>
              <a:ext uri="{FF2B5EF4-FFF2-40B4-BE49-F238E27FC236}">
                <a16:creationId xmlns:a16="http://schemas.microsoft.com/office/drawing/2014/main" id="{387D3672-7E5D-9783-67C2-65DCDA8E15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a9fa940987_2_155:notes">
            <a:extLst>
              <a:ext uri="{FF2B5EF4-FFF2-40B4-BE49-F238E27FC236}">
                <a16:creationId xmlns:a16="http://schemas.microsoft.com/office/drawing/2014/main" id="{5D0E50D3-B4E7-3A7D-B8A6-E233A56F01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19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6B47599D-CD7B-85F6-7C31-104F217B6795}"/>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7C46AFBA-FE85-7B2B-B58D-58D1C07D5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FA8F01FB-48A3-0031-17E5-AB7461C049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010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a:extLst>
            <a:ext uri="{FF2B5EF4-FFF2-40B4-BE49-F238E27FC236}">
              <a16:creationId xmlns:a16="http://schemas.microsoft.com/office/drawing/2014/main" id="{A29181B3-A8D5-D0B0-5E6A-0747D274F148}"/>
            </a:ext>
          </a:extLst>
        </p:cNvPr>
        <p:cNvGrpSpPr/>
        <p:nvPr/>
      </p:nvGrpSpPr>
      <p:grpSpPr>
        <a:xfrm>
          <a:off x="0" y="0"/>
          <a:ext cx="0" cy="0"/>
          <a:chOff x="0" y="0"/>
          <a:chExt cx="0" cy="0"/>
        </a:xfrm>
      </p:grpSpPr>
      <p:sp>
        <p:nvSpPr>
          <p:cNvPr id="425" name="Google Shape;425;ga9fa940987_2_155:notes">
            <a:extLst>
              <a:ext uri="{FF2B5EF4-FFF2-40B4-BE49-F238E27FC236}">
                <a16:creationId xmlns:a16="http://schemas.microsoft.com/office/drawing/2014/main" id="{DA945C66-66A7-3570-BC55-E1409BDCAC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a9fa940987_2_155:notes">
            <a:extLst>
              <a:ext uri="{FF2B5EF4-FFF2-40B4-BE49-F238E27FC236}">
                <a16:creationId xmlns:a16="http://schemas.microsoft.com/office/drawing/2014/main" id="{91A049C9-A413-447E-6F51-5B435C791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52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0370DEF7-A140-065D-25AC-B21B74E3719A}"/>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F01B8B22-2A4C-BA33-2916-F432C64481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5BC2B90E-DA0A-4DFB-E555-E51A8467AE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08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521F91D5-E6F3-F1BE-79FB-EEC834CD420D}"/>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F46F8A5C-CAEC-A04B-B2AD-5BD60C7766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30FD8495-E91E-7916-1E94-2600EF0879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22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14D8CC64-7068-FD91-C44A-7DC5B62B90CD}"/>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98D65EE6-2B8F-129D-1110-6390B7D238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F00989F3-3CC8-6F0D-CE7A-08C239E44D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42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05231389-C65D-1BC3-DA9F-AE70D18CD6D2}"/>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8937A43D-4B3F-EE04-EE03-C02A6C4054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CE4DCE52-8E7A-A7C9-2378-A112EC77AE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0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9f7573e938_1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454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657A8A8A-DCE5-8799-9281-895E62CB2D85}"/>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68004AB6-B988-67C3-EA0F-7DBA3E64B0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2987BDAE-944C-6112-2FD1-4C98F8C53C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425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6F2DA5D5-701E-5B2C-C21F-29D3E78E8FB7}"/>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EC2C68A3-FEB4-92CD-986D-817E37DD1E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4B2B8410-6345-2BEF-0CC7-DC65E9EA2B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62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9B3A4E1F-0A7B-4EEC-9A05-435A010758F9}"/>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E3CA0C03-7064-15E5-14D0-C49960EF7D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CD5F2B0D-A2B2-AFB9-4459-2FE7D4EE19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815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a:extLst>
            <a:ext uri="{FF2B5EF4-FFF2-40B4-BE49-F238E27FC236}">
              <a16:creationId xmlns:a16="http://schemas.microsoft.com/office/drawing/2014/main" id="{0466261F-C721-0B89-7608-D1AAC857B6E7}"/>
            </a:ext>
          </a:extLst>
        </p:cNvPr>
        <p:cNvGrpSpPr/>
        <p:nvPr/>
      </p:nvGrpSpPr>
      <p:grpSpPr>
        <a:xfrm>
          <a:off x="0" y="0"/>
          <a:ext cx="0" cy="0"/>
          <a:chOff x="0" y="0"/>
          <a:chExt cx="0" cy="0"/>
        </a:xfrm>
      </p:grpSpPr>
      <p:sp>
        <p:nvSpPr>
          <p:cNvPr id="3454" name="Google Shape;3454;g9f7573e938_1_324:notes">
            <a:extLst>
              <a:ext uri="{FF2B5EF4-FFF2-40B4-BE49-F238E27FC236}">
                <a16:creationId xmlns:a16="http://schemas.microsoft.com/office/drawing/2014/main" id="{04C43A65-49B6-A5BF-5B35-4495610CE1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a:extLst>
              <a:ext uri="{FF2B5EF4-FFF2-40B4-BE49-F238E27FC236}">
                <a16:creationId xmlns:a16="http://schemas.microsoft.com/office/drawing/2014/main" id="{F9E6BDE3-2B47-3993-839D-CE6DA8637E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69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1">
  <p:cSld name="Title only 1">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60210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29000">
              <a:srgbClr val="F6FAFF"/>
            </a:gs>
            <a:gs pos="99000">
              <a:schemeClr val="bg1"/>
            </a:gs>
            <a:gs pos="0">
              <a:srgbClr val="ECF5FE"/>
            </a:gs>
          </a:gsLst>
          <a:path path="circle">
            <a:fillToRect l="100000" b="10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71" r:id="rId3"/>
    <p:sldLayoutId id="2147483673" r:id="rId4"/>
    <p:sldLayoutId id="2147483674" r:id="rId5"/>
    <p:sldLayoutId id="2147483675" r:id="rId6"/>
    <p:sldLayoutId id="2147483676" r:id="rId7"/>
    <p:sldLayoutId id="214748370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vu.edu.bd/academics/departments/computer-science-and-engineering/faculty-members/02404/sumaiya-tasni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vuedubd.sharepoint.com/:f:/s/CSE2203CSE2204/Er2SMqBCeqFAkKuyTLf45ucBa1H1vGVqLIb4kvHhFZZ9JA?e=YF4coD" TargetMode="External"/><Relationship Id="rId4" Type="http://schemas.openxmlformats.org/officeDocument/2006/relationships/hyperlink" Target="mailto:sumaiya@vu.edu.b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390998" y="1144694"/>
            <a:ext cx="5691455" cy="1376666"/>
          </a:xfrm>
          <a:prstGeom prst="rect">
            <a:avLst/>
          </a:prstGeom>
        </p:spPr>
        <p:txBody>
          <a:bodyPr spcFirstLastPara="1" wrap="square" lIns="91425" tIns="91425" rIns="91425" bIns="91425" anchor="b" anchorCtr="0">
            <a:noAutofit/>
          </a:bodyPr>
          <a:lstStyle/>
          <a:p>
            <a:pPr lvl="0" algn="l"/>
            <a:r>
              <a:rPr lang="en-US" sz="2000" dirty="0">
                <a:solidFill>
                  <a:srgbClr val="00B0F0"/>
                </a:solidFill>
              </a:rPr>
              <a:t>Course Introduction </a:t>
            </a:r>
            <a:br>
              <a:rPr lang="en-US" sz="2800" dirty="0">
                <a:solidFill>
                  <a:srgbClr val="002060"/>
                </a:solidFill>
              </a:rPr>
            </a:br>
            <a:r>
              <a:rPr lang="en-US" sz="4800" dirty="0">
                <a:solidFill>
                  <a:srgbClr val="002060"/>
                </a:solidFill>
              </a:rPr>
              <a:t>Computer Algorithms</a:t>
            </a:r>
            <a:endParaRPr lang="en-US" sz="4800" dirty="0">
              <a:solidFill>
                <a:srgbClr val="0662BB"/>
              </a:solidFill>
            </a:endParaRPr>
          </a:p>
        </p:txBody>
      </p:sp>
      <p:cxnSp>
        <p:nvCxnSpPr>
          <p:cNvPr id="3" name="Straight Connector 2">
            <a:extLst>
              <a:ext uri="{FF2B5EF4-FFF2-40B4-BE49-F238E27FC236}">
                <a16:creationId xmlns:a16="http://schemas.microsoft.com/office/drawing/2014/main" id="{28995B6A-39A4-EE2E-35A3-28A8F972D2FF}"/>
              </a:ext>
            </a:extLst>
          </p:cNvPr>
          <p:cNvCxnSpPr>
            <a:cxnSpLocks/>
          </p:cNvCxnSpPr>
          <p:nvPr/>
        </p:nvCxnSpPr>
        <p:spPr>
          <a:xfrm>
            <a:off x="1806071" y="2879527"/>
            <a:ext cx="6952982" cy="2622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3152" y="4565904"/>
            <a:ext cx="5546598" cy="566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E1D893E-FDA4-A1B0-D72D-A3AFDBD2EF37}"/>
              </a:ext>
            </a:extLst>
          </p:cNvPr>
          <p:cNvSpPr txBox="1"/>
          <p:nvPr/>
        </p:nvSpPr>
        <p:spPr>
          <a:xfrm>
            <a:off x="6711426" y="2996140"/>
            <a:ext cx="2143536" cy="1023550"/>
          </a:xfrm>
          <a:prstGeom prst="rect">
            <a:avLst/>
          </a:prstGeom>
          <a:noFill/>
        </p:spPr>
        <p:txBody>
          <a:bodyPr wrap="none" rtlCol="0">
            <a:spAutoFit/>
          </a:bodyPr>
          <a:lstStyle/>
          <a:p>
            <a:pPr algn="r">
              <a:lnSpc>
                <a:spcPct val="150000"/>
              </a:lnSpc>
            </a:pPr>
            <a:r>
              <a:rPr lang="en-US" dirty="0">
                <a:solidFill>
                  <a:srgbClr val="002060"/>
                </a:solidFill>
                <a:latin typeface="Fjalla One" panose="02000506040000020004" pitchFamily="2" charset="0"/>
                <a:ea typeface="Tahoma" panose="020B0604030504040204" pitchFamily="34" charset="0"/>
                <a:cs typeface="Tahoma" panose="020B0604030504040204" pitchFamily="34" charset="0"/>
              </a:rPr>
              <a:t>Sumaiya Tasnim</a:t>
            </a:r>
          </a:p>
          <a:p>
            <a:pPr algn="r">
              <a:lnSpc>
                <a:spcPct val="150000"/>
              </a:lnSpc>
            </a:pPr>
            <a:r>
              <a:rPr lang="en-US" dirty="0">
                <a:solidFill>
                  <a:srgbClr val="002060"/>
                </a:solidFill>
                <a:latin typeface="Fjalla One" panose="02000506040000020004" pitchFamily="2" charset="0"/>
                <a:ea typeface="Tahoma" panose="020B0604030504040204" pitchFamily="34" charset="0"/>
                <a:cs typeface="Tahoma" panose="020B0604030504040204" pitchFamily="34" charset="0"/>
              </a:rPr>
              <a:t>Lecturer, Department of CSE</a:t>
            </a:r>
          </a:p>
          <a:p>
            <a:pPr algn="r">
              <a:lnSpc>
                <a:spcPct val="150000"/>
              </a:lnSpc>
            </a:pPr>
            <a:r>
              <a:rPr lang="en-US" dirty="0">
                <a:solidFill>
                  <a:srgbClr val="002060"/>
                </a:solidFill>
                <a:latin typeface="Fjalla One" panose="02000506040000020004" pitchFamily="2" charset="0"/>
                <a:ea typeface="Tahoma" panose="020B0604030504040204" pitchFamily="34" charset="0"/>
                <a:cs typeface="Tahoma" panose="020B0604030504040204" pitchFamily="34" charset="0"/>
              </a:rPr>
              <a:t>Varendra University</a:t>
            </a:r>
          </a:p>
        </p:txBody>
      </p:sp>
      <p:sp>
        <p:nvSpPr>
          <p:cNvPr id="11" name="TextBox 10">
            <a:extLst>
              <a:ext uri="{FF2B5EF4-FFF2-40B4-BE49-F238E27FC236}">
                <a16:creationId xmlns:a16="http://schemas.microsoft.com/office/drawing/2014/main" id="{B02057DB-60D6-0C71-BF3D-0590A19F855D}"/>
              </a:ext>
            </a:extLst>
          </p:cNvPr>
          <p:cNvSpPr txBox="1"/>
          <p:nvPr/>
        </p:nvSpPr>
        <p:spPr>
          <a:xfrm>
            <a:off x="7058043" y="2575303"/>
            <a:ext cx="1796919" cy="307777"/>
          </a:xfrm>
          <a:prstGeom prst="rect">
            <a:avLst/>
          </a:prstGeom>
          <a:noFill/>
        </p:spPr>
        <p:txBody>
          <a:bodyPr wrap="square" rtlCol="0">
            <a:spAutoFit/>
          </a:bodyPr>
          <a:lstStyle/>
          <a:p>
            <a:pPr algn="r"/>
            <a:r>
              <a:rPr lang="en-US" dirty="0">
                <a:solidFill>
                  <a:srgbClr val="002060"/>
                </a:solidFill>
                <a:latin typeface="Fjalla One" panose="02000506040000020004" pitchFamily="2" charset="0"/>
              </a:rPr>
              <a:t>Course Instructor</a:t>
            </a:r>
            <a:r>
              <a:rPr lang="en-US" dirty="0">
                <a:solidFill>
                  <a:srgbClr val="494949"/>
                </a:solidFill>
                <a:latin typeface="Fjalla One" panose="02000506040000020004" pitchFamily="2" charset="0"/>
              </a:rPr>
              <a:t>:</a:t>
            </a:r>
          </a:p>
        </p:txBody>
      </p:sp>
      <p:pic>
        <p:nvPicPr>
          <p:cNvPr id="5" name="Picture 4">
            <a:extLst>
              <a:ext uri="{FF2B5EF4-FFF2-40B4-BE49-F238E27FC236}">
                <a16:creationId xmlns:a16="http://schemas.microsoft.com/office/drawing/2014/main" id="{B332482A-67F1-58B1-6891-463DA77FF5EA}"/>
              </a:ext>
            </a:extLst>
          </p:cNvPr>
          <p:cNvPicPr>
            <a:picLocks noChangeAspect="1"/>
          </p:cNvPicPr>
          <p:nvPr/>
        </p:nvPicPr>
        <p:blipFill>
          <a:blip r:embed="rId3"/>
          <a:stretch>
            <a:fillRect/>
          </a:stretch>
        </p:blipFill>
        <p:spPr>
          <a:xfrm>
            <a:off x="7783194" y="218223"/>
            <a:ext cx="1222913" cy="1225559"/>
          </a:xfrm>
          <a:prstGeom prst="rect">
            <a:avLst/>
          </a:prstGeom>
        </p:spPr>
      </p:pic>
    </p:spTree>
    <p:extLst>
      <p:ext uri="{BB962C8B-B14F-4D97-AF65-F5344CB8AC3E}">
        <p14:creationId xmlns:p14="http://schemas.microsoft.com/office/powerpoint/2010/main" val="344924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8C450014-358B-B90F-3A95-A0BBFD8E5975}"/>
            </a:ext>
          </a:extLst>
        </p:cNvPr>
        <p:cNvGrpSpPr/>
        <p:nvPr/>
      </p:nvGrpSpPr>
      <p:grpSpPr>
        <a:xfrm>
          <a:off x="0" y="0"/>
          <a:ext cx="0" cy="0"/>
          <a:chOff x="0" y="0"/>
          <a:chExt cx="0" cy="0"/>
        </a:xfrm>
      </p:grpSpPr>
      <p:sp>
        <p:nvSpPr>
          <p:cNvPr id="13" name="Google Shape;3605;p63">
            <a:extLst>
              <a:ext uri="{FF2B5EF4-FFF2-40B4-BE49-F238E27FC236}">
                <a16:creationId xmlns:a16="http://schemas.microsoft.com/office/drawing/2014/main" id="{2D9C1AA8-DFE6-02A8-D662-AD919787F101}"/>
              </a:ext>
            </a:extLst>
          </p:cNvPr>
          <p:cNvSpPr txBox="1">
            <a:spLocks/>
          </p:cNvSpPr>
          <p:nvPr/>
        </p:nvSpPr>
        <p:spPr>
          <a:xfrm>
            <a:off x="350535" y="317110"/>
            <a:ext cx="2981945" cy="57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2400" dirty="0">
                <a:solidFill>
                  <a:srgbClr val="002060"/>
                </a:solidFill>
              </a:rPr>
              <a:t>Assessment Detail :</a:t>
            </a:r>
          </a:p>
        </p:txBody>
      </p:sp>
      <p:graphicFrame>
        <p:nvGraphicFramePr>
          <p:cNvPr id="2" name="Table 1">
            <a:extLst>
              <a:ext uri="{FF2B5EF4-FFF2-40B4-BE49-F238E27FC236}">
                <a16:creationId xmlns:a16="http://schemas.microsoft.com/office/drawing/2014/main" id="{82B9E57E-8D37-466C-E04A-A682A53CE209}"/>
              </a:ext>
            </a:extLst>
          </p:cNvPr>
          <p:cNvGraphicFramePr>
            <a:graphicFrameLocks noGrp="1"/>
          </p:cNvGraphicFramePr>
          <p:nvPr>
            <p:extLst>
              <p:ext uri="{D42A27DB-BD31-4B8C-83A1-F6EECF244321}">
                <p14:modId xmlns:p14="http://schemas.microsoft.com/office/powerpoint/2010/main" val="3746191267"/>
              </p:ext>
            </p:extLst>
          </p:nvPr>
        </p:nvGraphicFramePr>
        <p:xfrm>
          <a:off x="517524" y="1400582"/>
          <a:ext cx="8108951" cy="2762281"/>
        </p:xfrm>
        <a:graphic>
          <a:graphicData uri="http://schemas.openxmlformats.org/drawingml/2006/table">
            <a:tbl>
              <a:tblPr firstRow="1" firstCol="1" bandRow="1">
                <a:tableStyleId>{62394D78-76CB-4DF2-90E6-CE17A867E9D8}</a:tableStyleId>
              </a:tblPr>
              <a:tblGrid>
                <a:gridCol w="3224119">
                  <a:extLst>
                    <a:ext uri="{9D8B030D-6E8A-4147-A177-3AD203B41FA5}">
                      <a16:colId xmlns:a16="http://schemas.microsoft.com/office/drawing/2014/main" val="761418097"/>
                    </a:ext>
                  </a:extLst>
                </a:gridCol>
                <a:gridCol w="3224119">
                  <a:extLst>
                    <a:ext uri="{9D8B030D-6E8A-4147-A177-3AD203B41FA5}">
                      <a16:colId xmlns:a16="http://schemas.microsoft.com/office/drawing/2014/main" val="2457940186"/>
                    </a:ext>
                  </a:extLst>
                </a:gridCol>
                <a:gridCol w="921176">
                  <a:extLst>
                    <a:ext uri="{9D8B030D-6E8A-4147-A177-3AD203B41FA5}">
                      <a16:colId xmlns:a16="http://schemas.microsoft.com/office/drawing/2014/main" val="2904613211"/>
                    </a:ext>
                  </a:extLst>
                </a:gridCol>
                <a:gridCol w="739537">
                  <a:extLst>
                    <a:ext uri="{9D8B030D-6E8A-4147-A177-3AD203B41FA5}">
                      <a16:colId xmlns:a16="http://schemas.microsoft.com/office/drawing/2014/main" val="1238603560"/>
                    </a:ext>
                  </a:extLst>
                </a:gridCol>
              </a:tblGrid>
              <a:tr h="513560">
                <a:tc gridSpan="2">
                  <a:txBody>
                    <a:bodyPr/>
                    <a:lstStyle/>
                    <a:p>
                      <a:pPr marL="0" marR="0" algn="ctr" fontAlgn="base">
                        <a:lnSpc>
                          <a:spcPct val="115000"/>
                        </a:lnSpc>
                        <a:spcAft>
                          <a:spcPts val="1000"/>
                        </a:spcAft>
                        <a:buNone/>
                      </a:pPr>
                      <a:r>
                        <a:rPr lang="en-US" sz="1600" b="1" dirty="0">
                          <a:solidFill>
                            <a:srgbClr val="002060"/>
                          </a:solidFill>
                          <a:effectLst/>
                          <a:latin typeface="Fjalla One" panose="02000506040000020004" pitchFamily="2" charset="0"/>
                        </a:rPr>
                        <a:t>Assessment Tools  </a:t>
                      </a:r>
                      <a:endParaRPr lang="en-US" sz="1600" b="1"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tc gridSpan="2">
                  <a:txBody>
                    <a:bodyPr/>
                    <a:lstStyle/>
                    <a:p>
                      <a:pPr marL="0" marR="0" algn="ctr" fontAlgn="base">
                        <a:lnSpc>
                          <a:spcPct val="115000"/>
                        </a:lnSpc>
                        <a:spcAft>
                          <a:spcPts val="1000"/>
                        </a:spcAft>
                        <a:buNone/>
                      </a:pPr>
                      <a:r>
                        <a:rPr lang="en-US" sz="1600" b="1" dirty="0">
                          <a:solidFill>
                            <a:srgbClr val="002060"/>
                          </a:solidFill>
                          <a:effectLst/>
                          <a:latin typeface="Fjalla One" panose="02000506040000020004" pitchFamily="2" charset="0"/>
                        </a:rPr>
                        <a:t>Marks (%) </a:t>
                      </a:r>
                      <a:endParaRPr lang="en-US" sz="1600" b="1"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858735768"/>
                  </a:ext>
                </a:extLst>
              </a:tr>
              <a:tr h="449365">
                <a:tc rowSpan="2">
                  <a:txBody>
                    <a:bodyPr/>
                    <a:lstStyle/>
                    <a:p>
                      <a:pPr marL="0" marR="0" algn="ctr" fontAlgn="base">
                        <a:lnSpc>
                          <a:spcPct val="115000"/>
                        </a:lnSpc>
                        <a:spcAft>
                          <a:spcPts val="1000"/>
                        </a:spcAft>
                        <a:buNone/>
                      </a:pPr>
                      <a:r>
                        <a:rPr lang="en-US" sz="1400" b="0">
                          <a:solidFill>
                            <a:srgbClr val="002060"/>
                          </a:solidFill>
                          <a:effectLst/>
                          <a:latin typeface="Fjalla One" panose="02000506040000020004" pitchFamily="2" charset="0"/>
                        </a:rPr>
                        <a:t>Continuous Assessment (CA)</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a:txBody>
                    <a:bodyPr/>
                    <a:lstStyle/>
                    <a:p>
                      <a:pPr marL="57150" marR="0" fontAlgn="base">
                        <a:lnSpc>
                          <a:spcPct val="115000"/>
                        </a:lnSpc>
                        <a:spcAft>
                          <a:spcPts val="1000"/>
                        </a:spcAft>
                        <a:buNone/>
                      </a:pPr>
                      <a:r>
                        <a:rPr lang="en-US" sz="1400" b="0">
                          <a:solidFill>
                            <a:srgbClr val="002060"/>
                          </a:solidFill>
                          <a:effectLst/>
                          <a:latin typeface="Fjalla One" panose="02000506040000020004" pitchFamily="2" charset="0"/>
                        </a:rPr>
                        <a:t>Class Participation  </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fontAlgn="base">
                        <a:lnSpc>
                          <a:spcPct val="115000"/>
                        </a:lnSpc>
                        <a:spcAft>
                          <a:spcPts val="1000"/>
                        </a:spcAft>
                        <a:buNone/>
                      </a:pPr>
                      <a:r>
                        <a:rPr lang="en-US" sz="1400" b="0">
                          <a:solidFill>
                            <a:srgbClr val="002060"/>
                          </a:solidFill>
                          <a:effectLst/>
                          <a:latin typeface="Fjalla One" panose="02000506040000020004" pitchFamily="2" charset="0"/>
                        </a:rPr>
                        <a:t>10% </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rowSpan="2">
                  <a:txBody>
                    <a:bodyPr/>
                    <a:lstStyle/>
                    <a:p>
                      <a:pPr marL="0" marR="0" algn="ctr" fontAlgn="base">
                        <a:lnSpc>
                          <a:spcPct val="115000"/>
                        </a:lnSpc>
                        <a:spcAft>
                          <a:spcPts val="1000"/>
                        </a:spcAft>
                        <a:buNone/>
                      </a:pPr>
                      <a:r>
                        <a:rPr lang="en-US" sz="1400" b="0">
                          <a:solidFill>
                            <a:srgbClr val="002060"/>
                          </a:solidFill>
                          <a:effectLst/>
                          <a:latin typeface="Fjalla One" panose="02000506040000020004" pitchFamily="2" charset="0"/>
                        </a:rPr>
                        <a:t>40% </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423615155"/>
                  </a:ext>
                </a:extLst>
              </a:tr>
              <a:tr h="449997">
                <a:tc vMerge="1">
                  <a:txBody>
                    <a:bodyPr/>
                    <a:lstStyle/>
                    <a:p>
                      <a:endParaRPr lang="en-US"/>
                    </a:p>
                  </a:txBody>
                  <a:tcPr/>
                </a:tc>
                <a:tc>
                  <a:txBody>
                    <a:bodyPr/>
                    <a:lstStyle/>
                    <a:p>
                      <a:pPr marL="57150" marR="0" fontAlgn="base">
                        <a:lnSpc>
                          <a:spcPct val="115000"/>
                        </a:lnSpc>
                        <a:spcAft>
                          <a:spcPts val="1000"/>
                        </a:spcAft>
                        <a:buNone/>
                      </a:pPr>
                      <a:r>
                        <a:rPr lang="en-US" sz="1400" b="0">
                          <a:solidFill>
                            <a:srgbClr val="002060"/>
                          </a:solidFill>
                          <a:effectLst/>
                          <a:latin typeface="Fjalla One" panose="02000506040000020004" pitchFamily="2" charset="0"/>
                        </a:rPr>
                        <a:t>Class Test, Presentation </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fontAlgn="base">
                        <a:lnSpc>
                          <a:spcPct val="115000"/>
                        </a:lnSpc>
                        <a:spcAft>
                          <a:spcPts val="1000"/>
                        </a:spcAft>
                        <a:buNone/>
                      </a:pPr>
                      <a:r>
                        <a:rPr lang="en-US" sz="1400" b="0">
                          <a:solidFill>
                            <a:srgbClr val="002060"/>
                          </a:solidFill>
                          <a:effectLst/>
                          <a:latin typeface="Fjalla One" panose="02000506040000020004" pitchFamily="2" charset="0"/>
                        </a:rPr>
                        <a:t>30%</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vMerge="1">
                  <a:txBody>
                    <a:bodyPr/>
                    <a:lstStyle/>
                    <a:p>
                      <a:endParaRPr lang="en-US"/>
                    </a:p>
                  </a:txBody>
                  <a:tcPr/>
                </a:tc>
                <a:extLst>
                  <a:ext uri="{0D108BD9-81ED-4DB2-BD59-A6C34878D82A}">
                    <a16:rowId xmlns:a16="http://schemas.microsoft.com/office/drawing/2014/main" val="2111851639"/>
                  </a:ext>
                </a:extLst>
              </a:tr>
              <a:tr h="449997">
                <a:tc rowSpan="2">
                  <a:txBody>
                    <a:bodyPr/>
                    <a:lstStyle/>
                    <a:p>
                      <a:pPr marL="0" marR="0" algn="ctr" fontAlgn="base">
                        <a:lnSpc>
                          <a:spcPct val="115000"/>
                        </a:lnSpc>
                        <a:spcAft>
                          <a:spcPts val="1000"/>
                        </a:spcAft>
                        <a:buNone/>
                      </a:pPr>
                      <a:r>
                        <a:rPr lang="en-US" sz="1400" b="0">
                          <a:solidFill>
                            <a:srgbClr val="002060"/>
                          </a:solidFill>
                          <a:effectLst/>
                          <a:latin typeface="Fjalla One" panose="02000506040000020004" pitchFamily="2" charset="0"/>
                        </a:rPr>
                        <a:t>Summative Assessment (SA)</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a:txBody>
                    <a:bodyPr/>
                    <a:lstStyle/>
                    <a:p>
                      <a:pPr marL="57150" marR="0" fontAlgn="base">
                        <a:lnSpc>
                          <a:spcPct val="115000"/>
                        </a:lnSpc>
                        <a:spcAft>
                          <a:spcPts val="1000"/>
                        </a:spcAft>
                        <a:buNone/>
                      </a:pPr>
                      <a:r>
                        <a:rPr lang="en-US" sz="1400" b="0">
                          <a:solidFill>
                            <a:srgbClr val="002060"/>
                          </a:solidFill>
                          <a:effectLst/>
                          <a:latin typeface="Fjalla One" panose="02000506040000020004" pitchFamily="2" charset="0"/>
                        </a:rPr>
                        <a:t>Mid-term Examination </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fontAlgn="base">
                        <a:lnSpc>
                          <a:spcPct val="115000"/>
                        </a:lnSpc>
                        <a:spcAft>
                          <a:spcPts val="1000"/>
                        </a:spcAft>
                        <a:buNone/>
                      </a:pPr>
                      <a:r>
                        <a:rPr lang="en-US" sz="1400" b="0">
                          <a:solidFill>
                            <a:srgbClr val="002060"/>
                          </a:solidFill>
                          <a:effectLst/>
                          <a:latin typeface="Fjalla One" panose="02000506040000020004" pitchFamily="2" charset="0"/>
                        </a:rPr>
                        <a:t>24%</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rowSpan="2">
                  <a:txBody>
                    <a:bodyPr/>
                    <a:lstStyle/>
                    <a:p>
                      <a:pPr marL="0" marR="0" algn="ctr" fontAlgn="base">
                        <a:lnSpc>
                          <a:spcPct val="115000"/>
                        </a:lnSpc>
                        <a:spcAft>
                          <a:spcPts val="1000"/>
                        </a:spcAft>
                        <a:buNone/>
                      </a:pPr>
                      <a:r>
                        <a:rPr lang="en-US" sz="1400" b="0">
                          <a:solidFill>
                            <a:srgbClr val="002060"/>
                          </a:solidFill>
                          <a:effectLst/>
                          <a:latin typeface="Fjalla One" panose="02000506040000020004" pitchFamily="2" charset="0"/>
                        </a:rPr>
                        <a:t>60%</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262570213"/>
                  </a:ext>
                </a:extLst>
              </a:tr>
              <a:tr h="449997">
                <a:tc vMerge="1">
                  <a:txBody>
                    <a:bodyPr/>
                    <a:lstStyle/>
                    <a:p>
                      <a:endParaRPr lang="en-US"/>
                    </a:p>
                  </a:txBody>
                  <a:tcPr/>
                </a:tc>
                <a:tc>
                  <a:txBody>
                    <a:bodyPr/>
                    <a:lstStyle/>
                    <a:p>
                      <a:pPr marL="57150" marR="0" fontAlgn="base">
                        <a:lnSpc>
                          <a:spcPct val="115000"/>
                        </a:lnSpc>
                        <a:spcAft>
                          <a:spcPts val="1000"/>
                        </a:spcAft>
                        <a:buNone/>
                      </a:pPr>
                      <a:r>
                        <a:rPr lang="en-US" sz="1400" b="0">
                          <a:solidFill>
                            <a:srgbClr val="002060"/>
                          </a:solidFill>
                          <a:effectLst/>
                          <a:latin typeface="Fjalla One" panose="02000506040000020004" pitchFamily="2" charset="0"/>
                        </a:rPr>
                        <a:t>Final Examination </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a:txBody>
                    <a:bodyPr/>
                    <a:lstStyle/>
                    <a:p>
                      <a:pPr marL="0" marR="0" algn="ctr" fontAlgn="base">
                        <a:lnSpc>
                          <a:spcPct val="115000"/>
                        </a:lnSpc>
                        <a:spcAft>
                          <a:spcPts val="1000"/>
                        </a:spcAft>
                        <a:buNone/>
                      </a:pPr>
                      <a:r>
                        <a:rPr lang="en-US" sz="1400" b="0">
                          <a:solidFill>
                            <a:srgbClr val="002060"/>
                          </a:solidFill>
                          <a:effectLst/>
                          <a:latin typeface="Fjalla One" panose="02000506040000020004" pitchFamily="2" charset="0"/>
                        </a:rPr>
                        <a:t>36%</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vMerge="1">
                  <a:txBody>
                    <a:bodyPr/>
                    <a:lstStyle/>
                    <a:p>
                      <a:endParaRPr lang="en-US"/>
                    </a:p>
                  </a:txBody>
                  <a:tcPr/>
                </a:tc>
                <a:extLst>
                  <a:ext uri="{0D108BD9-81ED-4DB2-BD59-A6C34878D82A}">
                    <a16:rowId xmlns:a16="http://schemas.microsoft.com/office/drawing/2014/main" val="3773558741"/>
                  </a:ext>
                </a:extLst>
              </a:tr>
              <a:tr h="449365">
                <a:tc gridSpan="2">
                  <a:txBody>
                    <a:bodyPr/>
                    <a:lstStyle/>
                    <a:p>
                      <a:pPr marL="0" marR="0" algn="r" fontAlgn="base">
                        <a:lnSpc>
                          <a:spcPct val="115000"/>
                        </a:lnSpc>
                        <a:spcAft>
                          <a:spcPts val="1000"/>
                        </a:spcAft>
                        <a:buNone/>
                      </a:pPr>
                      <a:r>
                        <a:rPr lang="en-US" sz="1400" b="0">
                          <a:solidFill>
                            <a:srgbClr val="002060"/>
                          </a:solidFill>
                          <a:effectLst/>
                          <a:latin typeface="Fjalla One" panose="02000506040000020004" pitchFamily="2" charset="0"/>
                        </a:rPr>
                        <a:t>Total  </a:t>
                      </a:r>
                      <a:endPar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tc gridSpan="2">
                  <a:txBody>
                    <a:bodyPr/>
                    <a:lstStyle/>
                    <a:p>
                      <a:pPr marL="0" marR="0" algn="ctr" fontAlgn="base">
                        <a:lnSpc>
                          <a:spcPct val="115000"/>
                        </a:lnSpc>
                        <a:spcAft>
                          <a:spcPts val="1000"/>
                        </a:spcAft>
                        <a:buNone/>
                      </a:pPr>
                      <a:r>
                        <a:rPr lang="en-US" sz="1400" b="0" dirty="0">
                          <a:solidFill>
                            <a:srgbClr val="002060"/>
                          </a:solidFill>
                          <a:effectLst/>
                          <a:latin typeface="Fjalla One" panose="02000506040000020004" pitchFamily="2" charset="0"/>
                        </a:rPr>
                        <a:t>100% </a:t>
                      </a:r>
                      <a:endParaRPr lang="en-US" sz="1400" b="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US"/>
                    </a:p>
                  </a:txBody>
                  <a:tcPr/>
                </a:tc>
                <a:extLst>
                  <a:ext uri="{0D108BD9-81ED-4DB2-BD59-A6C34878D82A}">
                    <a16:rowId xmlns:a16="http://schemas.microsoft.com/office/drawing/2014/main" val="2727872360"/>
                  </a:ext>
                </a:extLst>
              </a:tr>
            </a:tbl>
          </a:graphicData>
        </a:graphic>
      </p:graphicFrame>
    </p:spTree>
    <p:extLst>
      <p:ext uri="{BB962C8B-B14F-4D97-AF65-F5344CB8AC3E}">
        <p14:creationId xmlns:p14="http://schemas.microsoft.com/office/powerpoint/2010/main" val="371133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CD82E5A9-5691-E238-EEFD-C4FC310B38E0}"/>
            </a:ext>
          </a:extLst>
        </p:cNvPr>
        <p:cNvGrpSpPr/>
        <p:nvPr/>
      </p:nvGrpSpPr>
      <p:grpSpPr>
        <a:xfrm>
          <a:off x="0" y="0"/>
          <a:ext cx="0" cy="0"/>
          <a:chOff x="0" y="0"/>
          <a:chExt cx="0" cy="0"/>
        </a:xfrm>
      </p:grpSpPr>
      <p:sp>
        <p:nvSpPr>
          <p:cNvPr id="2" name="Google Shape;3605;p63">
            <a:extLst>
              <a:ext uri="{FF2B5EF4-FFF2-40B4-BE49-F238E27FC236}">
                <a16:creationId xmlns:a16="http://schemas.microsoft.com/office/drawing/2014/main" id="{FF5FCD68-5939-1542-49C2-41613977CB87}"/>
              </a:ext>
            </a:extLst>
          </p:cNvPr>
          <p:cNvSpPr txBox="1">
            <a:spLocks/>
          </p:cNvSpPr>
          <p:nvPr/>
        </p:nvSpPr>
        <p:spPr>
          <a:xfrm>
            <a:off x="1248415" y="1999437"/>
            <a:ext cx="2197090" cy="57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4000" dirty="0">
                <a:solidFill>
                  <a:srgbClr val="002060"/>
                </a:solidFill>
              </a:rPr>
              <a:t>Textbook:</a:t>
            </a:r>
          </a:p>
        </p:txBody>
      </p:sp>
      <p:pic>
        <p:nvPicPr>
          <p:cNvPr id="4" name="Picture 3">
            <a:extLst>
              <a:ext uri="{FF2B5EF4-FFF2-40B4-BE49-F238E27FC236}">
                <a16:creationId xmlns:a16="http://schemas.microsoft.com/office/drawing/2014/main" id="{FE5B2F94-0102-E2E6-AD88-3D1816CAB4DE}"/>
              </a:ext>
            </a:extLst>
          </p:cNvPr>
          <p:cNvPicPr>
            <a:picLocks noChangeAspect="1"/>
          </p:cNvPicPr>
          <p:nvPr/>
        </p:nvPicPr>
        <p:blipFill>
          <a:blip r:embed="rId3"/>
          <a:stretch>
            <a:fillRect/>
          </a:stretch>
        </p:blipFill>
        <p:spPr>
          <a:xfrm>
            <a:off x="4558453" y="7619"/>
            <a:ext cx="4565227" cy="5135881"/>
          </a:xfrm>
          <a:prstGeom prst="rect">
            <a:avLst/>
          </a:prstGeom>
          <a:ln w="12700">
            <a:solidFill>
              <a:srgbClr val="002060"/>
            </a:solidFill>
          </a:ln>
        </p:spPr>
      </p:pic>
    </p:spTree>
    <p:extLst>
      <p:ext uri="{BB962C8B-B14F-4D97-AF65-F5344CB8AC3E}">
        <p14:creationId xmlns:p14="http://schemas.microsoft.com/office/powerpoint/2010/main" val="232423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26104A1F-A188-14E9-544B-D66D49D51F34}"/>
            </a:ext>
          </a:extLst>
        </p:cNvPr>
        <p:cNvGrpSpPr/>
        <p:nvPr/>
      </p:nvGrpSpPr>
      <p:grpSpPr>
        <a:xfrm>
          <a:off x="0" y="0"/>
          <a:ext cx="0" cy="0"/>
          <a:chOff x="0" y="0"/>
          <a:chExt cx="0" cy="0"/>
        </a:xfrm>
      </p:grpSpPr>
      <p:sp>
        <p:nvSpPr>
          <p:cNvPr id="2" name="Google Shape;3605;p63">
            <a:extLst>
              <a:ext uri="{FF2B5EF4-FFF2-40B4-BE49-F238E27FC236}">
                <a16:creationId xmlns:a16="http://schemas.microsoft.com/office/drawing/2014/main" id="{247E5A2A-4866-F199-F6D1-4D03318258E9}"/>
              </a:ext>
            </a:extLst>
          </p:cNvPr>
          <p:cNvSpPr txBox="1">
            <a:spLocks/>
          </p:cNvSpPr>
          <p:nvPr/>
        </p:nvSpPr>
        <p:spPr>
          <a:xfrm>
            <a:off x="3373547" y="410670"/>
            <a:ext cx="2396907" cy="57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pPr algn="ctr"/>
            <a:r>
              <a:rPr lang="en-US" sz="2400" dirty="0">
                <a:solidFill>
                  <a:srgbClr val="002060"/>
                </a:solidFill>
              </a:rPr>
              <a:t>Reference Books:</a:t>
            </a:r>
          </a:p>
        </p:txBody>
      </p:sp>
      <p:pic>
        <p:nvPicPr>
          <p:cNvPr id="7" name="Picture 6">
            <a:extLst>
              <a:ext uri="{FF2B5EF4-FFF2-40B4-BE49-F238E27FC236}">
                <a16:creationId xmlns:a16="http://schemas.microsoft.com/office/drawing/2014/main" id="{0F2DE0F5-10D7-4577-342D-9BFB47F0FD8C}"/>
              </a:ext>
            </a:extLst>
          </p:cNvPr>
          <p:cNvPicPr>
            <a:picLocks noChangeAspect="1"/>
          </p:cNvPicPr>
          <p:nvPr/>
        </p:nvPicPr>
        <p:blipFill>
          <a:blip r:embed="rId3"/>
          <a:stretch>
            <a:fillRect/>
          </a:stretch>
        </p:blipFill>
        <p:spPr>
          <a:xfrm>
            <a:off x="1339717" y="1341120"/>
            <a:ext cx="2932304" cy="3341792"/>
          </a:xfrm>
          <a:prstGeom prst="rect">
            <a:avLst/>
          </a:prstGeom>
          <a:ln w="12700">
            <a:solidFill>
              <a:schemeClr val="accent3">
                <a:lumMod val="75000"/>
              </a:schemeClr>
            </a:solidFill>
          </a:ln>
        </p:spPr>
      </p:pic>
      <p:pic>
        <p:nvPicPr>
          <p:cNvPr id="8" name="Picture 2" descr="Fundamentals Of Computer Algorithms ...">
            <a:extLst>
              <a:ext uri="{FF2B5EF4-FFF2-40B4-BE49-F238E27FC236}">
                <a16:creationId xmlns:a16="http://schemas.microsoft.com/office/drawing/2014/main" id="{93AB82EB-9520-D760-A56E-C953A33A42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979" y="1341120"/>
            <a:ext cx="2341621" cy="334179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79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7BDA34D9-AB5E-7A02-F40F-869D263BB20D}"/>
            </a:ext>
          </a:extLst>
        </p:cNvPr>
        <p:cNvGrpSpPr/>
        <p:nvPr/>
      </p:nvGrpSpPr>
      <p:grpSpPr>
        <a:xfrm>
          <a:off x="0" y="0"/>
          <a:ext cx="0" cy="0"/>
          <a:chOff x="0" y="0"/>
          <a:chExt cx="0" cy="0"/>
        </a:xfrm>
      </p:grpSpPr>
      <p:sp>
        <p:nvSpPr>
          <p:cNvPr id="13" name="Google Shape;3605;p63">
            <a:extLst>
              <a:ext uri="{FF2B5EF4-FFF2-40B4-BE49-F238E27FC236}">
                <a16:creationId xmlns:a16="http://schemas.microsoft.com/office/drawing/2014/main" id="{DC9464E9-3B98-6BAB-7B19-97B998C69428}"/>
              </a:ext>
            </a:extLst>
          </p:cNvPr>
          <p:cNvSpPr txBox="1">
            <a:spLocks/>
          </p:cNvSpPr>
          <p:nvPr/>
        </p:nvSpPr>
        <p:spPr>
          <a:xfrm>
            <a:off x="3666921" y="378070"/>
            <a:ext cx="1810158" cy="57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2400" dirty="0">
                <a:solidFill>
                  <a:srgbClr val="002060"/>
                </a:solidFill>
              </a:rPr>
              <a:t>Lecture Plan:</a:t>
            </a:r>
          </a:p>
        </p:txBody>
      </p:sp>
      <p:graphicFrame>
        <p:nvGraphicFramePr>
          <p:cNvPr id="2" name="Table 1">
            <a:extLst>
              <a:ext uri="{FF2B5EF4-FFF2-40B4-BE49-F238E27FC236}">
                <a16:creationId xmlns:a16="http://schemas.microsoft.com/office/drawing/2014/main" id="{83D3A2DC-DE08-4E5B-BA30-6049AF283C53}"/>
              </a:ext>
            </a:extLst>
          </p:cNvPr>
          <p:cNvGraphicFramePr>
            <a:graphicFrameLocks noGrp="1"/>
          </p:cNvGraphicFramePr>
          <p:nvPr>
            <p:extLst>
              <p:ext uri="{D42A27DB-BD31-4B8C-83A1-F6EECF244321}">
                <p14:modId xmlns:p14="http://schemas.microsoft.com/office/powerpoint/2010/main" val="2847573717"/>
              </p:ext>
            </p:extLst>
          </p:nvPr>
        </p:nvGraphicFramePr>
        <p:xfrm>
          <a:off x="1049866" y="1177574"/>
          <a:ext cx="7044267" cy="3370858"/>
        </p:xfrm>
        <a:graphic>
          <a:graphicData uri="http://schemas.openxmlformats.org/drawingml/2006/table">
            <a:tbl>
              <a:tblPr firstRow="1" firstCol="1" bandRow="1">
                <a:tableStyleId>{62394D78-76CB-4DF2-90E6-CE17A867E9D8}</a:tableStyleId>
              </a:tblPr>
              <a:tblGrid>
                <a:gridCol w="967240">
                  <a:extLst>
                    <a:ext uri="{9D8B030D-6E8A-4147-A177-3AD203B41FA5}">
                      <a16:colId xmlns:a16="http://schemas.microsoft.com/office/drawing/2014/main" val="1229265462"/>
                    </a:ext>
                  </a:extLst>
                </a:gridCol>
                <a:gridCol w="3719907">
                  <a:extLst>
                    <a:ext uri="{9D8B030D-6E8A-4147-A177-3AD203B41FA5}">
                      <a16:colId xmlns:a16="http://schemas.microsoft.com/office/drawing/2014/main" val="3519656985"/>
                    </a:ext>
                  </a:extLst>
                </a:gridCol>
                <a:gridCol w="2357120">
                  <a:extLst>
                    <a:ext uri="{9D8B030D-6E8A-4147-A177-3AD203B41FA5}">
                      <a16:colId xmlns:a16="http://schemas.microsoft.com/office/drawing/2014/main" val="3280001548"/>
                    </a:ext>
                  </a:extLst>
                </a:gridCol>
              </a:tblGrid>
              <a:tr h="582699">
                <a:tc>
                  <a:txBody>
                    <a:bodyPr/>
                    <a:lstStyle/>
                    <a:p>
                      <a:pPr marL="0" marR="0" algn="ctr">
                        <a:lnSpc>
                          <a:spcPct val="115000"/>
                        </a:lnSpc>
                        <a:spcAft>
                          <a:spcPts val="1000"/>
                        </a:spcAft>
                        <a:buNone/>
                      </a:pPr>
                      <a:r>
                        <a:rPr lang="en-US" sz="1600" b="1">
                          <a:solidFill>
                            <a:srgbClr val="002060"/>
                          </a:solidFill>
                          <a:effectLst/>
                          <a:latin typeface="Fjalla One" panose="02000506040000020004" pitchFamily="2" charset="0"/>
                        </a:rPr>
                        <a:t>Sessions</a:t>
                      </a:r>
                      <a:endParaRPr lang="en-US" sz="1600" b="1">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ctr">
                        <a:lnSpc>
                          <a:spcPct val="115000"/>
                        </a:lnSpc>
                        <a:spcAft>
                          <a:spcPts val="1000"/>
                        </a:spcAft>
                        <a:buNone/>
                      </a:pPr>
                      <a:r>
                        <a:rPr lang="en-US" sz="1600" b="1" dirty="0">
                          <a:solidFill>
                            <a:srgbClr val="002060"/>
                          </a:solidFill>
                          <a:effectLst/>
                          <a:latin typeface="Fjalla One" panose="02000506040000020004" pitchFamily="2" charset="0"/>
                        </a:rPr>
                        <a:t>Topics</a:t>
                      </a:r>
                      <a:endParaRPr lang="en-US" sz="1600" b="1"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ctr">
                        <a:lnSpc>
                          <a:spcPct val="115000"/>
                        </a:lnSpc>
                        <a:spcAft>
                          <a:spcPts val="1000"/>
                        </a:spcAft>
                        <a:buNone/>
                      </a:pPr>
                      <a:r>
                        <a:rPr lang="en-US" sz="1600" b="1" dirty="0">
                          <a:solidFill>
                            <a:srgbClr val="002060"/>
                          </a:solidFill>
                          <a:effectLst/>
                          <a:latin typeface="Fjalla One" panose="02000506040000020004" pitchFamily="2" charset="0"/>
                        </a:rPr>
                        <a:t>Readings</a:t>
                      </a:r>
                      <a:endParaRPr lang="en-US" sz="1600" b="1"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304959697"/>
                  </a:ext>
                </a:extLst>
              </a:tr>
              <a:tr h="668571">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Week-1</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l">
                        <a:lnSpc>
                          <a:spcPct val="115000"/>
                        </a:lnSpc>
                        <a:buNone/>
                      </a:pPr>
                      <a:r>
                        <a:rPr lang="en-US" sz="1400" u="none" strike="noStrike" kern="0" dirty="0">
                          <a:solidFill>
                            <a:srgbClr val="002060"/>
                          </a:solidFill>
                          <a:effectLst/>
                          <a:latin typeface="Fjalla One" panose="02000506040000020004" pitchFamily="2" charset="0"/>
                        </a:rPr>
                        <a:t>Introduction and Basics of Algorithms, </a:t>
                      </a:r>
                    </a:p>
                    <a:p>
                      <a:pPr marL="0" marR="0" algn="l">
                        <a:lnSpc>
                          <a:spcPct val="115000"/>
                        </a:lnSpc>
                        <a:buNone/>
                      </a:pPr>
                      <a:r>
                        <a:rPr lang="en-US" sz="1400" u="none" strike="noStrike" kern="0" dirty="0">
                          <a:solidFill>
                            <a:srgbClr val="002060"/>
                          </a:solidFill>
                          <a:effectLst/>
                          <a:latin typeface="Fjalla One" panose="02000506040000020004" pitchFamily="2" charset="0"/>
                        </a:rPr>
                        <a:t>Searching Algorithms</a:t>
                      </a:r>
                      <a:endParaRPr lang="en-US" sz="1400" b="1" u="sng" kern="0" dirty="0">
                        <a:solidFill>
                          <a:srgbClr val="002060"/>
                        </a:solidFill>
                        <a:effectLst/>
                        <a:latin typeface="Fjalla One" panose="02000506040000020004" pitchFamily="2" charset="0"/>
                        <a:ea typeface="MS Mincho" panose="02020609040205080304" pitchFamily="49" charset="-128"/>
                        <a:cs typeface="Vrinda" panose="020B0502040204020203" pitchFamily="34" charset="0"/>
                      </a:endParaRPr>
                    </a:p>
                  </a:txBody>
                  <a:tcPr marL="62605" marR="62605" marT="0" marB="0" anchor="ctr"/>
                </a:tc>
                <a:tc>
                  <a:txBody>
                    <a:bodyPr/>
                    <a:lstStyle/>
                    <a:p>
                      <a:pPr marL="0" marR="0" lvl="0" indent="0" algn="l">
                        <a:lnSpc>
                          <a:spcPct val="115000"/>
                        </a:lnSpc>
                        <a:spcAft>
                          <a:spcPts val="1000"/>
                        </a:spcAft>
                        <a:buFont typeface="Symbol" panose="05050102010706020507" pitchFamily="18" charset="2"/>
                        <a:buNone/>
                      </a:pPr>
                      <a:r>
                        <a:rPr lang="en-US" sz="1400" dirty="0">
                          <a:solidFill>
                            <a:srgbClr val="002060"/>
                          </a:solidFill>
                          <a:effectLst/>
                          <a:latin typeface="Fjalla One" panose="02000506040000020004" pitchFamily="2" charset="0"/>
                        </a:rPr>
                        <a:t>PowerPoint slides &amp; Text Book</a:t>
                      </a:r>
                      <a:endParaRPr lang="en-US" sz="140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1767218820"/>
                  </a:ext>
                </a:extLst>
              </a:tr>
              <a:tr h="245417">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Week-2</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l">
                        <a:lnSpc>
                          <a:spcPct val="115000"/>
                        </a:lnSpc>
                        <a:buNone/>
                      </a:pPr>
                      <a:r>
                        <a:rPr lang="en-US" sz="1400" u="none" strike="noStrike" kern="0">
                          <a:solidFill>
                            <a:srgbClr val="002060"/>
                          </a:solidFill>
                          <a:effectLst/>
                          <a:latin typeface="Fjalla One" panose="02000506040000020004" pitchFamily="2" charset="0"/>
                        </a:rPr>
                        <a:t>Sorting Algorithms</a:t>
                      </a:r>
                      <a:endParaRPr lang="en-US" sz="1400" b="1" u="sng" kern="0">
                        <a:solidFill>
                          <a:srgbClr val="002060"/>
                        </a:solidFill>
                        <a:effectLst/>
                        <a:latin typeface="Fjalla One" panose="02000506040000020004" pitchFamily="2" charset="0"/>
                        <a:ea typeface="MS Mincho" panose="02020609040205080304" pitchFamily="49" charset="-128"/>
                        <a:cs typeface="Vrinda" panose="020B0502040204020203" pitchFamily="34" charset="0"/>
                      </a:endParaRPr>
                    </a:p>
                  </a:txBody>
                  <a:tcPr marL="62605" marR="62605" marT="0" marB="0" anchor="ctr"/>
                </a:tc>
                <a:tc>
                  <a:txBody>
                    <a:bodyPr/>
                    <a:lstStyle/>
                    <a:p>
                      <a:pPr marL="0" marR="0" lvl="0" indent="0" algn="l">
                        <a:lnSpc>
                          <a:spcPct val="115000"/>
                        </a:lnSpc>
                        <a:spcAft>
                          <a:spcPts val="1000"/>
                        </a:spcAft>
                        <a:buFont typeface="Symbol" panose="05050102010706020507" pitchFamily="18" charset="2"/>
                        <a:buNone/>
                      </a:pPr>
                      <a:r>
                        <a:rPr lang="en-US" sz="1400">
                          <a:solidFill>
                            <a:srgbClr val="002060"/>
                          </a:solidFill>
                          <a:effectLst/>
                          <a:latin typeface="Fjalla One" panose="02000506040000020004" pitchFamily="2" charset="0"/>
                        </a:rPr>
                        <a:t>PowerPoint slides &amp; Text Book</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1719712032"/>
                  </a:ext>
                </a:extLst>
              </a:tr>
              <a:tr h="245417">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Week-3</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l">
                        <a:lnSpc>
                          <a:spcPct val="115000"/>
                        </a:lnSpc>
                        <a:spcAft>
                          <a:spcPts val="1000"/>
                        </a:spcAft>
                        <a:buNone/>
                      </a:pPr>
                      <a:r>
                        <a:rPr lang="en-US" sz="1400">
                          <a:solidFill>
                            <a:srgbClr val="002060"/>
                          </a:solidFill>
                          <a:effectLst/>
                          <a:latin typeface="Fjalla One" panose="02000506040000020004" pitchFamily="2" charset="0"/>
                        </a:rPr>
                        <a:t>Runtime Analysis Techniques</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lvl="0" indent="0" algn="l">
                        <a:lnSpc>
                          <a:spcPct val="115000"/>
                        </a:lnSpc>
                        <a:spcAft>
                          <a:spcPts val="1000"/>
                        </a:spcAft>
                        <a:buFont typeface="Symbol" panose="05050102010706020507" pitchFamily="18" charset="2"/>
                        <a:buNone/>
                      </a:pPr>
                      <a:r>
                        <a:rPr lang="en-US" sz="1400">
                          <a:solidFill>
                            <a:srgbClr val="002060"/>
                          </a:solidFill>
                          <a:effectLst/>
                          <a:latin typeface="Fjalla One" panose="02000506040000020004" pitchFamily="2" charset="0"/>
                        </a:rPr>
                        <a:t>PowerPoint slides &amp; Text Book</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3826874929"/>
                  </a:ext>
                </a:extLst>
              </a:tr>
              <a:tr h="647086">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Week-4</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l">
                        <a:lnSpc>
                          <a:spcPct val="115000"/>
                        </a:lnSpc>
                        <a:spcAft>
                          <a:spcPts val="1000"/>
                        </a:spcAft>
                        <a:buNone/>
                      </a:pPr>
                      <a:r>
                        <a:rPr lang="en-US" sz="1400">
                          <a:solidFill>
                            <a:srgbClr val="002060"/>
                          </a:solidFill>
                          <a:effectLst/>
                          <a:latin typeface="Fjalla One" panose="02000506040000020004" pitchFamily="2" charset="0"/>
                        </a:rPr>
                        <a:t>Runtime Analysis Techniques (Practice Problems), Divide &amp; Conquer Algorithms</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lvl="0" indent="0" algn="l">
                        <a:lnSpc>
                          <a:spcPct val="115000"/>
                        </a:lnSpc>
                        <a:spcAft>
                          <a:spcPts val="1000"/>
                        </a:spcAft>
                        <a:buFont typeface="Symbol" panose="05050102010706020507" pitchFamily="18" charset="2"/>
                        <a:buNone/>
                      </a:pPr>
                      <a:r>
                        <a:rPr lang="en-US" sz="1400">
                          <a:solidFill>
                            <a:srgbClr val="002060"/>
                          </a:solidFill>
                          <a:effectLst/>
                          <a:latin typeface="Fjalla One" panose="02000506040000020004" pitchFamily="2" charset="0"/>
                        </a:rPr>
                        <a:t>PowerPoint slides &amp; Text Book</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1860801498"/>
                  </a:ext>
                </a:extLst>
              </a:tr>
              <a:tr h="245417">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Week-5</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l">
                        <a:lnSpc>
                          <a:spcPct val="115000"/>
                        </a:lnSpc>
                        <a:spcAft>
                          <a:spcPts val="1000"/>
                        </a:spcAft>
                        <a:buNone/>
                      </a:pPr>
                      <a:r>
                        <a:rPr lang="en-US" sz="1400">
                          <a:solidFill>
                            <a:srgbClr val="002060"/>
                          </a:solidFill>
                          <a:effectLst/>
                          <a:latin typeface="Fjalla One" panose="02000506040000020004" pitchFamily="2" charset="0"/>
                        </a:rPr>
                        <a:t>Divide &amp; Conquer Algorithms</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lvl="0" indent="0" algn="l">
                        <a:lnSpc>
                          <a:spcPct val="115000"/>
                        </a:lnSpc>
                        <a:spcAft>
                          <a:spcPts val="1000"/>
                        </a:spcAft>
                        <a:buFont typeface="Symbol" panose="05050102010706020507" pitchFamily="18" charset="2"/>
                        <a:buNone/>
                      </a:pPr>
                      <a:r>
                        <a:rPr lang="en-US" sz="1400">
                          <a:solidFill>
                            <a:srgbClr val="002060"/>
                          </a:solidFill>
                          <a:effectLst/>
                          <a:latin typeface="Fjalla One" panose="02000506040000020004" pitchFamily="2" charset="0"/>
                        </a:rPr>
                        <a:t>PowerPoint slides &amp; Text Book</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3416523609"/>
                  </a:ext>
                </a:extLst>
              </a:tr>
              <a:tr h="245417">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Week-6</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l">
                        <a:lnSpc>
                          <a:spcPct val="115000"/>
                        </a:lnSpc>
                        <a:spcAft>
                          <a:spcPts val="1000"/>
                        </a:spcAft>
                        <a:buNone/>
                      </a:pPr>
                      <a:r>
                        <a:rPr lang="en-US" sz="1400">
                          <a:solidFill>
                            <a:srgbClr val="002060"/>
                          </a:solidFill>
                          <a:effectLst/>
                          <a:latin typeface="Fjalla One" panose="02000506040000020004" pitchFamily="2" charset="0"/>
                        </a:rPr>
                        <a:t>Greedy Design</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lvl="0" indent="0" algn="l">
                        <a:lnSpc>
                          <a:spcPct val="115000"/>
                        </a:lnSpc>
                        <a:spcAft>
                          <a:spcPts val="1000"/>
                        </a:spcAft>
                        <a:buFont typeface="Symbol" panose="05050102010706020507" pitchFamily="18" charset="2"/>
                        <a:buNone/>
                      </a:pPr>
                      <a:r>
                        <a:rPr lang="en-US" sz="1400" dirty="0">
                          <a:solidFill>
                            <a:srgbClr val="002060"/>
                          </a:solidFill>
                          <a:effectLst/>
                          <a:latin typeface="Fjalla One" panose="02000506040000020004" pitchFamily="2" charset="0"/>
                        </a:rPr>
                        <a:t>PowerPoint slides &amp; Text Book</a:t>
                      </a:r>
                      <a:endParaRPr lang="en-US" sz="140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1653067031"/>
                  </a:ext>
                </a:extLst>
              </a:tr>
              <a:tr h="245417">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Week-7</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gridSpan="2">
                  <a:txBody>
                    <a:bodyPr/>
                    <a:lstStyle/>
                    <a:p>
                      <a:pPr marL="0" marR="0" algn="l">
                        <a:lnSpc>
                          <a:spcPct val="115000"/>
                        </a:lnSpc>
                        <a:spcAft>
                          <a:spcPts val="1000"/>
                        </a:spcAft>
                        <a:buNone/>
                      </a:pPr>
                      <a:r>
                        <a:rPr lang="en-US" sz="1400" dirty="0">
                          <a:solidFill>
                            <a:srgbClr val="002060"/>
                          </a:solidFill>
                          <a:effectLst/>
                          <a:latin typeface="Fjalla One" panose="02000506040000020004" pitchFamily="2" charset="0"/>
                        </a:rPr>
                        <a:t>Class Test and Review Class</a:t>
                      </a:r>
                      <a:endParaRPr lang="en-US" sz="140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hMerge="1">
                  <a:txBody>
                    <a:bodyPr/>
                    <a:lstStyle/>
                    <a:p>
                      <a:endParaRPr lang="en-US"/>
                    </a:p>
                  </a:txBody>
                  <a:tcPr/>
                </a:tc>
                <a:extLst>
                  <a:ext uri="{0D108BD9-81ED-4DB2-BD59-A6C34878D82A}">
                    <a16:rowId xmlns:a16="http://schemas.microsoft.com/office/drawing/2014/main" val="2106483906"/>
                  </a:ext>
                </a:extLst>
              </a:tr>
              <a:tr h="245417">
                <a:tc gridSpan="3">
                  <a:txBody>
                    <a:bodyPr/>
                    <a:lstStyle/>
                    <a:p>
                      <a:pPr marL="217170" marR="0" algn="ctr">
                        <a:lnSpc>
                          <a:spcPct val="115000"/>
                        </a:lnSpc>
                        <a:spcAft>
                          <a:spcPts val="1000"/>
                        </a:spcAft>
                        <a:buNone/>
                      </a:pPr>
                      <a:r>
                        <a:rPr lang="en-US" sz="1400" dirty="0">
                          <a:solidFill>
                            <a:srgbClr val="002060"/>
                          </a:solidFill>
                          <a:effectLst/>
                          <a:latin typeface="Fjalla One" panose="02000506040000020004" pitchFamily="2" charset="0"/>
                        </a:rPr>
                        <a:t>Mid Term Examination</a:t>
                      </a:r>
                      <a:endParaRPr lang="en-US" sz="140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9690311"/>
                  </a:ext>
                </a:extLst>
              </a:tr>
            </a:tbl>
          </a:graphicData>
        </a:graphic>
      </p:graphicFrame>
    </p:spTree>
    <p:extLst>
      <p:ext uri="{BB962C8B-B14F-4D97-AF65-F5344CB8AC3E}">
        <p14:creationId xmlns:p14="http://schemas.microsoft.com/office/powerpoint/2010/main" val="310340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1E8C6C71-E4D6-A1DE-0694-3A9645544DBF}"/>
            </a:ext>
          </a:extLst>
        </p:cNvPr>
        <p:cNvGrpSpPr/>
        <p:nvPr/>
      </p:nvGrpSpPr>
      <p:grpSpPr>
        <a:xfrm>
          <a:off x="0" y="0"/>
          <a:ext cx="0" cy="0"/>
          <a:chOff x="0" y="0"/>
          <a:chExt cx="0" cy="0"/>
        </a:xfrm>
      </p:grpSpPr>
      <p:sp>
        <p:nvSpPr>
          <p:cNvPr id="13" name="Google Shape;3605;p63">
            <a:extLst>
              <a:ext uri="{FF2B5EF4-FFF2-40B4-BE49-F238E27FC236}">
                <a16:creationId xmlns:a16="http://schemas.microsoft.com/office/drawing/2014/main" id="{299E130E-04F2-B8DD-355A-61B89A64CF4B}"/>
              </a:ext>
            </a:extLst>
          </p:cNvPr>
          <p:cNvSpPr txBox="1">
            <a:spLocks/>
          </p:cNvSpPr>
          <p:nvPr/>
        </p:nvSpPr>
        <p:spPr>
          <a:xfrm>
            <a:off x="3656760" y="418710"/>
            <a:ext cx="1830478" cy="57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2400" dirty="0">
                <a:solidFill>
                  <a:srgbClr val="002060"/>
                </a:solidFill>
              </a:rPr>
              <a:t>Lecture Plan:</a:t>
            </a:r>
          </a:p>
        </p:txBody>
      </p:sp>
      <p:graphicFrame>
        <p:nvGraphicFramePr>
          <p:cNvPr id="3" name="Table 2">
            <a:extLst>
              <a:ext uri="{FF2B5EF4-FFF2-40B4-BE49-F238E27FC236}">
                <a16:creationId xmlns:a16="http://schemas.microsoft.com/office/drawing/2014/main" id="{DFB5AB15-FAB2-6753-D6EB-B067C5A4F462}"/>
              </a:ext>
            </a:extLst>
          </p:cNvPr>
          <p:cNvGraphicFramePr>
            <a:graphicFrameLocks noGrp="1"/>
          </p:cNvGraphicFramePr>
          <p:nvPr>
            <p:extLst>
              <p:ext uri="{D42A27DB-BD31-4B8C-83A1-F6EECF244321}">
                <p14:modId xmlns:p14="http://schemas.microsoft.com/office/powerpoint/2010/main" val="1795651251"/>
              </p:ext>
            </p:extLst>
          </p:nvPr>
        </p:nvGraphicFramePr>
        <p:xfrm>
          <a:off x="1085796" y="1499469"/>
          <a:ext cx="6972407" cy="2876082"/>
        </p:xfrm>
        <a:graphic>
          <a:graphicData uri="http://schemas.openxmlformats.org/drawingml/2006/table">
            <a:tbl>
              <a:tblPr firstRow="1" firstCol="1" bandRow="1">
                <a:tableStyleId>{62394D78-76CB-4DF2-90E6-CE17A867E9D8}</a:tableStyleId>
              </a:tblPr>
              <a:tblGrid>
                <a:gridCol w="957373">
                  <a:extLst>
                    <a:ext uri="{9D8B030D-6E8A-4147-A177-3AD203B41FA5}">
                      <a16:colId xmlns:a16="http://schemas.microsoft.com/office/drawing/2014/main" val="1734032592"/>
                    </a:ext>
                  </a:extLst>
                </a:gridCol>
                <a:gridCol w="3497418">
                  <a:extLst>
                    <a:ext uri="{9D8B030D-6E8A-4147-A177-3AD203B41FA5}">
                      <a16:colId xmlns:a16="http://schemas.microsoft.com/office/drawing/2014/main" val="1442810937"/>
                    </a:ext>
                  </a:extLst>
                </a:gridCol>
                <a:gridCol w="2517616">
                  <a:extLst>
                    <a:ext uri="{9D8B030D-6E8A-4147-A177-3AD203B41FA5}">
                      <a16:colId xmlns:a16="http://schemas.microsoft.com/office/drawing/2014/main" val="2881630902"/>
                    </a:ext>
                  </a:extLst>
                </a:gridCol>
              </a:tblGrid>
              <a:tr h="640966">
                <a:tc>
                  <a:txBody>
                    <a:bodyPr/>
                    <a:lstStyle/>
                    <a:p>
                      <a:pPr marL="0" marR="0" algn="ctr">
                        <a:lnSpc>
                          <a:spcPct val="115000"/>
                        </a:lnSpc>
                        <a:spcAft>
                          <a:spcPts val="1000"/>
                        </a:spcAft>
                        <a:buNone/>
                      </a:pPr>
                      <a:r>
                        <a:rPr lang="en-US" sz="1600">
                          <a:solidFill>
                            <a:srgbClr val="002060"/>
                          </a:solidFill>
                          <a:effectLst/>
                          <a:latin typeface="Fjalla One" panose="02000506040000020004" pitchFamily="2" charset="0"/>
                        </a:rPr>
                        <a:t>Sessions</a:t>
                      </a:r>
                      <a:endParaRPr lang="en-US" sz="16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ctr">
                        <a:lnSpc>
                          <a:spcPct val="115000"/>
                        </a:lnSpc>
                        <a:spcAft>
                          <a:spcPts val="1000"/>
                        </a:spcAft>
                        <a:buNone/>
                      </a:pPr>
                      <a:r>
                        <a:rPr lang="en-US" sz="1600" dirty="0">
                          <a:solidFill>
                            <a:srgbClr val="002060"/>
                          </a:solidFill>
                          <a:effectLst/>
                          <a:latin typeface="Fjalla One" panose="02000506040000020004" pitchFamily="2" charset="0"/>
                        </a:rPr>
                        <a:t>Topics</a:t>
                      </a:r>
                      <a:endParaRPr lang="en-US" sz="160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ctr">
                        <a:lnSpc>
                          <a:spcPct val="115000"/>
                        </a:lnSpc>
                        <a:spcAft>
                          <a:spcPts val="1000"/>
                        </a:spcAft>
                        <a:buNone/>
                      </a:pPr>
                      <a:r>
                        <a:rPr lang="en-US" sz="1600" dirty="0">
                          <a:solidFill>
                            <a:srgbClr val="002060"/>
                          </a:solidFill>
                          <a:effectLst/>
                          <a:latin typeface="Fjalla One" panose="02000506040000020004" pitchFamily="2" charset="0"/>
                        </a:rPr>
                        <a:t>Readings</a:t>
                      </a:r>
                      <a:endParaRPr lang="en-US" sz="160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696157392"/>
                  </a:ext>
                </a:extLst>
              </a:tr>
              <a:tr h="268971">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Week-8</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nSpc>
                          <a:spcPct val="115000"/>
                        </a:lnSpc>
                        <a:spcAft>
                          <a:spcPts val="1000"/>
                        </a:spcAft>
                        <a:buNone/>
                      </a:pPr>
                      <a:r>
                        <a:rPr lang="en-US" sz="1400">
                          <a:solidFill>
                            <a:srgbClr val="002060"/>
                          </a:solidFill>
                          <a:effectLst/>
                          <a:latin typeface="Fjalla One" panose="02000506040000020004" pitchFamily="2" charset="0"/>
                        </a:rPr>
                        <a:t>Greedy Design</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lvl="0" indent="0" algn="just">
                        <a:lnSpc>
                          <a:spcPct val="115000"/>
                        </a:lnSpc>
                        <a:spcAft>
                          <a:spcPts val="1000"/>
                        </a:spcAft>
                        <a:buFont typeface="Symbol" panose="05050102010706020507" pitchFamily="18" charset="2"/>
                        <a:buNone/>
                      </a:pPr>
                      <a:r>
                        <a:rPr lang="en-US" sz="1400" dirty="0">
                          <a:solidFill>
                            <a:srgbClr val="002060"/>
                          </a:solidFill>
                          <a:effectLst/>
                          <a:latin typeface="Fjalla One" panose="02000506040000020004" pitchFamily="2" charset="0"/>
                        </a:rPr>
                        <a:t>PowerPoint slides &amp; Text Book</a:t>
                      </a:r>
                      <a:endParaRPr lang="en-US" sz="140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4004654074"/>
                  </a:ext>
                </a:extLst>
              </a:tr>
              <a:tr h="268971">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Week-9</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just">
                        <a:lnSpc>
                          <a:spcPct val="115000"/>
                        </a:lnSpc>
                        <a:buNone/>
                      </a:pPr>
                      <a:r>
                        <a:rPr lang="en-US" sz="1400" u="none" strike="noStrike" kern="0">
                          <a:solidFill>
                            <a:srgbClr val="002060"/>
                          </a:solidFill>
                          <a:effectLst/>
                          <a:latin typeface="Fjalla One" panose="02000506040000020004" pitchFamily="2" charset="0"/>
                        </a:rPr>
                        <a:t>Graph Theory</a:t>
                      </a:r>
                      <a:endParaRPr lang="en-US" sz="1400" b="1" u="sng" kern="0">
                        <a:solidFill>
                          <a:srgbClr val="002060"/>
                        </a:solidFill>
                        <a:effectLst/>
                        <a:latin typeface="Fjalla One" panose="02000506040000020004" pitchFamily="2" charset="0"/>
                        <a:ea typeface="MS Mincho" panose="02020609040205080304" pitchFamily="49" charset="-128"/>
                        <a:cs typeface="Vrinda" panose="020B0502040204020203" pitchFamily="34" charset="0"/>
                      </a:endParaRPr>
                    </a:p>
                  </a:txBody>
                  <a:tcPr marL="62605" marR="62605" marT="0" marB="0" anchor="ctr"/>
                </a:tc>
                <a:tc>
                  <a:txBody>
                    <a:bodyPr/>
                    <a:lstStyle/>
                    <a:p>
                      <a:pPr marL="0" marR="0" lvl="0" indent="0" algn="just">
                        <a:lnSpc>
                          <a:spcPct val="115000"/>
                        </a:lnSpc>
                        <a:spcAft>
                          <a:spcPts val="1000"/>
                        </a:spcAft>
                        <a:buFont typeface="Symbol" panose="05050102010706020507" pitchFamily="18" charset="2"/>
                        <a:buNone/>
                      </a:pPr>
                      <a:r>
                        <a:rPr lang="en-US" sz="1400">
                          <a:solidFill>
                            <a:srgbClr val="002060"/>
                          </a:solidFill>
                          <a:effectLst/>
                          <a:latin typeface="Fjalla One" panose="02000506040000020004" pitchFamily="2" charset="0"/>
                        </a:rPr>
                        <a:t>PowerPoint slides &amp; Text Book</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1548278714"/>
                  </a:ext>
                </a:extLst>
              </a:tr>
              <a:tr h="336520">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Week-10</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just">
                        <a:lnSpc>
                          <a:spcPct val="115000"/>
                        </a:lnSpc>
                        <a:buNone/>
                      </a:pPr>
                      <a:r>
                        <a:rPr lang="en-US" sz="1400" u="none" strike="noStrike" kern="0" dirty="0">
                          <a:solidFill>
                            <a:srgbClr val="002060"/>
                          </a:solidFill>
                          <a:effectLst/>
                          <a:latin typeface="Fjalla One" panose="02000506040000020004" pitchFamily="2" charset="0"/>
                        </a:rPr>
                        <a:t>Graph Theory, Dynamic Programming</a:t>
                      </a:r>
                      <a:endParaRPr lang="en-US" sz="1400" b="1" u="sng" kern="0" dirty="0">
                        <a:solidFill>
                          <a:srgbClr val="002060"/>
                        </a:solidFill>
                        <a:effectLst/>
                        <a:latin typeface="Fjalla One" panose="02000506040000020004" pitchFamily="2" charset="0"/>
                        <a:ea typeface="MS Mincho" panose="02020609040205080304" pitchFamily="49" charset="-128"/>
                        <a:cs typeface="Vrinda" panose="020B0502040204020203" pitchFamily="34" charset="0"/>
                      </a:endParaRPr>
                    </a:p>
                  </a:txBody>
                  <a:tcPr marL="62605" marR="62605" marT="0" marB="0" anchor="ctr"/>
                </a:tc>
                <a:tc>
                  <a:txBody>
                    <a:bodyPr/>
                    <a:lstStyle/>
                    <a:p>
                      <a:pPr marL="0" marR="0" lvl="0" indent="0" algn="just">
                        <a:lnSpc>
                          <a:spcPct val="115000"/>
                        </a:lnSpc>
                        <a:spcAft>
                          <a:spcPts val="1000"/>
                        </a:spcAft>
                        <a:buFont typeface="Symbol" panose="05050102010706020507" pitchFamily="18" charset="2"/>
                        <a:buNone/>
                      </a:pPr>
                      <a:r>
                        <a:rPr lang="en-US" sz="1400">
                          <a:solidFill>
                            <a:srgbClr val="002060"/>
                          </a:solidFill>
                          <a:effectLst/>
                          <a:latin typeface="Fjalla One" panose="02000506040000020004" pitchFamily="2" charset="0"/>
                        </a:rPr>
                        <a:t>PowerPoint slides &amp; Text Book</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881246139"/>
                  </a:ext>
                </a:extLst>
              </a:tr>
              <a:tr h="268971">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Week-11</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just">
                        <a:lnSpc>
                          <a:spcPct val="115000"/>
                        </a:lnSpc>
                        <a:buNone/>
                      </a:pPr>
                      <a:r>
                        <a:rPr lang="en-US" sz="1400" u="none" strike="noStrike" kern="0" dirty="0">
                          <a:solidFill>
                            <a:srgbClr val="002060"/>
                          </a:solidFill>
                          <a:effectLst/>
                          <a:latin typeface="Fjalla One" panose="02000506040000020004" pitchFamily="2" charset="0"/>
                        </a:rPr>
                        <a:t>Dynamic Programming</a:t>
                      </a:r>
                      <a:endParaRPr lang="en-US" sz="1400" b="1" u="sng" kern="0" dirty="0">
                        <a:solidFill>
                          <a:srgbClr val="002060"/>
                        </a:solidFill>
                        <a:effectLst/>
                        <a:latin typeface="Fjalla One" panose="02000506040000020004" pitchFamily="2" charset="0"/>
                        <a:ea typeface="MS Mincho" panose="02020609040205080304" pitchFamily="49" charset="-128"/>
                        <a:cs typeface="Vrinda" panose="020B0502040204020203" pitchFamily="34" charset="0"/>
                      </a:endParaRPr>
                    </a:p>
                  </a:txBody>
                  <a:tcPr marL="62605" marR="62605" marT="0" marB="0" anchor="ctr"/>
                </a:tc>
                <a:tc>
                  <a:txBody>
                    <a:bodyPr/>
                    <a:lstStyle/>
                    <a:p>
                      <a:pPr marL="0" marR="0" lvl="0" indent="0" algn="just">
                        <a:lnSpc>
                          <a:spcPct val="115000"/>
                        </a:lnSpc>
                        <a:spcAft>
                          <a:spcPts val="1000"/>
                        </a:spcAft>
                        <a:buFont typeface="Symbol" panose="05050102010706020507" pitchFamily="18" charset="2"/>
                        <a:buNone/>
                      </a:pPr>
                      <a:r>
                        <a:rPr lang="en-US" sz="1400">
                          <a:solidFill>
                            <a:srgbClr val="002060"/>
                          </a:solidFill>
                          <a:effectLst/>
                          <a:latin typeface="Fjalla One" panose="02000506040000020004" pitchFamily="2" charset="0"/>
                        </a:rPr>
                        <a:t>PowerPoint slides &amp; Text Book</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2341874427"/>
                  </a:ext>
                </a:extLst>
              </a:tr>
              <a:tr h="268971">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Week-12</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a:txBody>
                    <a:bodyPr/>
                    <a:lstStyle/>
                    <a:p>
                      <a:pPr marL="0" marR="0" algn="just">
                        <a:lnSpc>
                          <a:spcPct val="115000"/>
                        </a:lnSpc>
                        <a:buNone/>
                      </a:pPr>
                      <a:r>
                        <a:rPr lang="en-US" sz="1400" u="none" strike="noStrike" kern="0">
                          <a:solidFill>
                            <a:srgbClr val="002060"/>
                          </a:solidFill>
                          <a:effectLst/>
                          <a:latin typeface="Fjalla One" panose="02000506040000020004" pitchFamily="2" charset="0"/>
                        </a:rPr>
                        <a:t>Computational Complexity</a:t>
                      </a:r>
                      <a:endParaRPr lang="en-US" sz="1400" b="1" u="sng" kern="0">
                        <a:solidFill>
                          <a:srgbClr val="002060"/>
                        </a:solidFill>
                        <a:effectLst/>
                        <a:latin typeface="Fjalla One" panose="02000506040000020004" pitchFamily="2" charset="0"/>
                        <a:ea typeface="MS Mincho" panose="02020609040205080304" pitchFamily="49" charset="-128"/>
                        <a:cs typeface="Vrinda" panose="020B0502040204020203" pitchFamily="34" charset="0"/>
                      </a:endParaRPr>
                    </a:p>
                  </a:txBody>
                  <a:tcPr marL="62605" marR="62605" marT="0" marB="0" anchor="ctr"/>
                </a:tc>
                <a:tc>
                  <a:txBody>
                    <a:bodyPr/>
                    <a:lstStyle/>
                    <a:p>
                      <a:pPr marL="0" marR="0" lvl="0" indent="0" algn="just">
                        <a:lnSpc>
                          <a:spcPct val="115000"/>
                        </a:lnSpc>
                        <a:spcAft>
                          <a:spcPts val="1000"/>
                        </a:spcAft>
                        <a:buFont typeface="Symbol" panose="05050102010706020507" pitchFamily="18" charset="2"/>
                        <a:buNone/>
                      </a:pPr>
                      <a:r>
                        <a:rPr lang="en-US" sz="1400" dirty="0">
                          <a:solidFill>
                            <a:srgbClr val="002060"/>
                          </a:solidFill>
                          <a:effectLst/>
                          <a:latin typeface="Fjalla One" panose="02000506040000020004" pitchFamily="2" charset="0"/>
                        </a:rPr>
                        <a:t>PowerPoint slides &amp; Text Book</a:t>
                      </a:r>
                      <a:endParaRPr lang="en-US" sz="140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extLst>
                  <a:ext uri="{0D108BD9-81ED-4DB2-BD59-A6C34878D82A}">
                    <a16:rowId xmlns:a16="http://schemas.microsoft.com/office/drawing/2014/main" val="1895607016"/>
                  </a:ext>
                </a:extLst>
              </a:tr>
              <a:tr h="268971">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Week-13</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gridSpan="2">
                  <a:txBody>
                    <a:bodyPr/>
                    <a:lstStyle/>
                    <a:p>
                      <a:pPr marL="0" marR="0" algn="just">
                        <a:lnSpc>
                          <a:spcPct val="115000"/>
                        </a:lnSpc>
                        <a:spcAft>
                          <a:spcPts val="1000"/>
                        </a:spcAft>
                        <a:buNone/>
                      </a:pPr>
                      <a:r>
                        <a:rPr lang="en-US" sz="1400">
                          <a:solidFill>
                            <a:srgbClr val="002060"/>
                          </a:solidFill>
                          <a:effectLst/>
                          <a:latin typeface="Fjalla One" panose="02000506040000020004" pitchFamily="2" charset="0"/>
                        </a:rPr>
                        <a:t>Presentation</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hMerge="1">
                  <a:txBody>
                    <a:bodyPr/>
                    <a:lstStyle/>
                    <a:p>
                      <a:endParaRPr lang="en-US"/>
                    </a:p>
                  </a:txBody>
                  <a:tcPr/>
                </a:tc>
                <a:extLst>
                  <a:ext uri="{0D108BD9-81ED-4DB2-BD59-A6C34878D82A}">
                    <a16:rowId xmlns:a16="http://schemas.microsoft.com/office/drawing/2014/main" val="2983324407"/>
                  </a:ext>
                </a:extLst>
              </a:tr>
              <a:tr h="268971">
                <a:tc>
                  <a:txBody>
                    <a:bodyPr/>
                    <a:lstStyle/>
                    <a:p>
                      <a:pPr marL="0" marR="0" algn="ctr">
                        <a:lnSpc>
                          <a:spcPct val="115000"/>
                        </a:lnSpc>
                        <a:spcAft>
                          <a:spcPts val="1000"/>
                        </a:spcAft>
                        <a:buNone/>
                      </a:pPr>
                      <a:r>
                        <a:rPr lang="en-US" sz="1400">
                          <a:solidFill>
                            <a:srgbClr val="002060"/>
                          </a:solidFill>
                          <a:effectLst/>
                          <a:latin typeface="Fjalla One" panose="02000506040000020004" pitchFamily="2" charset="0"/>
                        </a:rPr>
                        <a:t>Week-14</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gridSpan="2">
                  <a:txBody>
                    <a:bodyPr/>
                    <a:lstStyle/>
                    <a:p>
                      <a:pPr marL="0" marR="0">
                        <a:lnSpc>
                          <a:spcPct val="115000"/>
                        </a:lnSpc>
                        <a:spcAft>
                          <a:spcPts val="1000"/>
                        </a:spcAft>
                        <a:buNone/>
                      </a:pPr>
                      <a:r>
                        <a:rPr lang="en-US" sz="1400">
                          <a:solidFill>
                            <a:srgbClr val="002060"/>
                          </a:solidFill>
                          <a:effectLst/>
                          <a:latin typeface="Fjalla One" panose="02000506040000020004" pitchFamily="2" charset="0"/>
                        </a:rPr>
                        <a:t>Class Test and Review Class</a:t>
                      </a:r>
                      <a:endParaRPr lang="en-US" sz="140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hMerge="1">
                  <a:txBody>
                    <a:bodyPr/>
                    <a:lstStyle/>
                    <a:p>
                      <a:endParaRPr lang="en-US"/>
                    </a:p>
                  </a:txBody>
                  <a:tcPr/>
                </a:tc>
                <a:extLst>
                  <a:ext uri="{0D108BD9-81ED-4DB2-BD59-A6C34878D82A}">
                    <a16:rowId xmlns:a16="http://schemas.microsoft.com/office/drawing/2014/main" val="2958554907"/>
                  </a:ext>
                </a:extLst>
              </a:tr>
              <a:tr h="284770">
                <a:tc gridSpan="3">
                  <a:txBody>
                    <a:bodyPr/>
                    <a:lstStyle/>
                    <a:p>
                      <a:pPr marL="102870" marR="0" algn="ctr">
                        <a:lnSpc>
                          <a:spcPct val="115000"/>
                        </a:lnSpc>
                        <a:spcAft>
                          <a:spcPts val="1000"/>
                        </a:spcAft>
                        <a:buNone/>
                      </a:pPr>
                      <a:r>
                        <a:rPr lang="en-US" sz="1400" dirty="0">
                          <a:solidFill>
                            <a:srgbClr val="002060"/>
                          </a:solidFill>
                          <a:effectLst/>
                          <a:latin typeface="Fjalla One" panose="02000506040000020004" pitchFamily="2" charset="0"/>
                        </a:rPr>
                        <a:t>Final Examination</a:t>
                      </a:r>
                      <a:endParaRPr lang="en-US" sz="140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endParaRPr>
                    </a:p>
                  </a:txBody>
                  <a:tcPr marL="62605" marR="6260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3166940"/>
                  </a:ext>
                </a:extLst>
              </a:tr>
            </a:tbl>
          </a:graphicData>
        </a:graphic>
      </p:graphicFrame>
    </p:spTree>
    <p:extLst>
      <p:ext uri="{BB962C8B-B14F-4D97-AF65-F5344CB8AC3E}">
        <p14:creationId xmlns:p14="http://schemas.microsoft.com/office/powerpoint/2010/main" val="395966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0507ABE3-2160-B7CC-8F18-78186EA91F5A}"/>
            </a:ext>
          </a:extLst>
        </p:cNvPr>
        <p:cNvGrpSpPr/>
        <p:nvPr/>
      </p:nvGrpSpPr>
      <p:grpSpPr>
        <a:xfrm>
          <a:off x="0" y="0"/>
          <a:ext cx="0" cy="0"/>
          <a:chOff x="0" y="0"/>
          <a:chExt cx="0" cy="0"/>
        </a:xfrm>
      </p:grpSpPr>
      <p:sp>
        <p:nvSpPr>
          <p:cNvPr id="2" name="Google Shape;3605;p63">
            <a:extLst>
              <a:ext uri="{FF2B5EF4-FFF2-40B4-BE49-F238E27FC236}">
                <a16:creationId xmlns:a16="http://schemas.microsoft.com/office/drawing/2014/main" id="{CD11F28C-A278-E6C5-0EA0-FF4F042D65BD}"/>
              </a:ext>
            </a:extLst>
          </p:cNvPr>
          <p:cNvSpPr txBox="1">
            <a:spLocks/>
          </p:cNvSpPr>
          <p:nvPr/>
        </p:nvSpPr>
        <p:spPr>
          <a:xfrm>
            <a:off x="1417004" y="1905228"/>
            <a:ext cx="6309992" cy="1333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pPr marL="0" marR="0" lvl="0" indent="0" algn="ctr" defTabSz="914400" rtl="0" eaLnBrk="1" fontAlgn="auto" latinLnBrk="0" hangingPunct="1">
              <a:lnSpc>
                <a:spcPct val="100000"/>
              </a:lnSpc>
              <a:spcBef>
                <a:spcPts val="0"/>
              </a:spcBef>
              <a:spcAft>
                <a:spcPts val="0"/>
              </a:spcAft>
              <a:buClr>
                <a:srgbClr val="494949"/>
              </a:buClr>
              <a:buSzPts val="4200"/>
              <a:buFont typeface="Fjalla One"/>
              <a:buNone/>
              <a:tabLst/>
              <a:defRPr/>
            </a:pPr>
            <a:r>
              <a:rPr kumimoji="0" lang="en-US" sz="4000" b="0" i="0" u="none" strike="noStrike" kern="0" cap="none" spc="0" normalizeH="0" baseline="0" noProof="0" dirty="0">
                <a:ln>
                  <a:noFill/>
                </a:ln>
                <a:solidFill>
                  <a:srgbClr val="002060"/>
                </a:solidFill>
                <a:effectLst/>
                <a:uLnTx/>
                <a:uFillTx/>
                <a:latin typeface="Fjalla One"/>
                <a:sym typeface="Fjalla One"/>
              </a:rPr>
              <a:t>Course Conducting Policies</a:t>
            </a:r>
          </a:p>
        </p:txBody>
      </p:sp>
    </p:spTree>
    <p:extLst>
      <p:ext uri="{BB962C8B-B14F-4D97-AF65-F5344CB8AC3E}">
        <p14:creationId xmlns:p14="http://schemas.microsoft.com/office/powerpoint/2010/main" val="19391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31" name="Google Shape;431;p46"/>
          <p:cNvSpPr/>
          <p:nvPr/>
        </p:nvSpPr>
        <p:spPr>
          <a:xfrm>
            <a:off x="250883" y="599274"/>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6"/>
          <p:cNvSpPr/>
          <p:nvPr/>
        </p:nvSpPr>
        <p:spPr>
          <a:xfrm>
            <a:off x="1587488" y="599274"/>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3;p46"/>
          <p:cNvSpPr txBox="1">
            <a:spLocks/>
          </p:cNvSpPr>
          <p:nvPr/>
        </p:nvSpPr>
        <p:spPr>
          <a:xfrm>
            <a:off x="194966" y="845582"/>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Missing Lectures</a:t>
            </a:r>
          </a:p>
        </p:txBody>
      </p:sp>
      <p:sp>
        <p:nvSpPr>
          <p:cNvPr id="43" name="Google Shape;441;p46"/>
          <p:cNvSpPr txBox="1">
            <a:spLocks/>
          </p:cNvSpPr>
          <p:nvPr/>
        </p:nvSpPr>
        <p:spPr>
          <a:xfrm>
            <a:off x="3081606" y="706122"/>
            <a:ext cx="1077648"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28" name="Google Shape;441;p46"/>
          <p:cNvSpPr txBox="1">
            <a:spLocks/>
          </p:cNvSpPr>
          <p:nvPr/>
        </p:nvSpPr>
        <p:spPr>
          <a:xfrm>
            <a:off x="7626083" y="925795"/>
            <a:ext cx="1064518" cy="3894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29" name="Google Shape;441;p46"/>
          <p:cNvSpPr txBox="1">
            <a:spLocks/>
          </p:cNvSpPr>
          <p:nvPr/>
        </p:nvSpPr>
        <p:spPr>
          <a:xfrm>
            <a:off x="6245802" y="834380"/>
            <a:ext cx="999163"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36" name="Google Shape;433;p46"/>
          <p:cNvSpPr txBox="1">
            <a:spLocks/>
          </p:cNvSpPr>
          <p:nvPr/>
        </p:nvSpPr>
        <p:spPr>
          <a:xfrm>
            <a:off x="205583" y="3875241"/>
            <a:ext cx="1269526" cy="5830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Thyroid conditions: </a:t>
            </a:r>
          </a:p>
        </p:txBody>
      </p:sp>
      <p:sp>
        <p:nvSpPr>
          <p:cNvPr id="18" name="Google Shape;441;p46"/>
          <p:cNvSpPr txBox="1">
            <a:spLocks/>
          </p:cNvSpPr>
          <p:nvPr/>
        </p:nvSpPr>
        <p:spPr>
          <a:xfrm>
            <a:off x="2003530" y="1265163"/>
            <a:ext cx="6687071"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0A8DA"/>
              </a:buClr>
              <a:buSzPct val="100000"/>
              <a:buFont typeface="Arial" panose="020B0604020202020204" pitchFamily="34" charset="0"/>
              <a:buChar char="•"/>
            </a:pPr>
            <a:endParaRPr lang="en-US" dirty="0">
              <a:solidFill>
                <a:schemeClr val="tx1"/>
              </a:solidFill>
              <a:latin typeface="Barlow Semi Condensed Medium" panose="020B0604020202020204" charset="0"/>
            </a:endParaRPr>
          </a:p>
        </p:txBody>
      </p:sp>
      <p:sp>
        <p:nvSpPr>
          <p:cNvPr id="21" name="Google Shape;431;p46"/>
          <p:cNvSpPr/>
          <p:nvPr/>
        </p:nvSpPr>
        <p:spPr>
          <a:xfrm>
            <a:off x="250883" y="2015471"/>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9;p46"/>
          <p:cNvSpPr/>
          <p:nvPr/>
        </p:nvSpPr>
        <p:spPr>
          <a:xfrm>
            <a:off x="1596617" y="2015471"/>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1;p46"/>
          <p:cNvSpPr txBox="1">
            <a:spLocks/>
          </p:cNvSpPr>
          <p:nvPr/>
        </p:nvSpPr>
        <p:spPr>
          <a:xfrm>
            <a:off x="1663273" y="840341"/>
            <a:ext cx="7120804"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It is the student’s responsibility to gather information about the assignments and covered topics if he/she does miss the lecture.</a:t>
            </a:r>
            <a:endParaRPr lang="en-US" sz="1600" dirty="0">
              <a:solidFill>
                <a:schemeClr val="tx1"/>
              </a:solidFill>
              <a:latin typeface="Barlow Semi Condensed Medium" panose="020B0604020202020204" charset="0"/>
            </a:endParaRPr>
          </a:p>
        </p:txBody>
      </p:sp>
      <p:sp>
        <p:nvSpPr>
          <p:cNvPr id="25" name="Google Shape;441;p46"/>
          <p:cNvSpPr txBox="1">
            <a:spLocks/>
          </p:cNvSpPr>
          <p:nvPr/>
        </p:nvSpPr>
        <p:spPr>
          <a:xfrm>
            <a:off x="1663273" y="2222380"/>
            <a:ext cx="6931214"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The students must enter the classroom in time to get the attendance. </a:t>
            </a:r>
            <a:r>
              <a:rPr lang="en-US" sz="1600" b="1" dirty="0">
                <a:solidFill>
                  <a:srgbClr val="FF0000"/>
                </a:solidFill>
                <a:latin typeface="Barlow Semi Condensed Medium" panose="020B0604020202020204" charset="0"/>
              </a:rPr>
              <a:t>No student </a:t>
            </a:r>
            <a:r>
              <a:rPr lang="en-US" sz="1600" dirty="0">
                <a:solidFill>
                  <a:srgbClr val="FF0000"/>
                </a:solidFill>
                <a:latin typeface="Barlow Semi Condensed Medium" panose="020B0604020202020204" charset="0"/>
              </a:rPr>
              <a:t>will be allowed to enter the classroom after the attendance has been done.</a:t>
            </a:r>
          </a:p>
        </p:txBody>
      </p:sp>
      <p:sp>
        <p:nvSpPr>
          <p:cNvPr id="4" name="Google Shape;431;p46">
            <a:extLst>
              <a:ext uri="{FF2B5EF4-FFF2-40B4-BE49-F238E27FC236}">
                <a16:creationId xmlns:a16="http://schemas.microsoft.com/office/drawing/2014/main" id="{508709EB-E506-B5D3-A66A-B5EDE6B45E9F}"/>
              </a:ext>
            </a:extLst>
          </p:cNvPr>
          <p:cNvSpPr/>
          <p:nvPr/>
        </p:nvSpPr>
        <p:spPr>
          <a:xfrm>
            <a:off x="250883" y="3461618"/>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39;p46">
            <a:extLst>
              <a:ext uri="{FF2B5EF4-FFF2-40B4-BE49-F238E27FC236}">
                <a16:creationId xmlns:a16="http://schemas.microsoft.com/office/drawing/2014/main" id="{2E5C4A00-7E59-CA26-2052-750B0BA0C0ED}"/>
              </a:ext>
            </a:extLst>
          </p:cNvPr>
          <p:cNvSpPr/>
          <p:nvPr/>
        </p:nvSpPr>
        <p:spPr>
          <a:xfrm>
            <a:off x="1596617" y="3461618"/>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1;p46">
            <a:extLst>
              <a:ext uri="{FF2B5EF4-FFF2-40B4-BE49-F238E27FC236}">
                <a16:creationId xmlns:a16="http://schemas.microsoft.com/office/drawing/2014/main" id="{CE64CCA9-2C72-61F7-DC06-F54DD991DC47}"/>
              </a:ext>
            </a:extLst>
          </p:cNvPr>
          <p:cNvSpPr txBox="1">
            <a:spLocks/>
          </p:cNvSpPr>
          <p:nvPr/>
        </p:nvSpPr>
        <p:spPr>
          <a:xfrm>
            <a:off x="1663273" y="3787960"/>
            <a:ext cx="5675976"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Without 50% of attendance, sitting for final exam is </a:t>
            </a:r>
            <a:r>
              <a:rPr lang="en-US" sz="1600" dirty="0">
                <a:solidFill>
                  <a:srgbClr val="FF0000"/>
                </a:solidFill>
                <a:latin typeface="Barlow Semi Condensed Medium" panose="020B0604020202020204" charset="0"/>
              </a:rPr>
              <a:t>NOT</a:t>
            </a:r>
            <a:r>
              <a:rPr lang="en-US" sz="1600" dirty="0">
                <a:solidFill>
                  <a:srgbClr val="002060"/>
                </a:solidFill>
                <a:latin typeface="Barlow Semi Condensed Medium" panose="020B0604020202020204" charset="0"/>
              </a:rPr>
              <a:t> allowed. </a:t>
            </a:r>
          </a:p>
        </p:txBody>
      </p:sp>
      <p:sp>
        <p:nvSpPr>
          <p:cNvPr id="8" name="Google Shape;433;p46"/>
          <p:cNvSpPr txBox="1">
            <a:spLocks/>
          </p:cNvSpPr>
          <p:nvPr/>
        </p:nvSpPr>
        <p:spPr>
          <a:xfrm>
            <a:off x="250883" y="3787960"/>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Attendance</a:t>
            </a:r>
          </a:p>
        </p:txBody>
      </p:sp>
      <p:sp>
        <p:nvSpPr>
          <p:cNvPr id="9" name="Google Shape;433;p46">
            <a:extLst>
              <a:ext uri="{FF2B5EF4-FFF2-40B4-BE49-F238E27FC236}">
                <a16:creationId xmlns:a16="http://schemas.microsoft.com/office/drawing/2014/main" id="{107E23EF-B615-BFB8-B5B7-6E07BD13B183}"/>
              </a:ext>
            </a:extLst>
          </p:cNvPr>
          <p:cNvSpPr txBox="1">
            <a:spLocks/>
          </p:cNvSpPr>
          <p:nvPr/>
        </p:nvSpPr>
        <p:spPr>
          <a:xfrm>
            <a:off x="227569" y="2360411"/>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bg1"/>
                </a:solidFill>
                <a:latin typeface="Barlow Semi Condensed Medium" panose="020B0604020202020204" charset="0"/>
              </a:rPr>
              <a:t>No Late Entry</a:t>
            </a:r>
          </a:p>
        </p:txBody>
      </p:sp>
    </p:spTree>
    <p:extLst>
      <p:ext uri="{BB962C8B-B14F-4D97-AF65-F5344CB8AC3E}">
        <p14:creationId xmlns:p14="http://schemas.microsoft.com/office/powerpoint/2010/main" val="11862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209877BB-28D6-D841-9716-760E5BBA97A9}"/>
            </a:ext>
          </a:extLst>
        </p:cNvPr>
        <p:cNvGrpSpPr/>
        <p:nvPr/>
      </p:nvGrpSpPr>
      <p:grpSpPr>
        <a:xfrm>
          <a:off x="0" y="0"/>
          <a:ext cx="0" cy="0"/>
          <a:chOff x="0" y="0"/>
          <a:chExt cx="0" cy="0"/>
        </a:xfrm>
      </p:grpSpPr>
      <p:sp>
        <p:nvSpPr>
          <p:cNvPr id="431" name="Google Shape;431;p46">
            <a:extLst>
              <a:ext uri="{FF2B5EF4-FFF2-40B4-BE49-F238E27FC236}">
                <a16:creationId xmlns:a16="http://schemas.microsoft.com/office/drawing/2014/main" id="{15BA5ACF-0FC2-5E9C-2187-14C331AC61AF}"/>
              </a:ext>
            </a:extLst>
          </p:cNvPr>
          <p:cNvSpPr/>
          <p:nvPr/>
        </p:nvSpPr>
        <p:spPr>
          <a:xfrm>
            <a:off x="250883" y="599274"/>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6">
            <a:extLst>
              <a:ext uri="{FF2B5EF4-FFF2-40B4-BE49-F238E27FC236}">
                <a16:creationId xmlns:a16="http://schemas.microsoft.com/office/drawing/2014/main" id="{480FAFBC-3857-6B38-B2AA-217A05B48CB9}"/>
              </a:ext>
            </a:extLst>
          </p:cNvPr>
          <p:cNvSpPr/>
          <p:nvPr/>
        </p:nvSpPr>
        <p:spPr>
          <a:xfrm>
            <a:off x="1587488" y="599274"/>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3;p46">
            <a:extLst>
              <a:ext uri="{FF2B5EF4-FFF2-40B4-BE49-F238E27FC236}">
                <a16:creationId xmlns:a16="http://schemas.microsoft.com/office/drawing/2014/main" id="{B9524006-0564-291D-8103-AD318BC9FAE8}"/>
              </a:ext>
            </a:extLst>
          </p:cNvPr>
          <p:cNvSpPr txBox="1">
            <a:spLocks/>
          </p:cNvSpPr>
          <p:nvPr/>
        </p:nvSpPr>
        <p:spPr>
          <a:xfrm>
            <a:off x="194966" y="845582"/>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Leaving Classroom</a:t>
            </a:r>
          </a:p>
        </p:txBody>
      </p:sp>
      <p:sp>
        <p:nvSpPr>
          <p:cNvPr id="43" name="Google Shape;441;p46">
            <a:extLst>
              <a:ext uri="{FF2B5EF4-FFF2-40B4-BE49-F238E27FC236}">
                <a16:creationId xmlns:a16="http://schemas.microsoft.com/office/drawing/2014/main" id="{E9AFB7E1-4094-5C39-E6F0-4C22CB4D47CB}"/>
              </a:ext>
            </a:extLst>
          </p:cNvPr>
          <p:cNvSpPr txBox="1">
            <a:spLocks/>
          </p:cNvSpPr>
          <p:nvPr/>
        </p:nvSpPr>
        <p:spPr>
          <a:xfrm>
            <a:off x="3081606" y="706122"/>
            <a:ext cx="1077648"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28" name="Google Shape;441;p46">
            <a:extLst>
              <a:ext uri="{FF2B5EF4-FFF2-40B4-BE49-F238E27FC236}">
                <a16:creationId xmlns:a16="http://schemas.microsoft.com/office/drawing/2014/main" id="{76C3710A-D3A3-31E6-4955-4E10530CEDFD}"/>
              </a:ext>
            </a:extLst>
          </p:cNvPr>
          <p:cNvSpPr txBox="1">
            <a:spLocks/>
          </p:cNvSpPr>
          <p:nvPr/>
        </p:nvSpPr>
        <p:spPr>
          <a:xfrm>
            <a:off x="7626083" y="925795"/>
            <a:ext cx="1064518" cy="3894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29" name="Google Shape;441;p46">
            <a:extLst>
              <a:ext uri="{FF2B5EF4-FFF2-40B4-BE49-F238E27FC236}">
                <a16:creationId xmlns:a16="http://schemas.microsoft.com/office/drawing/2014/main" id="{29C6291A-0136-3F32-076C-B830A8FA2FDB}"/>
              </a:ext>
            </a:extLst>
          </p:cNvPr>
          <p:cNvSpPr txBox="1">
            <a:spLocks/>
          </p:cNvSpPr>
          <p:nvPr/>
        </p:nvSpPr>
        <p:spPr>
          <a:xfrm>
            <a:off x="6245802" y="834380"/>
            <a:ext cx="999163"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36" name="Google Shape;433;p46">
            <a:extLst>
              <a:ext uri="{FF2B5EF4-FFF2-40B4-BE49-F238E27FC236}">
                <a16:creationId xmlns:a16="http://schemas.microsoft.com/office/drawing/2014/main" id="{DA9023E0-F542-EA35-7120-2E245544D4ED}"/>
              </a:ext>
            </a:extLst>
          </p:cNvPr>
          <p:cNvSpPr txBox="1">
            <a:spLocks/>
          </p:cNvSpPr>
          <p:nvPr/>
        </p:nvSpPr>
        <p:spPr>
          <a:xfrm>
            <a:off x="205583" y="3875241"/>
            <a:ext cx="1269526" cy="5830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Thyroid conditions: </a:t>
            </a:r>
          </a:p>
        </p:txBody>
      </p:sp>
      <p:sp>
        <p:nvSpPr>
          <p:cNvPr id="18" name="Google Shape;441;p46">
            <a:extLst>
              <a:ext uri="{FF2B5EF4-FFF2-40B4-BE49-F238E27FC236}">
                <a16:creationId xmlns:a16="http://schemas.microsoft.com/office/drawing/2014/main" id="{2270647E-2E45-CEEA-A087-7C19B698BA3F}"/>
              </a:ext>
            </a:extLst>
          </p:cNvPr>
          <p:cNvSpPr txBox="1">
            <a:spLocks/>
          </p:cNvSpPr>
          <p:nvPr/>
        </p:nvSpPr>
        <p:spPr>
          <a:xfrm>
            <a:off x="2003530" y="1265163"/>
            <a:ext cx="6687071"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0A8DA"/>
              </a:buClr>
              <a:buSzPct val="100000"/>
              <a:buFont typeface="Arial" panose="020B0604020202020204" pitchFamily="34" charset="0"/>
              <a:buChar char="•"/>
            </a:pPr>
            <a:endParaRPr lang="en-US" dirty="0">
              <a:solidFill>
                <a:schemeClr val="tx1"/>
              </a:solidFill>
              <a:latin typeface="Barlow Semi Condensed Medium" panose="020B0604020202020204" charset="0"/>
            </a:endParaRPr>
          </a:p>
        </p:txBody>
      </p:sp>
      <p:sp>
        <p:nvSpPr>
          <p:cNvPr id="21" name="Google Shape;431;p46">
            <a:extLst>
              <a:ext uri="{FF2B5EF4-FFF2-40B4-BE49-F238E27FC236}">
                <a16:creationId xmlns:a16="http://schemas.microsoft.com/office/drawing/2014/main" id="{390E0DE8-D8C9-D6E0-ACDB-6D04C50FC2FE}"/>
              </a:ext>
            </a:extLst>
          </p:cNvPr>
          <p:cNvSpPr/>
          <p:nvPr/>
        </p:nvSpPr>
        <p:spPr>
          <a:xfrm>
            <a:off x="250883" y="2015471"/>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9;p46">
            <a:extLst>
              <a:ext uri="{FF2B5EF4-FFF2-40B4-BE49-F238E27FC236}">
                <a16:creationId xmlns:a16="http://schemas.microsoft.com/office/drawing/2014/main" id="{C51C0333-7642-B385-18DA-EC6E4B87664F}"/>
              </a:ext>
            </a:extLst>
          </p:cNvPr>
          <p:cNvSpPr/>
          <p:nvPr/>
        </p:nvSpPr>
        <p:spPr>
          <a:xfrm>
            <a:off x="1596617" y="2015471"/>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1;p46">
            <a:extLst>
              <a:ext uri="{FF2B5EF4-FFF2-40B4-BE49-F238E27FC236}">
                <a16:creationId xmlns:a16="http://schemas.microsoft.com/office/drawing/2014/main" id="{E4F179D2-9DB6-E777-F371-76CDD63AA606}"/>
              </a:ext>
            </a:extLst>
          </p:cNvPr>
          <p:cNvSpPr txBox="1">
            <a:spLocks/>
          </p:cNvSpPr>
          <p:nvPr/>
        </p:nvSpPr>
        <p:spPr>
          <a:xfrm>
            <a:off x="1663273" y="840341"/>
            <a:ext cx="7120804"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Once the attendance is done, a student can leave the class if he or she thinks that he or she is not getting benefits from the class.</a:t>
            </a:r>
            <a:endParaRPr lang="en-US" sz="1600" dirty="0">
              <a:solidFill>
                <a:schemeClr val="tx1"/>
              </a:solidFill>
              <a:latin typeface="Barlow Semi Condensed Medium" panose="020B0604020202020204" charset="0"/>
            </a:endParaRPr>
          </a:p>
        </p:txBody>
      </p:sp>
      <p:sp>
        <p:nvSpPr>
          <p:cNvPr id="25" name="Google Shape;441;p46">
            <a:extLst>
              <a:ext uri="{FF2B5EF4-FFF2-40B4-BE49-F238E27FC236}">
                <a16:creationId xmlns:a16="http://schemas.microsoft.com/office/drawing/2014/main" id="{28A6B16A-37B1-B484-8641-6D23A04DF31F}"/>
              </a:ext>
            </a:extLst>
          </p:cNvPr>
          <p:cNvSpPr txBox="1">
            <a:spLocks/>
          </p:cNvSpPr>
          <p:nvPr/>
        </p:nvSpPr>
        <p:spPr>
          <a:xfrm>
            <a:off x="1663273" y="2222380"/>
            <a:ext cx="6931214"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The reading materials for each class will be available at Microsoft Teams (inside the Course Materials section of a Team dedicated to this course) </a:t>
            </a:r>
            <a:endParaRPr lang="en-US" sz="1600" dirty="0">
              <a:solidFill>
                <a:srgbClr val="FF0000"/>
              </a:solidFill>
              <a:latin typeface="Barlow Semi Condensed Medium" panose="020B0604020202020204" charset="0"/>
            </a:endParaRPr>
          </a:p>
        </p:txBody>
      </p:sp>
      <p:sp>
        <p:nvSpPr>
          <p:cNvPr id="4" name="Google Shape;431;p46">
            <a:extLst>
              <a:ext uri="{FF2B5EF4-FFF2-40B4-BE49-F238E27FC236}">
                <a16:creationId xmlns:a16="http://schemas.microsoft.com/office/drawing/2014/main" id="{280A1820-5A54-4498-178E-0E96B94701BF}"/>
              </a:ext>
            </a:extLst>
          </p:cNvPr>
          <p:cNvSpPr/>
          <p:nvPr/>
        </p:nvSpPr>
        <p:spPr>
          <a:xfrm>
            <a:off x="250883" y="3461618"/>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39;p46">
            <a:extLst>
              <a:ext uri="{FF2B5EF4-FFF2-40B4-BE49-F238E27FC236}">
                <a16:creationId xmlns:a16="http://schemas.microsoft.com/office/drawing/2014/main" id="{B9A47507-66DC-E739-7C63-C00928E7806B}"/>
              </a:ext>
            </a:extLst>
          </p:cNvPr>
          <p:cNvSpPr/>
          <p:nvPr/>
        </p:nvSpPr>
        <p:spPr>
          <a:xfrm>
            <a:off x="1596617" y="3461618"/>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1;p46">
            <a:extLst>
              <a:ext uri="{FF2B5EF4-FFF2-40B4-BE49-F238E27FC236}">
                <a16:creationId xmlns:a16="http://schemas.microsoft.com/office/drawing/2014/main" id="{88278AD1-5100-3BCC-466A-37A88F072F05}"/>
              </a:ext>
            </a:extLst>
          </p:cNvPr>
          <p:cNvSpPr txBox="1">
            <a:spLocks/>
          </p:cNvSpPr>
          <p:nvPr/>
        </p:nvSpPr>
        <p:spPr>
          <a:xfrm>
            <a:off x="1688712" y="3733365"/>
            <a:ext cx="7204405"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The date and syllabus of quiz/class test will be announced in time in Microsoft Team</a:t>
            </a:r>
          </a:p>
        </p:txBody>
      </p:sp>
      <p:sp>
        <p:nvSpPr>
          <p:cNvPr id="8" name="Google Shape;433;p46">
            <a:extLst>
              <a:ext uri="{FF2B5EF4-FFF2-40B4-BE49-F238E27FC236}">
                <a16:creationId xmlns:a16="http://schemas.microsoft.com/office/drawing/2014/main" id="{4431D30F-7333-56E3-ACA4-F247CED5713E}"/>
              </a:ext>
            </a:extLst>
          </p:cNvPr>
          <p:cNvSpPr txBox="1">
            <a:spLocks/>
          </p:cNvSpPr>
          <p:nvPr/>
        </p:nvSpPr>
        <p:spPr>
          <a:xfrm>
            <a:off x="250883" y="3787960"/>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Schedule</a:t>
            </a:r>
          </a:p>
        </p:txBody>
      </p:sp>
      <p:sp>
        <p:nvSpPr>
          <p:cNvPr id="9" name="Google Shape;433;p46">
            <a:extLst>
              <a:ext uri="{FF2B5EF4-FFF2-40B4-BE49-F238E27FC236}">
                <a16:creationId xmlns:a16="http://schemas.microsoft.com/office/drawing/2014/main" id="{D47EB707-5F66-372A-C212-4A325A7EC097}"/>
              </a:ext>
            </a:extLst>
          </p:cNvPr>
          <p:cNvSpPr txBox="1">
            <a:spLocks/>
          </p:cNvSpPr>
          <p:nvPr/>
        </p:nvSpPr>
        <p:spPr>
          <a:xfrm>
            <a:off x="226318" y="2273131"/>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bg1"/>
                </a:solidFill>
                <a:latin typeface="Barlow Semi Condensed Medium" panose="020B0604020202020204" charset="0"/>
              </a:rPr>
              <a:t>Course Materials</a:t>
            </a:r>
          </a:p>
        </p:txBody>
      </p:sp>
    </p:spTree>
    <p:extLst>
      <p:ext uri="{BB962C8B-B14F-4D97-AF65-F5344CB8AC3E}">
        <p14:creationId xmlns:p14="http://schemas.microsoft.com/office/powerpoint/2010/main" val="17708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136F4A8C-75B3-6AD8-5F1F-2A52353C0FF1}"/>
            </a:ext>
          </a:extLst>
        </p:cNvPr>
        <p:cNvGrpSpPr/>
        <p:nvPr/>
      </p:nvGrpSpPr>
      <p:grpSpPr>
        <a:xfrm>
          <a:off x="0" y="0"/>
          <a:ext cx="0" cy="0"/>
          <a:chOff x="0" y="0"/>
          <a:chExt cx="0" cy="0"/>
        </a:xfrm>
      </p:grpSpPr>
      <p:sp>
        <p:nvSpPr>
          <p:cNvPr id="431" name="Google Shape;431;p46">
            <a:extLst>
              <a:ext uri="{FF2B5EF4-FFF2-40B4-BE49-F238E27FC236}">
                <a16:creationId xmlns:a16="http://schemas.microsoft.com/office/drawing/2014/main" id="{74E03920-A856-F629-5433-2B7A3DA54711}"/>
              </a:ext>
            </a:extLst>
          </p:cNvPr>
          <p:cNvSpPr/>
          <p:nvPr/>
        </p:nvSpPr>
        <p:spPr>
          <a:xfrm>
            <a:off x="250883" y="599274"/>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6">
            <a:extLst>
              <a:ext uri="{FF2B5EF4-FFF2-40B4-BE49-F238E27FC236}">
                <a16:creationId xmlns:a16="http://schemas.microsoft.com/office/drawing/2014/main" id="{37690FF5-8525-61BF-533E-76C18207F92A}"/>
              </a:ext>
            </a:extLst>
          </p:cNvPr>
          <p:cNvSpPr/>
          <p:nvPr/>
        </p:nvSpPr>
        <p:spPr>
          <a:xfrm>
            <a:off x="1587488" y="599274"/>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3;p46">
            <a:extLst>
              <a:ext uri="{FF2B5EF4-FFF2-40B4-BE49-F238E27FC236}">
                <a16:creationId xmlns:a16="http://schemas.microsoft.com/office/drawing/2014/main" id="{DF298C15-A6FA-EBFD-00DA-963D105AF9E1}"/>
              </a:ext>
            </a:extLst>
          </p:cNvPr>
          <p:cNvSpPr txBox="1">
            <a:spLocks/>
          </p:cNvSpPr>
          <p:nvPr/>
        </p:nvSpPr>
        <p:spPr>
          <a:xfrm>
            <a:off x="194966" y="845582"/>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Leaving Classroom</a:t>
            </a:r>
          </a:p>
        </p:txBody>
      </p:sp>
      <p:sp>
        <p:nvSpPr>
          <p:cNvPr id="43" name="Google Shape;441;p46">
            <a:extLst>
              <a:ext uri="{FF2B5EF4-FFF2-40B4-BE49-F238E27FC236}">
                <a16:creationId xmlns:a16="http://schemas.microsoft.com/office/drawing/2014/main" id="{58120B6F-D16D-F037-958E-931644423D4B}"/>
              </a:ext>
            </a:extLst>
          </p:cNvPr>
          <p:cNvSpPr txBox="1">
            <a:spLocks/>
          </p:cNvSpPr>
          <p:nvPr/>
        </p:nvSpPr>
        <p:spPr>
          <a:xfrm>
            <a:off x="3081606" y="706122"/>
            <a:ext cx="1077648"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28" name="Google Shape;441;p46">
            <a:extLst>
              <a:ext uri="{FF2B5EF4-FFF2-40B4-BE49-F238E27FC236}">
                <a16:creationId xmlns:a16="http://schemas.microsoft.com/office/drawing/2014/main" id="{509BAFCE-3321-4A5B-5650-96A7545B6258}"/>
              </a:ext>
            </a:extLst>
          </p:cNvPr>
          <p:cNvSpPr txBox="1">
            <a:spLocks/>
          </p:cNvSpPr>
          <p:nvPr/>
        </p:nvSpPr>
        <p:spPr>
          <a:xfrm>
            <a:off x="7626083" y="925795"/>
            <a:ext cx="1064518" cy="3894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29" name="Google Shape;441;p46">
            <a:extLst>
              <a:ext uri="{FF2B5EF4-FFF2-40B4-BE49-F238E27FC236}">
                <a16:creationId xmlns:a16="http://schemas.microsoft.com/office/drawing/2014/main" id="{F2017E5D-50A2-0BF4-FBA5-0C75513D595A}"/>
              </a:ext>
            </a:extLst>
          </p:cNvPr>
          <p:cNvSpPr txBox="1">
            <a:spLocks/>
          </p:cNvSpPr>
          <p:nvPr/>
        </p:nvSpPr>
        <p:spPr>
          <a:xfrm>
            <a:off x="6245802" y="834380"/>
            <a:ext cx="999163"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36" name="Google Shape;433;p46">
            <a:extLst>
              <a:ext uri="{FF2B5EF4-FFF2-40B4-BE49-F238E27FC236}">
                <a16:creationId xmlns:a16="http://schemas.microsoft.com/office/drawing/2014/main" id="{6B825FEC-0786-EC4D-5F95-44A93E8AF06D}"/>
              </a:ext>
            </a:extLst>
          </p:cNvPr>
          <p:cNvSpPr txBox="1">
            <a:spLocks/>
          </p:cNvSpPr>
          <p:nvPr/>
        </p:nvSpPr>
        <p:spPr>
          <a:xfrm>
            <a:off x="205583" y="3875241"/>
            <a:ext cx="1269526" cy="5830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Thyroid conditions: </a:t>
            </a:r>
          </a:p>
        </p:txBody>
      </p:sp>
      <p:sp>
        <p:nvSpPr>
          <p:cNvPr id="18" name="Google Shape;441;p46">
            <a:extLst>
              <a:ext uri="{FF2B5EF4-FFF2-40B4-BE49-F238E27FC236}">
                <a16:creationId xmlns:a16="http://schemas.microsoft.com/office/drawing/2014/main" id="{7251CD53-2BA3-A934-449D-2B109A117868}"/>
              </a:ext>
            </a:extLst>
          </p:cNvPr>
          <p:cNvSpPr txBox="1">
            <a:spLocks/>
          </p:cNvSpPr>
          <p:nvPr/>
        </p:nvSpPr>
        <p:spPr>
          <a:xfrm>
            <a:off x="2003530" y="1265163"/>
            <a:ext cx="6687071"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0A8DA"/>
              </a:buClr>
              <a:buSzPct val="100000"/>
              <a:buFont typeface="Arial" panose="020B0604020202020204" pitchFamily="34" charset="0"/>
              <a:buChar char="•"/>
            </a:pPr>
            <a:endParaRPr lang="en-US" dirty="0">
              <a:solidFill>
                <a:schemeClr val="tx1"/>
              </a:solidFill>
              <a:latin typeface="Barlow Semi Condensed Medium" panose="020B0604020202020204" charset="0"/>
            </a:endParaRPr>
          </a:p>
        </p:txBody>
      </p:sp>
      <p:sp>
        <p:nvSpPr>
          <p:cNvPr id="21" name="Google Shape;431;p46">
            <a:extLst>
              <a:ext uri="{FF2B5EF4-FFF2-40B4-BE49-F238E27FC236}">
                <a16:creationId xmlns:a16="http://schemas.microsoft.com/office/drawing/2014/main" id="{0ED2AAFF-452D-AD66-5CF1-81488E58528B}"/>
              </a:ext>
            </a:extLst>
          </p:cNvPr>
          <p:cNvSpPr/>
          <p:nvPr/>
        </p:nvSpPr>
        <p:spPr>
          <a:xfrm>
            <a:off x="250883" y="2015471"/>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9;p46">
            <a:extLst>
              <a:ext uri="{FF2B5EF4-FFF2-40B4-BE49-F238E27FC236}">
                <a16:creationId xmlns:a16="http://schemas.microsoft.com/office/drawing/2014/main" id="{C0519C26-C8AD-A6FF-0C02-47107DA0A5E3}"/>
              </a:ext>
            </a:extLst>
          </p:cNvPr>
          <p:cNvSpPr/>
          <p:nvPr/>
        </p:nvSpPr>
        <p:spPr>
          <a:xfrm>
            <a:off x="1596617" y="2015471"/>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1;p46">
            <a:extLst>
              <a:ext uri="{FF2B5EF4-FFF2-40B4-BE49-F238E27FC236}">
                <a16:creationId xmlns:a16="http://schemas.microsoft.com/office/drawing/2014/main" id="{FB8DD08E-6315-7378-9777-7C17FDBD6B79}"/>
              </a:ext>
            </a:extLst>
          </p:cNvPr>
          <p:cNvSpPr txBox="1">
            <a:spLocks/>
          </p:cNvSpPr>
          <p:nvPr/>
        </p:nvSpPr>
        <p:spPr>
          <a:xfrm>
            <a:off x="1663273" y="840341"/>
            <a:ext cx="7120804"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Once the attendance is done, a student can leave the class if he or she thinks that he or she is not getting benefits from the class.</a:t>
            </a:r>
            <a:endParaRPr lang="en-US" sz="1600" dirty="0">
              <a:solidFill>
                <a:schemeClr val="tx1"/>
              </a:solidFill>
              <a:latin typeface="Barlow Semi Condensed Medium" panose="020B0604020202020204" charset="0"/>
            </a:endParaRPr>
          </a:p>
        </p:txBody>
      </p:sp>
      <p:sp>
        <p:nvSpPr>
          <p:cNvPr id="25" name="Google Shape;441;p46">
            <a:extLst>
              <a:ext uri="{FF2B5EF4-FFF2-40B4-BE49-F238E27FC236}">
                <a16:creationId xmlns:a16="http://schemas.microsoft.com/office/drawing/2014/main" id="{C0CEC173-CF74-6C68-6784-6657E68C44AD}"/>
              </a:ext>
            </a:extLst>
          </p:cNvPr>
          <p:cNvSpPr txBox="1">
            <a:spLocks/>
          </p:cNvSpPr>
          <p:nvPr/>
        </p:nvSpPr>
        <p:spPr>
          <a:xfrm>
            <a:off x="1663273" y="2222380"/>
            <a:ext cx="6931214"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The reading materials for each class will be available at Microsoft Teams (inside the Course Materials section of a Team dedicated to this course) </a:t>
            </a:r>
            <a:endParaRPr lang="en-US" sz="1600" dirty="0">
              <a:solidFill>
                <a:srgbClr val="FF0000"/>
              </a:solidFill>
              <a:latin typeface="Barlow Semi Condensed Medium" panose="020B0604020202020204" charset="0"/>
            </a:endParaRPr>
          </a:p>
        </p:txBody>
      </p:sp>
      <p:sp>
        <p:nvSpPr>
          <p:cNvPr id="4" name="Google Shape;431;p46">
            <a:extLst>
              <a:ext uri="{FF2B5EF4-FFF2-40B4-BE49-F238E27FC236}">
                <a16:creationId xmlns:a16="http://schemas.microsoft.com/office/drawing/2014/main" id="{54A9E9C5-7793-148F-5AF7-71F2B56A177A}"/>
              </a:ext>
            </a:extLst>
          </p:cNvPr>
          <p:cNvSpPr/>
          <p:nvPr/>
        </p:nvSpPr>
        <p:spPr>
          <a:xfrm>
            <a:off x="250883" y="3461618"/>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39;p46">
            <a:extLst>
              <a:ext uri="{FF2B5EF4-FFF2-40B4-BE49-F238E27FC236}">
                <a16:creationId xmlns:a16="http://schemas.microsoft.com/office/drawing/2014/main" id="{1766EFE5-85B7-C923-81F6-F72E49075485}"/>
              </a:ext>
            </a:extLst>
          </p:cNvPr>
          <p:cNvSpPr/>
          <p:nvPr/>
        </p:nvSpPr>
        <p:spPr>
          <a:xfrm>
            <a:off x="1596617" y="3461618"/>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1;p46">
            <a:extLst>
              <a:ext uri="{FF2B5EF4-FFF2-40B4-BE49-F238E27FC236}">
                <a16:creationId xmlns:a16="http://schemas.microsoft.com/office/drawing/2014/main" id="{4211B31A-E0E9-F942-EF30-7D5715713752}"/>
              </a:ext>
            </a:extLst>
          </p:cNvPr>
          <p:cNvSpPr txBox="1">
            <a:spLocks/>
          </p:cNvSpPr>
          <p:nvPr/>
        </p:nvSpPr>
        <p:spPr>
          <a:xfrm>
            <a:off x="1688712" y="3733365"/>
            <a:ext cx="7204405"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The date and syllabus of quiz/class test will be announced in time in Microsoft Team</a:t>
            </a:r>
          </a:p>
        </p:txBody>
      </p:sp>
      <p:sp>
        <p:nvSpPr>
          <p:cNvPr id="8" name="Google Shape;433;p46">
            <a:extLst>
              <a:ext uri="{FF2B5EF4-FFF2-40B4-BE49-F238E27FC236}">
                <a16:creationId xmlns:a16="http://schemas.microsoft.com/office/drawing/2014/main" id="{9A8E3F22-559C-977C-406B-E4DC4C681B4F}"/>
              </a:ext>
            </a:extLst>
          </p:cNvPr>
          <p:cNvSpPr txBox="1">
            <a:spLocks/>
          </p:cNvSpPr>
          <p:nvPr/>
        </p:nvSpPr>
        <p:spPr>
          <a:xfrm>
            <a:off x="250883" y="3787960"/>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Schedule</a:t>
            </a:r>
          </a:p>
        </p:txBody>
      </p:sp>
      <p:sp>
        <p:nvSpPr>
          <p:cNvPr id="9" name="Google Shape;433;p46">
            <a:extLst>
              <a:ext uri="{FF2B5EF4-FFF2-40B4-BE49-F238E27FC236}">
                <a16:creationId xmlns:a16="http://schemas.microsoft.com/office/drawing/2014/main" id="{EEAE923B-29F2-F8C7-1C67-8CA719AE8441}"/>
              </a:ext>
            </a:extLst>
          </p:cNvPr>
          <p:cNvSpPr txBox="1">
            <a:spLocks/>
          </p:cNvSpPr>
          <p:nvPr/>
        </p:nvSpPr>
        <p:spPr>
          <a:xfrm>
            <a:off x="226318" y="2273131"/>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bg1"/>
                </a:solidFill>
                <a:latin typeface="Barlow Semi Condensed Medium" panose="020B0604020202020204" charset="0"/>
              </a:rPr>
              <a:t>Course Materials</a:t>
            </a:r>
          </a:p>
        </p:txBody>
      </p:sp>
    </p:spTree>
    <p:extLst>
      <p:ext uri="{BB962C8B-B14F-4D97-AF65-F5344CB8AC3E}">
        <p14:creationId xmlns:p14="http://schemas.microsoft.com/office/powerpoint/2010/main" val="143910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678749C6-0943-0A75-BFA6-88870995DF50}"/>
            </a:ext>
          </a:extLst>
        </p:cNvPr>
        <p:cNvGrpSpPr/>
        <p:nvPr/>
      </p:nvGrpSpPr>
      <p:grpSpPr>
        <a:xfrm>
          <a:off x="0" y="0"/>
          <a:ext cx="0" cy="0"/>
          <a:chOff x="0" y="0"/>
          <a:chExt cx="0" cy="0"/>
        </a:xfrm>
      </p:grpSpPr>
      <p:sp>
        <p:nvSpPr>
          <p:cNvPr id="431" name="Google Shape;431;p46">
            <a:extLst>
              <a:ext uri="{FF2B5EF4-FFF2-40B4-BE49-F238E27FC236}">
                <a16:creationId xmlns:a16="http://schemas.microsoft.com/office/drawing/2014/main" id="{6037E7B3-EC64-3D18-AD59-AA0B11B40C46}"/>
              </a:ext>
            </a:extLst>
          </p:cNvPr>
          <p:cNvSpPr/>
          <p:nvPr/>
        </p:nvSpPr>
        <p:spPr>
          <a:xfrm>
            <a:off x="231248" y="330837"/>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6">
            <a:extLst>
              <a:ext uri="{FF2B5EF4-FFF2-40B4-BE49-F238E27FC236}">
                <a16:creationId xmlns:a16="http://schemas.microsoft.com/office/drawing/2014/main" id="{EBAFEE7E-B4C9-11E1-F495-67FAF57742C5}"/>
              </a:ext>
            </a:extLst>
          </p:cNvPr>
          <p:cNvSpPr/>
          <p:nvPr/>
        </p:nvSpPr>
        <p:spPr>
          <a:xfrm>
            <a:off x="1567853" y="330837"/>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3;p46">
            <a:extLst>
              <a:ext uri="{FF2B5EF4-FFF2-40B4-BE49-F238E27FC236}">
                <a16:creationId xmlns:a16="http://schemas.microsoft.com/office/drawing/2014/main" id="{5F833E68-2CFC-3BC1-1D7B-F1D02EA6BA20}"/>
              </a:ext>
            </a:extLst>
          </p:cNvPr>
          <p:cNvSpPr txBox="1">
            <a:spLocks/>
          </p:cNvSpPr>
          <p:nvPr/>
        </p:nvSpPr>
        <p:spPr>
          <a:xfrm>
            <a:off x="214106" y="654227"/>
            <a:ext cx="1269526" cy="4195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Notification</a:t>
            </a:r>
          </a:p>
        </p:txBody>
      </p:sp>
      <p:sp>
        <p:nvSpPr>
          <p:cNvPr id="43" name="Google Shape;441;p46">
            <a:extLst>
              <a:ext uri="{FF2B5EF4-FFF2-40B4-BE49-F238E27FC236}">
                <a16:creationId xmlns:a16="http://schemas.microsoft.com/office/drawing/2014/main" id="{706CA8BD-D4F9-80B8-4FE4-DEF84D6E5586}"/>
              </a:ext>
            </a:extLst>
          </p:cNvPr>
          <p:cNvSpPr txBox="1">
            <a:spLocks/>
          </p:cNvSpPr>
          <p:nvPr/>
        </p:nvSpPr>
        <p:spPr>
          <a:xfrm>
            <a:off x="3081606" y="706122"/>
            <a:ext cx="1077648"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28" name="Google Shape;441;p46">
            <a:extLst>
              <a:ext uri="{FF2B5EF4-FFF2-40B4-BE49-F238E27FC236}">
                <a16:creationId xmlns:a16="http://schemas.microsoft.com/office/drawing/2014/main" id="{3541F467-76CF-9149-5DD9-ED556C2E168F}"/>
              </a:ext>
            </a:extLst>
          </p:cNvPr>
          <p:cNvSpPr txBox="1">
            <a:spLocks/>
          </p:cNvSpPr>
          <p:nvPr/>
        </p:nvSpPr>
        <p:spPr>
          <a:xfrm>
            <a:off x="7626083" y="925795"/>
            <a:ext cx="1064518" cy="3894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29" name="Google Shape;441;p46">
            <a:extLst>
              <a:ext uri="{FF2B5EF4-FFF2-40B4-BE49-F238E27FC236}">
                <a16:creationId xmlns:a16="http://schemas.microsoft.com/office/drawing/2014/main" id="{9A04B908-1375-ADC3-6EC4-E55394227F25}"/>
              </a:ext>
            </a:extLst>
          </p:cNvPr>
          <p:cNvSpPr txBox="1">
            <a:spLocks/>
          </p:cNvSpPr>
          <p:nvPr/>
        </p:nvSpPr>
        <p:spPr>
          <a:xfrm>
            <a:off x="6245802" y="834380"/>
            <a:ext cx="999163"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36" name="Google Shape;433;p46">
            <a:extLst>
              <a:ext uri="{FF2B5EF4-FFF2-40B4-BE49-F238E27FC236}">
                <a16:creationId xmlns:a16="http://schemas.microsoft.com/office/drawing/2014/main" id="{FDAF2582-6929-6ED5-086A-CC21F0997200}"/>
              </a:ext>
            </a:extLst>
          </p:cNvPr>
          <p:cNvSpPr txBox="1">
            <a:spLocks/>
          </p:cNvSpPr>
          <p:nvPr/>
        </p:nvSpPr>
        <p:spPr>
          <a:xfrm>
            <a:off x="205583" y="3875241"/>
            <a:ext cx="1269526" cy="5830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Thyroid conditions: </a:t>
            </a:r>
          </a:p>
        </p:txBody>
      </p:sp>
      <p:sp>
        <p:nvSpPr>
          <p:cNvPr id="18" name="Google Shape;441;p46">
            <a:extLst>
              <a:ext uri="{FF2B5EF4-FFF2-40B4-BE49-F238E27FC236}">
                <a16:creationId xmlns:a16="http://schemas.microsoft.com/office/drawing/2014/main" id="{38F083F5-7314-0499-154D-43AC5DCEE692}"/>
              </a:ext>
            </a:extLst>
          </p:cNvPr>
          <p:cNvSpPr txBox="1">
            <a:spLocks/>
          </p:cNvSpPr>
          <p:nvPr/>
        </p:nvSpPr>
        <p:spPr>
          <a:xfrm>
            <a:off x="2003530" y="1265163"/>
            <a:ext cx="6687071"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0A8DA"/>
              </a:buClr>
              <a:buSzPct val="100000"/>
              <a:buFont typeface="Arial" panose="020B0604020202020204" pitchFamily="34" charset="0"/>
              <a:buChar char="•"/>
            </a:pPr>
            <a:endParaRPr lang="en-US" dirty="0">
              <a:solidFill>
                <a:schemeClr val="tx1"/>
              </a:solidFill>
              <a:latin typeface="Barlow Semi Condensed Medium" panose="020B0604020202020204" charset="0"/>
            </a:endParaRPr>
          </a:p>
        </p:txBody>
      </p:sp>
      <p:sp>
        <p:nvSpPr>
          <p:cNvPr id="21" name="Google Shape;431;p46">
            <a:extLst>
              <a:ext uri="{FF2B5EF4-FFF2-40B4-BE49-F238E27FC236}">
                <a16:creationId xmlns:a16="http://schemas.microsoft.com/office/drawing/2014/main" id="{814989C1-24B4-BB2C-9D89-96C478C25784}"/>
              </a:ext>
            </a:extLst>
          </p:cNvPr>
          <p:cNvSpPr/>
          <p:nvPr/>
        </p:nvSpPr>
        <p:spPr>
          <a:xfrm>
            <a:off x="231248" y="1717304"/>
            <a:ext cx="1220397" cy="161120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9;p46">
            <a:extLst>
              <a:ext uri="{FF2B5EF4-FFF2-40B4-BE49-F238E27FC236}">
                <a16:creationId xmlns:a16="http://schemas.microsoft.com/office/drawing/2014/main" id="{B407FBD6-5C38-2124-03C7-A8429DE90110}"/>
              </a:ext>
            </a:extLst>
          </p:cNvPr>
          <p:cNvSpPr/>
          <p:nvPr/>
        </p:nvSpPr>
        <p:spPr>
          <a:xfrm>
            <a:off x="1576982" y="1690715"/>
            <a:ext cx="7370564" cy="163779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1;p46">
            <a:extLst>
              <a:ext uri="{FF2B5EF4-FFF2-40B4-BE49-F238E27FC236}">
                <a16:creationId xmlns:a16="http://schemas.microsoft.com/office/drawing/2014/main" id="{1D36B9FA-3FC2-790D-3F74-48F43BECB7AB}"/>
              </a:ext>
            </a:extLst>
          </p:cNvPr>
          <p:cNvSpPr txBox="1">
            <a:spLocks/>
          </p:cNvSpPr>
          <p:nvPr/>
        </p:nvSpPr>
        <p:spPr>
          <a:xfrm>
            <a:off x="1643638" y="571904"/>
            <a:ext cx="7120804"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Students will be notified in due time for class cancelation, extra class, make-up class and tutorial class.</a:t>
            </a:r>
            <a:endParaRPr lang="en-US" sz="1600" dirty="0">
              <a:solidFill>
                <a:schemeClr val="tx1"/>
              </a:solidFill>
              <a:latin typeface="Barlow Semi Condensed Medium" panose="020B0604020202020204" charset="0"/>
            </a:endParaRPr>
          </a:p>
        </p:txBody>
      </p:sp>
      <p:sp>
        <p:nvSpPr>
          <p:cNvPr id="25" name="Google Shape;441;p46">
            <a:extLst>
              <a:ext uri="{FF2B5EF4-FFF2-40B4-BE49-F238E27FC236}">
                <a16:creationId xmlns:a16="http://schemas.microsoft.com/office/drawing/2014/main" id="{3F8F86A9-A67C-08FD-5564-64B70390F8BC}"/>
              </a:ext>
            </a:extLst>
          </p:cNvPr>
          <p:cNvSpPr txBox="1">
            <a:spLocks/>
          </p:cNvSpPr>
          <p:nvPr/>
        </p:nvSpPr>
        <p:spPr>
          <a:xfrm>
            <a:off x="1669077" y="1812039"/>
            <a:ext cx="6931214" cy="13307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Students are encouraged to participate in the class discussion and to ask questions. The student can ask any question without any hesitation as long as he or she can’t understand the topics being discussed; please keep in mind that if you don’t understand, it’s not your fault, it’s my limitation that I could not make you understand. The class is expected to be interactive.</a:t>
            </a:r>
            <a:endParaRPr lang="en-US" sz="1600" dirty="0">
              <a:solidFill>
                <a:srgbClr val="FF0000"/>
              </a:solidFill>
              <a:latin typeface="Barlow Semi Condensed Medium" panose="020B0604020202020204" charset="0"/>
            </a:endParaRPr>
          </a:p>
        </p:txBody>
      </p:sp>
      <p:sp>
        <p:nvSpPr>
          <p:cNvPr id="4" name="Google Shape;431;p46">
            <a:extLst>
              <a:ext uri="{FF2B5EF4-FFF2-40B4-BE49-F238E27FC236}">
                <a16:creationId xmlns:a16="http://schemas.microsoft.com/office/drawing/2014/main" id="{EA5BE6B2-87D3-F081-ED8B-244875F2B5EE}"/>
              </a:ext>
            </a:extLst>
          </p:cNvPr>
          <p:cNvSpPr/>
          <p:nvPr/>
        </p:nvSpPr>
        <p:spPr>
          <a:xfrm>
            <a:off x="231248" y="3526578"/>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39;p46">
            <a:extLst>
              <a:ext uri="{FF2B5EF4-FFF2-40B4-BE49-F238E27FC236}">
                <a16:creationId xmlns:a16="http://schemas.microsoft.com/office/drawing/2014/main" id="{B7495286-B52C-8A9F-9B33-C32D29DF6843}"/>
              </a:ext>
            </a:extLst>
          </p:cNvPr>
          <p:cNvSpPr/>
          <p:nvPr/>
        </p:nvSpPr>
        <p:spPr>
          <a:xfrm>
            <a:off x="1576982" y="3526578"/>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1;p46">
            <a:extLst>
              <a:ext uri="{FF2B5EF4-FFF2-40B4-BE49-F238E27FC236}">
                <a16:creationId xmlns:a16="http://schemas.microsoft.com/office/drawing/2014/main" id="{655372AF-18E8-B72E-29ED-4C7DB6A2E03B}"/>
              </a:ext>
            </a:extLst>
          </p:cNvPr>
          <p:cNvSpPr txBox="1">
            <a:spLocks/>
          </p:cNvSpPr>
          <p:nvPr/>
        </p:nvSpPr>
        <p:spPr>
          <a:xfrm>
            <a:off x="1643638" y="3798325"/>
            <a:ext cx="7474923"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Each student will have to present an oral presentation for 5 minutes on Computational Complexity related topics.</a:t>
            </a:r>
          </a:p>
        </p:txBody>
      </p:sp>
      <p:sp>
        <p:nvSpPr>
          <p:cNvPr id="8" name="Google Shape;433;p46">
            <a:extLst>
              <a:ext uri="{FF2B5EF4-FFF2-40B4-BE49-F238E27FC236}">
                <a16:creationId xmlns:a16="http://schemas.microsoft.com/office/drawing/2014/main" id="{6C0D5D96-C5E7-E716-7125-9D42699FEBA1}"/>
              </a:ext>
            </a:extLst>
          </p:cNvPr>
          <p:cNvSpPr txBox="1">
            <a:spLocks/>
          </p:cNvSpPr>
          <p:nvPr/>
        </p:nvSpPr>
        <p:spPr>
          <a:xfrm>
            <a:off x="231248" y="3852920"/>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Presentation</a:t>
            </a:r>
          </a:p>
        </p:txBody>
      </p:sp>
      <p:sp>
        <p:nvSpPr>
          <p:cNvPr id="9" name="Google Shape;433;p46">
            <a:extLst>
              <a:ext uri="{FF2B5EF4-FFF2-40B4-BE49-F238E27FC236}">
                <a16:creationId xmlns:a16="http://schemas.microsoft.com/office/drawing/2014/main" id="{CAEA6D81-FC95-3B41-07FB-7B67DAD141A2}"/>
              </a:ext>
            </a:extLst>
          </p:cNvPr>
          <p:cNvSpPr txBox="1">
            <a:spLocks/>
          </p:cNvSpPr>
          <p:nvPr/>
        </p:nvSpPr>
        <p:spPr>
          <a:xfrm>
            <a:off x="182119" y="2274960"/>
            <a:ext cx="1269526" cy="4195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bg1"/>
                </a:solidFill>
                <a:latin typeface="Barlow Semi Condensed Medium" panose="020B0604020202020204" charset="0"/>
              </a:rPr>
              <a:t>Q/A</a:t>
            </a:r>
          </a:p>
        </p:txBody>
      </p:sp>
    </p:spTree>
    <p:extLst>
      <p:ext uri="{BB962C8B-B14F-4D97-AF65-F5344CB8AC3E}">
        <p14:creationId xmlns:p14="http://schemas.microsoft.com/office/powerpoint/2010/main" val="413116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4E440E80-7532-71D1-D779-DC601174DABE}"/>
            </a:ext>
          </a:extLst>
        </p:cNvPr>
        <p:cNvGrpSpPr/>
        <p:nvPr/>
      </p:nvGrpSpPr>
      <p:grpSpPr>
        <a:xfrm>
          <a:off x="0" y="0"/>
          <a:ext cx="0" cy="0"/>
          <a:chOff x="0" y="0"/>
          <a:chExt cx="0" cy="0"/>
        </a:xfrm>
      </p:grpSpPr>
      <p:sp>
        <p:nvSpPr>
          <p:cNvPr id="13" name="Google Shape;3605;p63">
            <a:extLst>
              <a:ext uri="{FF2B5EF4-FFF2-40B4-BE49-F238E27FC236}">
                <a16:creationId xmlns:a16="http://schemas.microsoft.com/office/drawing/2014/main" id="{05D81036-607E-D25D-2A8E-200F716A9100}"/>
              </a:ext>
            </a:extLst>
          </p:cNvPr>
          <p:cNvSpPr txBox="1">
            <a:spLocks/>
          </p:cNvSpPr>
          <p:nvPr/>
        </p:nvSpPr>
        <p:spPr>
          <a:xfrm>
            <a:off x="289575" y="542369"/>
            <a:ext cx="2162372" cy="6243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pPr algn="ctr"/>
            <a:r>
              <a:rPr lang="en-US" sz="3200" dirty="0">
                <a:solidFill>
                  <a:srgbClr val="002060"/>
                </a:solidFill>
              </a:rPr>
              <a:t>Overview:</a:t>
            </a:r>
          </a:p>
        </p:txBody>
      </p:sp>
      <p:sp>
        <p:nvSpPr>
          <p:cNvPr id="4" name="TextBox 3">
            <a:extLst>
              <a:ext uri="{FF2B5EF4-FFF2-40B4-BE49-F238E27FC236}">
                <a16:creationId xmlns:a16="http://schemas.microsoft.com/office/drawing/2014/main" id="{5BAE776C-95F3-1FAB-78EB-A90F413C91A3}"/>
              </a:ext>
            </a:extLst>
          </p:cNvPr>
          <p:cNvSpPr txBox="1"/>
          <p:nvPr/>
        </p:nvSpPr>
        <p:spPr>
          <a:xfrm>
            <a:off x="1481682" y="1440604"/>
            <a:ext cx="6588663" cy="2536144"/>
          </a:xfrm>
          <a:prstGeom prst="rect">
            <a:avLst/>
          </a:prstGeom>
          <a:noFill/>
        </p:spPr>
        <p:txBody>
          <a:bodyPr wrap="none" rtlCol="0">
            <a:spAutoFit/>
          </a:bodyPr>
          <a:lstStyle/>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Course Title: Computer Algorithms</a:t>
            </a: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Course Code: CSE 2203</a:t>
            </a: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Course Type: Theory</a:t>
            </a: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Credits: 3</a:t>
            </a: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Prerequisite Knowledge:  Object Oriented Programming, Data Structure</a:t>
            </a: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Year and Semester: 2nd Year, Summer Semester</a:t>
            </a:r>
          </a:p>
        </p:txBody>
      </p:sp>
    </p:spTree>
    <p:extLst>
      <p:ext uri="{BB962C8B-B14F-4D97-AF65-F5344CB8AC3E}">
        <p14:creationId xmlns:p14="http://schemas.microsoft.com/office/powerpoint/2010/main" val="533867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a:extLst>
            <a:ext uri="{FF2B5EF4-FFF2-40B4-BE49-F238E27FC236}">
              <a16:creationId xmlns:a16="http://schemas.microsoft.com/office/drawing/2014/main" id="{745A824E-8B31-EB51-C4C5-5D6893FD7FB7}"/>
            </a:ext>
          </a:extLst>
        </p:cNvPr>
        <p:cNvGrpSpPr/>
        <p:nvPr/>
      </p:nvGrpSpPr>
      <p:grpSpPr>
        <a:xfrm>
          <a:off x="0" y="0"/>
          <a:ext cx="0" cy="0"/>
          <a:chOff x="0" y="0"/>
          <a:chExt cx="0" cy="0"/>
        </a:xfrm>
      </p:grpSpPr>
      <p:sp>
        <p:nvSpPr>
          <p:cNvPr id="431" name="Google Shape;431;p46">
            <a:extLst>
              <a:ext uri="{FF2B5EF4-FFF2-40B4-BE49-F238E27FC236}">
                <a16:creationId xmlns:a16="http://schemas.microsoft.com/office/drawing/2014/main" id="{A1EF2BF7-4071-4E4B-7E2A-B85FD226D474}"/>
              </a:ext>
            </a:extLst>
          </p:cNvPr>
          <p:cNvSpPr/>
          <p:nvPr/>
        </p:nvSpPr>
        <p:spPr>
          <a:xfrm>
            <a:off x="222119" y="1337268"/>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6">
            <a:extLst>
              <a:ext uri="{FF2B5EF4-FFF2-40B4-BE49-F238E27FC236}">
                <a16:creationId xmlns:a16="http://schemas.microsoft.com/office/drawing/2014/main" id="{8976B1D1-4986-5D4C-84D2-9B0FF666557B}"/>
              </a:ext>
            </a:extLst>
          </p:cNvPr>
          <p:cNvSpPr/>
          <p:nvPr/>
        </p:nvSpPr>
        <p:spPr>
          <a:xfrm>
            <a:off x="1558724" y="1337268"/>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3;p46">
            <a:extLst>
              <a:ext uri="{FF2B5EF4-FFF2-40B4-BE49-F238E27FC236}">
                <a16:creationId xmlns:a16="http://schemas.microsoft.com/office/drawing/2014/main" id="{A0FDE7B4-9A93-9AB2-4623-34A3BD576C24}"/>
              </a:ext>
            </a:extLst>
          </p:cNvPr>
          <p:cNvSpPr txBox="1">
            <a:spLocks/>
          </p:cNvSpPr>
          <p:nvPr/>
        </p:nvSpPr>
        <p:spPr>
          <a:xfrm>
            <a:off x="166202" y="1583576"/>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lt1"/>
                </a:solidFill>
                <a:latin typeface="Barlow Semi Condensed Medium" panose="020B0604020202020204" charset="0"/>
              </a:rPr>
              <a:t>Knowledge Sharing</a:t>
            </a:r>
          </a:p>
        </p:txBody>
      </p:sp>
      <p:sp>
        <p:nvSpPr>
          <p:cNvPr id="43" name="Google Shape;441;p46">
            <a:extLst>
              <a:ext uri="{FF2B5EF4-FFF2-40B4-BE49-F238E27FC236}">
                <a16:creationId xmlns:a16="http://schemas.microsoft.com/office/drawing/2014/main" id="{E4A4955C-0B52-2101-3CD8-A0F8E4D82CC9}"/>
              </a:ext>
            </a:extLst>
          </p:cNvPr>
          <p:cNvSpPr txBox="1">
            <a:spLocks/>
          </p:cNvSpPr>
          <p:nvPr/>
        </p:nvSpPr>
        <p:spPr>
          <a:xfrm>
            <a:off x="3081606" y="706122"/>
            <a:ext cx="1077648"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28" name="Google Shape;441;p46">
            <a:extLst>
              <a:ext uri="{FF2B5EF4-FFF2-40B4-BE49-F238E27FC236}">
                <a16:creationId xmlns:a16="http://schemas.microsoft.com/office/drawing/2014/main" id="{77B55753-A303-0C88-F32D-B5C62E9CD3B4}"/>
              </a:ext>
            </a:extLst>
          </p:cNvPr>
          <p:cNvSpPr txBox="1">
            <a:spLocks/>
          </p:cNvSpPr>
          <p:nvPr/>
        </p:nvSpPr>
        <p:spPr>
          <a:xfrm>
            <a:off x="7626083" y="925795"/>
            <a:ext cx="1064518" cy="3894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29" name="Google Shape;441;p46">
            <a:extLst>
              <a:ext uri="{FF2B5EF4-FFF2-40B4-BE49-F238E27FC236}">
                <a16:creationId xmlns:a16="http://schemas.microsoft.com/office/drawing/2014/main" id="{B64441BC-68D7-5AF7-1704-7FC0A5B057CA}"/>
              </a:ext>
            </a:extLst>
          </p:cNvPr>
          <p:cNvSpPr txBox="1">
            <a:spLocks/>
          </p:cNvSpPr>
          <p:nvPr/>
        </p:nvSpPr>
        <p:spPr>
          <a:xfrm>
            <a:off x="6245802" y="834380"/>
            <a:ext cx="999163"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buClr>
                <a:schemeClr val="dk1"/>
              </a:buClr>
              <a:buSzPts val="1100"/>
            </a:pPr>
            <a:endParaRPr lang="en-US" dirty="0">
              <a:solidFill>
                <a:schemeClr val="tx1"/>
              </a:solidFill>
              <a:latin typeface="Barlow Semi Condensed Medium" panose="020B0604020202020204" charset="0"/>
            </a:endParaRPr>
          </a:p>
        </p:txBody>
      </p:sp>
      <p:sp>
        <p:nvSpPr>
          <p:cNvPr id="18" name="Google Shape;441;p46">
            <a:extLst>
              <a:ext uri="{FF2B5EF4-FFF2-40B4-BE49-F238E27FC236}">
                <a16:creationId xmlns:a16="http://schemas.microsoft.com/office/drawing/2014/main" id="{69D0E075-830F-CB90-7B2E-2CB52364C2CB}"/>
              </a:ext>
            </a:extLst>
          </p:cNvPr>
          <p:cNvSpPr txBox="1">
            <a:spLocks/>
          </p:cNvSpPr>
          <p:nvPr/>
        </p:nvSpPr>
        <p:spPr>
          <a:xfrm>
            <a:off x="2003530" y="1265163"/>
            <a:ext cx="6687071"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0A8DA"/>
              </a:buClr>
              <a:buSzPct val="100000"/>
              <a:buFont typeface="Arial" panose="020B0604020202020204" pitchFamily="34" charset="0"/>
              <a:buChar char="•"/>
            </a:pPr>
            <a:endParaRPr lang="en-US" dirty="0">
              <a:solidFill>
                <a:schemeClr val="tx1"/>
              </a:solidFill>
              <a:latin typeface="Barlow Semi Condensed Medium" panose="020B0604020202020204" charset="0"/>
            </a:endParaRPr>
          </a:p>
        </p:txBody>
      </p:sp>
      <p:sp>
        <p:nvSpPr>
          <p:cNvPr id="21" name="Google Shape;431;p46">
            <a:extLst>
              <a:ext uri="{FF2B5EF4-FFF2-40B4-BE49-F238E27FC236}">
                <a16:creationId xmlns:a16="http://schemas.microsoft.com/office/drawing/2014/main" id="{20E92B12-88FA-837A-F66A-287F43FD6468}"/>
              </a:ext>
            </a:extLst>
          </p:cNvPr>
          <p:cNvSpPr/>
          <p:nvPr/>
        </p:nvSpPr>
        <p:spPr>
          <a:xfrm>
            <a:off x="222119" y="2753465"/>
            <a:ext cx="1220397" cy="1161345"/>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9;p46">
            <a:extLst>
              <a:ext uri="{FF2B5EF4-FFF2-40B4-BE49-F238E27FC236}">
                <a16:creationId xmlns:a16="http://schemas.microsoft.com/office/drawing/2014/main" id="{9F7E6E2C-76C6-148E-C593-63E380214B15}"/>
              </a:ext>
            </a:extLst>
          </p:cNvPr>
          <p:cNvSpPr/>
          <p:nvPr/>
        </p:nvSpPr>
        <p:spPr>
          <a:xfrm>
            <a:off x="1567853" y="2753465"/>
            <a:ext cx="7370564" cy="116134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1;p46">
            <a:extLst>
              <a:ext uri="{FF2B5EF4-FFF2-40B4-BE49-F238E27FC236}">
                <a16:creationId xmlns:a16="http://schemas.microsoft.com/office/drawing/2014/main" id="{907391C7-3F8E-402C-E6EF-E46CB43AE79E}"/>
              </a:ext>
            </a:extLst>
          </p:cNvPr>
          <p:cNvSpPr txBox="1">
            <a:spLocks/>
          </p:cNvSpPr>
          <p:nvPr/>
        </p:nvSpPr>
        <p:spPr>
          <a:xfrm>
            <a:off x="1634509" y="1497571"/>
            <a:ext cx="7120804" cy="7860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It is expected that the student will also provide some new knowledge related to the curriculum and then make the class as a place of </a:t>
            </a:r>
            <a:r>
              <a:rPr lang="en-US" sz="1600" dirty="0">
                <a:solidFill>
                  <a:srgbClr val="00B050"/>
                </a:solidFill>
                <a:latin typeface="Barlow Semi Condensed Medium" panose="020B0604020202020204" charset="0"/>
              </a:rPr>
              <a:t>knowledge sharing </a:t>
            </a:r>
            <a:r>
              <a:rPr lang="en-US" sz="1600" dirty="0">
                <a:solidFill>
                  <a:srgbClr val="002060"/>
                </a:solidFill>
                <a:latin typeface="Barlow Semi Condensed Medium" panose="020B0604020202020204" charset="0"/>
              </a:rPr>
              <a:t>among all participants, both teacher and students. </a:t>
            </a:r>
            <a:endParaRPr lang="en-US" sz="1600" dirty="0">
              <a:solidFill>
                <a:schemeClr val="tx1"/>
              </a:solidFill>
              <a:latin typeface="Barlow Semi Condensed Medium" panose="020B0604020202020204" charset="0"/>
            </a:endParaRPr>
          </a:p>
        </p:txBody>
      </p:sp>
      <p:sp>
        <p:nvSpPr>
          <p:cNvPr id="25" name="Google Shape;441;p46">
            <a:extLst>
              <a:ext uri="{FF2B5EF4-FFF2-40B4-BE49-F238E27FC236}">
                <a16:creationId xmlns:a16="http://schemas.microsoft.com/office/drawing/2014/main" id="{A6D04215-2BB1-BE61-DBE1-2E714D282F61}"/>
              </a:ext>
            </a:extLst>
          </p:cNvPr>
          <p:cNvSpPr txBox="1">
            <a:spLocks/>
          </p:cNvSpPr>
          <p:nvPr/>
        </p:nvSpPr>
        <p:spPr>
          <a:xfrm>
            <a:off x="1634509" y="3025212"/>
            <a:ext cx="6931214" cy="6178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spcAft>
                <a:spcPts val="1600"/>
              </a:spcAft>
              <a:buClr>
                <a:srgbClr val="0662BB"/>
              </a:buClr>
              <a:buSzPct val="100000"/>
              <a:buFont typeface="Arial" panose="020B0604020202020204" pitchFamily="34" charset="0"/>
              <a:buChar char="•"/>
            </a:pPr>
            <a:r>
              <a:rPr lang="en-US" sz="1600" dirty="0">
                <a:solidFill>
                  <a:srgbClr val="002060"/>
                </a:solidFill>
                <a:latin typeface="Barlow Semi Condensed Medium" panose="020B0604020202020204" charset="0"/>
              </a:rPr>
              <a:t>Any attempt for </a:t>
            </a:r>
            <a:r>
              <a:rPr lang="en-US" sz="1600" dirty="0">
                <a:solidFill>
                  <a:srgbClr val="FF0000"/>
                </a:solidFill>
                <a:latin typeface="Barlow Semi Condensed Medium" panose="020B0604020202020204" charset="0"/>
              </a:rPr>
              <a:t>unfair means </a:t>
            </a:r>
            <a:r>
              <a:rPr lang="en-US" sz="1600" dirty="0">
                <a:solidFill>
                  <a:srgbClr val="002060"/>
                </a:solidFill>
                <a:latin typeface="Barlow Semi Condensed Medium" panose="020B0604020202020204" charset="0"/>
              </a:rPr>
              <a:t>in the examination is strictly prohibited. </a:t>
            </a:r>
            <a:endParaRPr lang="en-US" sz="1600" dirty="0">
              <a:solidFill>
                <a:srgbClr val="FF0000"/>
              </a:solidFill>
              <a:latin typeface="Barlow Semi Condensed Medium" panose="020B0604020202020204" charset="0"/>
            </a:endParaRPr>
          </a:p>
        </p:txBody>
      </p:sp>
      <p:sp>
        <p:nvSpPr>
          <p:cNvPr id="9" name="Google Shape;433;p46">
            <a:extLst>
              <a:ext uri="{FF2B5EF4-FFF2-40B4-BE49-F238E27FC236}">
                <a16:creationId xmlns:a16="http://schemas.microsoft.com/office/drawing/2014/main" id="{083D7F36-8229-2820-22A6-665AED52464F}"/>
              </a:ext>
            </a:extLst>
          </p:cNvPr>
          <p:cNvSpPr txBox="1">
            <a:spLocks/>
          </p:cNvSpPr>
          <p:nvPr/>
        </p:nvSpPr>
        <p:spPr>
          <a:xfrm>
            <a:off x="197554" y="3011125"/>
            <a:ext cx="1269526" cy="7562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b="1" dirty="0">
                <a:solidFill>
                  <a:schemeClr val="bg1"/>
                </a:solidFill>
                <a:latin typeface="Barlow Semi Condensed Medium" panose="020B0604020202020204" charset="0"/>
              </a:rPr>
              <a:t>Unfair Means</a:t>
            </a:r>
          </a:p>
        </p:txBody>
      </p:sp>
    </p:spTree>
    <p:extLst>
      <p:ext uri="{BB962C8B-B14F-4D97-AF65-F5344CB8AC3E}">
        <p14:creationId xmlns:p14="http://schemas.microsoft.com/office/powerpoint/2010/main" val="3390188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8F79A6AC-358F-16ED-1E1F-05D6713CBB5E}"/>
            </a:ext>
          </a:extLst>
        </p:cNvPr>
        <p:cNvGrpSpPr/>
        <p:nvPr/>
      </p:nvGrpSpPr>
      <p:grpSpPr>
        <a:xfrm>
          <a:off x="0" y="0"/>
          <a:ext cx="0" cy="0"/>
          <a:chOff x="0" y="0"/>
          <a:chExt cx="0" cy="0"/>
        </a:xfrm>
      </p:grpSpPr>
      <p:sp>
        <p:nvSpPr>
          <p:cNvPr id="2" name="Google Shape;3605;p63">
            <a:extLst>
              <a:ext uri="{FF2B5EF4-FFF2-40B4-BE49-F238E27FC236}">
                <a16:creationId xmlns:a16="http://schemas.microsoft.com/office/drawing/2014/main" id="{9E6FAD74-3181-CE37-6044-D745E01BF737}"/>
              </a:ext>
            </a:extLst>
          </p:cNvPr>
          <p:cNvSpPr txBox="1">
            <a:spLocks/>
          </p:cNvSpPr>
          <p:nvPr/>
        </p:nvSpPr>
        <p:spPr>
          <a:xfrm>
            <a:off x="1417004" y="1905228"/>
            <a:ext cx="6309992" cy="1333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pPr marL="0" marR="0" lvl="0" indent="0" algn="ctr" defTabSz="914400" rtl="0" eaLnBrk="1" fontAlgn="auto" latinLnBrk="0" hangingPunct="1">
              <a:lnSpc>
                <a:spcPct val="100000"/>
              </a:lnSpc>
              <a:spcBef>
                <a:spcPts val="0"/>
              </a:spcBef>
              <a:spcAft>
                <a:spcPts val="0"/>
              </a:spcAft>
              <a:buClr>
                <a:srgbClr val="494949"/>
              </a:buClr>
              <a:buSzPts val="4200"/>
              <a:buFont typeface="Fjalla One"/>
              <a:buNone/>
              <a:tabLst/>
              <a:defRPr/>
            </a:pPr>
            <a:r>
              <a:rPr kumimoji="0" lang="en-US" sz="4000" b="0" i="0" u="none" strike="noStrike" kern="0" cap="none" spc="0" normalizeH="0" baseline="0" noProof="0" dirty="0">
                <a:ln>
                  <a:noFill/>
                </a:ln>
                <a:solidFill>
                  <a:srgbClr val="002060"/>
                </a:solidFill>
                <a:effectLst/>
                <a:uLnTx/>
                <a:uFillTx/>
                <a:latin typeface="Fjalla One"/>
                <a:sym typeface="Fjalla One"/>
              </a:rPr>
              <a:t>Ice-breaker Session</a:t>
            </a:r>
          </a:p>
        </p:txBody>
      </p:sp>
    </p:spTree>
    <p:extLst>
      <p:ext uri="{BB962C8B-B14F-4D97-AF65-F5344CB8AC3E}">
        <p14:creationId xmlns:p14="http://schemas.microsoft.com/office/powerpoint/2010/main" val="314252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73F333C0-CFFF-3147-D940-F5A250E22E62}"/>
            </a:ext>
          </a:extLst>
        </p:cNvPr>
        <p:cNvGrpSpPr/>
        <p:nvPr/>
      </p:nvGrpSpPr>
      <p:grpSpPr>
        <a:xfrm>
          <a:off x="0" y="0"/>
          <a:ext cx="0" cy="0"/>
          <a:chOff x="0" y="0"/>
          <a:chExt cx="0" cy="0"/>
        </a:xfrm>
      </p:grpSpPr>
      <p:sp>
        <p:nvSpPr>
          <p:cNvPr id="13" name="Google Shape;3605;p63">
            <a:extLst>
              <a:ext uri="{FF2B5EF4-FFF2-40B4-BE49-F238E27FC236}">
                <a16:creationId xmlns:a16="http://schemas.microsoft.com/office/drawing/2014/main" id="{77BDE716-4024-C49D-506E-2298617B26E8}"/>
              </a:ext>
            </a:extLst>
          </p:cNvPr>
          <p:cNvSpPr txBox="1">
            <a:spLocks/>
          </p:cNvSpPr>
          <p:nvPr/>
        </p:nvSpPr>
        <p:spPr>
          <a:xfrm>
            <a:off x="876727" y="583877"/>
            <a:ext cx="7390546" cy="3975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4000" dirty="0">
                <a:solidFill>
                  <a:srgbClr val="002060"/>
                </a:solidFill>
                <a:latin typeface="Barlow Semi Condensed Medium" panose="00000606000000000000" pitchFamily="2" charset="0"/>
              </a:rPr>
              <a:t>“</a:t>
            </a:r>
            <a:r>
              <a:rPr lang="en-US" sz="2000" dirty="0">
                <a:solidFill>
                  <a:srgbClr val="002060"/>
                </a:solidFill>
                <a:latin typeface="Barlow Semi Condensed Medium" panose="00000606000000000000" pitchFamily="2" charset="0"/>
              </a:rPr>
              <a:t> Students shouldn't go out into life without the ability to </a:t>
            </a:r>
            <a:r>
              <a:rPr lang="en-US" sz="2000" dirty="0">
                <a:solidFill>
                  <a:srgbClr val="00B050"/>
                </a:solidFill>
                <a:latin typeface="Barlow Semi Condensed Medium" panose="00000606000000000000" pitchFamily="2" charset="0"/>
              </a:rPr>
              <a:t>communicate</a:t>
            </a:r>
            <a:r>
              <a:rPr lang="en-US" sz="2000" dirty="0">
                <a:solidFill>
                  <a:srgbClr val="002060"/>
                </a:solidFill>
                <a:latin typeface="Barlow Semi Condensed Medium" panose="00000606000000000000" pitchFamily="2" charset="0"/>
              </a:rPr>
              <a:t>. </a:t>
            </a:r>
          </a:p>
          <a:p>
            <a:r>
              <a:rPr lang="en-US" sz="2000" dirty="0">
                <a:solidFill>
                  <a:srgbClr val="002060"/>
                </a:solidFill>
                <a:latin typeface="Barlow Semi Condensed Medium" panose="00000606000000000000" pitchFamily="2" charset="0"/>
              </a:rPr>
              <a:t>Your </a:t>
            </a:r>
            <a:r>
              <a:rPr lang="en-US" sz="2000" dirty="0">
                <a:solidFill>
                  <a:srgbClr val="00B050"/>
                </a:solidFill>
                <a:latin typeface="Barlow Semi Condensed Medium" panose="00000606000000000000" pitchFamily="2" charset="0"/>
              </a:rPr>
              <a:t>success</a:t>
            </a:r>
            <a:r>
              <a:rPr lang="en-US" sz="2000" dirty="0">
                <a:solidFill>
                  <a:srgbClr val="002060"/>
                </a:solidFill>
                <a:latin typeface="Barlow Semi Condensed Medium" panose="00000606000000000000" pitchFamily="2" charset="0"/>
              </a:rPr>
              <a:t> in life will be determined largely by:</a:t>
            </a:r>
          </a:p>
          <a:p>
            <a:endParaRPr lang="en-US" sz="2000" dirty="0">
              <a:solidFill>
                <a:srgbClr val="002060"/>
              </a:solidFill>
              <a:latin typeface="Barlow Semi Condensed Medium" panose="00000606000000000000" pitchFamily="2" charset="0"/>
            </a:endParaRPr>
          </a:p>
          <a:p>
            <a:r>
              <a:rPr lang="en-US" sz="2000" dirty="0">
                <a:solidFill>
                  <a:srgbClr val="002060"/>
                </a:solidFill>
                <a:latin typeface="Barlow Semi Condensed Medium" panose="00000606000000000000" pitchFamily="2" charset="0"/>
              </a:rPr>
              <a:t>- your ability to </a:t>
            </a:r>
            <a:r>
              <a:rPr lang="en-US" sz="2000" dirty="0">
                <a:solidFill>
                  <a:srgbClr val="00B050"/>
                </a:solidFill>
                <a:latin typeface="Barlow Semi Condensed Medium" panose="00000606000000000000" pitchFamily="2" charset="0"/>
              </a:rPr>
              <a:t>speak</a:t>
            </a:r>
            <a:r>
              <a:rPr lang="en-US" sz="2000" dirty="0">
                <a:solidFill>
                  <a:srgbClr val="002060"/>
                </a:solidFill>
                <a:latin typeface="Barlow Semi Condensed Medium" panose="00000606000000000000" pitchFamily="2" charset="0"/>
              </a:rPr>
              <a:t>,</a:t>
            </a:r>
          </a:p>
          <a:p>
            <a:r>
              <a:rPr lang="en-US" sz="2000" dirty="0">
                <a:solidFill>
                  <a:srgbClr val="002060"/>
                </a:solidFill>
                <a:latin typeface="Barlow Semi Condensed Medium" panose="00000606000000000000" pitchFamily="2" charset="0"/>
              </a:rPr>
              <a:t>- your ability to </a:t>
            </a:r>
            <a:r>
              <a:rPr lang="en-US" sz="2000" dirty="0">
                <a:solidFill>
                  <a:srgbClr val="00B050"/>
                </a:solidFill>
                <a:latin typeface="Barlow Semi Condensed Medium" panose="00000606000000000000" pitchFamily="2" charset="0"/>
              </a:rPr>
              <a:t>write</a:t>
            </a:r>
            <a:r>
              <a:rPr lang="en-US" sz="2000" dirty="0">
                <a:solidFill>
                  <a:srgbClr val="002060"/>
                </a:solidFill>
                <a:latin typeface="Barlow Semi Condensed Medium" panose="00000606000000000000" pitchFamily="2" charset="0"/>
              </a:rPr>
              <a:t> &amp;</a:t>
            </a:r>
          </a:p>
          <a:p>
            <a:r>
              <a:rPr lang="en-US" sz="2000" dirty="0">
                <a:solidFill>
                  <a:srgbClr val="002060"/>
                </a:solidFill>
                <a:latin typeface="Barlow Semi Condensed Medium" panose="00000606000000000000" pitchFamily="2" charset="0"/>
              </a:rPr>
              <a:t>- the quality of your </a:t>
            </a:r>
            <a:r>
              <a:rPr lang="en-US" sz="2000" dirty="0">
                <a:solidFill>
                  <a:srgbClr val="00B050"/>
                </a:solidFill>
                <a:latin typeface="Barlow Semi Condensed Medium" panose="00000606000000000000" pitchFamily="2" charset="0"/>
              </a:rPr>
              <a:t>ideas</a:t>
            </a:r>
            <a:r>
              <a:rPr lang="en-US" sz="2000" dirty="0">
                <a:solidFill>
                  <a:srgbClr val="002060"/>
                </a:solidFill>
                <a:latin typeface="Barlow Semi Condensed Medium" panose="00000606000000000000" pitchFamily="2" charset="0"/>
              </a:rPr>
              <a:t>,</a:t>
            </a:r>
          </a:p>
          <a:p>
            <a:endParaRPr lang="en-US" sz="2000" dirty="0">
              <a:solidFill>
                <a:srgbClr val="002060"/>
              </a:solidFill>
              <a:latin typeface="Barlow Semi Condensed Medium" panose="00000606000000000000" pitchFamily="2" charset="0"/>
            </a:endParaRPr>
          </a:p>
          <a:p>
            <a:r>
              <a:rPr lang="en-US" sz="2000" dirty="0">
                <a:solidFill>
                  <a:srgbClr val="00B050"/>
                </a:solidFill>
                <a:latin typeface="Barlow Semi Condensed Medium" panose="00000606000000000000" pitchFamily="2" charset="0"/>
              </a:rPr>
              <a:t>in that order</a:t>
            </a:r>
            <a:r>
              <a:rPr lang="en-US" sz="2000" dirty="0">
                <a:solidFill>
                  <a:srgbClr val="002060"/>
                </a:solidFill>
                <a:latin typeface="Barlow Semi Condensed Medium" panose="00000606000000000000" pitchFamily="2" charset="0"/>
              </a:rPr>
              <a:t>.</a:t>
            </a:r>
            <a:r>
              <a:rPr lang="en-US" sz="4000" dirty="0">
                <a:solidFill>
                  <a:srgbClr val="002060"/>
                </a:solidFill>
                <a:latin typeface="Barlow Semi Condensed Medium" panose="00000606000000000000" pitchFamily="2" charset="0"/>
              </a:rPr>
              <a:t>“</a:t>
            </a:r>
          </a:p>
          <a:p>
            <a:endParaRPr lang="en-US" sz="2400" dirty="0">
              <a:solidFill>
                <a:srgbClr val="002060"/>
              </a:solidFill>
            </a:endParaRPr>
          </a:p>
          <a:p>
            <a:r>
              <a:rPr lang="en-US" dirty="0">
                <a:solidFill>
                  <a:srgbClr val="002060"/>
                </a:solidFill>
              </a:rPr>
              <a:t>— Late MIT Prof. Patrick Winston</a:t>
            </a:r>
          </a:p>
        </p:txBody>
      </p:sp>
    </p:spTree>
    <p:extLst>
      <p:ext uri="{BB962C8B-B14F-4D97-AF65-F5344CB8AC3E}">
        <p14:creationId xmlns:p14="http://schemas.microsoft.com/office/powerpoint/2010/main" val="305090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1837BC11-E7B6-07DA-A48B-97BC727CD675}"/>
            </a:ext>
          </a:extLst>
        </p:cNvPr>
        <p:cNvGrpSpPr/>
        <p:nvPr/>
      </p:nvGrpSpPr>
      <p:grpSpPr>
        <a:xfrm>
          <a:off x="0" y="0"/>
          <a:ext cx="0" cy="0"/>
          <a:chOff x="0" y="0"/>
          <a:chExt cx="0" cy="0"/>
        </a:xfrm>
      </p:grpSpPr>
      <p:sp>
        <p:nvSpPr>
          <p:cNvPr id="13" name="Google Shape;3605;p63">
            <a:extLst>
              <a:ext uri="{FF2B5EF4-FFF2-40B4-BE49-F238E27FC236}">
                <a16:creationId xmlns:a16="http://schemas.microsoft.com/office/drawing/2014/main" id="{8C3A26B2-3419-7182-22FD-983678DAF090}"/>
              </a:ext>
            </a:extLst>
          </p:cNvPr>
          <p:cNvSpPr txBox="1">
            <a:spLocks/>
          </p:cNvSpPr>
          <p:nvPr/>
        </p:nvSpPr>
        <p:spPr>
          <a:xfrm>
            <a:off x="400534" y="330656"/>
            <a:ext cx="2864214" cy="685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pPr algn="ctr"/>
            <a:r>
              <a:rPr lang="en-US" dirty="0">
                <a:solidFill>
                  <a:srgbClr val="002060"/>
                </a:solidFill>
                <a:latin typeface="Fjalla One" panose="02000506040000020004" pitchFamily="2" charset="0"/>
                <a:ea typeface="Tahoma" panose="020B0604030504040204" pitchFamily="34" charset="0"/>
                <a:cs typeface="Tahoma" panose="020B0604030504040204" pitchFamily="34" charset="0"/>
              </a:rPr>
              <a:t>Instructor’s Detail:</a:t>
            </a:r>
            <a:endParaRPr lang="en-US" dirty="0">
              <a:solidFill>
                <a:srgbClr val="002060"/>
              </a:solidFill>
            </a:endParaRPr>
          </a:p>
        </p:txBody>
      </p:sp>
      <p:sp>
        <p:nvSpPr>
          <p:cNvPr id="4" name="TextBox 3">
            <a:extLst>
              <a:ext uri="{FF2B5EF4-FFF2-40B4-BE49-F238E27FC236}">
                <a16:creationId xmlns:a16="http://schemas.microsoft.com/office/drawing/2014/main" id="{CF8BD69B-2720-CEC8-05F2-D26167E92E73}"/>
              </a:ext>
            </a:extLst>
          </p:cNvPr>
          <p:cNvSpPr txBox="1"/>
          <p:nvPr/>
        </p:nvSpPr>
        <p:spPr>
          <a:xfrm>
            <a:off x="400533" y="1384743"/>
            <a:ext cx="8044908" cy="3367140"/>
          </a:xfrm>
          <a:prstGeom prst="rect">
            <a:avLst/>
          </a:prstGeom>
          <a:noFill/>
        </p:spPr>
        <p:txBody>
          <a:bodyPr wrap="square" rtlCol="0">
            <a:spAutoFit/>
          </a:bodyPr>
          <a:lstStyle/>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Name: Sumaiya Tasnim</a:t>
            </a: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Designation: Lecturer</a:t>
            </a: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WhatsApp: 01799-011979</a:t>
            </a: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Web at Varendra University: </a:t>
            </a:r>
            <a:r>
              <a:rPr lang="en-US" sz="18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https://vu.edu.bd/academics/departments/computer-science-and-engineering/faculty-members/02404/sumaiya-tasnim</a:t>
            </a:r>
            <a:r>
              <a:rPr lang="en-US" sz="18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endParaRP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Office Room: (Ground Floor, Academic Block)</a:t>
            </a: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Contact Email: </a:t>
            </a:r>
            <a:r>
              <a:rPr lang="en-US" sz="18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4"/>
              </a:rPr>
              <a:t>sumaiya@vu.edu.bd </a:t>
            </a:r>
            <a:endParaRPr lang="en-US" sz="18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50000"/>
              </a:lnSpc>
            </a:pPr>
            <a:r>
              <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rPr>
              <a:t>Older Power Point Slide’s Web Link: </a:t>
            </a:r>
            <a:r>
              <a:rPr lang="en-US" u="sng" dirty="0">
                <a:hlinkClick r:id="rId5"/>
              </a:rPr>
              <a:t>CSE_2203</a:t>
            </a:r>
            <a:endParaRPr lang="en-US" sz="1800" dirty="0">
              <a:solidFill>
                <a:srgbClr val="002060"/>
              </a:solidFill>
              <a:latin typeface="Fjalla One" panose="02000506040000020004" pitchFamily="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4952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319D4ED8-FB1C-75E8-81BF-86D82FDB1C1F}"/>
            </a:ext>
          </a:extLst>
        </p:cNvPr>
        <p:cNvGrpSpPr/>
        <p:nvPr/>
      </p:nvGrpSpPr>
      <p:grpSpPr>
        <a:xfrm>
          <a:off x="0" y="0"/>
          <a:ext cx="0" cy="0"/>
          <a:chOff x="0" y="0"/>
          <a:chExt cx="0" cy="0"/>
        </a:xfrm>
      </p:grpSpPr>
      <p:sp>
        <p:nvSpPr>
          <p:cNvPr id="13" name="Google Shape;3605;p63">
            <a:extLst>
              <a:ext uri="{FF2B5EF4-FFF2-40B4-BE49-F238E27FC236}">
                <a16:creationId xmlns:a16="http://schemas.microsoft.com/office/drawing/2014/main" id="{8C9C8A98-CB65-CD57-12EB-D1E3848858D7}"/>
              </a:ext>
            </a:extLst>
          </p:cNvPr>
          <p:cNvSpPr txBox="1">
            <a:spLocks/>
          </p:cNvSpPr>
          <p:nvPr/>
        </p:nvSpPr>
        <p:spPr>
          <a:xfrm>
            <a:off x="350535" y="317110"/>
            <a:ext cx="8481891" cy="57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2400" dirty="0">
                <a:solidFill>
                  <a:srgbClr val="002060"/>
                </a:solidFill>
              </a:rPr>
              <a:t>Course Outcomes (COs), Program Outcomes (POs) and Assessment:</a:t>
            </a:r>
          </a:p>
        </p:txBody>
      </p:sp>
      <p:graphicFrame>
        <p:nvGraphicFramePr>
          <p:cNvPr id="7" name="Table 6">
            <a:extLst>
              <a:ext uri="{FF2B5EF4-FFF2-40B4-BE49-F238E27FC236}">
                <a16:creationId xmlns:a16="http://schemas.microsoft.com/office/drawing/2014/main" id="{8CA64B95-8FF0-389F-3CE1-DDA24A4BF09D}"/>
              </a:ext>
            </a:extLst>
          </p:cNvPr>
          <p:cNvGraphicFramePr>
            <a:graphicFrameLocks noGrp="1"/>
          </p:cNvGraphicFramePr>
          <p:nvPr>
            <p:extLst>
              <p:ext uri="{D42A27DB-BD31-4B8C-83A1-F6EECF244321}">
                <p14:modId xmlns:p14="http://schemas.microsoft.com/office/powerpoint/2010/main" val="2990252554"/>
              </p:ext>
            </p:extLst>
          </p:nvPr>
        </p:nvGraphicFramePr>
        <p:xfrm>
          <a:off x="726783" y="1313773"/>
          <a:ext cx="7690434" cy="2515954"/>
        </p:xfrm>
        <a:graphic>
          <a:graphicData uri="http://schemas.openxmlformats.org/drawingml/2006/table">
            <a:tbl>
              <a:tblPr firstRow="1" firstCol="1" lastRow="1" lastCol="1" bandRow="1" bandCol="1">
                <a:tableStyleId>{62394D78-76CB-4DF2-90E6-CE17A867E9D8}</a:tableStyleId>
              </a:tblPr>
              <a:tblGrid>
                <a:gridCol w="702684">
                  <a:extLst>
                    <a:ext uri="{9D8B030D-6E8A-4147-A177-3AD203B41FA5}">
                      <a16:colId xmlns:a16="http://schemas.microsoft.com/office/drawing/2014/main" val="2732029867"/>
                    </a:ext>
                  </a:extLst>
                </a:gridCol>
                <a:gridCol w="3713255">
                  <a:extLst>
                    <a:ext uri="{9D8B030D-6E8A-4147-A177-3AD203B41FA5}">
                      <a16:colId xmlns:a16="http://schemas.microsoft.com/office/drawing/2014/main" val="1318881849"/>
                    </a:ext>
                  </a:extLst>
                </a:gridCol>
                <a:gridCol w="1741630">
                  <a:extLst>
                    <a:ext uri="{9D8B030D-6E8A-4147-A177-3AD203B41FA5}">
                      <a16:colId xmlns:a16="http://schemas.microsoft.com/office/drawing/2014/main" val="1032511840"/>
                    </a:ext>
                  </a:extLst>
                </a:gridCol>
                <a:gridCol w="523394">
                  <a:extLst>
                    <a:ext uri="{9D8B030D-6E8A-4147-A177-3AD203B41FA5}">
                      <a16:colId xmlns:a16="http://schemas.microsoft.com/office/drawing/2014/main" val="2594192019"/>
                    </a:ext>
                  </a:extLst>
                </a:gridCol>
                <a:gridCol w="363296">
                  <a:extLst>
                    <a:ext uri="{9D8B030D-6E8A-4147-A177-3AD203B41FA5}">
                      <a16:colId xmlns:a16="http://schemas.microsoft.com/office/drawing/2014/main" val="3476090013"/>
                    </a:ext>
                  </a:extLst>
                </a:gridCol>
                <a:gridCol w="332509">
                  <a:extLst>
                    <a:ext uri="{9D8B030D-6E8A-4147-A177-3AD203B41FA5}">
                      <a16:colId xmlns:a16="http://schemas.microsoft.com/office/drawing/2014/main" val="1891130128"/>
                    </a:ext>
                  </a:extLst>
                </a:gridCol>
                <a:gridCol w="313666">
                  <a:extLst>
                    <a:ext uri="{9D8B030D-6E8A-4147-A177-3AD203B41FA5}">
                      <a16:colId xmlns:a16="http://schemas.microsoft.com/office/drawing/2014/main" val="872873168"/>
                    </a:ext>
                  </a:extLst>
                </a:gridCol>
              </a:tblGrid>
              <a:tr h="615546">
                <a:tc>
                  <a:txBody>
                    <a:bodyPr/>
                    <a:lstStyle/>
                    <a:p>
                      <a:pPr marL="0" marR="0" algn="ctr">
                        <a:lnSpc>
                          <a:spcPct val="115000"/>
                        </a:lnSpc>
                        <a:buNone/>
                      </a:pPr>
                      <a:r>
                        <a:rPr lang="en-US" sz="1700" b="1" dirty="0">
                          <a:solidFill>
                            <a:srgbClr val="002060"/>
                          </a:solidFill>
                          <a:effectLst/>
                          <a:latin typeface="Fjalla One" panose="02000506040000020004" pitchFamily="2" charset="0"/>
                        </a:rPr>
                        <a:t>COs</a:t>
                      </a:r>
                      <a:endParaRPr lang="en-US" sz="1700" b="1"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700" b="1" dirty="0">
                          <a:solidFill>
                            <a:srgbClr val="002060"/>
                          </a:solidFill>
                          <a:effectLst/>
                          <a:latin typeface="Fjalla One" panose="02000506040000020004" pitchFamily="2" charset="0"/>
                        </a:rPr>
                        <a:t>Description</a:t>
                      </a:r>
                      <a:endParaRPr lang="en-US" sz="1700" b="1"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indent="63500" algn="ctr">
                        <a:lnSpc>
                          <a:spcPct val="115000"/>
                        </a:lnSpc>
                        <a:buNone/>
                      </a:pPr>
                      <a:r>
                        <a:rPr lang="en-US" sz="1700" b="1" dirty="0">
                          <a:solidFill>
                            <a:srgbClr val="002060"/>
                          </a:solidFill>
                          <a:effectLst/>
                          <a:latin typeface="Fjalla One" panose="02000506040000020004" pitchFamily="2" charset="0"/>
                        </a:rPr>
                        <a:t>Taxonomy domain/level</a:t>
                      </a:r>
                      <a:endParaRPr lang="en-US" sz="1700" b="1"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700" b="1" dirty="0">
                          <a:solidFill>
                            <a:srgbClr val="002060"/>
                          </a:solidFill>
                          <a:effectLst/>
                          <a:latin typeface="Fjalla One" panose="02000506040000020004" pitchFamily="2" charset="0"/>
                        </a:rPr>
                        <a:t>POs</a:t>
                      </a:r>
                      <a:endParaRPr lang="en-US" sz="1700" b="1"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700" b="1" dirty="0">
                          <a:solidFill>
                            <a:srgbClr val="002060"/>
                          </a:solidFill>
                          <a:effectLst/>
                          <a:latin typeface="Fjalla One" panose="02000506040000020004" pitchFamily="2" charset="0"/>
                        </a:rPr>
                        <a:t>K</a:t>
                      </a:r>
                      <a:endParaRPr lang="en-US" sz="1700" b="1"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700" b="1" dirty="0">
                          <a:solidFill>
                            <a:srgbClr val="002060"/>
                          </a:solidFill>
                          <a:effectLst/>
                          <a:latin typeface="Fjalla One" panose="02000506040000020004" pitchFamily="2" charset="0"/>
                        </a:rPr>
                        <a:t>P</a:t>
                      </a:r>
                      <a:endParaRPr lang="en-US" sz="1700" b="1"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700" b="1" dirty="0">
                          <a:solidFill>
                            <a:srgbClr val="002060"/>
                          </a:solidFill>
                          <a:effectLst/>
                          <a:latin typeface="Fjalla One" panose="02000506040000020004" pitchFamily="2" charset="0"/>
                        </a:rPr>
                        <a:t>A</a:t>
                      </a:r>
                      <a:endParaRPr lang="en-US" sz="1700" b="1"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extLst>
                  <a:ext uri="{0D108BD9-81ED-4DB2-BD59-A6C34878D82A}">
                    <a16:rowId xmlns:a16="http://schemas.microsoft.com/office/drawing/2014/main" val="2901492373"/>
                  </a:ext>
                </a:extLst>
              </a:tr>
              <a:tr h="624271">
                <a:tc>
                  <a:txBody>
                    <a:bodyPr/>
                    <a:lstStyle/>
                    <a:p>
                      <a:pPr marL="0" marR="0" algn="ctr">
                        <a:lnSpc>
                          <a:spcPct val="115000"/>
                        </a:lnSpc>
                        <a:buNone/>
                      </a:pPr>
                      <a:r>
                        <a:rPr lang="en-US" sz="1500">
                          <a:solidFill>
                            <a:srgbClr val="002060"/>
                          </a:solidFill>
                          <a:effectLst/>
                          <a:latin typeface="Fjalla One" panose="02000506040000020004" pitchFamily="2" charset="0"/>
                        </a:rPr>
                        <a:t>CO1</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24130" algn="just">
                        <a:lnSpc>
                          <a:spcPts val="1245"/>
                        </a:lnSpc>
                        <a:buNone/>
                      </a:pPr>
                      <a:r>
                        <a:rPr lang="en-US" sz="1500" dirty="0">
                          <a:solidFill>
                            <a:srgbClr val="002060"/>
                          </a:solidFill>
                          <a:effectLst/>
                          <a:latin typeface="Fjalla One" panose="02000506040000020004" pitchFamily="2" charset="0"/>
                        </a:rPr>
                        <a:t>Apply runtime analysis techniques</a:t>
                      </a:r>
                      <a:endParaRPr lang="en-US" sz="1500"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ts val="1245"/>
                        </a:lnSpc>
                        <a:buNone/>
                      </a:pPr>
                      <a:r>
                        <a:rPr lang="en-US" sz="1500">
                          <a:solidFill>
                            <a:srgbClr val="002060"/>
                          </a:solidFill>
                          <a:effectLst/>
                          <a:latin typeface="Fjalla One" panose="02000506040000020004" pitchFamily="2" charset="0"/>
                        </a:rPr>
                        <a:t>Cognitive/ Apply</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dirty="0">
                          <a:solidFill>
                            <a:srgbClr val="002060"/>
                          </a:solidFill>
                          <a:effectLst/>
                          <a:latin typeface="Fjalla One" panose="02000506040000020004" pitchFamily="2" charset="0"/>
                        </a:rPr>
                        <a:t>PO-a</a:t>
                      </a:r>
                      <a:endParaRPr lang="en-US" sz="1500"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dirty="0">
                          <a:solidFill>
                            <a:srgbClr val="002060"/>
                          </a:solidFill>
                          <a:effectLst/>
                          <a:latin typeface="Fjalla One" panose="02000506040000020004" pitchFamily="2" charset="0"/>
                        </a:rPr>
                        <a:t>K2</a:t>
                      </a:r>
                      <a:endParaRPr lang="en-US" sz="1500"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dirty="0">
                          <a:solidFill>
                            <a:srgbClr val="002060"/>
                          </a:solidFill>
                          <a:effectLst/>
                          <a:latin typeface="Fjalla One" panose="02000506040000020004" pitchFamily="2" charset="0"/>
                        </a:rPr>
                        <a:t> </a:t>
                      </a:r>
                      <a:endParaRPr lang="en-US" sz="1500"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a:solidFill>
                            <a:srgbClr val="002060"/>
                          </a:solidFill>
                          <a:effectLst/>
                          <a:latin typeface="Fjalla One" panose="02000506040000020004" pitchFamily="2" charset="0"/>
                        </a:rPr>
                        <a:t> </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extLst>
                  <a:ext uri="{0D108BD9-81ED-4DB2-BD59-A6C34878D82A}">
                    <a16:rowId xmlns:a16="http://schemas.microsoft.com/office/drawing/2014/main" val="3679979412"/>
                  </a:ext>
                </a:extLst>
              </a:tr>
              <a:tr h="729000">
                <a:tc>
                  <a:txBody>
                    <a:bodyPr/>
                    <a:lstStyle/>
                    <a:p>
                      <a:pPr marL="0" marR="0" algn="ctr">
                        <a:lnSpc>
                          <a:spcPct val="115000"/>
                        </a:lnSpc>
                        <a:buNone/>
                      </a:pPr>
                      <a:r>
                        <a:rPr lang="en-US" sz="1500">
                          <a:solidFill>
                            <a:srgbClr val="002060"/>
                          </a:solidFill>
                          <a:effectLst/>
                          <a:latin typeface="Fjalla One" panose="02000506040000020004" pitchFamily="2" charset="0"/>
                        </a:rPr>
                        <a:t>CO2</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24130" algn="just">
                        <a:lnSpc>
                          <a:spcPct val="115000"/>
                        </a:lnSpc>
                        <a:buNone/>
                      </a:pPr>
                      <a:r>
                        <a:rPr lang="en-US" sz="1500">
                          <a:solidFill>
                            <a:srgbClr val="002060"/>
                          </a:solidFill>
                          <a:effectLst/>
                          <a:latin typeface="Fjalla One" panose="02000506040000020004" pitchFamily="2" charset="0"/>
                        </a:rPr>
                        <a:t>Design necessary algorithms to solve problems in real life.</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ts val="1245"/>
                        </a:lnSpc>
                        <a:buNone/>
                      </a:pPr>
                      <a:r>
                        <a:rPr lang="en-US" sz="1500" dirty="0">
                          <a:solidFill>
                            <a:srgbClr val="002060"/>
                          </a:solidFill>
                          <a:effectLst/>
                          <a:latin typeface="Fjalla One" panose="02000506040000020004" pitchFamily="2" charset="0"/>
                        </a:rPr>
                        <a:t>Cognitive/ Creating</a:t>
                      </a:r>
                      <a:endParaRPr lang="en-US" sz="1500"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a:solidFill>
                            <a:srgbClr val="002060"/>
                          </a:solidFill>
                          <a:effectLst/>
                          <a:latin typeface="Fjalla One" panose="02000506040000020004" pitchFamily="2" charset="0"/>
                        </a:rPr>
                        <a:t>PO-c</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a:solidFill>
                            <a:srgbClr val="002060"/>
                          </a:solidFill>
                          <a:effectLst/>
                          <a:latin typeface="Fjalla One" panose="02000506040000020004" pitchFamily="2" charset="0"/>
                        </a:rPr>
                        <a:t>K5</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dirty="0">
                          <a:solidFill>
                            <a:srgbClr val="002060"/>
                          </a:solidFill>
                          <a:effectLst/>
                          <a:latin typeface="Fjalla One" panose="02000506040000020004" pitchFamily="2" charset="0"/>
                        </a:rPr>
                        <a:t> </a:t>
                      </a:r>
                      <a:endParaRPr lang="en-US" sz="1500"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dirty="0">
                          <a:solidFill>
                            <a:srgbClr val="002060"/>
                          </a:solidFill>
                          <a:effectLst/>
                          <a:latin typeface="Fjalla One" panose="02000506040000020004" pitchFamily="2" charset="0"/>
                        </a:rPr>
                        <a:t> </a:t>
                      </a:r>
                      <a:endParaRPr lang="en-US" sz="1500"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extLst>
                  <a:ext uri="{0D108BD9-81ED-4DB2-BD59-A6C34878D82A}">
                    <a16:rowId xmlns:a16="http://schemas.microsoft.com/office/drawing/2014/main" val="2951311766"/>
                  </a:ext>
                </a:extLst>
              </a:tr>
              <a:tr h="547137">
                <a:tc>
                  <a:txBody>
                    <a:bodyPr/>
                    <a:lstStyle/>
                    <a:p>
                      <a:pPr marL="0" marR="0" algn="ctr">
                        <a:lnSpc>
                          <a:spcPct val="115000"/>
                        </a:lnSpc>
                        <a:buNone/>
                      </a:pPr>
                      <a:r>
                        <a:rPr lang="en-US" sz="1500">
                          <a:solidFill>
                            <a:srgbClr val="002060"/>
                          </a:solidFill>
                          <a:effectLst/>
                          <a:latin typeface="Fjalla One" panose="02000506040000020004" pitchFamily="2" charset="0"/>
                        </a:rPr>
                        <a:t>CO3</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24130" algn="just">
                        <a:lnSpc>
                          <a:spcPct val="115000"/>
                        </a:lnSpc>
                        <a:buNone/>
                      </a:pPr>
                      <a:r>
                        <a:rPr lang="en-US" sz="1500">
                          <a:solidFill>
                            <a:srgbClr val="002060"/>
                          </a:solidFill>
                          <a:effectLst/>
                          <a:latin typeface="Fjalla One" panose="02000506040000020004" pitchFamily="2" charset="0"/>
                        </a:rPr>
                        <a:t>Analyze the requirements for approximation of Complexity Classes.</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ts val="1245"/>
                        </a:lnSpc>
                        <a:buNone/>
                      </a:pPr>
                      <a:r>
                        <a:rPr lang="en-US" sz="1500" dirty="0">
                          <a:solidFill>
                            <a:srgbClr val="002060"/>
                          </a:solidFill>
                          <a:effectLst/>
                          <a:latin typeface="Fjalla One" panose="02000506040000020004" pitchFamily="2" charset="0"/>
                        </a:rPr>
                        <a:t>Cognitive/ Analyze</a:t>
                      </a:r>
                      <a:endParaRPr lang="en-US" sz="1500"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a:solidFill>
                            <a:srgbClr val="002060"/>
                          </a:solidFill>
                          <a:effectLst/>
                          <a:latin typeface="Fjalla One" panose="02000506040000020004" pitchFamily="2" charset="0"/>
                        </a:rPr>
                        <a:t>PO-b</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a:solidFill>
                            <a:srgbClr val="002060"/>
                          </a:solidFill>
                          <a:effectLst/>
                          <a:latin typeface="Fjalla One" panose="02000506040000020004" pitchFamily="2" charset="0"/>
                        </a:rPr>
                        <a:t>K4</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a:solidFill>
                            <a:srgbClr val="002060"/>
                          </a:solidFill>
                          <a:effectLst/>
                          <a:latin typeface="Fjalla One" panose="02000506040000020004" pitchFamily="2" charset="0"/>
                        </a:rPr>
                        <a:t> </a:t>
                      </a:r>
                      <a:endParaRPr lang="en-US" sz="150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tc>
                  <a:txBody>
                    <a:bodyPr/>
                    <a:lstStyle/>
                    <a:p>
                      <a:pPr marL="0" marR="0" algn="ctr">
                        <a:lnSpc>
                          <a:spcPct val="115000"/>
                        </a:lnSpc>
                        <a:buNone/>
                      </a:pPr>
                      <a:r>
                        <a:rPr lang="en-US" sz="1500" dirty="0">
                          <a:solidFill>
                            <a:srgbClr val="002060"/>
                          </a:solidFill>
                          <a:effectLst/>
                          <a:latin typeface="Fjalla One" panose="02000506040000020004" pitchFamily="2" charset="0"/>
                        </a:rPr>
                        <a:t> </a:t>
                      </a:r>
                      <a:endParaRPr lang="en-US" sz="1500" dirty="0">
                        <a:solidFill>
                          <a:srgbClr val="002060"/>
                        </a:solidFill>
                        <a:effectLst/>
                        <a:latin typeface="Fjalla One" panose="02000506040000020004" pitchFamily="2" charset="0"/>
                        <a:ea typeface="Centaur" panose="02030504050205020304" pitchFamily="18" charset="0"/>
                        <a:cs typeface="Centaur" panose="02030504050205020304" pitchFamily="18" charset="0"/>
                      </a:endParaRPr>
                    </a:p>
                  </a:txBody>
                  <a:tcPr marL="0" marR="0" marT="0" marB="0" anchor="ctr"/>
                </a:tc>
                <a:extLst>
                  <a:ext uri="{0D108BD9-81ED-4DB2-BD59-A6C34878D82A}">
                    <a16:rowId xmlns:a16="http://schemas.microsoft.com/office/drawing/2014/main" val="3065808277"/>
                  </a:ext>
                </a:extLst>
              </a:tr>
            </a:tbl>
          </a:graphicData>
        </a:graphic>
      </p:graphicFrame>
    </p:spTree>
    <p:extLst>
      <p:ext uri="{BB962C8B-B14F-4D97-AF65-F5344CB8AC3E}">
        <p14:creationId xmlns:p14="http://schemas.microsoft.com/office/powerpoint/2010/main" val="97161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456"/>
        <p:cNvGrpSpPr/>
        <p:nvPr/>
      </p:nvGrpSpPr>
      <p:grpSpPr>
        <a:xfrm>
          <a:off x="0" y="0"/>
          <a:ext cx="0" cy="0"/>
          <a:chOff x="0" y="0"/>
          <a:chExt cx="0" cy="0"/>
        </a:xfrm>
      </p:grpSpPr>
      <p:sp>
        <p:nvSpPr>
          <p:cNvPr id="2" name="TextBox 1">
            <a:extLst>
              <a:ext uri="{FF2B5EF4-FFF2-40B4-BE49-F238E27FC236}">
                <a16:creationId xmlns:a16="http://schemas.microsoft.com/office/drawing/2014/main" id="{7F0A7E95-9925-D9A3-2CCB-7C839372C6F9}"/>
              </a:ext>
            </a:extLst>
          </p:cNvPr>
          <p:cNvSpPr txBox="1"/>
          <p:nvPr/>
        </p:nvSpPr>
        <p:spPr>
          <a:xfrm>
            <a:off x="580634" y="1400769"/>
            <a:ext cx="7982731" cy="2612895"/>
          </a:xfrm>
          <a:prstGeom prst="rect">
            <a:avLst/>
          </a:prstGeom>
          <a:noFill/>
        </p:spPr>
        <p:txBody>
          <a:bodyPr wrap="square">
            <a:spAutoFit/>
          </a:bodyPr>
          <a:lstStyle/>
          <a:p>
            <a:pPr algn="just">
              <a:lnSpc>
                <a:spcPct val="107000"/>
              </a:lnSpc>
            </a:pPr>
            <a:endParaRPr lang="en-US" dirty="0">
              <a:solidFill>
                <a:srgbClr val="002060"/>
              </a:solidFill>
              <a:highlight>
                <a:srgbClr val="00FF00"/>
              </a:highlight>
              <a:latin typeface="Barlow Semi Condensed Medium" panose="00000606000000000000" pitchFamily="2" charset="0"/>
              <a:ea typeface="Calibri" panose="020F0502020204030204" pitchFamily="34" charset="0"/>
              <a:cs typeface="Times New Roman" panose="02020603050405020304" pitchFamily="18" charset="0"/>
            </a:endParaRPr>
          </a:p>
          <a:p>
            <a:pPr algn="just">
              <a:lnSpc>
                <a:spcPct val="107000"/>
              </a:lnSpc>
            </a:pPr>
            <a:r>
              <a:rPr lang="en-US" dirty="0">
                <a:solidFill>
                  <a:srgbClr val="002060"/>
                </a:solidFill>
                <a:latin typeface="Barlow Semi Condensed Medium" panose="00000606000000000000" pitchFamily="2" charset="0"/>
                <a:ea typeface="Calibri" panose="020F0502020204030204" pitchFamily="34" charset="0"/>
                <a:cs typeface="Times New Roman" panose="02020603050405020304" pitchFamily="18" charset="0"/>
              </a:rPr>
              <a:t>a) Apply knowledge of mathematics, natural science, engineering fundamentals and an engineering specialization as specified in </a:t>
            </a:r>
            <a:r>
              <a:rPr lang="en-US" dirty="0">
                <a:solidFill>
                  <a:srgbClr val="002060"/>
                </a:solidFill>
                <a:highlight>
                  <a:srgbClr val="00FF00"/>
                </a:highlight>
                <a:latin typeface="Barlow Semi Condensed Medium" panose="00000606000000000000" pitchFamily="2" charset="0"/>
                <a:ea typeface="Calibri" panose="020F0502020204030204" pitchFamily="34" charset="0"/>
                <a:cs typeface="Times New Roman" panose="02020603050405020304" pitchFamily="18" charset="0"/>
              </a:rPr>
              <a:t>K1 to K4 </a:t>
            </a:r>
            <a:r>
              <a:rPr lang="en-US" dirty="0">
                <a:solidFill>
                  <a:srgbClr val="002060"/>
                </a:solidFill>
                <a:latin typeface="Barlow Semi Condensed Medium" panose="00000606000000000000" pitchFamily="2" charset="0"/>
                <a:ea typeface="Calibri" panose="020F0502020204030204" pitchFamily="34" charset="0"/>
                <a:cs typeface="Times New Roman" panose="02020603050405020304" pitchFamily="18" charset="0"/>
              </a:rPr>
              <a:t>respectively to the solution of complex engineering problems. </a:t>
            </a:r>
            <a:endParaRPr lang="en-US" dirty="0">
              <a:solidFill>
                <a:srgbClr val="002060"/>
              </a:solidFill>
              <a:effectLst/>
              <a:latin typeface="Barlow Semi Condensed Medium" panose="00000606000000000000" pitchFamily="2" charset="0"/>
              <a:ea typeface="Calibri" panose="020F0502020204030204" pitchFamily="34" charset="0"/>
              <a:cs typeface="Arial Narrow" panose="020B0606020202030204" pitchFamily="34" charset="0"/>
            </a:endParaRPr>
          </a:p>
          <a:p>
            <a:pPr marL="0" marR="0" algn="just">
              <a:lnSpc>
                <a:spcPct val="107000"/>
              </a:lnSpc>
              <a:spcBef>
                <a:spcPts val="0"/>
              </a:spcBef>
              <a:spcAft>
                <a:spcPts val="0"/>
              </a:spcAft>
            </a:pPr>
            <a:endParaRPr lang="en-US" dirty="0">
              <a:solidFill>
                <a:srgbClr val="002060"/>
              </a:solidFill>
              <a:latin typeface="Barlow Semi Condensed Medium" panose="00000606000000000000" pitchFamily="2" charset="0"/>
              <a:ea typeface="Calibri" panose="020F0502020204030204" pitchFamily="34" charset="0"/>
              <a:cs typeface="Arial Narrow" panose="020B0606020202030204" pitchFamily="34" charset="0"/>
            </a:endParaRPr>
          </a:p>
          <a:p>
            <a:pPr marL="0" marR="0" algn="just">
              <a:lnSpc>
                <a:spcPct val="107000"/>
              </a:lnSpc>
              <a:spcBef>
                <a:spcPts val="0"/>
              </a:spcBef>
              <a:spcAft>
                <a:spcPts val="0"/>
              </a:spcAft>
            </a:pPr>
            <a:r>
              <a:rPr lang="en-US" dirty="0">
                <a:solidFill>
                  <a:srgbClr val="002060"/>
                </a:solidFill>
                <a:effectLst/>
                <a:latin typeface="Barlow Semi Condensed Medium" panose="00000606000000000000" pitchFamily="2" charset="0"/>
                <a:ea typeface="Calibri" panose="020F0502020204030204" pitchFamily="34" charset="0"/>
                <a:cs typeface="Arial Narrow" panose="020B0606020202030204" pitchFamily="34" charset="0"/>
              </a:rPr>
              <a:t>b)  Identify, formulate, research literature and analyze complex engineering problems reaching substantiated conclusions using first principles of mathematics, natural sciences and engineering sciences. </a:t>
            </a:r>
            <a:r>
              <a:rPr lang="en-US" dirty="0">
                <a:solidFill>
                  <a:srgbClr val="002060"/>
                </a:solidFill>
                <a:effectLst/>
                <a:highlight>
                  <a:srgbClr val="00FF00"/>
                </a:highlight>
                <a:latin typeface="Barlow Semi Condensed Medium" panose="00000606000000000000" pitchFamily="2" charset="0"/>
                <a:ea typeface="Calibri" panose="020F0502020204030204" pitchFamily="34" charset="0"/>
                <a:cs typeface="Arial Narrow" panose="020B0606020202030204" pitchFamily="34" charset="0"/>
              </a:rPr>
              <a:t>(K1 to K4)</a:t>
            </a:r>
          </a:p>
          <a:p>
            <a:pPr marL="0" marR="0" algn="just">
              <a:lnSpc>
                <a:spcPct val="107000"/>
              </a:lnSpc>
              <a:spcBef>
                <a:spcPts val="0"/>
              </a:spcBef>
              <a:spcAft>
                <a:spcPts val="0"/>
              </a:spcAft>
            </a:pPr>
            <a:r>
              <a:rPr lang="en-US" dirty="0">
                <a:solidFill>
                  <a:srgbClr val="002060"/>
                </a:solidFill>
                <a:effectLst/>
                <a:latin typeface="Barlow Semi Condensed Medium" panose="00000606000000000000" pitchFamily="2" charset="0"/>
                <a:ea typeface="Calibri" panose="020F0502020204030204" pitchFamily="34" charset="0"/>
                <a:cs typeface="Arial Narrow" panose="020B0606020202030204" pitchFamily="34" charset="0"/>
              </a:rPr>
              <a:t> </a:t>
            </a:r>
            <a:endParaRPr lang="en-US"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dirty="0">
                <a:solidFill>
                  <a:srgbClr val="002060"/>
                </a:solidFill>
                <a:effectLst/>
                <a:latin typeface="Barlow Semi Condensed Medium" panose="00000606000000000000" pitchFamily="2" charset="0"/>
                <a:ea typeface="Calibri" panose="020F0502020204030204" pitchFamily="34" charset="0"/>
                <a:cs typeface="Arial Narrow" panose="020B0606020202030204" pitchFamily="34" charset="0"/>
              </a:rPr>
              <a:t>c) </a:t>
            </a:r>
            <a:r>
              <a:rPr lang="en-US" dirty="0">
                <a:solidFill>
                  <a:srgbClr val="002060"/>
                </a:solidFill>
                <a:latin typeface="Barlow Semi Condensed Medium" panose="00000606000000000000" pitchFamily="2" charset="0"/>
                <a:ea typeface="Calibri" panose="020F0502020204030204" pitchFamily="34" charset="0"/>
                <a:cs typeface="Arial Narrow" panose="020B0606020202030204" pitchFamily="34" charset="0"/>
              </a:rPr>
              <a:t> </a:t>
            </a:r>
            <a:r>
              <a:rPr lang="en-US" dirty="0">
                <a:solidFill>
                  <a:srgbClr val="002060"/>
                </a:solidFill>
                <a:effectLst/>
                <a:latin typeface="Barlow Semi Condensed Medium" panose="00000606000000000000" pitchFamily="2" charset="0"/>
                <a:ea typeface="Calibri" panose="020F0502020204030204" pitchFamily="34" charset="0"/>
                <a:cs typeface="Arial Narrow" panose="020B0606020202030204" pitchFamily="34" charset="0"/>
              </a:rPr>
              <a:t>Design solutions for complex engineering problems and design systems, components or processes that meet specified needs with appropriate consideration for public health and safety, cultural, societal, and environmental considerations. </a:t>
            </a:r>
            <a:r>
              <a:rPr lang="en-US" dirty="0">
                <a:solidFill>
                  <a:srgbClr val="002060"/>
                </a:solidFill>
                <a:effectLst/>
                <a:highlight>
                  <a:srgbClr val="00FF00"/>
                </a:highlight>
                <a:latin typeface="Barlow Semi Condensed Medium" panose="00000606000000000000" pitchFamily="2" charset="0"/>
                <a:ea typeface="Calibri" panose="020F0502020204030204" pitchFamily="34" charset="0"/>
                <a:cs typeface="Arial Narrow" panose="020B0606020202030204" pitchFamily="34" charset="0"/>
              </a:rPr>
              <a:t>(K5)</a:t>
            </a:r>
            <a:endParaRPr lang="en-US" dirty="0">
              <a:solidFill>
                <a:srgbClr val="002060"/>
              </a:solidFill>
              <a:effectLst/>
              <a:highlight>
                <a:srgbClr val="00FF00"/>
              </a:highlight>
              <a:latin typeface="Barlow Semi Condensed Medium" panose="00000606000000000000"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solidFill>
                  <a:srgbClr val="002060"/>
                </a:solidFill>
                <a:effectLst/>
                <a:latin typeface="Fjalla One" panose="02000506040000020004" pitchFamily="2" charset="0"/>
                <a:ea typeface="Calibri" panose="020F0502020204030204" pitchFamily="34" charset="0"/>
                <a:cs typeface="Arial Narrow" panose="020B0606020202030204" pitchFamily="34" charset="0"/>
              </a:rPr>
              <a:t> </a:t>
            </a:r>
            <a:endParaRPr lang="en-US" dirty="0">
              <a:solidFill>
                <a:srgbClr val="002060"/>
              </a:solidFill>
              <a:effectLst/>
              <a:latin typeface="Fjalla One" panose="02000506040000020004" pitchFamily="2" charset="0"/>
              <a:ea typeface="Calibri" panose="020F0502020204030204" pitchFamily="34" charset="0"/>
              <a:cs typeface="Times New Roman" panose="02020603050405020304" pitchFamily="18" charset="0"/>
            </a:endParaRPr>
          </a:p>
        </p:txBody>
      </p:sp>
      <p:sp>
        <p:nvSpPr>
          <p:cNvPr id="4" name="Google Shape;3605;p63">
            <a:extLst>
              <a:ext uri="{FF2B5EF4-FFF2-40B4-BE49-F238E27FC236}">
                <a16:creationId xmlns:a16="http://schemas.microsoft.com/office/drawing/2014/main" id="{F9EF2BBE-18D9-4330-33D5-3040C7458421}"/>
              </a:ext>
            </a:extLst>
          </p:cNvPr>
          <p:cNvSpPr txBox="1">
            <a:spLocks/>
          </p:cNvSpPr>
          <p:nvPr/>
        </p:nvSpPr>
        <p:spPr>
          <a:xfrm>
            <a:off x="500512" y="466124"/>
            <a:ext cx="2981945" cy="57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2400" dirty="0">
                <a:solidFill>
                  <a:srgbClr val="002060"/>
                </a:solidFill>
              </a:rPr>
              <a:t>Program Outcomes:</a:t>
            </a:r>
          </a:p>
        </p:txBody>
      </p:sp>
    </p:spTree>
    <p:extLst>
      <p:ext uri="{BB962C8B-B14F-4D97-AF65-F5344CB8AC3E}">
        <p14:creationId xmlns:p14="http://schemas.microsoft.com/office/powerpoint/2010/main" val="59819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66740A47-AD53-2C08-EF9F-FEAAD164317A}"/>
            </a:ext>
          </a:extLst>
        </p:cNvPr>
        <p:cNvGrpSpPr/>
        <p:nvPr/>
      </p:nvGrpSpPr>
      <p:grpSpPr>
        <a:xfrm>
          <a:off x="0" y="0"/>
          <a:ext cx="0" cy="0"/>
          <a:chOff x="0" y="0"/>
          <a:chExt cx="0" cy="0"/>
        </a:xfrm>
      </p:grpSpPr>
      <p:sp>
        <p:nvSpPr>
          <p:cNvPr id="4" name="Google Shape;3605;p63">
            <a:extLst>
              <a:ext uri="{FF2B5EF4-FFF2-40B4-BE49-F238E27FC236}">
                <a16:creationId xmlns:a16="http://schemas.microsoft.com/office/drawing/2014/main" id="{C9416BF7-637F-0D54-E4A7-4CE3DB276B74}"/>
              </a:ext>
            </a:extLst>
          </p:cNvPr>
          <p:cNvSpPr txBox="1">
            <a:spLocks/>
          </p:cNvSpPr>
          <p:nvPr/>
        </p:nvSpPr>
        <p:spPr>
          <a:xfrm>
            <a:off x="500512" y="466124"/>
            <a:ext cx="3509301" cy="57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2400" dirty="0">
                <a:solidFill>
                  <a:srgbClr val="002060"/>
                </a:solidFill>
                <a:latin typeface="Fjalla One" panose="02000506040000020004" pitchFamily="2" charset="0"/>
                <a:ea typeface="Times New Roman" panose="02020603050405020304" pitchFamily="18" charset="0"/>
                <a:cs typeface="Times New Roman" panose="02020603050405020304" pitchFamily="18" charset="0"/>
              </a:rPr>
              <a:t>Knowledge Profile (K1–K8)</a:t>
            </a:r>
            <a:r>
              <a:rPr lang="en-US" sz="2400" dirty="0">
                <a:solidFill>
                  <a:srgbClr val="002060"/>
                </a:solidFill>
              </a:rPr>
              <a:t>:</a:t>
            </a:r>
          </a:p>
        </p:txBody>
      </p:sp>
      <p:graphicFrame>
        <p:nvGraphicFramePr>
          <p:cNvPr id="5" name="Table 4">
            <a:extLst>
              <a:ext uri="{FF2B5EF4-FFF2-40B4-BE49-F238E27FC236}">
                <a16:creationId xmlns:a16="http://schemas.microsoft.com/office/drawing/2014/main" id="{E5C9857A-ECDE-6280-AEBA-0EFA9CCC1B51}"/>
              </a:ext>
            </a:extLst>
          </p:cNvPr>
          <p:cNvGraphicFramePr>
            <a:graphicFrameLocks noGrp="1"/>
          </p:cNvGraphicFramePr>
          <p:nvPr>
            <p:extLst>
              <p:ext uri="{D42A27DB-BD31-4B8C-83A1-F6EECF244321}">
                <p14:modId xmlns:p14="http://schemas.microsoft.com/office/powerpoint/2010/main" val="846127578"/>
              </p:ext>
            </p:extLst>
          </p:nvPr>
        </p:nvGraphicFramePr>
        <p:xfrm>
          <a:off x="1168399" y="1366440"/>
          <a:ext cx="6807201" cy="3182979"/>
        </p:xfrm>
        <a:graphic>
          <a:graphicData uri="http://schemas.openxmlformats.org/drawingml/2006/table">
            <a:tbl>
              <a:tblPr firstRow="1" firstCol="1" bandRow="1">
                <a:tableStyleId>{62394D78-76CB-4DF2-90E6-CE17A867E9D8}</a:tableStyleId>
              </a:tblPr>
              <a:tblGrid>
                <a:gridCol w="1637204">
                  <a:extLst>
                    <a:ext uri="{9D8B030D-6E8A-4147-A177-3AD203B41FA5}">
                      <a16:colId xmlns:a16="http://schemas.microsoft.com/office/drawing/2014/main" val="1544333693"/>
                    </a:ext>
                  </a:extLst>
                </a:gridCol>
                <a:gridCol w="5169997">
                  <a:extLst>
                    <a:ext uri="{9D8B030D-6E8A-4147-A177-3AD203B41FA5}">
                      <a16:colId xmlns:a16="http://schemas.microsoft.com/office/drawing/2014/main" val="219389880"/>
                    </a:ext>
                  </a:extLst>
                </a:gridCol>
              </a:tblGrid>
              <a:tr h="455587">
                <a:tc>
                  <a:txBody>
                    <a:bodyPr/>
                    <a:lstStyle/>
                    <a:p>
                      <a:pPr marL="0" marR="0" algn="ctr">
                        <a:lnSpc>
                          <a:spcPct val="107000"/>
                        </a:lnSpc>
                        <a:spcBef>
                          <a:spcPts val="0"/>
                        </a:spcBef>
                        <a:spcAft>
                          <a:spcPts val="0"/>
                        </a:spcAft>
                      </a:pPr>
                      <a:r>
                        <a:rPr lang="en-US" sz="1600" b="0" dirty="0">
                          <a:solidFill>
                            <a:srgbClr val="002060"/>
                          </a:solidFill>
                          <a:effectLst/>
                          <a:latin typeface="Fjalla One" panose="02000506040000020004" pitchFamily="2" charset="0"/>
                        </a:rPr>
                        <a:t>Code</a:t>
                      </a:r>
                      <a:endParaRPr lang="en-US" sz="1600" b="0" dirty="0">
                        <a:solidFill>
                          <a:srgbClr val="002060"/>
                        </a:solidFill>
                        <a:effectLst/>
                        <a:latin typeface="Fjalla One" panose="02000506040000020004" pitchFamily="2" charset="0"/>
                        <a:ea typeface="Calibri" panose="020F0502020204030204" pitchFamily="34" charset="0"/>
                        <a:cs typeface="Times New Roman" panose="02020603050405020304" pitchFamily="18" charset="0"/>
                      </a:endParaRPr>
                    </a:p>
                  </a:txBody>
                  <a:tcPr marL="6270" marR="6270" marT="6270" marB="6270" anchor="ctr"/>
                </a:tc>
                <a:tc>
                  <a:txBody>
                    <a:bodyPr/>
                    <a:lstStyle/>
                    <a:p>
                      <a:pPr marL="0" marR="0" algn="ctr">
                        <a:lnSpc>
                          <a:spcPct val="107000"/>
                        </a:lnSpc>
                        <a:spcBef>
                          <a:spcPts val="0"/>
                        </a:spcBef>
                        <a:spcAft>
                          <a:spcPts val="0"/>
                        </a:spcAft>
                      </a:pPr>
                      <a:r>
                        <a:rPr lang="en-US" sz="1600" b="0" dirty="0">
                          <a:solidFill>
                            <a:srgbClr val="002060"/>
                          </a:solidFill>
                          <a:effectLst/>
                          <a:latin typeface="Fjalla One" panose="02000506040000020004" pitchFamily="2" charset="0"/>
                        </a:rPr>
                        <a:t>Description</a:t>
                      </a:r>
                      <a:endParaRPr lang="en-US" sz="1600" b="0" dirty="0">
                        <a:solidFill>
                          <a:srgbClr val="002060"/>
                        </a:solidFill>
                        <a:effectLst/>
                        <a:latin typeface="Fjalla One" panose="02000506040000020004" pitchFamily="2" charset="0"/>
                        <a:ea typeface="Calibri" panose="020F0502020204030204" pitchFamily="34" charset="0"/>
                        <a:cs typeface="Times New Roman" panose="02020603050405020304" pitchFamily="18" charset="0"/>
                      </a:endParaRPr>
                    </a:p>
                  </a:txBody>
                  <a:tcPr marL="6270" marR="6270" marT="6270" marB="6270" anchor="ctr"/>
                </a:tc>
                <a:extLst>
                  <a:ext uri="{0D108BD9-81ED-4DB2-BD59-A6C34878D82A}">
                    <a16:rowId xmlns:a16="http://schemas.microsoft.com/office/drawing/2014/main" val="3110566950"/>
                  </a:ext>
                </a:extLst>
              </a:tr>
              <a:tr h="340924">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rPr>
                        <a:t>K1</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rPr>
                        <a:t>Mathematics, science, engineering fundamentals</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extLst>
                  <a:ext uri="{0D108BD9-81ED-4DB2-BD59-A6C34878D82A}">
                    <a16:rowId xmlns:a16="http://schemas.microsoft.com/office/drawing/2014/main" val="616388812"/>
                  </a:ext>
                </a:extLst>
              </a:tr>
              <a:tr h="340924">
                <a:tc>
                  <a:txBody>
                    <a:bodyPr/>
                    <a:lstStyle/>
                    <a:p>
                      <a:pPr marL="0" marR="0" algn="ctr">
                        <a:lnSpc>
                          <a:spcPct val="107000"/>
                        </a:lnSpc>
                        <a:spcBef>
                          <a:spcPts val="0"/>
                        </a:spcBef>
                        <a:spcAft>
                          <a:spcPts val="0"/>
                        </a:spcAft>
                      </a:pPr>
                      <a:r>
                        <a:rPr lang="en-US" sz="1400" b="1" dirty="0">
                          <a:solidFill>
                            <a:srgbClr val="002060"/>
                          </a:solidFill>
                          <a:effectLst/>
                          <a:latin typeface="Barlow Semi Condensed Medium" panose="00000606000000000000" pitchFamily="2" charset="0"/>
                        </a:rPr>
                        <a:t>K2</a:t>
                      </a:r>
                      <a:endParaRPr lang="en-US" sz="1400" b="1"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tc>
                  <a:txBody>
                    <a:bodyPr/>
                    <a:lstStyle/>
                    <a:p>
                      <a:pPr marL="0" marR="0" algn="ctr">
                        <a:lnSpc>
                          <a:spcPct val="107000"/>
                        </a:lnSpc>
                        <a:spcBef>
                          <a:spcPts val="0"/>
                        </a:spcBef>
                        <a:spcAft>
                          <a:spcPts val="0"/>
                        </a:spcAft>
                      </a:pPr>
                      <a:r>
                        <a:rPr lang="en-US" sz="1400" b="1" dirty="0">
                          <a:solidFill>
                            <a:srgbClr val="002060"/>
                          </a:solidFill>
                          <a:effectLst/>
                          <a:latin typeface="Barlow Semi Condensed Medium" panose="00000606000000000000" pitchFamily="2" charset="0"/>
                        </a:rPr>
                        <a:t>Engineering specialization fundamentals</a:t>
                      </a:r>
                      <a:endParaRPr lang="en-US" sz="1400" b="1"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extLst>
                  <a:ext uri="{0D108BD9-81ED-4DB2-BD59-A6C34878D82A}">
                    <a16:rowId xmlns:a16="http://schemas.microsoft.com/office/drawing/2014/main" val="1328830657"/>
                  </a:ext>
                </a:extLst>
              </a:tr>
              <a:tr h="340924">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rPr>
                        <a:t>K3</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rPr>
                        <a:t>Advanced engineering knowledge</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extLst>
                  <a:ext uri="{0D108BD9-81ED-4DB2-BD59-A6C34878D82A}">
                    <a16:rowId xmlns:a16="http://schemas.microsoft.com/office/drawing/2014/main" val="3941945835"/>
                  </a:ext>
                </a:extLst>
              </a:tr>
              <a:tr h="340924">
                <a:tc>
                  <a:txBody>
                    <a:bodyPr/>
                    <a:lstStyle/>
                    <a:p>
                      <a:pPr marL="0" marR="0" algn="ctr">
                        <a:lnSpc>
                          <a:spcPct val="107000"/>
                        </a:lnSpc>
                        <a:spcBef>
                          <a:spcPts val="0"/>
                        </a:spcBef>
                        <a:spcAft>
                          <a:spcPts val="0"/>
                        </a:spcAft>
                      </a:pPr>
                      <a:r>
                        <a:rPr lang="en-US" sz="1400" b="1">
                          <a:solidFill>
                            <a:srgbClr val="002060"/>
                          </a:solidFill>
                          <a:effectLst/>
                          <a:latin typeface="Barlow Semi Condensed Medium" panose="00000606000000000000" pitchFamily="2" charset="0"/>
                        </a:rPr>
                        <a:t>K4</a:t>
                      </a:r>
                      <a:endParaRPr lang="en-US" sz="1400" b="1">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tc>
                  <a:txBody>
                    <a:bodyPr/>
                    <a:lstStyle/>
                    <a:p>
                      <a:pPr marL="0" marR="0" algn="ctr">
                        <a:lnSpc>
                          <a:spcPct val="107000"/>
                        </a:lnSpc>
                        <a:spcBef>
                          <a:spcPts val="0"/>
                        </a:spcBef>
                        <a:spcAft>
                          <a:spcPts val="0"/>
                        </a:spcAft>
                      </a:pPr>
                      <a:r>
                        <a:rPr lang="en-US" sz="1400" b="1" dirty="0">
                          <a:solidFill>
                            <a:srgbClr val="002060"/>
                          </a:solidFill>
                          <a:effectLst/>
                          <a:latin typeface="Barlow Semi Condensed Medium" panose="00000606000000000000" pitchFamily="2" charset="0"/>
                        </a:rPr>
                        <a:t>Research literature and methods</a:t>
                      </a:r>
                      <a:endParaRPr lang="en-US" sz="1400" b="1"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extLst>
                  <a:ext uri="{0D108BD9-81ED-4DB2-BD59-A6C34878D82A}">
                    <a16:rowId xmlns:a16="http://schemas.microsoft.com/office/drawing/2014/main" val="1911299417"/>
                  </a:ext>
                </a:extLst>
              </a:tr>
              <a:tr h="340924">
                <a:tc>
                  <a:txBody>
                    <a:bodyPr/>
                    <a:lstStyle/>
                    <a:p>
                      <a:pPr marL="0" marR="0" algn="ctr">
                        <a:lnSpc>
                          <a:spcPct val="107000"/>
                        </a:lnSpc>
                        <a:spcBef>
                          <a:spcPts val="0"/>
                        </a:spcBef>
                        <a:spcAft>
                          <a:spcPts val="0"/>
                        </a:spcAft>
                      </a:pPr>
                      <a:r>
                        <a:rPr lang="en-US" sz="1400" b="1" dirty="0">
                          <a:solidFill>
                            <a:srgbClr val="002060"/>
                          </a:solidFill>
                          <a:effectLst/>
                          <a:latin typeface="Barlow Semi Condensed Medium" panose="00000606000000000000" pitchFamily="2" charset="0"/>
                        </a:rPr>
                        <a:t>K5</a:t>
                      </a:r>
                      <a:endParaRPr lang="en-US" sz="1400" b="1"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tc>
                  <a:txBody>
                    <a:bodyPr/>
                    <a:lstStyle/>
                    <a:p>
                      <a:pPr marL="0" marR="0" algn="ctr">
                        <a:lnSpc>
                          <a:spcPct val="107000"/>
                        </a:lnSpc>
                        <a:spcBef>
                          <a:spcPts val="0"/>
                        </a:spcBef>
                        <a:spcAft>
                          <a:spcPts val="0"/>
                        </a:spcAft>
                      </a:pPr>
                      <a:r>
                        <a:rPr lang="en-US" sz="1400" b="1" dirty="0">
                          <a:solidFill>
                            <a:srgbClr val="002060"/>
                          </a:solidFill>
                          <a:effectLst/>
                          <a:latin typeface="Barlow Semi Condensed Medium" panose="00000606000000000000" pitchFamily="2" charset="0"/>
                        </a:rPr>
                        <a:t>Engineering design</a:t>
                      </a:r>
                      <a:endParaRPr lang="en-US" sz="1400" b="1"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extLst>
                  <a:ext uri="{0D108BD9-81ED-4DB2-BD59-A6C34878D82A}">
                    <a16:rowId xmlns:a16="http://schemas.microsoft.com/office/drawing/2014/main" val="1239907314"/>
                  </a:ext>
                </a:extLst>
              </a:tr>
              <a:tr h="340924">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rPr>
                        <a:t>K6</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rPr>
                        <a:t>Engineering practices, tools, and resources</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extLst>
                  <a:ext uri="{0D108BD9-81ED-4DB2-BD59-A6C34878D82A}">
                    <a16:rowId xmlns:a16="http://schemas.microsoft.com/office/drawing/2014/main" val="83656381"/>
                  </a:ext>
                </a:extLst>
              </a:tr>
              <a:tr h="340924">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rPr>
                        <a:t>K7</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rPr>
                        <a:t>Effects of engineering on society and environment</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extLst>
                  <a:ext uri="{0D108BD9-81ED-4DB2-BD59-A6C34878D82A}">
                    <a16:rowId xmlns:a16="http://schemas.microsoft.com/office/drawing/2014/main" val="2548366620"/>
                  </a:ext>
                </a:extLst>
              </a:tr>
              <a:tr h="340924">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rPr>
                        <a:t>K8</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rPr>
                        <a:t>Principles of project management and finance</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270" marR="6270" marT="6270" marB="6270" anchor="ctr"/>
                </a:tc>
                <a:extLst>
                  <a:ext uri="{0D108BD9-81ED-4DB2-BD59-A6C34878D82A}">
                    <a16:rowId xmlns:a16="http://schemas.microsoft.com/office/drawing/2014/main" val="1986985897"/>
                  </a:ext>
                </a:extLst>
              </a:tr>
            </a:tbl>
          </a:graphicData>
        </a:graphic>
      </p:graphicFrame>
    </p:spTree>
    <p:extLst>
      <p:ext uri="{BB962C8B-B14F-4D97-AF65-F5344CB8AC3E}">
        <p14:creationId xmlns:p14="http://schemas.microsoft.com/office/powerpoint/2010/main" val="372030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F00F9D7E-4060-AF44-1793-AB0E5DBF31B4}"/>
            </a:ext>
          </a:extLst>
        </p:cNvPr>
        <p:cNvGrpSpPr/>
        <p:nvPr/>
      </p:nvGrpSpPr>
      <p:grpSpPr>
        <a:xfrm>
          <a:off x="0" y="0"/>
          <a:ext cx="0" cy="0"/>
          <a:chOff x="0" y="0"/>
          <a:chExt cx="0" cy="0"/>
        </a:xfrm>
      </p:grpSpPr>
      <p:sp>
        <p:nvSpPr>
          <p:cNvPr id="4" name="Google Shape;3605;p63">
            <a:extLst>
              <a:ext uri="{FF2B5EF4-FFF2-40B4-BE49-F238E27FC236}">
                <a16:creationId xmlns:a16="http://schemas.microsoft.com/office/drawing/2014/main" id="{115A4E64-F374-5F0A-6B7E-EB8F8B205377}"/>
              </a:ext>
            </a:extLst>
          </p:cNvPr>
          <p:cNvSpPr txBox="1">
            <a:spLocks/>
          </p:cNvSpPr>
          <p:nvPr/>
        </p:nvSpPr>
        <p:spPr>
          <a:xfrm>
            <a:off x="500512" y="466124"/>
            <a:ext cx="6177995" cy="57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2400" dirty="0">
                <a:solidFill>
                  <a:srgbClr val="002060"/>
                </a:solidFill>
                <a:latin typeface="Fjalla One" panose="02000506040000020004" pitchFamily="2" charset="0"/>
                <a:ea typeface="Times New Roman" panose="02020603050405020304" pitchFamily="18" charset="0"/>
                <a:cs typeface="Times New Roman" panose="02020603050405020304" pitchFamily="18" charset="0"/>
              </a:rPr>
              <a:t>Complex Engineering Problem Solving (P1–P7):</a:t>
            </a:r>
          </a:p>
        </p:txBody>
      </p:sp>
      <p:graphicFrame>
        <p:nvGraphicFramePr>
          <p:cNvPr id="5" name="Table 4">
            <a:extLst>
              <a:ext uri="{FF2B5EF4-FFF2-40B4-BE49-F238E27FC236}">
                <a16:creationId xmlns:a16="http://schemas.microsoft.com/office/drawing/2014/main" id="{E3F9B955-54C6-7024-1386-704E92189ABE}"/>
              </a:ext>
            </a:extLst>
          </p:cNvPr>
          <p:cNvGraphicFramePr>
            <a:graphicFrameLocks noGrp="1"/>
          </p:cNvGraphicFramePr>
          <p:nvPr>
            <p:extLst>
              <p:ext uri="{D42A27DB-BD31-4B8C-83A1-F6EECF244321}">
                <p14:modId xmlns:p14="http://schemas.microsoft.com/office/powerpoint/2010/main" val="2148164333"/>
              </p:ext>
            </p:extLst>
          </p:nvPr>
        </p:nvGraphicFramePr>
        <p:xfrm>
          <a:off x="1432561" y="1429650"/>
          <a:ext cx="6471920" cy="3132867"/>
        </p:xfrm>
        <a:graphic>
          <a:graphicData uri="http://schemas.openxmlformats.org/drawingml/2006/table">
            <a:tbl>
              <a:tblPr firstRow="1" firstCol="1" bandRow="1">
                <a:tableStyleId>{62394D78-76CB-4DF2-90E6-CE17A867E9D8}</a:tableStyleId>
              </a:tblPr>
              <a:tblGrid>
                <a:gridCol w="1046479">
                  <a:extLst>
                    <a:ext uri="{9D8B030D-6E8A-4147-A177-3AD203B41FA5}">
                      <a16:colId xmlns:a16="http://schemas.microsoft.com/office/drawing/2014/main" val="1544333693"/>
                    </a:ext>
                  </a:extLst>
                </a:gridCol>
                <a:gridCol w="5425441">
                  <a:extLst>
                    <a:ext uri="{9D8B030D-6E8A-4147-A177-3AD203B41FA5}">
                      <a16:colId xmlns:a16="http://schemas.microsoft.com/office/drawing/2014/main" val="219389880"/>
                    </a:ext>
                  </a:extLst>
                </a:gridCol>
              </a:tblGrid>
              <a:tr h="436336">
                <a:tc>
                  <a:txBody>
                    <a:bodyPr/>
                    <a:lstStyle/>
                    <a:p>
                      <a:pPr marL="0" marR="0" algn="ctr">
                        <a:lnSpc>
                          <a:spcPct val="107000"/>
                        </a:lnSpc>
                        <a:spcBef>
                          <a:spcPts val="0"/>
                        </a:spcBef>
                        <a:spcAft>
                          <a:spcPts val="0"/>
                        </a:spcAft>
                      </a:pPr>
                      <a:r>
                        <a:rPr lang="en-US" sz="1600" b="0" dirty="0">
                          <a:solidFill>
                            <a:srgbClr val="002060"/>
                          </a:solidFill>
                          <a:effectLst/>
                          <a:latin typeface="Fjalla One" panose="02000506040000020004" pitchFamily="2" charset="0"/>
                        </a:rPr>
                        <a:t>Code</a:t>
                      </a:r>
                      <a:endParaRPr lang="en-US" sz="1600" b="0" dirty="0">
                        <a:solidFill>
                          <a:srgbClr val="002060"/>
                        </a:solidFill>
                        <a:effectLst/>
                        <a:latin typeface="Fjalla One" panose="02000506040000020004" pitchFamily="2" charset="0"/>
                        <a:ea typeface="Calibri" panose="020F0502020204030204" pitchFamily="34" charset="0"/>
                        <a:cs typeface="Times New Roman" panose="02020603050405020304" pitchFamily="18" charset="0"/>
                      </a:endParaRPr>
                    </a:p>
                  </a:txBody>
                  <a:tcPr marL="4202" marR="4202" marT="4202" marB="4202" anchor="ctr"/>
                </a:tc>
                <a:tc>
                  <a:txBody>
                    <a:bodyPr/>
                    <a:lstStyle/>
                    <a:p>
                      <a:pPr marL="0" marR="0" algn="ctr">
                        <a:lnSpc>
                          <a:spcPct val="107000"/>
                        </a:lnSpc>
                        <a:spcBef>
                          <a:spcPts val="0"/>
                        </a:spcBef>
                        <a:spcAft>
                          <a:spcPts val="0"/>
                        </a:spcAft>
                      </a:pPr>
                      <a:r>
                        <a:rPr lang="en-US" sz="1600" b="0" dirty="0">
                          <a:solidFill>
                            <a:srgbClr val="002060"/>
                          </a:solidFill>
                          <a:effectLst/>
                          <a:latin typeface="Fjalla One" panose="02000506040000020004" pitchFamily="2" charset="0"/>
                        </a:rPr>
                        <a:t>Description</a:t>
                      </a:r>
                      <a:endParaRPr lang="en-US" sz="1600" b="0" dirty="0">
                        <a:solidFill>
                          <a:srgbClr val="002060"/>
                        </a:solidFill>
                        <a:effectLst/>
                        <a:latin typeface="Fjalla One" panose="02000506040000020004" pitchFamily="2" charset="0"/>
                        <a:ea typeface="Calibri" panose="020F0502020204030204" pitchFamily="34" charset="0"/>
                        <a:cs typeface="Times New Roman" panose="02020603050405020304" pitchFamily="18" charset="0"/>
                      </a:endParaRPr>
                    </a:p>
                  </a:txBody>
                  <a:tcPr marL="4202" marR="4202" marT="4202" marB="4202" anchor="ctr"/>
                </a:tc>
                <a:extLst>
                  <a:ext uri="{0D108BD9-81ED-4DB2-BD59-A6C34878D82A}">
                    <a16:rowId xmlns:a16="http://schemas.microsoft.com/office/drawing/2014/main" val="3110566950"/>
                  </a:ext>
                </a:extLst>
              </a:tr>
              <a:tr h="350106">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P1</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tc>
                  <a:txBody>
                    <a:bodyPr/>
                    <a:lstStyle/>
                    <a:p>
                      <a:pPr marL="0" marR="0">
                        <a:lnSpc>
                          <a:spcPct val="107000"/>
                        </a:lnSpc>
                        <a:spcBef>
                          <a:spcPts val="0"/>
                        </a:spcBef>
                        <a:spcAft>
                          <a:spcPts val="0"/>
                        </a:spcAft>
                      </a:pPr>
                      <a:r>
                        <a:rPr lang="en-US" sz="140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Depth of knowledge needed</a:t>
                      </a:r>
                      <a:endParaRPr lang="en-US" sz="140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extLst>
                  <a:ext uri="{0D108BD9-81ED-4DB2-BD59-A6C34878D82A}">
                    <a16:rowId xmlns:a16="http://schemas.microsoft.com/office/drawing/2014/main" val="616388812"/>
                  </a:ext>
                </a:extLst>
              </a:tr>
              <a:tr h="331893">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P2</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tc>
                  <a:txBody>
                    <a:bodyPr/>
                    <a:lstStyle/>
                    <a:p>
                      <a:pPr marL="0" marR="0">
                        <a:lnSpc>
                          <a:spcPct val="107000"/>
                        </a:lnSpc>
                        <a:spcBef>
                          <a:spcPts val="0"/>
                        </a:spcBef>
                        <a:spcAft>
                          <a:spcPts val="0"/>
                        </a:spcAft>
                      </a:pPr>
                      <a:r>
                        <a:rPr lang="en-US" sz="140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Breadth of engineering disciplines involved</a:t>
                      </a:r>
                      <a:endParaRPr lang="en-US" sz="140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extLst>
                  <a:ext uri="{0D108BD9-81ED-4DB2-BD59-A6C34878D82A}">
                    <a16:rowId xmlns:a16="http://schemas.microsoft.com/office/drawing/2014/main" val="1328830657"/>
                  </a:ext>
                </a:extLst>
              </a:tr>
              <a:tr h="379307">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P3</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tc>
                  <a:txBody>
                    <a:bodyPr/>
                    <a:lstStyle/>
                    <a:p>
                      <a:pPr marL="0" marR="0">
                        <a:lnSpc>
                          <a:spcPct val="107000"/>
                        </a:lnSpc>
                        <a:spcBef>
                          <a:spcPts val="0"/>
                        </a:spcBef>
                        <a:spcAft>
                          <a:spcPts val="0"/>
                        </a:spcAft>
                      </a:pPr>
                      <a:r>
                        <a:rPr lang="en-US" sz="140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Familiarity with codes, standards, or specifications</a:t>
                      </a:r>
                      <a:endParaRPr lang="en-US" sz="140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extLst>
                  <a:ext uri="{0D108BD9-81ED-4DB2-BD59-A6C34878D82A}">
                    <a16:rowId xmlns:a16="http://schemas.microsoft.com/office/drawing/2014/main" val="3941945835"/>
                  </a:ext>
                </a:extLst>
              </a:tr>
              <a:tr h="392853">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P4</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tc>
                  <a:txBody>
                    <a:bodyPr/>
                    <a:lstStyle/>
                    <a:p>
                      <a:pPr marL="0" marR="0">
                        <a:lnSpc>
                          <a:spcPct val="107000"/>
                        </a:lnSpc>
                        <a:spcBef>
                          <a:spcPts val="0"/>
                        </a:spcBef>
                        <a:spcAft>
                          <a:spcPts val="0"/>
                        </a:spcAft>
                      </a:pPr>
                      <a:r>
                        <a:rPr lang="en-US" sz="140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Involve wide-ranging or conflicting technical and non-technical issues</a:t>
                      </a:r>
                      <a:endParaRPr lang="en-US" sz="140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extLst>
                  <a:ext uri="{0D108BD9-81ED-4DB2-BD59-A6C34878D82A}">
                    <a16:rowId xmlns:a16="http://schemas.microsoft.com/office/drawing/2014/main" val="1911299417"/>
                  </a:ext>
                </a:extLst>
              </a:tr>
              <a:tr h="386080">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P5</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tc>
                  <a:txBody>
                    <a:bodyPr/>
                    <a:lstStyle/>
                    <a:p>
                      <a:pPr marL="0" marR="0">
                        <a:lnSpc>
                          <a:spcPct val="107000"/>
                        </a:lnSpc>
                        <a:spcBef>
                          <a:spcPts val="0"/>
                        </a:spcBef>
                        <a:spcAft>
                          <a:spcPts val="0"/>
                        </a:spcAft>
                      </a:pPr>
                      <a:r>
                        <a:rPr lang="en-US" sz="140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Have no obvious solution and require original thinking</a:t>
                      </a:r>
                      <a:endParaRPr lang="en-US" sz="140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extLst>
                  <a:ext uri="{0D108BD9-81ED-4DB2-BD59-A6C34878D82A}">
                    <a16:rowId xmlns:a16="http://schemas.microsoft.com/office/drawing/2014/main" val="1239907314"/>
                  </a:ext>
                </a:extLst>
              </a:tr>
              <a:tr h="331893">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P6</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tc>
                  <a:txBody>
                    <a:bodyPr/>
                    <a:lstStyle/>
                    <a:p>
                      <a:pPr marL="0" marR="0">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Involve multiple stakeholders and have significant consequences</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extLst>
                  <a:ext uri="{0D108BD9-81ED-4DB2-BD59-A6C34878D82A}">
                    <a16:rowId xmlns:a16="http://schemas.microsoft.com/office/drawing/2014/main" val="83656381"/>
                  </a:ext>
                </a:extLst>
              </a:tr>
              <a:tr h="524399">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P7</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tc>
                  <a:txBody>
                    <a:bodyPr/>
                    <a:lstStyle/>
                    <a:p>
                      <a:pPr marL="0" marR="0">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Can be solved by structured approaches but involve uncertainty</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6383" marR="6383" marT="6383" marB="6383" anchor="ctr"/>
                </a:tc>
                <a:extLst>
                  <a:ext uri="{0D108BD9-81ED-4DB2-BD59-A6C34878D82A}">
                    <a16:rowId xmlns:a16="http://schemas.microsoft.com/office/drawing/2014/main" val="2548366620"/>
                  </a:ext>
                </a:extLst>
              </a:tr>
            </a:tbl>
          </a:graphicData>
        </a:graphic>
      </p:graphicFrame>
    </p:spTree>
    <p:extLst>
      <p:ext uri="{BB962C8B-B14F-4D97-AF65-F5344CB8AC3E}">
        <p14:creationId xmlns:p14="http://schemas.microsoft.com/office/powerpoint/2010/main" val="326790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4F852E87-8752-4092-BB44-4B24C50E60DA}"/>
            </a:ext>
          </a:extLst>
        </p:cNvPr>
        <p:cNvGrpSpPr/>
        <p:nvPr/>
      </p:nvGrpSpPr>
      <p:grpSpPr>
        <a:xfrm>
          <a:off x="0" y="0"/>
          <a:ext cx="0" cy="0"/>
          <a:chOff x="0" y="0"/>
          <a:chExt cx="0" cy="0"/>
        </a:xfrm>
      </p:grpSpPr>
      <p:sp>
        <p:nvSpPr>
          <p:cNvPr id="4" name="Google Shape;3605;p63">
            <a:extLst>
              <a:ext uri="{FF2B5EF4-FFF2-40B4-BE49-F238E27FC236}">
                <a16:creationId xmlns:a16="http://schemas.microsoft.com/office/drawing/2014/main" id="{66D779DC-B7D7-53F9-441B-270F346C596F}"/>
              </a:ext>
            </a:extLst>
          </p:cNvPr>
          <p:cNvSpPr txBox="1">
            <a:spLocks/>
          </p:cNvSpPr>
          <p:nvPr/>
        </p:nvSpPr>
        <p:spPr>
          <a:xfrm>
            <a:off x="500512" y="466124"/>
            <a:ext cx="5067168" cy="522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2400" dirty="0">
                <a:solidFill>
                  <a:srgbClr val="002060"/>
                </a:solidFill>
                <a:latin typeface="Fjalla One" panose="02000506040000020004" pitchFamily="2" charset="0"/>
                <a:ea typeface="Times New Roman" panose="02020603050405020304" pitchFamily="18" charset="0"/>
                <a:cs typeface="Times New Roman" panose="02020603050405020304" pitchFamily="18" charset="0"/>
              </a:rPr>
              <a:t>Complex Engineering Activities (A1–A5):</a:t>
            </a:r>
          </a:p>
        </p:txBody>
      </p:sp>
      <p:graphicFrame>
        <p:nvGraphicFramePr>
          <p:cNvPr id="5" name="Table 4">
            <a:extLst>
              <a:ext uri="{FF2B5EF4-FFF2-40B4-BE49-F238E27FC236}">
                <a16:creationId xmlns:a16="http://schemas.microsoft.com/office/drawing/2014/main" id="{7B19671E-94A1-160A-3C53-05FA02C6FE77}"/>
              </a:ext>
            </a:extLst>
          </p:cNvPr>
          <p:cNvGraphicFramePr>
            <a:graphicFrameLocks noGrp="1"/>
          </p:cNvGraphicFramePr>
          <p:nvPr>
            <p:extLst>
              <p:ext uri="{D42A27DB-BD31-4B8C-83A1-F6EECF244321}">
                <p14:modId xmlns:p14="http://schemas.microsoft.com/office/powerpoint/2010/main" val="699211742"/>
              </p:ext>
            </p:extLst>
          </p:nvPr>
        </p:nvGraphicFramePr>
        <p:xfrm>
          <a:off x="1432561" y="1429650"/>
          <a:ext cx="6471920" cy="2208842"/>
        </p:xfrm>
        <a:graphic>
          <a:graphicData uri="http://schemas.openxmlformats.org/drawingml/2006/table">
            <a:tbl>
              <a:tblPr firstRow="1" firstCol="1" bandRow="1">
                <a:tableStyleId>{62394D78-76CB-4DF2-90E6-CE17A867E9D8}</a:tableStyleId>
              </a:tblPr>
              <a:tblGrid>
                <a:gridCol w="1046479">
                  <a:extLst>
                    <a:ext uri="{9D8B030D-6E8A-4147-A177-3AD203B41FA5}">
                      <a16:colId xmlns:a16="http://schemas.microsoft.com/office/drawing/2014/main" val="1544333693"/>
                    </a:ext>
                  </a:extLst>
                </a:gridCol>
                <a:gridCol w="5425441">
                  <a:extLst>
                    <a:ext uri="{9D8B030D-6E8A-4147-A177-3AD203B41FA5}">
                      <a16:colId xmlns:a16="http://schemas.microsoft.com/office/drawing/2014/main" val="219389880"/>
                    </a:ext>
                  </a:extLst>
                </a:gridCol>
              </a:tblGrid>
              <a:tr h="368603">
                <a:tc>
                  <a:txBody>
                    <a:bodyPr/>
                    <a:lstStyle/>
                    <a:p>
                      <a:pPr marL="0" marR="0" algn="ctr">
                        <a:lnSpc>
                          <a:spcPct val="107000"/>
                        </a:lnSpc>
                        <a:spcBef>
                          <a:spcPts val="0"/>
                        </a:spcBef>
                        <a:spcAft>
                          <a:spcPts val="0"/>
                        </a:spcAft>
                      </a:pPr>
                      <a:r>
                        <a:rPr lang="en-US" sz="1600" b="0" dirty="0">
                          <a:solidFill>
                            <a:srgbClr val="002060"/>
                          </a:solidFill>
                          <a:effectLst/>
                          <a:latin typeface="Fjalla One" panose="02000506040000020004" pitchFamily="2" charset="0"/>
                        </a:rPr>
                        <a:t>Code</a:t>
                      </a:r>
                      <a:endParaRPr lang="en-US" sz="1600" b="0" dirty="0">
                        <a:solidFill>
                          <a:srgbClr val="002060"/>
                        </a:solidFill>
                        <a:effectLst/>
                        <a:latin typeface="Fjalla One" panose="02000506040000020004" pitchFamily="2" charset="0"/>
                        <a:ea typeface="Calibri" panose="020F0502020204030204" pitchFamily="34" charset="0"/>
                        <a:cs typeface="Times New Roman" panose="02020603050405020304" pitchFamily="18" charset="0"/>
                      </a:endParaRPr>
                    </a:p>
                  </a:txBody>
                  <a:tcPr marL="4202" marR="4202" marT="4202" marB="4202" anchor="ctr"/>
                </a:tc>
                <a:tc>
                  <a:txBody>
                    <a:bodyPr/>
                    <a:lstStyle/>
                    <a:p>
                      <a:pPr marL="0" marR="0" algn="ctr">
                        <a:lnSpc>
                          <a:spcPct val="107000"/>
                        </a:lnSpc>
                        <a:spcBef>
                          <a:spcPts val="0"/>
                        </a:spcBef>
                        <a:spcAft>
                          <a:spcPts val="0"/>
                        </a:spcAft>
                      </a:pPr>
                      <a:r>
                        <a:rPr lang="en-US" sz="1600" b="0" dirty="0">
                          <a:solidFill>
                            <a:srgbClr val="002060"/>
                          </a:solidFill>
                          <a:effectLst/>
                          <a:latin typeface="Fjalla One" panose="02000506040000020004" pitchFamily="2" charset="0"/>
                        </a:rPr>
                        <a:t>Description</a:t>
                      </a:r>
                      <a:endParaRPr lang="en-US" sz="1600" b="0" dirty="0">
                        <a:solidFill>
                          <a:srgbClr val="002060"/>
                        </a:solidFill>
                        <a:effectLst/>
                        <a:latin typeface="Fjalla One" panose="02000506040000020004" pitchFamily="2" charset="0"/>
                        <a:ea typeface="Calibri" panose="020F0502020204030204" pitchFamily="34" charset="0"/>
                        <a:cs typeface="Times New Roman" panose="02020603050405020304" pitchFamily="18" charset="0"/>
                      </a:endParaRPr>
                    </a:p>
                  </a:txBody>
                  <a:tcPr marL="4202" marR="4202" marT="4202" marB="4202" anchor="ctr"/>
                </a:tc>
                <a:extLst>
                  <a:ext uri="{0D108BD9-81ED-4DB2-BD59-A6C34878D82A}">
                    <a16:rowId xmlns:a16="http://schemas.microsoft.com/office/drawing/2014/main" val="3110566950"/>
                  </a:ext>
                </a:extLst>
              </a:tr>
              <a:tr h="350106">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A1</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Involve use of diverse resources (e.g., software, hardware, literature)</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16388812"/>
                  </a:ext>
                </a:extLst>
              </a:tr>
              <a:tr h="331893">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A2</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Require resolution of significant interactions within technical systems</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28830657"/>
                  </a:ext>
                </a:extLst>
              </a:tr>
              <a:tr h="379307">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A3</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Involve design and development under constraints</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41945835"/>
                  </a:ext>
                </a:extLst>
              </a:tr>
              <a:tr h="392853">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A4</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Require a wide range of tools and techniques</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11299417"/>
                  </a:ext>
                </a:extLst>
              </a:tr>
              <a:tr h="386080">
                <a:tc>
                  <a:txBody>
                    <a:bodyPr/>
                    <a:lstStyle/>
                    <a:p>
                      <a:pPr marL="0" marR="0" algn="ctr">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A5</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1400" dirty="0">
                          <a:solidFill>
                            <a:srgbClr val="002060"/>
                          </a:solidFill>
                          <a:effectLst/>
                          <a:latin typeface="Barlow Semi Condensed Medium" panose="00000606000000000000" pitchFamily="2" charset="0"/>
                          <a:ea typeface="Times New Roman" panose="02020603050405020304" pitchFamily="18" charset="0"/>
                          <a:cs typeface="Times New Roman" panose="02020603050405020304" pitchFamily="18" charset="0"/>
                        </a:rPr>
                        <a:t>Involve multidisciplinary teams or interactions</a:t>
                      </a:r>
                      <a:endParaRPr lang="en-US" sz="1400" dirty="0">
                        <a:solidFill>
                          <a:srgbClr val="002060"/>
                        </a:solidFill>
                        <a:effectLst/>
                        <a:latin typeface="Barlow Semi Condensed Medium" panose="00000606000000000000" pitchFamily="2"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39907314"/>
                  </a:ext>
                </a:extLst>
              </a:tr>
            </a:tbl>
          </a:graphicData>
        </a:graphic>
      </p:graphicFrame>
    </p:spTree>
    <p:extLst>
      <p:ext uri="{BB962C8B-B14F-4D97-AF65-F5344CB8AC3E}">
        <p14:creationId xmlns:p14="http://schemas.microsoft.com/office/powerpoint/2010/main" val="16172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456">
          <a:extLst>
            <a:ext uri="{FF2B5EF4-FFF2-40B4-BE49-F238E27FC236}">
              <a16:creationId xmlns:a16="http://schemas.microsoft.com/office/drawing/2014/main" id="{3BE5ADBB-22DF-199F-37F2-9FBF980A832E}"/>
            </a:ext>
          </a:extLst>
        </p:cNvPr>
        <p:cNvGrpSpPr/>
        <p:nvPr/>
      </p:nvGrpSpPr>
      <p:grpSpPr>
        <a:xfrm>
          <a:off x="0" y="0"/>
          <a:ext cx="0" cy="0"/>
          <a:chOff x="0" y="0"/>
          <a:chExt cx="0" cy="0"/>
        </a:xfrm>
      </p:grpSpPr>
      <p:sp>
        <p:nvSpPr>
          <p:cNvPr id="13" name="Google Shape;3605;p63">
            <a:extLst>
              <a:ext uri="{FF2B5EF4-FFF2-40B4-BE49-F238E27FC236}">
                <a16:creationId xmlns:a16="http://schemas.microsoft.com/office/drawing/2014/main" id="{7F610335-006B-E442-F4E6-275E5BB654E0}"/>
              </a:ext>
            </a:extLst>
          </p:cNvPr>
          <p:cNvSpPr txBox="1">
            <a:spLocks/>
          </p:cNvSpPr>
          <p:nvPr/>
        </p:nvSpPr>
        <p:spPr>
          <a:xfrm>
            <a:off x="350535" y="317110"/>
            <a:ext cx="3652505" cy="57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4200"/>
              <a:buFont typeface="Fjalla One"/>
              <a:buNone/>
              <a:defRPr sz="4200" b="0" i="0" u="none" strike="noStrike" cap="none">
                <a:solidFill>
                  <a:schemeClr val="dk2"/>
                </a:solidFill>
                <a:latin typeface="Fjalla One"/>
                <a:ea typeface="Fjalla One"/>
                <a:cs typeface="Fjalla One"/>
                <a:sym typeface="Fjalla One"/>
              </a:defRPr>
            </a:lvl9pPr>
          </a:lstStyle>
          <a:p>
            <a:r>
              <a:rPr lang="en-US" sz="2400" dirty="0">
                <a:solidFill>
                  <a:srgbClr val="002060"/>
                </a:solidFill>
              </a:rPr>
              <a:t>Teaching-Learning Method:</a:t>
            </a:r>
          </a:p>
        </p:txBody>
      </p:sp>
      <p:graphicFrame>
        <p:nvGraphicFramePr>
          <p:cNvPr id="7" name="Table 6">
            <a:extLst>
              <a:ext uri="{FF2B5EF4-FFF2-40B4-BE49-F238E27FC236}">
                <a16:creationId xmlns:a16="http://schemas.microsoft.com/office/drawing/2014/main" id="{3EC7F0A2-D0C6-6FEC-C6A8-D3A918D5C4D5}"/>
              </a:ext>
            </a:extLst>
          </p:cNvPr>
          <p:cNvGraphicFramePr>
            <a:graphicFrameLocks noGrp="1"/>
          </p:cNvGraphicFramePr>
          <p:nvPr>
            <p:extLst>
              <p:ext uri="{D42A27DB-BD31-4B8C-83A1-F6EECF244321}">
                <p14:modId xmlns:p14="http://schemas.microsoft.com/office/powerpoint/2010/main" val="3373093733"/>
              </p:ext>
            </p:extLst>
          </p:nvPr>
        </p:nvGraphicFramePr>
        <p:xfrm>
          <a:off x="774196" y="1598253"/>
          <a:ext cx="7353804" cy="1953091"/>
        </p:xfrm>
        <a:graphic>
          <a:graphicData uri="http://schemas.openxmlformats.org/drawingml/2006/table">
            <a:tbl>
              <a:tblPr firstRow="1" firstCol="1" lastRow="1" lastCol="1" bandRow="1" bandCol="1">
                <a:tableStyleId>{62394D78-76CB-4DF2-90E6-CE17A867E9D8}</a:tableStyleId>
              </a:tblPr>
              <a:tblGrid>
                <a:gridCol w="839195">
                  <a:extLst>
                    <a:ext uri="{9D8B030D-6E8A-4147-A177-3AD203B41FA5}">
                      <a16:colId xmlns:a16="http://schemas.microsoft.com/office/drawing/2014/main" val="2732029867"/>
                    </a:ext>
                  </a:extLst>
                </a:gridCol>
                <a:gridCol w="4434632">
                  <a:extLst>
                    <a:ext uri="{9D8B030D-6E8A-4147-A177-3AD203B41FA5}">
                      <a16:colId xmlns:a16="http://schemas.microsoft.com/office/drawing/2014/main" val="1318881849"/>
                    </a:ext>
                  </a:extLst>
                </a:gridCol>
                <a:gridCol w="2079977">
                  <a:extLst>
                    <a:ext uri="{9D8B030D-6E8A-4147-A177-3AD203B41FA5}">
                      <a16:colId xmlns:a16="http://schemas.microsoft.com/office/drawing/2014/main" val="1032511840"/>
                    </a:ext>
                  </a:extLst>
                </a:gridCol>
              </a:tblGrid>
              <a:tr h="460840">
                <a:tc>
                  <a:txBody>
                    <a:bodyPr/>
                    <a:lstStyle/>
                    <a:p>
                      <a:pPr marL="0" marR="0" algn="ctr">
                        <a:lnSpc>
                          <a:spcPct val="115000"/>
                        </a:lnSpc>
                        <a:spcAft>
                          <a:spcPts val="1000"/>
                        </a:spcAft>
                        <a:buNone/>
                      </a:pPr>
                      <a:r>
                        <a:rPr lang="en-US" sz="1600" b="1">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COs</a:t>
                      </a:r>
                    </a:p>
                  </a:txBody>
                  <a:tcPr marL="61157" marR="61157" marT="0" marB="0" anchor="ctr"/>
                </a:tc>
                <a:tc>
                  <a:txBody>
                    <a:bodyPr/>
                    <a:lstStyle/>
                    <a:p>
                      <a:pPr marL="0" marR="0" algn="ctr">
                        <a:lnSpc>
                          <a:spcPct val="115000"/>
                        </a:lnSpc>
                        <a:spcAft>
                          <a:spcPts val="1000"/>
                        </a:spcAft>
                        <a:buNone/>
                      </a:pPr>
                      <a:r>
                        <a:rPr lang="en-US" sz="1600" b="1"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Teaching-Learning strategy</a:t>
                      </a:r>
                    </a:p>
                  </a:txBody>
                  <a:tcPr marL="61157" marR="61157" marT="0" marB="0" anchor="ctr"/>
                </a:tc>
                <a:tc>
                  <a:txBody>
                    <a:bodyPr/>
                    <a:lstStyle/>
                    <a:p>
                      <a:pPr marL="0" marR="0" algn="ctr">
                        <a:lnSpc>
                          <a:spcPct val="115000"/>
                        </a:lnSpc>
                        <a:spcAft>
                          <a:spcPts val="1000"/>
                        </a:spcAft>
                        <a:buNone/>
                      </a:pPr>
                      <a:r>
                        <a:rPr lang="en-US" sz="1600" b="1"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Assessment strategy</a:t>
                      </a:r>
                    </a:p>
                  </a:txBody>
                  <a:tcPr marL="61157" marR="61157" marT="0" marB="0" anchor="ctr"/>
                </a:tc>
                <a:extLst>
                  <a:ext uri="{0D108BD9-81ED-4DB2-BD59-A6C34878D82A}">
                    <a16:rowId xmlns:a16="http://schemas.microsoft.com/office/drawing/2014/main" val="2901492373"/>
                  </a:ext>
                </a:extLst>
              </a:tr>
              <a:tr h="453814">
                <a:tc>
                  <a:txBody>
                    <a:bodyPr/>
                    <a:lstStyle/>
                    <a:p>
                      <a:pPr marL="0" marR="0" algn="ctr">
                        <a:lnSpc>
                          <a:spcPct val="115000"/>
                        </a:lnSpc>
                        <a:spcAft>
                          <a:spcPts val="1000"/>
                        </a:spcAft>
                        <a:buNone/>
                      </a:pPr>
                      <a:r>
                        <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CO1</a:t>
                      </a:r>
                    </a:p>
                  </a:txBody>
                  <a:tcPr marL="61157" marR="61157" marT="0" marB="0" anchor="ctr"/>
                </a:tc>
                <a:tc>
                  <a:txBody>
                    <a:bodyPr/>
                    <a:lstStyle/>
                    <a:p>
                      <a:pPr marL="0" marR="0" algn="ctr">
                        <a:lnSpc>
                          <a:spcPct val="115000"/>
                        </a:lnSpc>
                        <a:spcAft>
                          <a:spcPts val="1000"/>
                        </a:spcAft>
                        <a:buNone/>
                      </a:pPr>
                      <a:r>
                        <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Lectures, Power Point Slide, Book</a:t>
                      </a:r>
                    </a:p>
                  </a:txBody>
                  <a:tcPr marL="61157" marR="61157" marT="0" marB="0" anchor="ctr"/>
                </a:tc>
                <a:tc>
                  <a:txBody>
                    <a:bodyPr/>
                    <a:lstStyle/>
                    <a:p>
                      <a:pPr marL="0" marR="0" algn="ctr">
                        <a:lnSpc>
                          <a:spcPct val="115000"/>
                        </a:lnSpc>
                        <a:spcAft>
                          <a:spcPts val="1000"/>
                        </a:spcAft>
                        <a:buNone/>
                      </a:pPr>
                      <a:r>
                        <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Mid-Term exam</a:t>
                      </a:r>
                    </a:p>
                  </a:txBody>
                  <a:tcPr marL="61157" marR="61157" marT="0" marB="0" anchor="ctr"/>
                </a:tc>
                <a:extLst>
                  <a:ext uri="{0D108BD9-81ED-4DB2-BD59-A6C34878D82A}">
                    <a16:rowId xmlns:a16="http://schemas.microsoft.com/office/drawing/2014/main" val="3679979412"/>
                  </a:ext>
                </a:extLst>
              </a:tr>
              <a:tr h="470809">
                <a:tc>
                  <a:txBody>
                    <a:bodyPr/>
                    <a:lstStyle/>
                    <a:p>
                      <a:pPr marL="0" marR="0" algn="ctr">
                        <a:lnSpc>
                          <a:spcPct val="115000"/>
                        </a:lnSpc>
                        <a:spcAft>
                          <a:spcPts val="1000"/>
                        </a:spcAft>
                        <a:buNone/>
                      </a:pPr>
                      <a:r>
                        <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CO2</a:t>
                      </a:r>
                    </a:p>
                  </a:txBody>
                  <a:tcPr marL="61157" marR="61157" marT="0" marB="0" anchor="ctr"/>
                </a:tc>
                <a:tc>
                  <a:txBody>
                    <a:bodyPr/>
                    <a:lstStyle/>
                    <a:p>
                      <a:pPr marL="0" marR="0" algn="ctr">
                        <a:lnSpc>
                          <a:spcPct val="115000"/>
                        </a:lnSpc>
                        <a:spcAft>
                          <a:spcPts val="1000"/>
                        </a:spcAft>
                        <a:buNone/>
                      </a:pPr>
                      <a:r>
                        <a:rPr lang="en-US" sz="1400" b="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Lectures, Power Point Slide, Book</a:t>
                      </a:r>
                    </a:p>
                  </a:txBody>
                  <a:tcPr marL="61157" marR="61157" marT="0" marB="0" anchor="ctr"/>
                </a:tc>
                <a:tc>
                  <a:txBody>
                    <a:bodyPr/>
                    <a:lstStyle/>
                    <a:p>
                      <a:pPr marL="0" marR="0" algn="ctr">
                        <a:lnSpc>
                          <a:spcPct val="115000"/>
                        </a:lnSpc>
                        <a:spcAft>
                          <a:spcPts val="1000"/>
                        </a:spcAft>
                        <a:buNone/>
                      </a:pPr>
                      <a:r>
                        <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Final Exam</a:t>
                      </a:r>
                    </a:p>
                  </a:txBody>
                  <a:tcPr marL="61157" marR="61157" marT="0" marB="0" anchor="ctr"/>
                </a:tc>
                <a:extLst>
                  <a:ext uri="{0D108BD9-81ED-4DB2-BD59-A6C34878D82A}">
                    <a16:rowId xmlns:a16="http://schemas.microsoft.com/office/drawing/2014/main" val="2951311766"/>
                  </a:ext>
                </a:extLst>
              </a:tr>
              <a:tr h="567628">
                <a:tc>
                  <a:txBody>
                    <a:bodyPr/>
                    <a:lstStyle/>
                    <a:p>
                      <a:pPr marL="0" marR="0" algn="ctr">
                        <a:lnSpc>
                          <a:spcPct val="115000"/>
                        </a:lnSpc>
                        <a:spcAft>
                          <a:spcPts val="1000"/>
                        </a:spcAft>
                        <a:buNone/>
                      </a:pPr>
                      <a:r>
                        <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CO3</a:t>
                      </a:r>
                    </a:p>
                  </a:txBody>
                  <a:tcPr marL="61157" marR="61157" marT="0" marB="0" anchor="ctr"/>
                </a:tc>
                <a:tc>
                  <a:txBody>
                    <a:bodyPr/>
                    <a:lstStyle/>
                    <a:p>
                      <a:pPr marL="0" marR="0" algn="ctr">
                        <a:lnSpc>
                          <a:spcPct val="115000"/>
                        </a:lnSpc>
                        <a:spcAft>
                          <a:spcPts val="1000"/>
                        </a:spcAft>
                        <a:buNone/>
                      </a:pPr>
                      <a:r>
                        <a:rPr lang="en-US" sz="1400" b="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Lectures, Power Point Slide, Book</a:t>
                      </a:r>
                    </a:p>
                  </a:txBody>
                  <a:tcPr marL="61157" marR="61157" marT="0" marB="0" anchor="ctr"/>
                </a:tc>
                <a:tc>
                  <a:txBody>
                    <a:bodyPr/>
                    <a:lstStyle/>
                    <a:p>
                      <a:pPr marL="0" marR="0" algn="ctr">
                        <a:lnSpc>
                          <a:spcPct val="115000"/>
                        </a:lnSpc>
                        <a:spcAft>
                          <a:spcPts val="1000"/>
                        </a:spcAft>
                        <a:buNone/>
                      </a:pPr>
                      <a:r>
                        <a:rPr lang="en-US" sz="1400" b="0" dirty="0">
                          <a:solidFill>
                            <a:srgbClr val="002060"/>
                          </a:solidFill>
                          <a:effectLst/>
                          <a:latin typeface="Fjalla One" panose="02000506040000020004" pitchFamily="2" charset="0"/>
                          <a:ea typeface="Times New Roman" panose="02020603050405020304" pitchFamily="18" charset="0"/>
                          <a:cs typeface="Times New Roman" panose="02020603050405020304" pitchFamily="18" charset="0"/>
                        </a:rPr>
                        <a:t>Presentation</a:t>
                      </a:r>
                    </a:p>
                  </a:txBody>
                  <a:tcPr marL="61157" marR="61157" marT="0" marB="0" anchor="ctr"/>
                </a:tc>
                <a:extLst>
                  <a:ext uri="{0D108BD9-81ED-4DB2-BD59-A6C34878D82A}">
                    <a16:rowId xmlns:a16="http://schemas.microsoft.com/office/drawing/2014/main" val="3065808277"/>
                  </a:ext>
                </a:extLst>
              </a:tr>
            </a:tbl>
          </a:graphicData>
        </a:graphic>
      </p:graphicFrame>
    </p:spTree>
    <p:extLst>
      <p:ext uri="{BB962C8B-B14F-4D97-AF65-F5344CB8AC3E}">
        <p14:creationId xmlns:p14="http://schemas.microsoft.com/office/powerpoint/2010/main" val="3864386978"/>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2DF34261CC124397F3D91909AA7EE8" ma:contentTypeVersion="3" ma:contentTypeDescription="Create a new document." ma:contentTypeScope="" ma:versionID="aae8c34e91a1797a299ef4ff2d86b071">
  <xsd:schema xmlns:xsd="http://www.w3.org/2001/XMLSchema" xmlns:xs="http://www.w3.org/2001/XMLSchema" xmlns:p="http://schemas.microsoft.com/office/2006/metadata/properties" xmlns:ns2="5e71315f-5b78-462f-9850-4380c4e47649" targetNamespace="http://schemas.microsoft.com/office/2006/metadata/properties" ma:root="true" ma:fieldsID="4b4576f0867e75ef051d607cd6875836" ns2:_="">
    <xsd:import namespace="5e71315f-5b78-462f-9850-4380c4e4764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71315f-5b78-462f-9850-4380c4e476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9E11E6-73EA-4616-8AA6-316A8B671032}"/>
</file>

<file path=customXml/itemProps2.xml><?xml version="1.0" encoding="utf-8"?>
<ds:datastoreItem xmlns:ds="http://schemas.openxmlformats.org/officeDocument/2006/customXml" ds:itemID="{D82A412C-2D52-4BB7-BF2F-948051A48188}"/>
</file>

<file path=customXml/itemProps3.xml><?xml version="1.0" encoding="utf-8"?>
<ds:datastoreItem xmlns:ds="http://schemas.openxmlformats.org/officeDocument/2006/customXml" ds:itemID="{3FB53F36-BCFF-49AA-9B27-4AC329574528}"/>
</file>

<file path=docProps/app.xml><?xml version="1.0" encoding="utf-8"?>
<Properties xmlns="http://schemas.openxmlformats.org/officeDocument/2006/extended-properties" xmlns:vt="http://schemas.openxmlformats.org/officeDocument/2006/docPropsVTypes">
  <TotalTime>24543</TotalTime>
  <Words>1164</Words>
  <Application>Microsoft Office PowerPoint</Application>
  <PresentationFormat>On-screen Show (16:9)</PresentationFormat>
  <Paragraphs>232</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Barlow Semi Condensed Medium</vt:lpstr>
      <vt:lpstr>Fjalla One</vt:lpstr>
      <vt:lpstr>Montserrat</vt:lpstr>
      <vt:lpstr>Barlow Semi Condensed</vt:lpstr>
      <vt:lpstr>Symbol</vt:lpstr>
      <vt:lpstr>Technology Consulting by Slidesgo</vt:lpstr>
      <vt:lpstr>Course Introduction  Computer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Captioning(Bangla)  using deep learning methods</dc:title>
  <dc:creator>Lenovo</dc:creator>
  <cp:lastModifiedBy>Sumaiya Tasnim</cp:lastModifiedBy>
  <cp:revision>431</cp:revision>
  <dcterms:modified xsi:type="dcterms:W3CDTF">2025-07-23T09:14:17Z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0x010100E82DF34261CC124397F3D91909AA7EE8</vt:lpwstr>
  </property>
</Properties>
</file>