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80" r:id="rId1"/>
    <p:sldMasterId id="2147483684" r:id="rId2"/>
  </p:sldMasterIdLst>
  <p:notesMasterIdLst>
    <p:notesMasterId r:id="rId33"/>
  </p:notesMasterIdLst>
  <p:sldIdLst>
    <p:sldId id="321" r:id="rId3"/>
    <p:sldId id="395" r:id="rId4"/>
    <p:sldId id="416" r:id="rId5"/>
    <p:sldId id="413" r:id="rId6"/>
    <p:sldId id="417" r:id="rId7"/>
    <p:sldId id="257" r:id="rId8"/>
    <p:sldId id="418" r:id="rId9"/>
    <p:sldId id="419" r:id="rId10"/>
    <p:sldId id="263" r:id="rId11"/>
    <p:sldId id="264" r:id="rId12"/>
    <p:sldId id="258" r:id="rId13"/>
    <p:sldId id="260" r:id="rId14"/>
    <p:sldId id="428" r:id="rId15"/>
    <p:sldId id="429" r:id="rId16"/>
    <p:sldId id="262" r:id="rId17"/>
    <p:sldId id="420" r:id="rId18"/>
    <p:sldId id="414" r:id="rId19"/>
    <p:sldId id="421" r:id="rId20"/>
    <p:sldId id="415" r:id="rId21"/>
    <p:sldId id="265" r:id="rId22"/>
    <p:sldId id="424" r:id="rId23"/>
    <p:sldId id="422" r:id="rId24"/>
    <p:sldId id="423" r:id="rId25"/>
    <p:sldId id="425" r:id="rId26"/>
    <p:sldId id="266" r:id="rId27"/>
    <p:sldId id="426" r:id="rId28"/>
    <p:sldId id="272" r:id="rId29"/>
    <p:sldId id="427" r:id="rId30"/>
    <p:sldId id="276" r:id="rId31"/>
    <p:sldId id="396" r:id="rId32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34"/>
      <p:bold r:id="rId35"/>
      <p:italic r:id="rId36"/>
      <p:boldItalic r:id="rId37"/>
    </p:embeddedFont>
    <p:embeddedFont>
      <p:font typeface="Barlow Semi Condensed Medium" panose="00000606000000000000" pitchFamily="2" charset="0"/>
      <p:regular r:id="rId38"/>
      <p:bold r:id="rId39"/>
      <p:italic r:id="rId40"/>
      <p:boldItalic r:id="rId41"/>
    </p:embeddedFont>
    <p:embeddedFont>
      <p:font typeface="Fjalla One" panose="02000506040000020004" pitchFamily="2" charset="0"/>
      <p:regular r:id="rId42"/>
    </p:embeddedFont>
    <p:embeddedFont>
      <p:font typeface="Montserrat" panose="00000500000000000000" pitchFamily="2" charset="0"/>
      <p:regular r:id="rId43"/>
      <p:bold r:id="rId44"/>
      <p:italic r:id="rId45"/>
      <p:boldItalic r:id="rId46"/>
    </p:embeddedFont>
    <p:embeddedFont>
      <p:font typeface="Montserrat Black" panose="00000A00000000000000" pitchFamily="2" charset="0"/>
      <p:bold r:id="rId47"/>
      <p:boldItalic r:id="rId48"/>
    </p:embeddedFont>
    <p:embeddedFont>
      <p:font typeface="Montserrat ExtraBold" panose="00000900000000000000" pitchFamily="2" charset="0"/>
      <p:bold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A468B479-CD98-439D-AB3A-897B7AB2A78C}">
          <p14:sldIdLst>
            <p14:sldId id="321"/>
            <p14:sldId id="395"/>
            <p14:sldId id="416"/>
            <p14:sldId id="413"/>
            <p14:sldId id="417"/>
            <p14:sldId id="257"/>
            <p14:sldId id="418"/>
            <p14:sldId id="419"/>
            <p14:sldId id="263"/>
            <p14:sldId id="264"/>
            <p14:sldId id="258"/>
            <p14:sldId id="260"/>
            <p14:sldId id="428"/>
            <p14:sldId id="429"/>
            <p14:sldId id="262"/>
            <p14:sldId id="420"/>
            <p14:sldId id="414"/>
            <p14:sldId id="421"/>
            <p14:sldId id="415"/>
            <p14:sldId id="265"/>
            <p14:sldId id="424"/>
            <p14:sldId id="422"/>
            <p14:sldId id="423"/>
            <p14:sldId id="425"/>
            <p14:sldId id="266"/>
            <p14:sldId id="426"/>
            <p14:sldId id="272"/>
            <p14:sldId id="427"/>
            <p14:sldId id="276"/>
            <p14:sldId id="3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62BB"/>
    <a:srgbClr val="FCF8F5"/>
    <a:srgbClr val="323230"/>
    <a:srgbClr val="00A8DA"/>
    <a:srgbClr val="F9FBFE"/>
    <a:srgbClr val="FBFCFE"/>
    <a:srgbClr val="F9FCFF"/>
    <a:srgbClr val="BCFABC"/>
    <a:srgbClr val="ECF5FE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394D78-76CB-4DF2-90E6-CE17A867E9D8}">
  <a:tblStyle styleId="{62394D78-76CB-4DF2-90E6-CE17A867E9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5065" autoAdjust="0"/>
  </p:normalViewPr>
  <p:slideViewPr>
    <p:cSldViewPr snapToGrid="0">
      <p:cViewPr varScale="1">
        <p:scale>
          <a:sx n="113" d="100"/>
          <a:sy n="113" d="100"/>
        </p:scale>
        <p:origin x="38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6.fntdata"/><Relationship Id="rId21" Type="http://schemas.openxmlformats.org/officeDocument/2006/relationships/slide" Target="slides/slide19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font" Target="fonts/font17.fntdata"/><Relationship Id="rId55" Type="http://schemas.openxmlformats.org/officeDocument/2006/relationships/customXml" Target="../customXml/item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56" Type="http://schemas.openxmlformats.org/officeDocument/2006/relationships/customXml" Target="../customXml/item2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8.xml"/><Relationship Id="rId41" Type="http://schemas.openxmlformats.org/officeDocument/2006/relationships/font" Target="fonts/font8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3.fntdata"/><Relationship Id="rId49" Type="http://schemas.openxmlformats.org/officeDocument/2006/relationships/font" Target="fonts/font16.fntdata"/><Relationship Id="rId57" Type="http://schemas.openxmlformats.org/officeDocument/2006/relationships/customXml" Target="../customXml/item3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11.fntdata"/><Relationship Id="rId5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652420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7170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3">
          <a:extLst>
            <a:ext uri="{FF2B5EF4-FFF2-40B4-BE49-F238E27FC236}">
              <a16:creationId xmlns:a16="http://schemas.microsoft.com/office/drawing/2014/main" id="{9D4BC64D-82E6-4062-6C9F-68E97681A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4" name="Google Shape;3454;g9f7573e938_1_324:notes">
            <a:extLst>
              <a:ext uri="{FF2B5EF4-FFF2-40B4-BE49-F238E27FC236}">
                <a16:creationId xmlns:a16="http://schemas.microsoft.com/office/drawing/2014/main" id="{55C53761-11F7-EE15-1979-6916B162CD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5" name="Google Shape;3455;g9f7573e938_1_324:notes">
            <a:extLst>
              <a:ext uri="{FF2B5EF4-FFF2-40B4-BE49-F238E27FC236}">
                <a16:creationId xmlns:a16="http://schemas.microsoft.com/office/drawing/2014/main" id="{0A5001DF-D8E4-3D66-FB3E-CF5BA5198E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5841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`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8DF29F-79F6-42B9-AA34-761B3336EED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48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E1FEEE-D7D2-24E5-A7DF-FD1DCFD08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8C5AA7-AE57-BF2A-D88D-84E1C0B234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9D718F-3DA0-2662-9D76-45C33E8D9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`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72DF7-1555-604A-723D-3503A75917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8DF29F-79F6-42B9-AA34-761B3336EED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84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B7AFE-0158-52CD-21A2-B06B02281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DE0935-3016-760D-8CE7-C0553120CD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7CCF4A-2FD8-A70C-D5CE-963C18DDE6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`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3A266-833D-43D2-621F-0EB6B9626C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8DF29F-79F6-42B9-AA34-761B3336EED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255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83580-205B-80C3-0F95-BC580E2FF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587822-2796-B7C9-791E-196C5D1C78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EDBD87-D3D7-1CE1-321C-115AF5314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`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BE0F7-E99D-BB77-1BE9-5784D2632A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8DF29F-79F6-42B9-AA34-761B3336EED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804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3">
          <a:extLst>
            <a:ext uri="{FF2B5EF4-FFF2-40B4-BE49-F238E27FC236}">
              <a16:creationId xmlns:a16="http://schemas.microsoft.com/office/drawing/2014/main" id="{521F91D5-E6F3-F1BE-79FB-EEC834CD4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4" name="Google Shape;3454;g9f7573e938_1_324:notes">
            <a:extLst>
              <a:ext uri="{FF2B5EF4-FFF2-40B4-BE49-F238E27FC236}">
                <a16:creationId xmlns:a16="http://schemas.microsoft.com/office/drawing/2014/main" id="{F46F8A5C-CAEC-A04B-B2AD-5BD60C7766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5" name="Google Shape;3455;g9f7573e938_1_324:notes">
            <a:extLst>
              <a:ext uri="{FF2B5EF4-FFF2-40B4-BE49-F238E27FC236}">
                <a16:creationId xmlns:a16="http://schemas.microsoft.com/office/drawing/2014/main" id="{30FD8495-E91E-7916-1E94-2600EF0879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7224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3">
          <a:extLst>
            <a:ext uri="{FF2B5EF4-FFF2-40B4-BE49-F238E27FC236}">
              <a16:creationId xmlns:a16="http://schemas.microsoft.com/office/drawing/2014/main" id="{6B47599D-CD7B-85F6-7C31-104F217B6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4" name="Google Shape;3454;g9f7573e938_1_324:notes">
            <a:extLst>
              <a:ext uri="{FF2B5EF4-FFF2-40B4-BE49-F238E27FC236}">
                <a16:creationId xmlns:a16="http://schemas.microsoft.com/office/drawing/2014/main" id="{7C46AFBA-FE85-7B2B-B58D-58D1C07D50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5" name="Google Shape;3455;g9f7573e938_1_324:notes">
            <a:extLst>
              <a:ext uri="{FF2B5EF4-FFF2-40B4-BE49-F238E27FC236}">
                <a16:creationId xmlns:a16="http://schemas.microsoft.com/office/drawing/2014/main" id="{FA8F01FB-48A3-0031-17E5-AB7461C049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9010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3">
          <a:extLst>
            <a:ext uri="{FF2B5EF4-FFF2-40B4-BE49-F238E27FC236}">
              <a16:creationId xmlns:a16="http://schemas.microsoft.com/office/drawing/2014/main" id="{5BD6101B-4BFC-C194-E351-CB96B4119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4" name="Google Shape;3454;g9f7573e938_1_324:notes">
            <a:extLst>
              <a:ext uri="{FF2B5EF4-FFF2-40B4-BE49-F238E27FC236}">
                <a16:creationId xmlns:a16="http://schemas.microsoft.com/office/drawing/2014/main" id="{C7DABFAA-FE5A-3C9D-C6E3-5F242A3CC2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5" name="Google Shape;3455;g9f7573e938_1_324:notes">
            <a:extLst>
              <a:ext uri="{FF2B5EF4-FFF2-40B4-BE49-F238E27FC236}">
                <a16:creationId xmlns:a16="http://schemas.microsoft.com/office/drawing/2014/main" id="{A1CE1711-7462-7E5C-1D10-9D7916BEA3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3093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14C623-D9F8-61A4-E6B2-8CBF4943D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C75475-4572-A875-E2EA-FDEE4A9D40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F711AB-74F4-4F11-222D-043A7EDE6C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7181A-6086-31F0-03CF-DDF214DED0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6C8DF29F-79F6-42B9-AA34-761B3336EEDB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388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3">
          <a:extLst>
            <a:ext uri="{FF2B5EF4-FFF2-40B4-BE49-F238E27FC236}">
              <a16:creationId xmlns:a16="http://schemas.microsoft.com/office/drawing/2014/main" id="{E454C0C9-80C8-116C-400D-9504636FA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4" name="Google Shape;3454;g9f7573e938_1_324:notes">
            <a:extLst>
              <a:ext uri="{FF2B5EF4-FFF2-40B4-BE49-F238E27FC236}">
                <a16:creationId xmlns:a16="http://schemas.microsoft.com/office/drawing/2014/main" id="{2EB5F4D8-E9D4-9C52-A286-B2799D8A0C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5" name="Google Shape;3455;g9f7573e938_1_324:notes">
            <a:extLst>
              <a:ext uri="{FF2B5EF4-FFF2-40B4-BE49-F238E27FC236}">
                <a16:creationId xmlns:a16="http://schemas.microsoft.com/office/drawing/2014/main" id="{8B97FF81-54FB-381C-4A11-623E7648C9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2595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6C8DF29F-79F6-42B9-AA34-761B3336EEDB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8454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30D65-D53A-088E-65C9-1B8D31448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1D6630-8838-F708-F9FB-5ED31E8C4C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00E0B7-4FD5-51D8-BD49-587AEC9959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E02D6-8351-563D-933B-B74E2F8B8D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6C8DF29F-79F6-42B9-AA34-761B3336EEDB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8825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3">
          <a:extLst>
            <a:ext uri="{FF2B5EF4-FFF2-40B4-BE49-F238E27FC236}">
              <a16:creationId xmlns:a16="http://schemas.microsoft.com/office/drawing/2014/main" id="{577397A7-CFA0-7BF9-B4B8-79420ACE2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4" name="Google Shape;3454;g9f7573e938_1_324:notes">
            <a:extLst>
              <a:ext uri="{FF2B5EF4-FFF2-40B4-BE49-F238E27FC236}">
                <a16:creationId xmlns:a16="http://schemas.microsoft.com/office/drawing/2014/main" id="{F0B4D74D-416D-D342-4F75-AE64C268DF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5" name="Google Shape;3455;g9f7573e938_1_324:notes">
            <a:extLst>
              <a:ext uri="{FF2B5EF4-FFF2-40B4-BE49-F238E27FC236}">
                <a16:creationId xmlns:a16="http://schemas.microsoft.com/office/drawing/2014/main" id="{028186C7-2656-AB65-4220-F33FDF9AE1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6227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3">
          <a:extLst>
            <a:ext uri="{FF2B5EF4-FFF2-40B4-BE49-F238E27FC236}">
              <a16:creationId xmlns:a16="http://schemas.microsoft.com/office/drawing/2014/main" id="{9C1358F1-174A-CC33-4A36-939733A4A5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4" name="Google Shape;3454;g9f7573e938_1_324:notes">
            <a:extLst>
              <a:ext uri="{FF2B5EF4-FFF2-40B4-BE49-F238E27FC236}">
                <a16:creationId xmlns:a16="http://schemas.microsoft.com/office/drawing/2014/main" id="{DF81AFB0-7AB8-A3B9-8BFD-655D0BC9A8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5" name="Google Shape;3455;g9f7573e938_1_324:notes">
            <a:extLst>
              <a:ext uri="{FF2B5EF4-FFF2-40B4-BE49-F238E27FC236}">
                <a16:creationId xmlns:a16="http://schemas.microsoft.com/office/drawing/2014/main" id="{043057BE-DFCB-EB0B-CDA6-5EE2B4ED71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644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0CBA3-B3D9-4F53-9A1F-8168A56DA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0F531F-ECCC-4FB3-9B03-41983DE91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3812634D-EAB4-4FA1-8307-497FC21CD751}" type="datetimeFigureOut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7/28/2025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BF1C90-C440-42BC-BFA9-D2C85BE4F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8BC4C-A23E-4CFD-B4F8-DCE930692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383F8E22-14AA-40EB-BC47-704AC987A4E6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679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B53F0-2A6F-4AF7-9896-B6343307E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AE5A2-3318-491E-82EE-02F0FC85C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B4EEE-EECE-43A2-B0CF-44E046D6A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634D-EAB4-4FA1-8307-497FC21CD751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F3116-3147-4AB2-986A-AECD6C1CF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353AD-94CD-413E-82C5-12BD650D8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8E22-14AA-40EB-BC47-704AC987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52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DEF6D-F6AB-4DEA-802E-B8AD30496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D4050-F067-4752-A564-855FBE81A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3583E-172B-45FE-922E-E87B6BA1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634D-EAB4-4FA1-8307-497FC21CD751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940D6-C7C8-4BDD-82EB-F3C9E15C5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E6292-F1D1-4E21-AD08-392F4BC06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8E22-14AA-40EB-BC47-704AC987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69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5543C-13E3-4F1E-88DB-7B964454C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21550-AB2C-4DA8-A840-324C767F4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7BFCC-9865-486B-ACAF-CE598505C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634D-EAB4-4FA1-8307-497FC21CD751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8A27C-1452-4FAB-9A94-576938AEF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4962F-B19D-4D89-8042-0013ACEE9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8E22-14AA-40EB-BC47-704AC987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0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838D-8039-442C-B4A4-C80844B26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ED85C-A0E4-4304-9DCD-0F7D3E92D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97FC9-34BC-4B7D-BAE3-CFDC561CB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BA364-8B93-4359-8ABA-4C6221E0E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634D-EAB4-4FA1-8307-497FC21CD751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B8B2B-4863-4A79-B27B-A94C667F0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1331A-4788-4A1B-86AB-D2508B72E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8E22-14AA-40EB-BC47-704AC987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74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3F7CA-B304-48DE-A67F-59138ABF5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F9995-12F1-4E86-B290-A6EA8928F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7A509-2AF9-4DE2-A34C-E792D409E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488771-81E1-443D-A9A5-9574FDD6AD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95B22D-5FEA-4B4E-9145-AEC3853416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779BDD-FD46-471E-865A-E02D3A8C9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634D-EAB4-4FA1-8307-497FC21CD751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D68FAE-0B50-4D3D-BE4F-3292759A7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A6EFA7-66CF-4B3E-8407-56EF7BA1F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8E22-14AA-40EB-BC47-704AC987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21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0CBA3-B3D9-4F53-9A1F-8168A56DA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0F531F-ECCC-4FB3-9B03-41983DE91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634D-EAB4-4FA1-8307-497FC21CD751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BF1C90-C440-42BC-BFA9-D2C85BE4F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8BC4C-A23E-4CFD-B4F8-DCE930692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8E22-14AA-40EB-BC47-704AC987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30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B94F1E-3E44-4381-8D21-FB115DC6D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634D-EAB4-4FA1-8307-497FC21CD751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5BB21F-8D4B-4344-8AA6-7ABAF1A8D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3A788-6A54-42A9-8B3D-B0241A58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8E22-14AA-40EB-BC47-704AC987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125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65244-13A8-4E5A-AD3C-5B172E42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142C4-EE78-4E23-87A6-E6ADAB686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483AAF-3887-4894-94B2-921535410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23D4F-FE3C-4A57-972D-7170A966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634D-EAB4-4FA1-8307-497FC21CD751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759C3-047E-4DFE-B550-8CB749901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2B1C1-5736-43D1-B863-DE4691EA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8E22-14AA-40EB-BC47-704AC987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733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F79F4-4BDE-4471-B7F5-1AB024876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7E6C62-DAAA-49E3-9FC4-57FFE41AFA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D199E-14F9-4A6A-95AB-40C35C97C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38902-68A2-4FC5-829F-0B1A9E5FC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634D-EAB4-4FA1-8307-497FC21CD751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18E9C-5512-40B2-89FA-E865CC865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73F3E-2092-427D-8435-67994C390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8E22-14AA-40EB-BC47-704AC987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64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08B2B-B4AF-45A4-80DC-6F1850176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B85C2-84BE-4CE8-87D1-A8C805261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C5232-2C84-4E47-9A7E-D6F080909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634D-EAB4-4FA1-8307-497FC21CD751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0729B-4C8F-4018-8C46-E6B9DEDFB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54A3B-F50D-44E7-A4F5-CADAE508C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8E22-14AA-40EB-BC47-704AC987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307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7636A0-0079-4144-B5D8-E2C55CB584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5E0BC-8D39-47F4-AE0B-A036B63B5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0C164-9737-474D-BD14-3D7FA1A38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634D-EAB4-4FA1-8307-497FC21CD751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A17C3-39BE-4B2C-8F9C-95BECB5E9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C05B6-7142-43F5-8A93-E51C152CA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8E22-14AA-40EB-BC47-704AC987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37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 3">
  <p:cSld name="CUSTOM_16"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>
            <a:spLocks noGrp="1"/>
          </p:cNvSpPr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9" name="Google Shape;1229;p25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2" name="Google Shape;1262;p25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919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DEF6D-F6AB-4DEA-802E-B8AD30496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D4050-F067-4752-A564-855FBE81A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3583E-172B-45FE-922E-E87B6BA1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3812634D-EAB4-4FA1-8307-497FC21CD751}" type="datetimeFigureOut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7/28/2025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940D6-C7C8-4BDD-82EB-F3C9E15C5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E6292-F1D1-4E21-AD08-392F4BC06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383F8E22-14AA-40EB-BC47-704AC987A4E6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5563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 flip="none" rotWithShape="1">
          <a:gsLst>
            <a:gs pos="29000">
              <a:srgbClr val="F6FAFF"/>
            </a:gs>
            <a:gs pos="99000">
              <a:schemeClr val="bg1"/>
            </a:gs>
            <a:gs pos="0">
              <a:srgbClr val="ECF5FE"/>
            </a:gs>
          </a:gsLst>
          <a:path path="circle">
            <a:fillToRect l="100000" b="10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71" r:id="rId3"/>
    <p:sldLayoutId id="2147483673" r:id="rId4"/>
    <p:sldLayoutId id="2147483674" r:id="rId5"/>
    <p:sldLayoutId id="2147483675" r:id="rId6"/>
    <p:sldLayoutId id="2147483676" r:id="rId7"/>
    <p:sldLayoutId id="2147483681" r:id="rId8"/>
    <p:sldLayoutId id="2147483682" r:id="rId9"/>
    <p:sldLayoutId id="2147483683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6000">
              <a:srgbClr val="40445F"/>
            </a:gs>
            <a:gs pos="0">
              <a:srgbClr val="6C728A"/>
            </a:gs>
            <a:gs pos="35000">
              <a:srgbClr val="60667E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A77DD1-6407-46E0-8A4A-53D869A7A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93006-FA37-4EE9-A2D1-ED91FE5F3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27342-BA8D-4E1C-9F73-41A8E3E29F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2634D-EAB4-4FA1-8307-497FC21CD751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784B8-B028-4987-AE6B-3E763AE6EA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75C39-1CE8-43B9-81D3-CE6942D4C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F8E22-14AA-40EB-BC47-704AC987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68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liffy.com/blog/how-to-flowchart-basic-symbols-part-1-of-3" TargetMode="Externa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695798" y="1285053"/>
            <a:ext cx="4695775" cy="6568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-US" sz="2800" dirty="0">
                <a:solidFill>
                  <a:srgbClr val="002060"/>
                </a:solidFill>
              </a:rPr>
              <a:t>Introduction to Algorithms</a:t>
            </a:r>
            <a:endParaRPr lang="en-US" sz="2400" dirty="0">
              <a:solidFill>
                <a:srgbClr val="0662BB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8995B6A-39A4-EE2E-35A3-28A8F972D2FF}"/>
              </a:ext>
            </a:extLst>
          </p:cNvPr>
          <p:cNvCxnSpPr>
            <a:cxnSpLocks/>
          </p:cNvCxnSpPr>
          <p:nvPr/>
        </p:nvCxnSpPr>
        <p:spPr>
          <a:xfrm>
            <a:off x="1806071" y="2879527"/>
            <a:ext cx="6952982" cy="2622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3152" y="4565904"/>
            <a:ext cx="5546598" cy="566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1D893E-FDA4-A1B0-D72D-A3AFDBD2EF37}"/>
              </a:ext>
            </a:extLst>
          </p:cNvPr>
          <p:cNvSpPr txBox="1"/>
          <p:nvPr/>
        </p:nvSpPr>
        <p:spPr>
          <a:xfrm>
            <a:off x="6711426" y="2996140"/>
            <a:ext cx="2143536" cy="1023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Fjalla One" panose="0200050604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Sumaiya Tasnim</a:t>
            </a:r>
          </a:p>
          <a:p>
            <a:pPr algn="r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Fjalla One" panose="0200050604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Lecturer, Department of CSE</a:t>
            </a:r>
          </a:p>
          <a:p>
            <a:pPr algn="r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Fjalla One" panose="0200050604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Varendra University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2057DB-60D6-0C71-BF3D-0590A19F855D}"/>
              </a:ext>
            </a:extLst>
          </p:cNvPr>
          <p:cNvSpPr txBox="1"/>
          <p:nvPr/>
        </p:nvSpPr>
        <p:spPr>
          <a:xfrm>
            <a:off x="7058043" y="2575303"/>
            <a:ext cx="1796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2060"/>
                </a:solidFill>
                <a:latin typeface="Fjalla One" panose="02000506040000020004" pitchFamily="2" charset="0"/>
              </a:rPr>
              <a:t>Course Instructor</a:t>
            </a:r>
            <a:r>
              <a:rPr lang="en-US" dirty="0">
                <a:solidFill>
                  <a:srgbClr val="494949"/>
                </a:solidFill>
                <a:latin typeface="Fjalla One" panose="02000506040000020004" pitchFamily="2" charset="0"/>
              </a:rPr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32482A-67F1-58B1-6891-463DA77FF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194" y="218223"/>
            <a:ext cx="1222913" cy="122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247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2BDAF0-DF21-445F-8352-B2C0575DEE11}"/>
              </a:ext>
            </a:extLst>
          </p:cNvPr>
          <p:cNvSpPr/>
          <p:nvPr/>
        </p:nvSpPr>
        <p:spPr>
          <a:xfrm>
            <a:off x="740230" y="1548152"/>
            <a:ext cx="1709057" cy="370114"/>
          </a:xfrm>
          <a:prstGeom prst="rect">
            <a:avLst/>
          </a:prstGeom>
          <a:solidFill>
            <a:schemeClr val="bg1"/>
          </a:solidFill>
          <a:ln>
            <a:solidFill>
              <a:srgbClr val="40445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arlow Semi Condensed Medium" panose="00000606000000000000" pitchFamily="2" charset="0"/>
                <a:ea typeface="+mn-ea"/>
                <a:cs typeface="+mn-cs"/>
                <a:sym typeface="Arial"/>
              </a:rPr>
              <a:t>Finite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ED5C94-4A45-456C-BED8-1DD00FA4B400}"/>
              </a:ext>
            </a:extLst>
          </p:cNvPr>
          <p:cNvSpPr txBox="1"/>
          <p:nvPr/>
        </p:nvSpPr>
        <p:spPr>
          <a:xfrm>
            <a:off x="740230" y="1918266"/>
            <a:ext cx="698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arlow Semi Condensed Medium" panose="00000606000000000000" pitchFamily="2" charset="0"/>
                <a:cs typeface="Arial"/>
                <a:sym typeface="Arial"/>
              </a:rPr>
              <a:t>An algorithm must terminate after a finite number of steps.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978529-E747-4B3F-9824-AFA9F05C6CCF}"/>
              </a:ext>
            </a:extLst>
          </p:cNvPr>
          <p:cNvSpPr/>
          <p:nvPr/>
        </p:nvSpPr>
        <p:spPr>
          <a:xfrm>
            <a:off x="740230" y="2536070"/>
            <a:ext cx="1709057" cy="370114"/>
          </a:xfrm>
          <a:prstGeom prst="rect">
            <a:avLst/>
          </a:prstGeom>
          <a:solidFill>
            <a:schemeClr val="bg1"/>
          </a:solidFill>
          <a:ln>
            <a:solidFill>
              <a:srgbClr val="40445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arlow Semi Condensed Medium" panose="00000606000000000000" pitchFamily="2" charset="0"/>
                <a:ea typeface="+mn-ea"/>
                <a:cs typeface="+mn-cs"/>
                <a:sym typeface="Arial"/>
              </a:rPr>
              <a:t>Feasible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14806A-CDAA-4E69-9460-1FDEE2C1CDBA}"/>
              </a:ext>
            </a:extLst>
          </p:cNvPr>
          <p:cNvSpPr txBox="1"/>
          <p:nvPr/>
        </p:nvSpPr>
        <p:spPr>
          <a:xfrm>
            <a:off x="740230" y="2906184"/>
            <a:ext cx="698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arlow Semi Condensed Medium" panose="00000606000000000000" pitchFamily="2" charset="0"/>
                <a:cs typeface="Arial"/>
                <a:sym typeface="Arial"/>
              </a:rPr>
              <a:t>An algorithm should be feasible  with the available resources.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56F057-1943-4B63-8172-31F5B1D730AE}"/>
              </a:ext>
            </a:extLst>
          </p:cNvPr>
          <p:cNvSpPr/>
          <p:nvPr/>
        </p:nvSpPr>
        <p:spPr>
          <a:xfrm>
            <a:off x="740230" y="3520776"/>
            <a:ext cx="1709057" cy="370114"/>
          </a:xfrm>
          <a:prstGeom prst="rect">
            <a:avLst/>
          </a:prstGeom>
          <a:solidFill>
            <a:schemeClr val="bg1"/>
          </a:solidFill>
          <a:ln>
            <a:solidFill>
              <a:srgbClr val="40445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arlow Semi Condensed Medium" panose="00000606000000000000" pitchFamily="2" charset="0"/>
                <a:ea typeface="+mn-ea"/>
                <a:cs typeface="+mn-cs"/>
                <a:sym typeface="Arial"/>
              </a:rPr>
              <a:t>Independent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772B9C-53CE-4F46-9E6C-EAED40455B3C}"/>
              </a:ext>
            </a:extLst>
          </p:cNvPr>
          <p:cNvSpPr txBox="1"/>
          <p:nvPr/>
        </p:nvSpPr>
        <p:spPr>
          <a:xfrm>
            <a:off x="740230" y="3890889"/>
            <a:ext cx="7611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arlow Semi Condensed Medium" panose="00000606000000000000" pitchFamily="2" charset="0"/>
                <a:cs typeface="Arial"/>
                <a:sym typeface="Arial"/>
              </a:rPr>
              <a:t>Algorithm should have step-by-step directions which should be  independent of any system.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2FA0EBD-61BA-2FF5-19CD-BB92D6CE4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750" y="526925"/>
            <a:ext cx="3848250" cy="572700"/>
          </a:xfrm>
        </p:spPr>
        <p:txBody>
          <a:bodyPr/>
          <a:lstStyle/>
          <a:p>
            <a:r>
              <a:rPr lang="en-US" sz="2400" b="1" dirty="0">
                <a:solidFill>
                  <a:srgbClr val="002060"/>
                </a:solidFill>
                <a:latin typeface="Barlow Semi Condensed Medium" panose="00000606000000000000" pitchFamily="2" charset="0"/>
              </a:rPr>
              <a:t>Characteristics of Algorithm:</a:t>
            </a:r>
          </a:p>
        </p:txBody>
      </p:sp>
    </p:spTree>
    <p:extLst>
      <p:ext uri="{BB962C8B-B14F-4D97-AF65-F5344CB8AC3E}">
        <p14:creationId xmlns:p14="http://schemas.microsoft.com/office/powerpoint/2010/main" val="2769646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182DB64-2AEF-419E-8E05-5284D2075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470378"/>
              </p:ext>
            </p:extLst>
          </p:nvPr>
        </p:nvGraphicFramePr>
        <p:xfrm>
          <a:off x="1083128" y="1431593"/>
          <a:ext cx="6977744" cy="2967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8872">
                  <a:extLst>
                    <a:ext uri="{9D8B030D-6E8A-4147-A177-3AD203B41FA5}">
                      <a16:colId xmlns:a16="http://schemas.microsoft.com/office/drawing/2014/main" val="1149720022"/>
                    </a:ext>
                  </a:extLst>
                </a:gridCol>
                <a:gridCol w="3488872">
                  <a:extLst>
                    <a:ext uri="{9D8B030D-6E8A-4147-A177-3AD203B41FA5}">
                      <a16:colId xmlns:a16="http://schemas.microsoft.com/office/drawing/2014/main" val="1036994250"/>
                    </a:ext>
                  </a:extLst>
                </a:gridCol>
              </a:tblGrid>
              <a:tr h="45773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40445F"/>
                          </a:solidFill>
                          <a:latin typeface="Barlow Semi Condensed Medium" panose="00000606000000000000" pitchFamily="2" charset="0"/>
                        </a:rPr>
                        <a:t>Algorithm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6066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6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66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6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40445F"/>
                          </a:solidFill>
                          <a:latin typeface="Barlow Semi Condensed Medium" panose="00000606000000000000" pitchFamily="2" charset="0"/>
                        </a:rPr>
                        <a:t>Program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6066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6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66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6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30058"/>
                  </a:ext>
                </a:extLst>
              </a:tr>
              <a:tr h="8594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arlow Semi Condensed Medium" panose="00000606000000000000" pitchFamily="2" charset="0"/>
                        </a:rPr>
                        <a:t>An algorithm is a set of well-defined instructions in sequence to solve a problem.</a:t>
                      </a:r>
                    </a:p>
                    <a:p>
                      <a:pPr algn="ctr"/>
                      <a:endParaRPr lang="en-US" sz="1400" dirty="0">
                        <a:latin typeface="Barlow Semi Condensed Medium" panose="00000606000000000000" pitchFamily="2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6066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6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66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6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arlow Semi Condensed Medium" panose="00000606000000000000" pitchFamily="2" charset="0"/>
                        </a:rPr>
                        <a:t>A program is an implementation of an algorithm to be run on a specific system.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6066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6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66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6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079012"/>
                  </a:ext>
                </a:extLst>
              </a:tr>
              <a:tr h="6408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arlow Semi Condensed Medium" panose="00000606000000000000" pitchFamily="2" charset="0"/>
                        </a:rPr>
                        <a:t>It does not deal with machine specific details.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6066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6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66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6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arlow Semi Condensed Medium" panose="00000606000000000000" pitchFamily="2" charset="0"/>
                        </a:rPr>
                        <a:t>It deals with machine specific details.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6066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6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66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6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690563"/>
                  </a:ext>
                </a:extLst>
              </a:tr>
              <a:tr h="6408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arlow Semi Condensed Medium" panose="00000606000000000000" pitchFamily="2" charset="0"/>
                        </a:rPr>
                        <a:t>Algorithm is written using natural language.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6066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6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66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6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arlow Semi Condensed Medium" panose="00000606000000000000" pitchFamily="2" charset="0"/>
                        </a:rPr>
                        <a:t>Programs are written using a specific programming language.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6066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6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66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6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388558"/>
                  </a:ext>
                </a:extLst>
              </a:tr>
              <a:tr h="36889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arlow Semi Condensed Medium" panose="00000606000000000000" pitchFamily="2" charset="0"/>
                        </a:rPr>
                        <a:t>Think of it as a class.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6066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6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66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6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arlow Semi Condensed Medium" panose="00000606000000000000" pitchFamily="2" charset="0"/>
                        </a:rPr>
                        <a:t>Think of it as a object of the class.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6066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66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66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66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661743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EFA816D5-2D3A-4FF1-A64E-E327EFFC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750" y="526925"/>
            <a:ext cx="3055770" cy="572700"/>
          </a:xfrm>
        </p:spPr>
        <p:txBody>
          <a:bodyPr/>
          <a:lstStyle/>
          <a:p>
            <a:r>
              <a:rPr lang="en-US" sz="2400" b="1" dirty="0">
                <a:solidFill>
                  <a:srgbClr val="002060"/>
                </a:solidFill>
                <a:latin typeface="Barlow Semi Condensed Medium" panose="00000606000000000000" pitchFamily="2" charset="0"/>
              </a:rPr>
              <a:t>Algorithm VS Program:</a:t>
            </a:r>
          </a:p>
        </p:txBody>
      </p:sp>
    </p:spTree>
    <p:extLst>
      <p:ext uri="{BB962C8B-B14F-4D97-AF65-F5344CB8AC3E}">
        <p14:creationId xmlns:p14="http://schemas.microsoft.com/office/powerpoint/2010/main" val="844660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773" y="314244"/>
            <a:ext cx="2736427" cy="61780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arlow Semi Condensed Medium" panose="00000606000000000000" pitchFamily="2" charset="0"/>
                <a:cs typeface="Times New Roman" panose="02020603050405020304" pitchFamily="18" charset="0"/>
              </a:rPr>
              <a:t>Algorithm Design: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558" y="1097279"/>
            <a:ext cx="6360161" cy="2583180"/>
          </a:xfrm>
        </p:spPr>
        <p:txBody>
          <a:bodyPr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002060"/>
                </a:solidFill>
                <a:latin typeface="Barlow Semi Condensed Medium" panose="00000606000000000000" pitchFamily="2" charset="0"/>
                <a:cs typeface="Times New Roman" panose="02020603050405020304" pitchFamily="18" charset="0"/>
              </a:rPr>
              <a:t>Design: </a:t>
            </a:r>
            <a:r>
              <a:rPr lang="en-US" sz="1600" dirty="0">
                <a:solidFill>
                  <a:srgbClr val="002060"/>
                </a:solidFill>
                <a:latin typeface="Barlow Semi Condensed Medium" panose="00000606000000000000" pitchFamily="2" charset="0"/>
                <a:cs typeface="Times New Roman" panose="02020603050405020304" pitchFamily="18" charset="0"/>
              </a:rPr>
              <a:t>Focuses on creating algorithms to solve a specific problem.</a:t>
            </a:r>
          </a:p>
          <a:p>
            <a:pPr marL="285750" lvl="8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002060"/>
                </a:solidFill>
                <a:latin typeface="Barlow Semi Condensed Medium" panose="00000606000000000000" pitchFamily="2" charset="0"/>
                <a:cs typeface="Times New Roman" panose="02020603050405020304" pitchFamily="18" charset="0"/>
              </a:rPr>
              <a:t>Understanding the Problem</a:t>
            </a:r>
          </a:p>
          <a:p>
            <a:pPr marL="285750" lvl="8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002060"/>
                </a:solidFill>
                <a:latin typeface="Barlow Semi Condensed Medium" panose="00000606000000000000" pitchFamily="2" charset="0"/>
                <a:cs typeface="Times New Roman" panose="02020603050405020304" pitchFamily="18" charset="0"/>
              </a:rPr>
              <a:t>Choosing a Strategy</a:t>
            </a:r>
          </a:p>
          <a:p>
            <a:pPr marL="285750" lvl="8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002060"/>
                </a:solidFill>
                <a:latin typeface="Barlow Semi Condensed Medium" panose="00000606000000000000" pitchFamily="2" charset="0"/>
                <a:cs typeface="Times New Roman" panose="02020603050405020304" pitchFamily="18" charset="0"/>
              </a:rPr>
              <a:t>Developing the Algorithm</a:t>
            </a:r>
          </a:p>
          <a:p>
            <a:pPr marL="285750" lvl="8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002060"/>
                </a:solidFill>
                <a:latin typeface="Barlow Semi Condensed Medium" panose="00000606000000000000" pitchFamily="2" charset="0"/>
                <a:cs typeface="Times New Roman" panose="02020603050405020304" pitchFamily="18" charset="0"/>
              </a:rPr>
              <a:t>Verification</a:t>
            </a:r>
          </a:p>
          <a:p>
            <a:pPr lvl="8" algn="just">
              <a:lnSpc>
                <a:spcPct val="150000"/>
              </a:lnSpc>
            </a:pPr>
            <a:endParaRPr lang="en-US" sz="1600" dirty="0">
              <a:solidFill>
                <a:srgbClr val="002060"/>
              </a:solidFill>
              <a:latin typeface="Barlow Semi Condensed Medium" panose="00000606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411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456">
          <a:extLst>
            <a:ext uri="{FF2B5EF4-FFF2-40B4-BE49-F238E27FC236}">
              <a16:creationId xmlns:a16="http://schemas.microsoft.com/office/drawing/2014/main" id="{F992526E-7810-46EF-65CE-0D380C905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605;p63">
            <a:extLst>
              <a:ext uri="{FF2B5EF4-FFF2-40B4-BE49-F238E27FC236}">
                <a16:creationId xmlns:a16="http://schemas.microsoft.com/office/drawing/2014/main" id="{81341A3F-BA58-F0B0-83DC-09C487F96E3C}"/>
              </a:ext>
            </a:extLst>
          </p:cNvPr>
          <p:cNvSpPr txBox="1">
            <a:spLocks/>
          </p:cNvSpPr>
          <p:nvPr/>
        </p:nvSpPr>
        <p:spPr>
          <a:xfrm>
            <a:off x="0" y="1485436"/>
            <a:ext cx="8973289" cy="1333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4200"/>
              <a:buFont typeface="Fjalla One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Fjalla One"/>
                <a:sym typeface="Fjalla One"/>
              </a:rPr>
              <a:t>Algorithm Design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Fjalla One"/>
                <a:sym typeface="Fjalla One"/>
              </a:rPr>
              <a:t>Techniques /Methods/Strategies/Approaches</a:t>
            </a:r>
          </a:p>
        </p:txBody>
      </p:sp>
    </p:spTree>
    <p:extLst>
      <p:ext uri="{BB962C8B-B14F-4D97-AF65-F5344CB8AC3E}">
        <p14:creationId xmlns:p14="http://schemas.microsoft.com/office/powerpoint/2010/main" val="818976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9FC65-FE4F-5D34-C188-705FEA95D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7FF7D-B011-B0B0-B2BA-CCB2390D5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73" y="314244"/>
            <a:ext cx="4389120" cy="61780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arlow Semi Condensed Medium" panose="00000606000000000000" pitchFamily="2" charset="0"/>
                <a:cs typeface="Times New Roman" panose="02020603050405020304" pitchFamily="18" charset="0"/>
              </a:rPr>
              <a:t>Algorithm Design Techniques: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38EBC-B99C-A2E5-C1AB-9CCAA4318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773" y="1198879"/>
            <a:ext cx="6360161" cy="3501814"/>
          </a:xfrm>
        </p:spPr>
        <p:txBody>
          <a:bodyPr anchor="ctr">
            <a:no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2060"/>
                </a:solidFill>
                <a:latin typeface="Barlow Semi Condensed Medium" panose="00000606000000000000" pitchFamily="2" charset="0"/>
              </a:rPr>
              <a:t>Exhaustive Search or Brute-Force Search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2060"/>
                </a:solidFill>
                <a:latin typeface="Barlow Semi Condensed Medium" panose="00000606000000000000" pitchFamily="2" charset="0"/>
              </a:rPr>
              <a:t>Backtracking, Branch and Bound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2060"/>
                </a:solidFill>
                <a:latin typeface="Barlow Semi Condensed Medium" panose="00000606000000000000" pitchFamily="2" charset="0"/>
              </a:rPr>
              <a:t>Greedy Method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2060"/>
                </a:solidFill>
                <a:latin typeface="Barlow Semi Condensed Medium" panose="00000606000000000000" pitchFamily="2" charset="0"/>
              </a:rPr>
              <a:t>Divide and Conquer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2060"/>
                </a:solidFill>
                <a:latin typeface="Barlow Semi Condensed Medium" panose="00000606000000000000" pitchFamily="2" charset="0"/>
              </a:rPr>
              <a:t>Dynamic Programming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2060"/>
                </a:solidFill>
                <a:latin typeface="Barlow Semi Condensed Medium" panose="00000606000000000000" pitchFamily="2" charset="0"/>
              </a:rPr>
              <a:t>Machine Learning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2060"/>
                </a:solidFill>
                <a:latin typeface="Barlow Semi Condensed Medium" panose="00000606000000000000" pitchFamily="2" charset="0"/>
              </a:rPr>
              <a:t>Randomized Algorithm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2060"/>
                </a:solidFill>
                <a:latin typeface="Barlow Semi Condensed Medium" panose="00000606000000000000" pitchFamily="2" charset="0"/>
              </a:rPr>
              <a:t>Online algorithm and offline algorithm</a:t>
            </a:r>
          </a:p>
          <a:p>
            <a:pPr lvl="8" algn="just">
              <a:lnSpc>
                <a:spcPct val="150000"/>
              </a:lnSpc>
            </a:pPr>
            <a:endParaRPr lang="en-US" sz="1600" dirty="0">
              <a:solidFill>
                <a:srgbClr val="002060"/>
              </a:solidFill>
              <a:latin typeface="Barlow Semi Condensed Medium" panose="00000606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070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348" y="527603"/>
            <a:ext cx="4243494" cy="52903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arlow Semi Condensed Medium" panose="00000606000000000000" pitchFamily="2" charset="0"/>
                <a:cs typeface="Times New Roman" panose="02020603050405020304" pitchFamily="18" charset="0"/>
              </a:rPr>
              <a:t>How to Design an Algorithm?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348" y="1535430"/>
            <a:ext cx="7616612" cy="2072639"/>
          </a:xfrm>
        </p:spPr>
        <p:txBody>
          <a:bodyPr anchor="ctr">
            <a:noAutofit/>
          </a:bodyPr>
          <a:lstStyle/>
          <a:p>
            <a:pPr marL="285750" lvl="6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2060"/>
                </a:solidFill>
                <a:latin typeface="Barlow Semi Condensed Medium" panose="00000606000000000000" pitchFamily="2" charset="0"/>
                <a:cs typeface="Times New Roman" panose="02020603050405020304" pitchFamily="18" charset="0"/>
              </a:rPr>
              <a:t>The </a:t>
            </a:r>
            <a:r>
              <a:rPr lang="en-US" sz="1800" b="1" dirty="0">
                <a:solidFill>
                  <a:srgbClr val="002060"/>
                </a:solidFill>
                <a:latin typeface="Barlow Semi Condensed Medium" panose="00000606000000000000" pitchFamily="2" charset="0"/>
                <a:cs typeface="Times New Roman" panose="02020603050405020304" pitchFamily="18" charset="0"/>
              </a:rPr>
              <a:t>problem</a:t>
            </a:r>
            <a:r>
              <a:rPr lang="en-US" sz="1800" dirty="0">
                <a:solidFill>
                  <a:srgbClr val="002060"/>
                </a:solidFill>
                <a:latin typeface="Barlow Semi Condensed Medium" panose="00000606000000000000" pitchFamily="2" charset="0"/>
                <a:cs typeface="Times New Roman" panose="02020603050405020304" pitchFamily="18" charset="0"/>
              </a:rPr>
              <a:t> that is to be solved by this algorithm i.e. clear problem definition.</a:t>
            </a:r>
          </a:p>
          <a:p>
            <a:pPr marL="285750" lvl="6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2060"/>
                </a:solidFill>
                <a:latin typeface="Barlow Semi Condensed Medium" panose="00000606000000000000" pitchFamily="2" charset="0"/>
                <a:cs typeface="Times New Roman" panose="02020603050405020304" pitchFamily="18" charset="0"/>
              </a:rPr>
              <a:t>The </a:t>
            </a:r>
            <a:r>
              <a:rPr lang="en-US" sz="1800" b="1" dirty="0">
                <a:solidFill>
                  <a:srgbClr val="002060"/>
                </a:solidFill>
                <a:latin typeface="Barlow Semi Condensed Medium" panose="00000606000000000000" pitchFamily="2" charset="0"/>
                <a:cs typeface="Times New Roman" panose="02020603050405020304" pitchFamily="18" charset="0"/>
              </a:rPr>
              <a:t>constraints</a:t>
            </a:r>
            <a:r>
              <a:rPr lang="en-US" sz="1800" dirty="0">
                <a:solidFill>
                  <a:srgbClr val="002060"/>
                </a:solidFill>
                <a:latin typeface="Barlow Semi Condensed Medium" panose="00000606000000000000" pitchFamily="2" charset="0"/>
                <a:cs typeface="Times New Roman" panose="02020603050405020304" pitchFamily="18" charset="0"/>
              </a:rPr>
              <a:t> of the problem must be considered while solving the problem.</a:t>
            </a:r>
          </a:p>
          <a:p>
            <a:pPr marL="285750" lvl="6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2060"/>
                </a:solidFill>
                <a:latin typeface="Barlow Semi Condensed Medium" panose="00000606000000000000" pitchFamily="2" charset="0"/>
                <a:cs typeface="Times New Roman" panose="02020603050405020304" pitchFamily="18" charset="0"/>
              </a:rPr>
              <a:t>The </a:t>
            </a:r>
            <a:r>
              <a:rPr lang="en-US" sz="1800" b="1" dirty="0">
                <a:solidFill>
                  <a:srgbClr val="002060"/>
                </a:solidFill>
                <a:latin typeface="Barlow Semi Condensed Medium" panose="00000606000000000000" pitchFamily="2" charset="0"/>
                <a:cs typeface="Times New Roman" panose="02020603050405020304" pitchFamily="18" charset="0"/>
              </a:rPr>
              <a:t>input</a:t>
            </a:r>
            <a:r>
              <a:rPr lang="en-US" sz="1800" dirty="0">
                <a:solidFill>
                  <a:srgbClr val="002060"/>
                </a:solidFill>
                <a:latin typeface="Barlow Semi Condensed Medium" panose="00000606000000000000" pitchFamily="2" charset="0"/>
                <a:cs typeface="Times New Roman" panose="02020603050405020304" pitchFamily="18" charset="0"/>
              </a:rPr>
              <a:t> to be taken to solve the problem.</a:t>
            </a:r>
          </a:p>
          <a:p>
            <a:pPr marL="285750" lvl="6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2060"/>
                </a:solidFill>
                <a:latin typeface="Barlow Semi Condensed Medium" panose="00000606000000000000" pitchFamily="2" charset="0"/>
                <a:cs typeface="Times New Roman" panose="02020603050405020304" pitchFamily="18" charset="0"/>
              </a:rPr>
              <a:t>The </a:t>
            </a:r>
            <a:r>
              <a:rPr lang="en-US" sz="1800" b="1" dirty="0">
                <a:solidFill>
                  <a:srgbClr val="002060"/>
                </a:solidFill>
                <a:latin typeface="Barlow Semi Condensed Medium" panose="00000606000000000000" pitchFamily="2" charset="0"/>
                <a:cs typeface="Times New Roman" panose="02020603050405020304" pitchFamily="18" charset="0"/>
              </a:rPr>
              <a:t>output</a:t>
            </a:r>
            <a:r>
              <a:rPr lang="en-US" sz="1800" dirty="0">
                <a:solidFill>
                  <a:srgbClr val="002060"/>
                </a:solidFill>
                <a:latin typeface="Barlow Semi Condensed Medium" panose="00000606000000000000" pitchFamily="2" charset="0"/>
                <a:cs typeface="Times New Roman" panose="02020603050405020304" pitchFamily="18" charset="0"/>
              </a:rPr>
              <a:t> is to be expected when the problem is solved.</a:t>
            </a:r>
          </a:p>
          <a:p>
            <a:pPr marL="285750" lvl="6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2060"/>
                </a:solidFill>
                <a:latin typeface="Barlow Semi Condensed Medium" panose="00000606000000000000" pitchFamily="2" charset="0"/>
                <a:cs typeface="Times New Roman" panose="02020603050405020304" pitchFamily="18" charset="0"/>
              </a:rPr>
              <a:t>The </a:t>
            </a:r>
            <a:r>
              <a:rPr lang="en-US" sz="1800" b="1" dirty="0">
                <a:solidFill>
                  <a:srgbClr val="002060"/>
                </a:solidFill>
                <a:latin typeface="Barlow Semi Condensed Medium" panose="00000606000000000000" pitchFamily="2" charset="0"/>
                <a:cs typeface="Times New Roman" panose="02020603050405020304" pitchFamily="18" charset="0"/>
              </a:rPr>
              <a:t>solution</a:t>
            </a:r>
            <a:r>
              <a:rPr lang="en-US" sz="1800" dirty="0">
                <a:solidFill>
                  <a:srgbClr val="002060"/>
                </a:solidFill>
                <a:latin typeface="Barlow Semi Condensed Medium" panose="00000606000000000000" pitchFamily="2" charset="0"/>
                <a:cs typeface="Times New Roman" panose="02020603050405020304" pitchFamily="18" charset="0"/>
              </a:rPr>
              <a:t> to this problem is within the given constraints.</a:t>
            </a:r>
          </a:p>
        </p:txBody>
      </p:sp>
    </p:spTree>
    <p:extLst>
      <p:ext uri="{BB962C8B-B14F-4D97-AF65-F5344CB8AC3E}">
        <p14:creationId xmlns:p14="http://schemas.microsoft.com/office/powerpoint/2010/main" val="174651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1006F-1AA2-C79D-571B-9F2C34302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8743E-C65B-A8E7-92B5-E2D694B61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427" y="527603"/>
            <a:ext cx="4541519" cy="52903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arlow Semi Condensed Medium" panose="00000606000000000000" pitchFamily="2" charset="0"/>
                <a:cs typeface="Times New Roman" panose="02020603050405020304" pitchFamily="18" charset="0"/>
              </a:rPr>
              <a:t>How to Analyze an Algorithm?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770D46-6B10-A61F-D4D1-AE0326847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563C83C-7AF4-5B33-952A-7AD2AD88B60C}"/>
              </a:ext>
            </a:extLst>
          </p:cNvPr>
          <p:cNvSpPr txBox="1">
            <a:spLocks/>
          </p:cNvSpPr>
          <p:nvPr/>
        </p:nvSpPr>
        <p:spPr>
          <a:xfrm>
            <a:off x="687432" y="1537546"/>
            <a:ext cx="7769135" cy="2359659"/>
          </a:xfrm>
        </p:spPr>
        <p:txBody>
          <a:bodyPr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1800" dirty="0">
                <a:solidFill>
                  <a:srgbClr val="002060"/>
                </a:solidFill>
                <a:latin typeface="Barlow Semi Condensed Medium" panose="00000606000000000000" pitchFamily="2" charset="0"/>
                <a:cs typeface="Times New Roman" panose="02020603050405020304" pitchFamily="18" charset="0"/>
              </a:rPr>
              <a:t>The analysis focuses on determining the </a:t>
            </a:r>
            <a:r>
              <a:rPr lang="en-US" sz="1800" dirty="0">
                <a:solidFill>
                  <a:srgbClr val="00B050"/>
                </a:solidFill>
                <a:latin typeface="Barlow Semi Condensed Medium" panose="00000606000000000000" pitchFamily="2" charset="0"/>
                <a:cs typeface="Times New Roman" panose="02020603050405020304" pitchFamily="18" charset="0"/>
              </a:rPr>
              <a:t>correctness</a:t>
            </a:r>
            <a:r>
              <a:rPr lang="en-US" sz="1800" dirty="0">
                <a:solidFill>
                  <a:srgbClr val="002060"/>
                </a:solidFill>
                <a:latin typeface="Barlow Semi Condensed Medium" panose="00000606000000000000" pitchFamily="2" charset="0"/>
                <a:cs typeface="Times New Roman" panose="02020603050405020304" pitchFamily="18" charset="0"/>
              </a:rPr>
              <a:t> of an algorithms and evaluating the </a:t>
            </a:r>
            <a:r>
              <a:rPr lang="en-US" sz="1800" dirty="0">
                <a:solidFill>
                  <a:srgbClr val="00B050"/>
                </a:solidFill>
                <a:latin typeface="Barlow Semi Condensed Medium" panose="00000606000000000000" pitchFamily="2" charset="0"/>
                <a:cs typeface="Times New Roman" panose="02020603050405020304" pitchFamily="18" charset="0"/>
              </a:rPr>
              <a:t>performance</a:t>
            </a:r>
            <a:r>
              <a:rPr lang="en-US" sz="1800" dirty="0">
                <a:solidFill>
                  <a:srgbClr val="002060"/>
                </a:solidFill>
                <a:latin typeface="Barlow Semi Condensed Medium" panose="00000606000000000000" pitchFamily="2" charset="0"/>
                <a:cs typeface="Times New Roman" panose="02020603050405020304" pitchFamily="18" charset="0"/>
              </a:rPr>
              <a:t> of an algorithm.</a:t>
            </a:r>
          </a:p>
          <a:p>
            <a:pPr algn="just"/>
            <a:endParaRPr lang="en-US" sz="1800" dirty="0">
              <a:solidFill>
                <a:srgbClr val="002060"/>
              </a:solidFill>
              <a:latin typeface="Barlow Semi Condensed Medium" panose="00000606000000000000" pitchFamily="2" charset="0"/>
              <a:cs typeface="Times New Roman" panose="02020603050405020304" pitchFamily="18" charset="0"/>
            </a:endParaRPr>
          </a:p>
          <a:p>
            <a:pPr marL="285750" lvl="8" indent="-285750" algn="just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2060"/>
                </a:solidFill>
                <a:latin typeface="Barlow Semi Condensed Medium" panose="00000606000000000000" pitchFamily="2" charset="0"/>
                <a:cs typeface="Times New Roman" panose="02020603050405020304" pitchFamily="18" charset="0"/>
              </a:rPr>
              <a:t>Correctness</a:t>
            </a:r>
          </a:p>
          <a:p>
            <a:pPr marL="285750" lvl="8" indent="-285750" algn="just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2060"/>
                </a:solidFill>
                <a:latin typeface="Barlow Semi Condensed Medium" panose="00000606000000000000" pitchFamily="2" charset="0"/>
                <a:cs typeface="Times New Roman" panose="02020603050405020304" pitchFamily="18" charset="0"/>
              </a:rPr>
              <a:t>Complexity Analysis</a:t>
            </a:r>
          </a:p>
          <a:p>
            <a:pPr marL="285750" lvl="8" indent="-285750" algn="just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2060"/>
                </a:solidFill>
                <a:latin typeface="Barlow Semi Condensed Medium" panose="00000606000000000000" pitchFamily="2" charset="0"/>
                <a:cs typeface="Times New Roman" panose="02020603050405020304" pitchFamily="18" charset="0"/>
              </a:rPr>
              <a:t>Best/Worst/Average Case Analysis</a:t>
            </a:r>
          </a:p>
          <a:p>
            <a:pPr marL="285750" lvl="8" indent="-285750" algn="just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2060"/>
                </a:solidFill>
                <a:latin typeface="Barlow Semi Condensed Medium" panose="00000606000000000000" pitchFamily="2" charset="0"/>
                <a:cs typeface="Times New Roman" panose="02020603050405020304" pitchFamily="18" charset="0"/>
              </a:rPr>
              <a:t>Comparative Analysis</a:t>
            </a:r>
          </a:p>
        </p:txBody>
      </p:sp>
    </p:spTree>
    <p:extLst>
      <p:ext uri="{BB962C8B-B14F-4D97-AF65-F5344CB8AC3E}">
        <p14:creationId xmlns:p14="http://schemas.microsoft.com/office/powerpoint/2010/main" val="3574275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566BD49-C8EA-8F57-775C-81A54FAAE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518" y="520830"/>
            <a:ext cx="5679442" cy="52903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arlow Semi Condensed Medium" panose="00000606000000000000" pitchFamily="2" charset="0"/>
                <a:cs typeface="Times New Roman" panose="02020603050405020304" pitchFamily="18" charset="0"/>
              </a:rPr>
              <a:t>Analysis of an Algorithm: Correctness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5F4C7-A8DC-9591-61C8-F47ADC16A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74A8CE4-A5AA-BA7E-5FBF-6663E0C6904F}"/>
              </a:ext>
            </a:extLst>
          </p:cNvPr>
          <p:cNvSpPr txBox="1">
            <a:spLocks/>
          </p:cNvSpPr>
          <p:nvPr/>
        </p:nvSpPr>
        <p:spPr>
          <a:xfrm>
            <a:off x="560184" y="1408919"/>
            <a:ext cx="7730375" cy="3163081"/>
          </a:xfrm>
        </p:spPr>
        <p:txBody>
          <a:bodyPr>
            <a:normAutofit fontScale="4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4500" dirty="0">
                <a:solidFill>
                  <a:srgbClr val="002060"/>
                </a:solidFill>
                <a:latin typeface="Barlow Semi Condensed Medium" panose="00000606000000000000" pitchFamily="2" charset="0"/>
              </a:rPr>
              <a:t>A correct algorithm yields the correct result for all legal input values.</a:t>
            </a:r>
          </a:p>
          <a:p>
            <a:pPr>
              <a:spcBef>
                <a:spcPts val="600"/>
              </a:spcBef>
            </a:pPr>
            <a:endParaRPr lang="en-US" sz="2900" dirty="0">
              <a:solidFill>
                <a:srgbClr val="002060"/>
              </a:solidFill>
              <a:latin typeface="Barlow Semi Condensed Medium" panose="00000606000000000000" pitchFamily="2" charset="0"/>
            </a:endParaRPr>
          </a:p>
          <a:p>
            <a:pPr>
              <a:spcBef>
                <a:spcPts val="600"/>
              </a:spcBef>
            </a:pPr>
            <a:endParaRPr lang="en-US" sz="1800" dirty="0">
              <a:solidFill>
                <a:srgbClr val="002060"/>
              </a:solidFill>
              <a:latin typeface="Barlow Semi Condensed Medium" panose="00000606000000000000" pitchFamily="2" charset="0"/>
            </a:endParaRPr>
          </a:p>
          <a:p>
            <a:pPr algn="ctr"/>
            <a:r>
              <a:rPr lang="en-US" sz="14100" dirty="0">
                <a:solidFill>
                  <a:srgbClr val="002060"/>
                </a:solidFill>
                <a:latin typeface="Barlow Semi Condensed Medium" panose="00000606000000000000" pitchFamily="2" charset="0"/>
              </a:rPr>
              <a:t>?</a:t>
            </a:r>
          </a:p>
          <a:p>
            <a:endParaRPr lang="en-US" sz="2600" dirty="0">
              <a:solidFill>
                <a:srgbClr val="002060"/>
              </a:solidFill>
              <a:latin typeface="Barlow Semi Condensed Medium" panose="00000606000000000000" pitchFamily="2" charset="0"/>
            </a:endParaRPr>
          </a:p>
          <a:p>
            <a:r>
              <a:rPr lang="en-US" sz="4500" dirty="0">
                <a:solidFill>
                  <a:srgbClr val="002060"/>
                </a:solidFill>
                <a:latin typeface="Barlow Semi Condensed Medium" panose="00000606000000000000" pitchFamily="2" charset="0"/>
              </a:rPr>
              <a:t>Proving the correctness of an algorithm is not at all an easy task. </a:t>
            </a:r>
          </a:p>
          <a:p>
            <a:r>
              <a:rPr lang="en-US" sz="4500" dirty="0">
                <a:solidFill>
                  <a:srgbClr val="002060"/>
                </a:solidFill>
                <a:latin typeface="Barlow Semi Condensed Medium" panose="00000606000000000000" pitchFamily="2" charset="0"/>
              </a:rPr>
              <a:t>It consists of two steps:</a:t>
            </a:r>
          </a:p>
          <a:p>
            <a:pPr marL="3429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4500" dirty="0">
                <a:solidFill>
                  <a:srgbClr val="002060"/>
                </a:solidFill>
                <a:latin typeface="Barlow Semi Condensed Medium" panose="00000606000000000000" pitchFamily="2" charset="0"/>
              </a:rPr>
              <a:t>Proving that the algorithm </a:t>
            </a:r>
            <a:r>
              <a:rPr lang="en-US" sz="4500" dirty="0">
                <a:solidFill>
                  <a:srgbClr val="00B050"/>
                </a:solidFill>
                <a:latin typeface="Barlow Semi Condensed Medium" panose="00000606000000000000" pitchFamily="2" charset="0"/>
              </a:rPr>
              <a:t>will always terminate.</a:t>
            </a:r>
          </a:p>
          <a:p>
            <a:pPr marL="3429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4500" dirty="0">
                <a:solidFill>
                  <a:srgbClr val="002060"/>
                </a:solidFill>
                <a:latin typeface="Barlow Semi Condensed Medium" panose="00000606000000000000" pitchFamily="2" charset="0"/>
              </a:rPr>
              <a:t>Proving that it </a:t>
            </a:r>
            <a:r>
              <a:rPr lang="en-US" sz="4500" dirty="0">
                <a:solidFill>
                  <a:srgbClr val="00B050"/>
                </a:solidFill>
                <a:latin typeface="Barlow Semi Condensed Medium" panose="00000606000000000000" pitchFamily="2" charset="0"/>
              </a:rPr>
              <a:t>will always produce correct result.</a:t>
            </a:r>
          </a:p>
          <a:p>
            <a:endParaRPr lang="en-US" sz="1800" dirty="0">
              <a:solidFill>
                <a:srgbClr val="002060"/>
              </a:solidFill>
              <a:latin typeface="Barlow Semi Condensed Medium" panose="000006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194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A1825-904B-5898-DEE1-3A055239D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14B01B3-5B97-1F5D-AC88-02AEDDC0B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518" y="520830"/>
            <a:ext cx="5679442" cy="52903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arlow Semi Condensed Medium" panose="00000606000000000000" pitchFamily="2" charset="0"/>
                <a:cs typeface="Times New Roman" panose="02020603050405020304" pitchFamily="18" charset="0"/>
              </a:rPr>
              <a:t>Analysis of an Algorithm: Performance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31803-97F8-0132-21DD-19B2362BB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DD4992BD-0DCA-19BA-FD2C-EF71826D1AD0}"/>
              </a:ext>
            </a:extLst>
          </p:cNvPr>
          <p:cNvSpPr txBox="1">
            <a:spLocks/>
          </p:cNvSpPr>
          <p:nvPr/>
        </p:nvSpPr>
        <p:spPr>
          <a:xfrm>
            <a:off x="890159" y="1362640"/>
            <a:ext cx="5847325" cy="241822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2060"/>
                </a:solidFill>
                <a:latin typeface="Barlow Semi Condensed Medium" panose="00000606000000000000" pitchFamily="2" charset="0"/>
              </a:rPr>
              <a:t>Two main concern: Time and Space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2060"/>
                </a:solidFill>
                <a:latin typeface="Barlow Semi Condensed Medium" panose="00000606000000000000" pitchFamily="2" charset="0"/>
              </a:rPr>
              <a:t>We actually do not count the time!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2060"/>
                </a:solidFill>
                <a:latin typeface="Barlow Semi Condensed Medium" panose="00000606000000000000" pitchFamily="2" charset="0"/>
              </a:rPr>
              <a:t>We count the </a:t>
            </a:r>
            <a:r>
              <a:rPr lang="en-US" sz="1800" b="1" dirty="0">
                <a:solidFill>
                  <a:srgbClr val="002060"/>
                </a:solidFill>
                <a:latin typeface="Barlow Semi Condensed Medium" panose="00000606000000000000" pitchFamily="2" charset="0"/>
              </a:rPr>
              <a:t>number of steps!!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2060"/>
                </a:solidFill>
                <a:latin typeface="Barlow Semi Condensed Medium" panose="00000606000000000000" pitchFamily="2" charset="0"/>
              </a:rPr>
              <a:t>The lesser the number of steps, the faster the algorithm.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2060"/>
                </a:solidFill>
                <a:latin typeface="Barlow Semi Condensed Medium" panose="00000606000000000000" pitchFamily="2" charset="0"/>
              </a:rPr>
              <a:t>Space?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713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879" y="504876"/>
            <a:ext cx="3159760" cy="61780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arlow Semi Condensed Medium" panose="00000606000000000000" pitchFamily="2" charset="0"/>
                <a:cs typeface="Times New Roman" panose="02020603050405020304" pitchFamily="18" charset="0"/>
              </a:rPr>
              <a:t>Complexity Analysis: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173" y="1454574"/>
            <a:ext cx="8063654" cy="2724576"/>
          </a:xfrm>
        </p:spPr>
        <p:txBody>
          <a:bodyPr anchor="ctr">
            <a:normAutofit fontScale="92500" lnSpcReduction="10000"/>
          </a:bodyPr>
          <a:lstStyle/>
          <a:p>
            <a:pPr algn="just"/>
            <a:r>
              <a:rPr lang="en-US" sz="1800" dirty="0">
                <a:solidFill>
                  <a:srgbClr val="002060"/>
                </a:solidFill>
                <a:latin typeface="Barlow Semi Condensed Medium" panose="00000606000000000000" pitchFamily="2" charset="0"/>
                <a:cs typeface="Times New Roman" panose="02020603050405020304" pitchFamily="18" charset="0"/>
              </a:rPr>
              <a:t>Two factors (time and space) define the efficiency of an algorithm. </a:t>
            </a:r>
          </a:p>
          <a:p>
            <a:pPr algn="just">
              <a:lnSpc>
                <a:spcPct val="110000"/>
              </a:lnSpc>
            </a:pPr>
            <a:r>
              <a:rPr lang="en-US" sz="1800" b="1" dirty="0">
                <a:solidFill>
                  <a:srgbClr val="002060"/>
                </a:solidFill>
                <a:latin typeface="Barlow Semi Condensed Medium" panose="00000606000000000000" pitchFamily="2" charset="0"/>
                <a:cs typeface="Times New Roman" panose="02020603050405020304" pitchFamily="18" charset="0"/>
              </a:rPr>
              <a:t>Time Complexity: </a:t>
            </a:r>
            <a:r>
              <a:rPr lang="en-US" sz="1800" dirty="0">
                <a:solidFill>
                  <a:srgbClr val="002060"/>
                </a:solidFill>
                <a:latin typeface="Barlow Semi Condensed Medium" panose="00000606000000000000" pitchFamily="2" charset="0"/>
                <a:cs typeface="Times New Roman" panose="02020603050405020304" pitchFamily="18" charset="0"/>
              </a:rPr>
              <a:t>Refers to the amount of time required by the algorithm to execute and get the result.</a:t>
            </a:r>
          </a:p>
          <a:p>
            <a:pPr algn="ctr">
              <a:lnSpc>
                <a:spcPct val="110000"/>
              </a:lnSpc>
            </a:pPr>
            <a:r>
              <a:rPr lang="en-US" sz="1800" b="1" i="1" dirty="0">
                <a:solidFill>
                  <a:srgbClr val="002060"/>
                </a:solidFill>
                <a:latin typeface="Barlow Semi Condensed Medium" panose="00000606000000000000" pitchFamily="2" charset="0"/>
                <a:cs typeface="Times New Roman" panose="02020603050405020304" pitchFamily="18" charset="0"/>
              </a:rPr>
              <a:t>T (P) = C + V</a:t>
            </a:r>
          </a:p>
          <a:p>
            <a:pPr lvl="2" algn="just">
              <a:lnSpc>
                <a:spcPct val="100000"/>
              </a:lnSpc>
            </a:pPr>
            <a:endParaRPr lang="en-US" sz="1800" dirty="0">
              <a:solidFill>
                <a:srgbClr val="002060"/>
              </a:solidFill>
              <a:latin typeface="Barlow Semi Condensed Medium" panose="00000606000000000000" pitchFamily="2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00000"/>
              </a:lnSpc>
            </a:pPr>
            <a:r>
              <a:rPr lang="en-US" sz="1800" dirty="0">
                <a:solidFill>
                  <a:srgbClr val="002060"/>
                </a:solidFill>
                <a:latin typeface="Barlow Semi Condensed Medium" panose="00000606000000000000" pitchFamily="2" charset="0"/>
                <a:cs typeface="Times New Roman" panose="02020603050405020304" pitchFamily="18" charset="0"/>
              </a:rPr>
              <a:t>Constant Time Part (C): Any instruction that is executed just once comes in this part.</a:t>
            </a:r>
          </a:p>
          <a:p>
            <a:pPr lvl="2" algn="just">
              <a:lnSpc>
                <a:spcPct val="100000"/>
              </a:lnSpc>
            </a:pPr>
            <a:r>
              <a:rPr lang="en-US" sz="1800" dirty="0">
                <a:solidFill>
                  <a:srgbClr val="002060"/>
                </a:solidFill>
                <a:latin typeface="Barlow Semi Condensed Medium" panose="00000606000000000000" pitchFamily="2" charset="0"/>
                <a:cs typeface="Times New Roman" panose="02020603050405020304" pitchFamily="18" charset="0"/>
              </a:rPr>
              <a:t>Variable Time Part (V): Any instruction that is executed more than once, say </a:t>
            </a:r>
            <a:r>
              <a:rPr lang="en-US" sz="1800" b="1" i="1" dirty="0">
                <a:solidFill>
                  <a:srgbClr val="002060"/>
                </a:solidFill>
                <a:latin typeface="Barlow Semi Condensed Medium" panose="00000606000000000000" pitchFamily="2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solidFill>
                  <a:srgbClr val="002060"/>
                </a:solidFill>
                <a:latin typeface="Barlow Semi Condensed Medium" panose="00000606000000000000" pitchFamily="2" charset="0"/>
                <a:cs typeface="Times New Roman" panose="02020603050405020304" pitchFamily="18" charset="0"/>
              </a:rPr>
              <a:t> times, comes in this part.</a:t>
            </a:r>
          </a:p>
          <a:p>
            <a:pPr lvl="2" algn="just">
              <a:lnSpc>
                <a:spcPct val="100000"/>
              </a:lnSpc>
            </a:pPr>
            <a:endParaRPr lang="en-US" sz="1800" dirty="0">
              <a:solidFill>
                <a:srgbClr val="002060"/>
              </a:solidFill>
              <a:latin typeface="Barlow Semi Condensed Medium" panose="00000606000000000000" pitchFamily="2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002060"/>
                </a:solidFill>
                <a:latin typeface="Barlow Semi Condensed Medium" panose="00000606000000000000" pitchFamily="2" charset="0"/>
              </a:rPr>
              <a:t>Calculating exact complexity is difﬁcult to deal with precisely because the details are very complicated. It is easier to talk about upper and lower bounds of the function.</a:t>
            </a:r>
          </a:p>
          <a:p>
            <a:pPr lvl="2" algn="just">
              <a:lnSpc>
                <a:spcPct val="100000"/>
              </a:lnSpc>
            </a:pPr>
            <a:endParaRPr lang="en-US" sz="1800" dirty="0">
              <a:solidFill>
                <a:srgbClr val="002060"/>
              </a:solidFill>
              <a:latin typeface="Barlow Semi Condensed Medium" panose="00000606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42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456">
          <a:extLst>
            <a:ext uri="{FF2B5EF4-FFF2-40B4-BE49-F238E27FC236}">
              <a16:creationId xmlns:a16="http://schemas.microsoft.com/office/drawing/2014/main" id="{4E440E80-7532-71D1-D779-DC601174D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3605;p63">
            <a:extLst>
              <a:ext uri="{FF2B5EF4-FFF2-40B4-BE49-F238E27FC236}">
                <a16:creationId xmlns:a16="http://schemas.microsoft.com/office/drawing/2014/main" id="{05D81036-607E-D25D-2A8E-200F716A9100}"/>
              </a:ext>
            </a:extLst>
          </p:cNvPr>
          <p:cNvSpPr txBox="1">
            <a:spLocks/>
          </p:cNvSpPr>
          <p:nvPr/>
        </p:nvSpPr>
        <p:spPr>
          <a:xfrm>
            <a:off x="1170107" y="471770"/>
            <a:ext cx="6803783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ctr"/>
            <a:r>
              <a:rPr lang="en-US" sz="4800" dirty="0">
                <a:solidFill>
                  <a:srgbClr val="002060"/>
                </a:solidFill>
              </a:rPr>
              <a:t>Acknowledgement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8EC61C-9060-C5E9-05D2-C2F545B32EF0}"/>
              </a:ext>
            </a:extLst>
          </p:cNvPr>
          <p:cNvSpPr txBox="1"/>
          <p:nvPr/>
        </p:nvSpPr>
        <p:spPr>
          <a:xfrm>
            <a:off x="1544775" y="3355127"/>
            <a:ext cx="2688557" cy="1023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err="1">
                <a:solidFill>
                  <a:srgbClr val="002060"/>
                </a:solidFill>
                <a:latin typeface="Fjalla One" panose="0200050604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Mosiur</a:t>
            </a:r>
            <a:r>
              <a:rPr lang="en-US" dirty="0">
                <a:solidFill>
                  <a:srgbClr val="002060"/>
                </a:solidFill>
                <a:latin typeface="Fjalla One" panose="0200050604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 Rahman Sweet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Fjalla One" panose="0200050604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Former Lecturer, Department of CSE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Fjalla One" panose="0200050604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Varendra University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517672-2648-4012-DFF3-F0AD937736FB}"/>
              </a:ext>
            </a:extLst>
          </p:cNvPr>
          <p:cNvSpPr txBox="1"/>
          <p:nvPr/>
        </p:nvSpPr>
        <p:spPr>
          <a:xfrm>
            <a:off x="5039362" y="3355127"/>
            <a:ext cx="2143536" cy="1023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Fjalla One" panose="0200050604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Md. Muktar Hossain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Fjalla One" panose="0200050604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Lecturer, Department of CSE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Fjalla One" panose="0200050604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Varendra University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AE776C-95F3-1FAB-78EB-A90F413C91A3}"/>
              </a:ext>
            </a:extLst>
          </p:cNvPr>
          <p:cNvSpPr txBox="1"/>
          <p:nvPr/>
        </p:nvSpPr>
        <p:spPr>
          <a:xfrm>
            <a:off x="2262713" y="1780328"/>
            <a:ext cx="4618572" cy="1115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dirty="0">
                <a:solidFill>
                  <a:srgbClr val="002060"/>
                </a:solidFill>
                <a:latin typeface="Fjalla One" panose="0200050604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Dr. Md </a:t>
            </a:r>
            <a:r>
              <a:rPr lang="en-US" sz="1800" dirty="0" err="1">
                <a:solidFill>
                  <a:srgbClr val="002060"/>
                </a:solidFill>
                <a:latin typeface="Fjalla One" panose="0200050604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Nakib</a:t>
            </a:r>
            <a:r>
              <a:rPr lang="en-US" sz="1800" dirty="0">
                <a:solidFill>
                  <a:srgbClr val="002060"/>
                </a:solidFill>
                <a:latin typeface="Fjalla One" panose="0200050604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 Hayat Chowdhury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Fjalla One" panose="0200050604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Head, Department of CSE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Fjalla One" panose="0200050604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Bangladesh Army University of Science and Technology (BAUST)</a:t>
            </a:r>
          </a:p>
        </p:txBody>
      </p:sp>
    </p:spTree>
    <p:extLst>
      <p:ext uri="{BB962C8B-B14F-4D97-AF65-F5344CB8AC3E}">
        <p14:creationId xmlns:p14="http://schemas.microsoft.com/office/powerpoint/2010/main" val="533867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432" y="1190415"/>
            <a:ext cx="7769135" cy="3098801"/>
          </a:xfrm>
        </p:spPr>
        <p:txBody>
          <a:bodyPr anchor="ctr">
            <a:normAutofit/>
          </a:bodyPr>
          <a:lstStyle/>
          <a:p>
            <a:pPr algn="just"/>
            <a:r>
              <a:rPr lang="en-US" sz="1600" dirty="0">
                <a:solidFill>
                  <a:srgbClr val="002060"/>
                </a:solidFill>
                <a:latin typeface="Barlow Semi Condensed Medium" panose="00000606000000000000" pitchFamily="2" charset="0"/>
                <a:cs typeface="Times New Roman" panose="02020603050405020304" pitchFamily="18" charset="0"/>
              </a:rPr>
              <a:t>Two factors (time and space) define the efficiency of an algorithm. </a:t>
            </a:r>
          </a:p>
          <a:p>
            <a:pPr algn="just">
              <a:lnSpc>
                <a:spcPct val="110000"/>
              </a:lnSpc>
            </a:pPr>
            <a:r>
              <a:rPr lang="en-US" sz="1600" b="1" dirty="0">
                <a:solidFill>
                  <a:srgbClr val="002060"/>
                </a:solidFill>
                <a:latin typeface="Barlow Semi Condensed Medium" panose="00000606000000000000" pitchFamily="2" charset="0"/>
                <a:cs typeface="Times New Roman" panose="02020603050405020304" pitchFamily="18" charset="0"/>
              </a:rPr>
              <a:t>Space Complexity: </a:t>
            </a:r>
            <a:r>
              <a:rPr lang="en-US" sz="1600" dirty="0">
                <a:solidFill>
                  <a:srgbClr val="002060"/>
                </a:solidFill>
                <a:latin typeface="Barlow Semi Condensed Medium" panose="00000606000000000000" pitchFamily="2" charset="0"/>
                <a:cs typeface="Times New Roman" panose="02020603050405020304" pitchFamily="18" charset="0"/>
              </a:rPr>
              <a:t>Refers to the amount of memory required by the algorithm to store the variables and get the result.</a:t>
            </a:r>
          </a:p>
          <a:p>
            <a:pPr algn="ctr">
              <a:lnSpc>
                <a:spcPct val="110000"/>
              </a:lnSpc>
            </a:pPr>
            <a:r>
              <a:rPr lang="en-US" sz="1600" b="1" i="1" dirty="0">
                <a:solidFill>
                  <a:srgbClr val="002060"/>
                </a:solidFill>
                <a:latin typeface="Barlow Semi Condensed Medium" panose="00000606000000000000" pitchFamily="2" charset="0"/>
                <a:cs typeface="Times New Roman" panose="02020603050405020304" pitchFamily="18" charset="0"/>
              </a:rPr>
              <a:t>S (P) = C + V</a:t>
            </a:r>
          </a:p>
          <a:p>
            <a:pPr algn="ctr">
              <a:lnSpc>
                <a:spcPct val="110000"/>
              </a:lnSpc>
            </a:pPr>
            <a:endParaRPr lang="en-US" sz="1600" b="1" i="1" dirty="0">
              <a:solidFill>
                <a:srgbClr val="002060"/>
              </a:solidFill>
              <a:latin typeface="Barlow Semi Condensed Medium" panose="00000606000000000000" pitchFamily="2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00000"/>
              </a:lnSpc>
            </a:pPr>
            <a:r>
              <a:rPr lang="en-US" sz="1600" dirty="0">
                <a:solidFill>
                  <a:srgbClr val="002060"/>
                </a:solidFill>
                <a:latin typeface="Barlow Semi Condensed Medium" panose="00000606000000000000" pitchFamily="2" charset="0"/>
                <a:cs typeface="Times New Roman" panose="02020603050405020304" pitchFamily="18" charset="0"/>
              </a:rPr>
              <a:t>Fixed Part (C): The space that is required by the algorithm.</a:t>
            </a:r>
          </a:p>
          <a:p>
            <a:pPr lvl="2" algn="just">
              <a:lnSpc>
                <a:spcPct val="100000"/>
              </a:lnSpc>
            </a:pPr>
            <a:r>
              <a:rPr lang="en-US" sz="1600" dirty="0">
                <a:solidFill>
                  <a:srgbClr val="002060"/>
                </a:solidFill>
                <a:latin typeface="Barlow Semi Condensed Medium" panose="00000606000000000000" pitchFamily="2" charset="0"/>
                <a:cs typeface="Times New Roman" panose="02020603050405020304" pitchFamily="18" charset="0"/>
              </a:rPr>
              <a:t>Variable Part (V): The space that can be different based on the implementation of the algorithm. For example, temporary variables, dynamic memory allocation, recursion stack space, etc.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4C6E636-66E3-D7B7-7623-9484B37DB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0" y="572610"/>
            <a:ext cx="3268134" cy="61780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arlow Semi Condensed Medium" panose="00000606000000000000" pitchFamily="2" charset="0"/>
                <a:cs typeface="Times New Roman" panose="02020603050405020304" pitchFamily="18" charset="0"/>
              </a:rPr>
              <a:t>Complexity Analysis:</a:t>
            </a:r>
          </a:p>
        </p:txBody>
      </p:sp>
    </p:spTree>
    <p:extLst>
      <p:ext uri="{BB962C8B-B14F-4D97-AF65-F5344CB8AC3E}">
        <p14:creationId xmlns:p14="http://schemas.microsoft.com/office/powerpoint/2010/main" val="4249922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456">
          <a:extLst>
            <a:ext uri="{FF2B5EF4-FFF2-40B4-BE49-F238E27FC236}">
              <a16:creationId xmlns:a16="http://schemas.microsoft.com/office/drawing/2014/main" id="{9876220D-D146-B664-2080-8FE51BF0F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605;p63">
            <a:extLst>
              <a:ext uri="{FF2B5EF4-FFF2-40B4-BE49-F238E27FC236}">
                <a16:creationId xmlns:a16="http://schemas.microsoft.com/office/drawing/2014/main" id="{5EC3A2D8-BC1B-9059-41DE-DFF3E2C896A2}"/>
              </a:ext>
            </a:extLst>
          </p:cNvPr>
          <p:cNvSpPr txBox="1">
            <a:spLocks/>
          </p:cNvSpPr>
          <p:nvPr/>
        </p:nvSpPr>
        <p:spPr>
          <a:xfrm>
            <a:off x="1417004" y="1905228"/>
            <a:ext cx="6309992" cy="1333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4200"/>
              <a:buFont typeface="Fjalla One"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Fjalla One"/>
                <a:sym typeface="Fjalla One"/>
              </a:rPr>
              <a:t>Representing an Algorithm</a:t>
            </a:r>
          </a:p>
        </p:txBody>
      </p:sp>
    </p:spTree>
    <p:extLst>
      <p:ext uri="{BB962C8B-B14F-4D97-AF65-F5344CB8AC3E}">
        <p14:creationId xmlns:p14="http://schemas.microsoft.com/office/powerpoint/2010/main" val="2750211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CB99E-DE53-4569-8BEE-CA4A745BE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Barlow Semi Condensed Medium" panose="00000606000000000000" pitchFamily="2" charset="0"/>
              </a:rPr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517A3-5D5D-4768-B80A-60AF8E930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Barlow Semi Condensed Medium" panose="00000606000000000000" pitchFamily="2" charset="0"/>
              </a:rPr>
              <a:t>r.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296452C-3197-2462-004E-E4E2DDF2CEF0}"/>
              </a:ext>
            </a:extLst>
          </p:cNvPr>
          <p:cNvSpPr txBox="1">
            <a:spLocks/>
          </p:cNvSpPr>
          <p:nvPr/>
        </p:nvSpPr>
        <p:spPr>
          <a:xfrm>
            <a:off x="723749" y="1384841"/>
            <a:ext cx="8115451" cy="2783366"/>
          </a:xfr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2060"/>
                </a:solidFill>
                <a:latin typeface="Barlow Semi Condensed Medium" panose="00000606000000000000" pitchFamily="2" charset="0"/>
              </a:rPr>
              <a:t>Pseudo is from the Greek word “</a:t>
            </a:r>
            <a:r>
              <a:rPr lang="en-US" sz="1800" dirty="0" err="1">
                <a:solidFill>
                  <a:srgbClr val="002060"/>
                </a:solidFill>
                <a:latin typeface="Barlow Semi Condensed Medium" panose="00000606000000000000" pitchFamily="2" charset="0"/>
              </a:rPr>
              <a:t>psevdes</a:t>
            </a:r>
            <a:r>
              <a:rPr lang="en-US" sz="1800" dirty="0">
                <a:solidFill>
                  <a:srgbClr val="002060"/>
                </a:solidFill>
                <a:latin typeface="Barlow Semi Condensed Medium" panose="00000606000000000000" pitchFamily="2" charset="0"/>
              </a:rPr>
              <a:t>” meaning </a:t>
            </a:r>
            <a:r>
              <a:rPr lang="en-US" sz="1800" b="1" dirty="0">
                <a:solidFill>
                  <a:srgbClr val="002060"/>
                </a:solidFill>
                <a:latin typeface="Barlow Semi Condensed Medium" panose="00000606000000000000" pitchFamily="2" charset="0"/>
              </a:rPr>
              <a:t>false.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800" dirty="0">
              <a:solidFill>
                <a:srgbClr val="002060"/>
              </a:solidFill>
              <a:latin typeface="Barlow Semi Condensed Medium" panose="00000606000000000000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2060"/>
                </a:solidFill>
                <a:latin typeface="Barlow Semi Condensed Medium" panose="00000606000000000000" pitchFamily="2" charset="0"/>
              </a:rPr>
              <a:t>It is a high-level way of representing an algorithm by annotations and informative text written in plain English.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800" dirty="0">
              <a:solidFill>
                <a:srgbClr val="002060"/>
              </a:solidFill>
              <a:latin typeface="Barlow Semi Condensed Medium" panose="00000606000000000000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2060"/>
                </a:solidFill>
                <a:latin typeface="Barlow Semi Condensed Medium" panose="00000606000000000000" pitchFamily="2" charset="0"/>
              </a:rPr>
              <a:t>It has no syntax like any of the programming language and thus can’t be compiled or interpreted by the computer.</a:t>
            </a:r>
          </a:p>
        </p:txBody>
      </p:sp>
    </p:spTree>
    <p:extLst>
      <p:ext uri="{BB962C8B-B14F-4D97-AF65-F5344CB8AC3E}">
        <p14:creationId xmlns:p14="http://schemas.microsoft.com/office/powerpoint/2010/main" val="102767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BD509-75CD-2158-9BB3-9BE77389E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D12CE-DE14-DFE1-E232-3B72788FB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Barlow Semi Condensed Medium" panose="00000606000000000000" pitchFamily="2" charset="0"/>
              </a:rPr>
              <a:t>Pseudocode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CE43-4245-57B4-3339-A2C7A539B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Barlow Semi Condensed Medium" panose="00000606000000000000" pitchFamily="2" charset="0"/>
              </a:rPr>
              <a:t>r.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C54C7C-A2C3-278A-E231-6D9A8B3129CB}"/>
              </a:ext>
            </a:extLst>
          </p:cNvPr>
          <p:cNvSpPr txBox="1">
            <a:spLocks/>
          </p:cNvSpPr>
          <p:nvPr/>
        </p:nvSpPr>
        <p:spPr>
          <a:xfrm>
            <a:off x="668556" y="1479510"/>
            <a:ext cx="7156648" cy="2961409"/>
          </a:xfr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>
                <a:solidFill>
                  <a:srgbClr val="002060"/>
                </a:solidFill>
                <a:latin typeface="Barlow Semi Condensed Medium" panose="00000606000000000000" pitchFamily="2" charset="0"/>
              </a:rPr>
              <a:t>Give  a valid name for the pseudocode procedure.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800">
              <a:solidFill>
                <a:srgbClr val="002060"/>
              </a:solidFill>
              <a:latin typeface="Barlow Semi Condensed Medium" panose="00000606000000000000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>
                <a:solidFill>
                  <a:srgbClr val="002060"/>
                </a:solidFill>
                <a:latin typeface="Barlow Semi Condensed Medium" panose="00000606000000000000" pitchFamily="2" charset="0"/>
              </a:rPr>
              <a:t>Use line numbers for each line of code.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800">
              <a:solidFill>
                <a:srgbClr val="002060"/>
              </a:solidFill>
              <a:latin typeface="Barlow Semi Condensed Medium" panose="00000606000000000000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>
                <a:solidFill>
                  <a:srgbClr val="002060"/>
                </a:solidFill>
                <a:latin typeface="Barlow Semi Condensed Medium" panose="00000606000000000000" pitchFamily="2" charset="0"/>
              </a:rPr>
              <a:t>Use proper indentation for every statement in a block structure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800">
              <a:solidFill>
                <a:srgbClr val="002060"/>
              </a:solidFill>
              <a:latin typeface="Barlow Semi Condensed Medium" panose="00000606000000000000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>
                <a:solidFill>
                  <a:srgbClr val="002060"/>
                </a:solidFill>
                <a:latin typeface="Barlow Semi Condensed Medium" panose="00000606000000000000" pitchFamily="2" charset="0"/>
              </a:rPr>
              <a:t>For flow control statements use if-else. Always end an statement with an end-if. Both if, else and end-if should be aligned vertically in same line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800">
              <a:solidFill>
                <a:srgbClr val="002060"/>
              </a:solidFill>
              <a:latin typeface="Barlow Semi Condensed Medium" panose="00000606000000000000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>
                <a:solidFill>
                  <a:srgbClr val="002060"/>
                </a:solidFill>
                <a:latin typeface="Barlow Semi Condensed Medium" panose="00000606000000000000" pitchFamily="2" charset="0"/>
              </a:rPr>
              <a:t>Use “=“ or “←” operator for assignment statements</a:t>
            </a:r>
            <a:endParaRPr lang="en-US" sz="1800" dirty="0">
              <a:solidFill>
                <a:srgbClr val="002060"/>
              </a:solidFill>
              <a:latin typeface="Barlow Semi Condensed Medium" panose="000006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248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806FD-46EF-859A-9D3F-B1DED59D0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E844F-D5FC-5A72-1E03-BB4585DA6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Barlow Semi Condensed Medium" panose="00000606000000000000" pitchFamily="2" charset="0"/>
              </a:rPr>
              <a:t>Pseudocode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0F600-DBD3-8723-D5E7-05655D340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Barlow Semi Condensed Medium" panose="00000606000000000000" pitchFamily="2" charset="0"/>
              </a:rPr>
              <a:t>r.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2F051E-E508-1CD4-8417-D9F6361431E2}"/>
              </a:ext>
            </a:extLst>
          </p:cNvPr>
          <p:cNvSpPr txBox="1">
            <a:spLocks/>
          </p:cNvSpPr>
          <p:nvPr/>
        </p:nvSpPr>
        <p:spPr>
          <a:xfrm>
            <a:off x="723750" y="1506604"/>
            <a:ext cx="8163871" cy="2961409"/>
          </a:xfr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2060"/>
                </a:solidFill>
                <a:latin typeface="Barlow Semi Condensed Medium" panose="00000606000000000000" pitchFamily="2" charset="0"/>
              </a:rPr>
              <a:t>Array elements can be represented by specifying the array name followed by the index in square brackets. </a:t>
            </a:r>
          </a:p>
          <a:p>
            <a:r>
              <a:rPr lang="en-US" sz="1800" dirty="0">
                <a:solidFill>
                  <a:srgbClr val="002060"/>
                </a:solidFill>
                <a:latin typeface="Barlow Semi Condensed Medium" panose="00000606000000000000" pitchFamily="2" charset="0"/>
              </a:rPr>
              <a:t>      Example: A[</a:t>
            </a:r>
            <a:r>
              <a:rPr lang="en-US" sz="1800" dirty="0" err="1">
                <a:solidFill>
                  <a:srgbClr val="002060"/>
                </a:solidFill>
                <a:latin typeface="Barlow Semi Condensed Medium" panose="00000606000000000000" pitchFamily="2" charset="0"/>
              </a:rPr>
              <a:t>i</a:t>
            </a:r>
            <a:r>
              <a:rPr lang="en-US" sz="1800" dirty="0">
                <a:solidFill>
                  <a:srgbClr val="002060"/>
                </a:solidFill>
                <a:latin typeface="Barlow Semi Condensed Medium" panose="00000606000000000000" pitchFamily="2" charset="0"/>
              </a:rPr>
              <a:t>] indicates the </a:t>
            </a:r>
            <a:r>
              <a:rPr lang="en-US" sz="1800" dirty="0" err="1">
                <a:solidFill>
                  <a:srgbClr val="002060"/>
                </a:solidFill>
                <a:latin typeface="Barlow Semi Condensed Medium" panose="00000606000000000000" pitchFamily="2" charset="0"/>
              </a:rPr>
              <a:t>ith</a:t>
            </a:r>
            <a:r>
              <a:rPr lang="en-US" sz="1800" dirty="0">
                <a:solidFill>
                  <a:srgbClr val="002060"/>
                </a:solidFill>
                <a:latin typeface="Barlow Semi Condensed Medium" panose="00000606000000000000" pitchFamily="2" charset="0"/>
              </a:rPr>
              <a:t> element of array 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800" dirty="0">
              <a:solidFill>
                <a:srgbClr val="002060"/>
              </a:solidFill>
              <a:latin typeface="Barlow Semi Condensed Medium" panose="00000606000000000000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2060"/>
                </a:solidFill>
                <a:latin typeface="Barlow Semi Condensed Medium" panose="00000606000000000000" pitchFamily="2" charset="0"/>
              </a:rPr>
              <a:t>For looping or iteration use for or while statements. Always end a for loop with end-for and a while loop with end-while.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800" dirty="0">
              <a:solidFill>
                <a:srgbClr val="002060"/>
              </a:solidFill>
              <a:latin typeface="Barlow Semi Condensed Medium" panose="00000606000000000000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2060"/>
                </a:solidFill>
                <a:latin typeface="Barlow Semi Condensed Medium" panose="00000606000000000000" pitchFamily="2" charset="0"/>
              </a:rPr>
              <a:t>The conditional expression of for or while must maintain same indentation.</a:t>
            </a:r>
          </a:p>
        </p:txBody>
      </p:sp>
    </p:spTree>
    <p:extLst>
      <p:ext uri="{BB962C8B-B14F-4D97-AF65-F5344CB8AC3E}">
        <p14:creationId xmlns:p14="http://schemas.microsoft.com/office/powerpoint/2010/main" val="3031910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E0D5A0-5A54-B51C-E2AB-C3DA5FFDA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2" y="139064"/>
            <a:ext cx="8801946" cy="4865371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6F33A2-061E-C035-56D2-790D98DE0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73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8F91F-1748-FB5E-B1F6-492D10955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5D2A4-D29C-352D-9A36-67DE8E646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Barlow Semi Condensed Medium" panose="00000606000000000000" pitchFamily="2" charset="0"/>
              </a:rPr>
              <a:t>Flowchart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E9958-31D1-2F7F-90DF-CDEEAA465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Barlow Semi Condensed Medium" panose="00000606000000000000" pitchFamily="2" charset="0"/>
              </a:rPr>
              <a:t>r.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4DCDD3-E727-634A-2524-FB7F9CF290C8}"/>
              </a:ext>
            </a:extLst>
          </p:cNvPr>
          <p:cNvSpPr txBox="1">
            <a:spLocks/>
          </p:cNvSpPr>
          <p:nvPr/>
        </p:nvSpPr>
        <p:spPr>
          <a:xfrm>
            <a:off x="869874" y="1665664"/>
            <a:ext cx="7404251" cy="1812172"/>
          </a:xfr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2060"/>
                </a:solidFill>
                <a:latin typeface="Barlow Semi Condensed Medium" panose="00000606000000000000" pitchFamily="2" charset="0"/>
              </a:rPr>
              <a:t>Flowchart refers to diagrammatic representation that illustrates a solution model to a given problem.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800" dirty="0">
              <a:solidFill>
                <a:srgbClr val="002060"/>
              </a:solidFill>
              <a:latin typeface="Barlow Semi Condensed Medium" panose="00000606000000000000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2060"/>
                </a:solidFill>
                <a:latin typeface="Barlow Semi Condensed Medium" panose="00000606000000000000" pitchFamily="2" charset="0"/>
              </a:rPr>
              <a:t>It is a visual representation of an algorithm which describes graphically in detail the logical operations and  steps of the algorithm. </a:t>
            </a:r>
          </a:p>
        </p:txBody>
      </p:sp>
    </p:spTree>
    <p:extLst>
      <p:ext uri="{BB962C8B-B14F-4D97-AF65-F5344CB8AC3E}">
        <p14:creationId xmlns:p14="http://schemas.microsoft.com/office/powerpoint/2010/main" val="332700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EEC461-459A-4D09-874A-656CA00D1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Barlow Semi Condensed Medium" panose="00000606000000000000" pitchFamily="2" charset="0"/>
              </a:rPr>
              <a:t>Flowchart</a:t>
            </a:r>
            <a:r>
              <a:rPr lang="en-US" b="1" dirty="0">
                <a:solidFill>
                  <a:schemeClr val="bg1"/>
                </a:solidFill>
                <a:latin typeface="Barlow Semi Condensed Medium" panose="00000606000000000000" pitchFamily="2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Barlow Semi Condensed Medium" panose="00000606000000000000" pitchFamily="2" charset="0"/>
              </a:rPr>
              <a:t>Convention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F612BB6-8140-4EF0-B50F-C961BB9CF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613564"/>
              </p:ext>
            </p:extLst>
          </p:nvPr>
        </p:nvGraphicFramePr>
        <p:xfrm>
          <a:off x="740229" y="1220060"/>
          <a:ext cx="7282544" cy="3045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857">
                  <a:extLst>
                    <a:ext uri="{9D8B030D-6E8A-4147-A177-3AD203B41FA5}">
                      <a16:colId xmlns:a16="http://schemas.microsoft.com/office/drawing/2014/main" val="2115666464"/>
                    </a:ext>
                  </a:extLst>
                </a:gridCol>
                <a:gridCol w="1578429">
                  <a:extLst>
                    <a:ext uri="{9D8B030D-6E8A-4147-A177-3AD203B41FA5}">
                      <a16:colId xmlns:a16="http://schemas.microsoft.com/office/drawing/2014/main" val="201155551"/>
                    </a:ext>
                  </a:extLst>
                </a:gridCol>
                <a:gridCol w="4071258">
                  <a:extLst>
                    <a:ext uri="{9D8B030D-6E8A-4147-A177-3AD203B41FA5}">
                      <a16:colId xmlns:a16="http://schemas.microsoft.com/office/drawing/2014/main" val="3210494904"/>
                    </a:ext>
                  </a:extLst>
                </a:gridCol>
              </a:tblGrid>
              <a:tr h="35430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40445F"/>
                          </a:solidFill>
                          <a:latin typeface="+mn-lt"/>
                        </a:rPr>
                        <a:t>Symbol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40445F"/>
                          </a:solidFill>
                          <a:latin typeface="+mn-lt"/>
                        </a:rPr>
                        <a:t>Purpose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40445F"/>
                          </a:solidFill>
                          <a:latin typeface="+mn-lt"/>
                        </a:rPr>
                        <a:t>Description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447331"/>
                  </a:ext>
                </a:extLst>
              </a:tr>
              <a:tr h="46395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n-lt"/>
                        </a:rPr>
                        <a:t>Flow Line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n-lt"/>
                        </a:rPr>
                        <a:t>Indicates the flow of logic by connecting symbols.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8142713"/>
                  </a:ext>
                </a:extLst>
              </a:tr>
              <a:tr h="46395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n-lt"/>
                        </a:rPr>
                        <a:t>Terminal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Represents the start and the end of a flowchart.</a:t>
                      </a:r>
                      <a:endParaRPr lang="en-US" sz="11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7098686"/>
                  </a:ext>
                </a:extLst>
              </a:tr>
              <a:tr h="483305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n-lt"/>
                        </a:rPr>
                        <a:t>I/0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for input and output operation.</a:t>
                      </a:r>
                      <a:endParaRPr lang="en-US" sz="11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510489"/>
                  </a:ext>
                </a:extLst>
              </a:tr>
              <a:tr h="639968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n-lt"/>
                        </a:rPr>
                        <a:t>Processing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for arithmetic operations and data-manipulations.</a:t>
                      </a:r>
                      <a:endParaRPr lang="en-US" sz="11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8708686"/>
                  </a:ext>
                </a:extLst>
              </a:tr>
              <a:tr h="639968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n-lt"/>
                        </a:rPr>
                        <a:t>Decision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for decision making between two or more alternatives.</a:t>
                      </a:r>
                      <a:endParaRPr lang="en-US" sz="1100" dirty="0">
                        <a:latin typeface="+mn-lt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452218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00D241A-B90E-4D11-9860-302541CF1424}"/>
              </a:ext>
            </a:extLst>
          </p:cNvPr>
          <p:cNvCxnSpPr/>
          <p:nvPr/>
        </p:nvCxnSpPr>
        <p:spPr>
          <a:xfrm>
            <a:off x="903513" y="1850571"/>
            <a:ext cx="1273630" cy="0"/>
          </a:xfrm>
          <a:prstGeom prst="straightConnector1">
            <a:avLst/>
          </a:prstGeom>
          <a:ln>
            <a:solidFill>
              <a:srgbClr val="40445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Parallelogram 8">
            <a:extLst>
              <a:ext uri="{FF2B5EF4-FFF2-40B4-BE49-F238E27FC236}">
                <a16:creationId xmlns:a16="http://schemas.microsoft.com/office/drawing/2014/main" id="{75E1EC67-FA62-4EAA-B1FC-9D419BF8FA94}"/>
              </a:ext>
            </a:extLst>
          </p:cNvPr>
          <p:cNvSpPr/>
          <p:nvPr/>
        </p:nvSpPr>
        <p:spPr>
          <a:xfrm>
            <a:off x="903513" y="2602026"/>
            <a:ext cx="1273630" cy="352926"/>
          </a:xfrm>
          <a:prstGeom prst="parallelogram">
            <a:avLst>
              <a:gd name="adj" fmla="val 46591"/>
            </a:avLst>
          </a:prstGeom>
          <a:solidFill>
            <a:schemeClr val="bg1"/>
          </a:solidFill>
          <a:ln>
            <a:solidFill>
              <a:srgbClr val="40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A91DE7E3-1B9C-4482-8AD2-EA98F2AB36AD}"/>
              </a:ext>
            </a:extLst>
          </p:cNvPr>
          <p:cNvSpPr/>
          <p:nvPr/>
        </p:nvSpPr>
        <p:spPr>
          <a:xfrm>
            <a:off x="903512" y="3755234"/>
            <a:ext cx="1273630" cy="412299"/>
          </a:xfrm>
          <a:prstGeom prst="diamond">
            <a:avLst/>
          </a:prstGeom>
          <a:solidFill>
            <a:schemeClr val="bg1"/>
          </a:solidFill>
          <a:ln>
            <a:solidFill>
              <a:srgbClr val="40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CE7E65-2795-490E-9F5F-BCA185DBFB56}"/>
              </a:ext>
            </a:extLst>
          </p:cNvPr>
          <p:cNvSpPr/>
          <p:nvPr/>
        </p:nvSpPr>
        <p:spPr>
          <a:xfrm>
            <a:off x="903512" y="3156859"/>
            <a:ext cx="1273630" cy="352925"/>
          </a:xfrm>
          <a:prstGeom prst="rect">
            <a:avLst/>
          </a:prstGeom>
          <a:solidFill>
            <a:schemeClr val="bg1"/>
          </a:solidFill>
          <a:ln>
            <a:solidFill>
              <a:srgbClr val="40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90D9BB-0E39-4C12-B01A-2DE670661BD0}"/>
              </a:ext>
            </a:extLst>
          </p:cNvPr>
          <p:cNvSpPr txBox="1"/>
          <p:nvPr/>
        </p:nvSpPr>
        <p:spPr>
          <a:xfrm>
            <a:off x="4572000" y="4765781"/>
            <a:ext cx="4572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https://www.gliffy.com/blog/how-to-flowchart-basic-symbols-part-1-of-3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7F0554-CC91-4D75-ACDA-F714CE7B6435}"/>
              </a:ext>
            </a:extLst>
          </p:cNvPr>
          <p:cNvSpPr/>
          <p:nvPr/>
        </p:nvSpPr>
        <p:spPr>
          <a:xfrm>
            <a:off x="1006926" y="2075138"/>
            <a:ext cx="1066800" cy="425935"/>
          </a:xfrm>
          <a:prstGeom prst="ellipse">
            <a:avLst/>
          </a:prstGeom>
          <a:solidFill>
            <a:schemeClr val="bg1"/>
          </a:solidFill>
          <a:ln>
            <a:solidFill>
              <a:srgbClr val="40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8567849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5D901-9A27-4272-894B-DD25044C9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623" y="273844"/>
            <a:ext cx="7886700" cy="994172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Flowchart </a:t>
            </a:r>
            <a:r>
              <a:rPr lang="en-US" b="1" dirty="0">
                <a:solidFill>
                  <a:srgbClr val="92D050"/>
                </a:solidFill>
                <a:latin typeface="+mn-lt"/>
              </a:rPr>
              <a:t>Example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E5006DF-3890-4365-88B4-F1C0F2751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141" y="0"/>
            <a:ext cx="420886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055439-4A93-4702-8775-474770B2A53F}"/>
              </a:ext>
            </a:extLst>
          </p:cNvPr>
          <p:cNvSpPr txBox="1"/>
          <p:nvPr/>
        </p:nvSpPr>
        <p:spPr>
          <a:xfrm>
            <a:off x="457200" y="1264861"/>
            <a:ext cx="40386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white"/>
                </a:solidFill>
                <a:latin typeface="Montserrat"/>
                <a:ea typeface="+mn-ea"/>
                <a:cs typeface="+mn-cs"/>
              </a:rPr>
              <a:t>flowchart to find largest of 3 numbers</a:t>
            </a:r>
          </a:p>
        </p:txBody>
      </p:sp>
    </p:spTree>
    <p:extLst>
      <p:ext uri="{BB962C8B-B14F-4D97-AF65-F5344CB8AC3E}">
        <p14:creationId xmlns:p14="http://schemas.microsoft.com/office/powerpoint/2010/main" val="15846041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EC886-7524-4CBF-883F-6E1E9C88C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765" y="175873"/>
            <a:ext cx="7886700" cy="994172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Flowchart of </a:t>
            </a:r>
            <a:r>
              <a:rPr lang="en-US" b="1" dirty="0">
                <a:solidFill>
                  <a:srgbClr val="92D050"/>
                </a:solidFill>
                <a:latin typeface="+mn-lt"/>
              </a:rPr>
              <a:t>Insertion Sort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CF87BC5-2A73-48B9-A0AA-654FA6EA4BFA}"/>
              </a:ext>
            </a:extLst>
          </p:cNvPr>
          <p:cNvSpPr/>
          <p:nvPr/>
        </p:nvSpPr>
        <p:spPr>
          <a:xfrm>
            <a:off x="1793422" y="1180931"/>
            <a:ext cx="1208315" cy="435428"/>
          </a:xfrm>
          <a:prstGeom prst="ellipse">
            <a:avLst/>
          </a:prstGeom>
          <a:solidFill>
            <a:schemeClr val="bg1"/>
          </a:solidFill>
          <a:ln>
            <a:solidFill>
              <a:srgbClr val="40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r>
              <a:rPr lang="en-US" sz="1350" kern="1200" dirty="0">
                <a:solidFill>
                  <a:sysClr val="windowText" lastClr="000000"/>
                </a:solidFill>
                <a:latin typeface="Montserrat"/>
              </a:rPr>
              <a:t>Start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534CD9-913F-44C6-833B-1BB62976A098}"/>
              </a:ext>
            </a:extLst>
          </p:cNvPr>
          <p:cNvSpPr/>
          <p:nvPr/>
        </p:nvSpPr>
        <p:spPr>
          <a:xfrm>
            <a:off x="1774372" y="4620503"/>
            <a:ext cx="1208315" cy="435428"/>
          </a:xfrm>
          <a:prstGeom prst="ellipse">
            <a:avLst/>
          </a:prstGeom>
          <a:solidFill>
            <a:schemeClr val="bg1"/>
          </a:solidFill>
          <a:ln>
            <a:solidFill>
              <a:srgbClr val="40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r>
              <a:rPr lang="en-US" sz="1350" kern="1200" dirty="0">
                <a:solidFill>
                  <a:sysClr val="windowText" lastClr="000000"/>
                </a:solidFill>
                <a:latin typeface="Montserrat"/>
              </a:rPr>
              <a:t>End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375E1C4C-6D5E-4081-A132-8E05920658D6}"/>
              </a:ext>
            </a:extLst>
          </p:cNvPr>
          <p:cNvSpPr/>
          <p:nvPr/>
        </p:nvSpPr>
        <p:spPr>
          <a:xfrm>
            <a:off x="1224641" y="1850572"/>
            <a:ext cx="2275116" cy="339754"/>
          </a:xfrm>
          <a:prstGeom prst="parallelogram">
            <a:avLst>
              <a:gd name="adj" fmla="val 46591"/>
            </a:avLst>
          </a:prstGeom>
          <a:solidFill>
            <a:schemeClr val="bg1"/>
          </a:solidFill>
          <a:ln>
            <a:solidFill>
              <a:srgbClr val="40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r>
              <a:rPr lang="en-US" sz="1350" kern="1200" dirty="0">
                <a:solidFill>
                  <a:sysClr val="windowText" lastClr="000000"/>
                </a:solidFill>
                <a:latin typeface="Montserrat"/>
              </a:rPr>
              <a:t>Read An Array(A)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D920A8-722D-499B-AD1D-8DBCA06F8999}"/>
              </a:ext>
            </a:extLst>
          </p:cNvPr>
          <p:cNvSpPr/>
          <p:nvPr/>
        </p:nvSpPr>
        <p:spPr>
          <a:xfrm>
            <a:off x="1224641" y="2582636"/>
            <a:ext cx="2275116" cy="508907"/>
          </a:xfrm>
          <a:prstGeom prst="rect">
            <a:avLst/>
          </a:prstGeom>
          <a:solidFill>
            <a:schemeClr val="bg1"/>
          </a:solidFill>
          <a:ln>
            <a:solidFill>
              <a:srgbClr val="40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r>
              <a:rPr lang="en-US" sz="1350" kern="1200" dirty="0">
                <a:solidFill>
                  <a:sysClr val="windowText" lastClr="000000"/>
                </a:solidFill>
                <a:latin typeface="Montserrat"/>
              </a:rPr>
              <a:t>Len = Length of A</a:t>
            </a:r>
            <a:br>
              <a:rPr lang="en-US" sz="1350" kern="1200" dirty="0">
                <a:solidFill>
                  <a:sysClr val="windowText" lastClr="000000"/>
                </a:solidFill>
                <a:latin typeface="Montserrat"/>
              </a:rPr>
            </a:br>
            <a:r>
              <a:rPr lang="en-US" sz="1350" kern="1200" dirty="0" err="1">
                <a:solidFill>
                  <a:sysClr val="windowText" lastClr="000000"/>
                </a:solidFill>
                <a:latin typeface="Montserrat"/>
              </a:rPr>
              <a:t>i</a:t>
            </a:r>
            <a:r>
              <a:rPr lang="en-US" sz="1350" kern="1200" dirty="0">
                <a:solidFill>
                  <a:sysClr val="windowText" lastClr="000000"/>
                </a:solidFill>
                <a:latin typeface="Montserrat"/>
              </a:rPr>
              <a:t> = 2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A12D5FC2-89B6-45F2-A2ED-C8E9D2BE40E2}"/>
              </a:ext>
            </a:extLst>
          </p:cNvPr>
          <p:cNvSpPr/>
          <p:nvPr/>
        </p:nvSpPr>
        <p:spPr>
          <a:xfrm>
            <a:off x="1573258" y="3641868"/>
            <a:ext cx="1602923" cy="803848"/>
          </a:xfrm>
          <a:prstGeom prst="diamond">
            <a:avLst/>
          </a:prstGeom>
          <a:solidFill>
            <a:schemeClr val="bg1"/>
          </a:solidFill>
          <a:ln>
            <a:solidFill>
              <a:srgbClr val="40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r>
              <a:rPr lang="en-US" sz="1350" kern="1200" dirty="0">
                <a:solidFill>
                  <a:sysClr val="windowText" lastClr="000000"/>
                </a:solidFill>
                <a:latin typeface="Montserrat"/>
              </a:rPr>
              <a:t>Is </a:t>
            </a:r>
            <a:r>
              <a:rPr lang="en-US" sz="1350" kern="1200" dirty="0" err="1">
                <a:solidFill>
                  <a:sysClr val="windowText" lastClr="000000"/>
                </a:solidFill>
                <a:latin typeface="Montserrat"/>
              </a:rPr>
              <a:t>i</a:t>
            </a:r>
            <a:r>
              <a:rPr lang="en-US" sz="1350" kern="1200" dirty="0">
                <a:solidFill>
                  <a:sysClr val="windowText" lastClr="000000"/>
                </a:solidFill>
                <a:latin typeface="Montserrat"/>
              </a:rPr>
              <a:t>&lt;Len?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2E1041-BCEE-4378-8F76-4C1519337BF2}"/>
              </a:ext>
            </a:extLst>
          </p:cNvPr>
          <p:cNvSpPr/>
          <p:nvPr/>
        </p:nvSpPr>
        <p:spPr>
          <a:xfrm>
            <a:off x="5301341" y="968829"/>
            <a:ext cx="2275116" cy="647531"/>
          </a:xfrm>
          <a:prstGeom prst="rect">
            <a:avLst/>
          </a:prstGeom>
          <a:solidFill>
            <a:schemeClr val="bg1"/>
          </a:solidFill>
          <a:ln>
            <a:solidFill>
              <a:srgbClr val="40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r>
              <a:rPr lang="en-US" sz="1350" kern="1200" dirty="0">
                <a:solidFill>
                  <a:sysClr val="windowText" lastClr="000000"/>
                </a:solidFill>
                <a:latin typeface="Montserrat"/>
              </a:rPr>
              <a:t>Key = A[</a:t>
            </a:r>
            <a:r>
              <a:rPr lang="en-US" sz="1350" kern="1200" dirty="0" err="1">
                <a:solidFill>
                  <a:sysClr val="windowText" lastClr="000000"/>
                </a:solidFill>
                <a:latin typeface="Montserrat"/>
              </a:rPr>
              <a:t>i</a:t>
            </a:r>
            <a:r>
              <a:rPr lang="en-US" sz="1350" kern="1200" dirty="0">
                <a:solidFill>
                  <a:sysClr val="windowText" lastClr="000000"/>
                </a:solidFill>
                <a:latin typeface="Montserrat"/>
              </a:rPr>
              <a:t>]</a:t>
            </a:r>
          </a:p>
          <a:p>
            <a:pPr algn="ctr" defTabSz="685800">
              <a:buClrTx/>
            </a:pPr>
            <a:r>
              <a:rPr lang="en-US" sz="1350" kern="1200" dirty="0">
                <a:solidFill>
                  <a:sysClr val="windowText" lastClr="000000"/>
                </a:solidFill>
                <a:latin typeface="Montserrat"/>
              </a:rPr>
              <a:t>J = i-1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870FB832-7E4A-4A1D-B5C4-A41646931A4A}"/>
              </a:ext>
            </a:extLst>
          </p:cNvPr>
          <p:cNvSpPr/>
          <p:nvPr/>
        </p:nvSpPr>
        <p:spPr>
          <a:xfrm>
            <a:off x="5301341" y="1999101"/>
            <a:ext cx="2275116" cy="803848"/>
          </a:xfrm>
          <a:prstGeom prst="diamond">
            <a:avLst/>
          </a:prstGeom>
          <a:solidFill>
            <a:schemeClr val="bg1"/>
          </a:solidFill>
          <a:ln>
            <a:solidFill>
              <a:srgbClr val="40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r>
              <a:rPr lang="en-US" sz="1350" kern="1200" dirty="0">
                <a:solidFill>
                  <a:sysClr val="windowText" lastClr="000000"/>
                </a:solidFill>
                <a:latin typeface="Montserrat"/>
              </a:rPr>
              <a:t>Is j&gt;=0 and A[j] &gt; key 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352BA1-14C3-4011-B1A6-538B41D18A91}"/>
              </a:ext>
            </a:extLst>
          </p:cNvPr>
          <p:cNvSpPr/>
          <p:nvPr/>
        </p:nvSpPr>
        <p:spPr>
          <a:xfrm>
            <a:off x="7336971" y="3169098"/>
            <a:ext cx="1458686" cy="508907"/>
          </a:xfrm>
          <a:prstGeom prst="rect">
            <a:avLst/>
          </a:prstGeom>
          <a:solidFill>
            <a:schemeClr val="bg1"/>
          </a:solidFill>
          <a:ln>
            <a:solidFill>
              <a:srgbClr val="40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r>
              <a:rPr lang="en-US" sz="1350" kern="1200" dirty="0">
                <a:solidFill>
                  <a:sysClr val="windowText" lastClr="000000"/>
                </a:solidFill>
                <a:latin typeface="Montserrat"/>
              </a:rPr>
              <a:t>A[j+1] = A[j]</a:t>
            </a:r>
            <a:br>
              <a:rPr lang="en-US" sz="1350" kern="1200" dirty="0">
                <a:solidFill>
                  <a:sysClr val="windowText" lastClr="000000"/>
                </a:solidFill>
                <a:latin typeface="Montserrat"/>
              </a:rPr>
            </a:br>
            <a:r>
              <a:rPr lang="en-US" sz="1350" kern="1200" dirty="0">
                <a:solidFill>
                  <a:sysClr val="windowText" lastClr="000000"/>
                </a:solidFill>
                <a:latin typeface="Montserrat"/>
              </a:rPr>
              <a:t>j = j-1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F4AB60-C398-4BE6-8698-B8451D1880DE}"/>
              </a:ext>
            </a:extLst>
          </p:cNvPr>
          <p:cNvSpPr/>
          <p:nvPr/>
        </p:nvSpPr>
        <p:spPr>
          <a:xfrm>
            <a:off x="4531179" y="3185691"/>
            <a:ext cx="1303565" cy="508907"/>
          </a:xfrm>
          <a:prstGeom prst="rect">
            <a:avLst/>
          </a:prstGeom>
          <a:solidFill>
            <a:schemeClr val="bg1"/>
          </a:solidFill>
          <a:ln>
            <a:solidFill>
              <a:srgbClr val="4044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r>
              <a:rPr lang="en-US" sz="1350" kern="1200" dirty="0">
                <a:solidFill>
                  <a:sysClr val="windowText" lastClr="000000"/>
                </a:solidFill>
                <a:latin typeface="Montserrat"/>
              </a:rPr>
              <a:t>A[j+1] = key</a:t>
            </a:r>
          </a:p>
          <a:p>
            <a:pPr algn="ctr" defTabSz="685800">
              <a:buClrTx/>
            </a:pPr>
            <a:r>
              <a:rPr lang="en-US" sz="1350" kern="1200" dirty="0" err="1">
                <a:solidFill>
                  <a:sysClr val="windowText" lastClr="000000"/>
                </a:solidFill>
                <a:latin typeface="Montserrat"/>
              </a:rPr>
              <a:t>i</a:t>
            </a:r>
            <a:r>
              <a:rPr lang="en-US" sz="1350" kern="1200" dirty="0">
                <a:solidFill>
                  <a:sysClr val="windowText" lastClr="000000"/>
                </a:solidFill>
                <a:latin typeface="Montserrat"/>
              </a:rPr>
              <a:t> = i+1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BE25FA-F474-42B5-832E-6FB3629EC7BA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362199" y="1616359"/>
            <a:ext cx="12521" cy="234213"/>
          </a:xfrm>
          <a:prstGeom prst="straightConnector1">
            <a:avLst/>
          </a:prstGeom>
          <a:ln>
            <a:solidFill>
              <a:srgbClr val="F0F0F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4672717-B98D-46C5-8E05-99156238C66B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2362199" y="2190326"/>
            <a:ext cx="0" cy="392310"/>
          </a:xfrm>
          <a:prstGeom prst="straightConnector1">
            <a:avLst/>
          </a:prstGeom>
          <a:ln>
            <a:solidFill>
              <a:srgbClr val="F0F0F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E34292E-13A7-4E20-A58D-7B9A631A1740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362199" y="3091543"/>
            <a:ext cx="12521" cy="550325"/>
          </a:xfrm>
          <a:prstGeom prst="straightConnector1">
            <a:avLst/>
          </a:prstGeom>
          <a:ln>
            <a:solidFill>
              <a:srgbClr val="F0F0F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E710055-FD9E-4051-AD6A-007F6F6E20E3}"/>
              </a:ext>
            </a:extLst>
          </p:cNvPr>
          <p:cNvCxnSpPr>
            <a:stCxn id="8" idx="1"/>
            <a:endCxn id="5" idx="2"/>
          </p:cNvCxnSpPr>
          <p:nvPr/>
        </p:nvCxnSpPr>
        <p:spPr>
          <a:xfrm rot="10800000" flipH="1" flipV="1">
            <a:off x="1573258" y="4043791"/>
            <a:ext cx="201114" cy="794426"/>
          </a:xfrm>
          <a:prstGeom prst="bentConnector3">
            <a:avLst>
              <a:gd name="adj1" fmla="val -85250"/>
            </a:avLst>
          </a:prstGeom>
          <a:ln>
            <a:solidFill>
              <a:srgbClr val="F0F0F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63AFD39-F632-4829-BB4C-2B59589E1FDF}"/>
              </a:ext>
            </a:extLst>
          </p:cNvPr>
          <p:cNvSpPr txBox="1"/>
          <p:nvPr/>
        </p:nvSpPr>
        <p:spPr>
          <a:xfrm rot="16200000">
            <a:off x="999042" y="4173247"/>
            <a:ext cx="5944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white"/>
                </a:solidFill>
                <a:latin typeface="Montserrat"/>
                <a:ea typeface="+mn-ea"/>
                <a:cs typeface="+mn-cs"/>
              </a:rPr>
              <a:t>false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CA8B9635-6192-490D-8B81-0AE10EE0A036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3176182" y="1292595"/>
            <a:ext cx="2125160" cy="2751197"/>
          </a:xfrm>
          <a:prstGeom prst="bentConnector3">
            <a:avLst/>
          </a:prstGeom>
          <a:ln>
            <a:solidFill>
              <a:srgbClr val="F0F0F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9DDF6FA-70EF-41C0-A504-95018B19FBB7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6438899" y="1616359"/>
            <a:ext cx="0" cy="382742"/>
          </a:xfrm>
          <a:prstGeom prst="straightConnector1">
            <a:avLst/>
          </a:prstGeom>
          <a:ln>
            <a:solidFill>
              <a:srgbClr val="F0F0F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548327A3-21B2-4CFE-B46B-5F7DF76FD8C5}"/>
              </a:ext>
            </a:extLst>
          </p:cNvPr>
          <p:cNvCxnSpPr>
            <a:stCxn id="10" idx="3"/>
            <a:endCxn id="11" idx="0"/>
          </p:cNvCxnSpPr>
          <p:nvPr/>
        </p:nvCxnSpPr>
        <p:spPr>
          <a:xfrm>
            <a:off x="7576457" y="2401025"/>
            <a:ext cx="489857" cy="768072"/>
          </a:xfrm>
          <a:prstGeom prst="bentConnector2">
            <a:avLst/>
          </a:prstGeom>
          <a:ln>
            <a:solidFill>
              <a:srgbClr val="F0F0F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52003F8-1325-41ED-A593-7D571A887043}"/>
              </a:ext>
            </a:extLst>
          </p:cNvPr>
          <p:cNvCxnSpPr>
            <a:cxnSpLocks/>
            <a:stCxn id="10" idx="1"/>
            <a:endCxn id="12" idx="0"/>
          </p:cNvCxnSpPr>
          <p:nvPr/>
        </p:nvCxnSpPr>
        <p:spPr>
          <a:xfrm rot="10800000" flipV="1">
            <a:off x="5182961" y="2401025"/>
            <a:ext cx="118380" cy="784665"/>
          </a:xfrm>
          <a:prstGeom prst="bentConnector2">
            <a:avLst/>
          </a:prstGeom>
          <a:ln>
            <a:solidFill>
              <a:srgbClr val="F0F0F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6208836-8167-4F37-A964-99ABBC5E88B0}"/>
              </a:ext>
            </a:extLst>
          </p:cNvPr>
          <p:cNvCxnSpPr>
            <a:stCxn id="12" idx="2"/>
          </p:cNvCxnSpPr>
          <p:nvPr/>
        </p:nvCxnSpPr>
        <p:spPr>
          <a:xfrm rot="5400000" flipH="1">
            <a:off x="3586821" y="2098458"/>
            <a:ext cx="406900" cy="2785382"/>
          </a:xfrm>
          <a:prstGeom prst="bentConnector4">
            <a:avLst>
              <a:gd name="adj1" fmla="val -42136"/>
              <a:gd name="adj2" fmla="val 61700"/>
            </a:avLst>
          </a:prstGeom>
          <a:ln w="12700">
            <a:solidFill>
              <a:srgbClr val="F0F0F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AD033DE3-FF67-4977-8E30-3D86589A7475}"/>
              </a:ext>
            </a:extLst>
          </p:cNvPr>
          <p:cNvCxnSpPr>
            <a:stCxn id="11" idx="2"/>
            <a:endCxn id="10" idx="2"/>
          </p:cNvCxnSpPr>
          <p:nvPr/>
        </p:nvCxnSpPr>
        <p:spPr>
          <a:xfrm rot="5400000" flipH="1">
            <a:off x="6815079" y="2426770"/>
            <a:ext cx="875056" cy="1627415"/>
          </a:xfrm>
          <a:prstGeom prst="bentConnector3">
            <a:avLst>
              <a:gd name="adj1" fmla="val -19593"/>
            </a:avLst>
          </a:prstGeom>
          <a:ln>
            <a:solidFill>
              <a:srgbClr val="F0F0F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DFA036D-A267-4910-8455-D004A29E99C5}"/>
              </a:ext>
            </a:extLst>
          </p:cNvPr>
          <p:cNvSpPr txBox="1"/>
          <p:nvPr/>
        </p:nvSpPr>
        <p:spPr>
          <a:xfrm>
            <a:off x="3354574" y="4026073"/>
            <a:ext cx="5225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white"/>
                </a:solidFill>
                <a:latin typeface="Montserrat"/>
                <a:ea typeface="+mn-ea"/>
                <a:cs typeface="+mn-cs"/>
              </a:rPr>
              <a:t>true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E7FC65-06B2-49A6-A69F-E18EAAE861C4}"/>
              </a:ext>
            </a:extLst>
          </p:cNvPr>
          <p:cNvSpPr txBox="1"/>
          <p:nvPr/>
        </p:nvSpPr>
        <p:spPr>
          <a:xfrm>
            <a:off x="7578568" y="2133253"/>
            <a:ext cx="5225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white"/>
                </a:solidFill>
                <a:latin typeface="Montserrat"/>
                <a:ea typeface="+mn-ea"/>
                <a:cs typeface="+mn-cs"/>
              </a:rPr>
              <a:t>true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FE01D33-A07B-49EC-8857-0B29B760442B}"/>
              </a:ext>
            </a:extLst>
          </p:cNvPr>
          <p:cNvSpPr txBox="1"/>
          <p:nvPr/>
        </p:nvSpPr>
        <p:spPr>
          <a:xfrm rot="16200000">
            <a:off x="4742852" y="2633726"/>
            <a:ext cx="5944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US" sz="1350" kern="1200" dirty="0">
                <a:solidFill>
                  <a:prstClr val="white"/>
                </a:solidFill>
                <a:latin typeface="Montserrat"/>
                <a:ea typeface="+mn-ea"/>
                <a:cs typeface="+mn-cs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570810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456">
          <a:extLst>
            <a:ext uri="{FF2B5EF4-FFF2-40B4-BE49-F238E27FC236}">
              <a16:creationId xmlns:a16="http://schemas.microsoft.com/office/drawing/2014/main" id="{4892F3F9-0CE4-6DA0-A68C-6B2E1B581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605;p63">
            <a:extLst>
              <a:ext uri="{FF2B5EF4-FFF2-40B4-BE49-F238E27FC236}">
                <a16:creationId xmlns:a16="http://schemas.microsoft.com/office/drawing/2014/main" id="{10A7977A-58C0-F4F4-0A18-8DC8A383B7DC}"/>
              </a:ext>
            </a:extLst>
          </p:cNvPr>
          <p:cNvSpPr txBox="1">
            <a:spLocks/>
          </p:cNvSpPr>
          <p:nvPr/>
        </p:nvSpPr>
        <p:spPr>
          <a:xfrm>
            <a:off x="1417004" y="1905228"/>
            <a:ext cx="6309992" cy="1333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4200"/>
              <a:buFont typeface="Fjalla One"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Fjalla One"/>
                <a:sym typeface="Fjalla One"/>
              </a:rPr>
              <a:t>Why study Algorithms?</a:t>
            </a:r>
          </a:p>
        </p:txBody>
      </p:sp>
    </p:spTree>
    <p:extLst>
      <p:ext uri="{BB962C8B-B14F-4D97-AF65-F5344CB8AC3E}">
        <p14:creationId xmlns:p14="http://schemas.microsoft.com/office/powerpoint/2010/main" val="1595730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456">
          <a:extLst>
            <a:ext uri="{FF2B5EF4-FFF2-40B4-BE49-F238E27FC236}">
              <a16:creationId xmlns:a16="http://schemas.microsoft.com/office/drawing/2014/main" id="{73F333C0-CFFF-3147-D940-F5A250E22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3605;p63">
            <a:extLst>
              <a:ext uri="{FF2B5EF4-FFF2-40B4-BE49-F238E27FC236}">
                <a16:creationId xmlns:a16="http://schemas.microsoft.com/office/drawing/2014/main" id="{77BDE716-4024-C49D-506E-2298617B26E8}"/>
              </a:ext>
            </a:extLst>
          </p:cNvPr>
          <p:cNvSpPr txBox="1">
            <a:spLocks/>
          </p:cNvSpPr>
          <p:nvPr/>
        </p:nvSpPr>
        <p:spPr>
          <a:xfrm>
            <a:off x="175267" y="583876"/>
            <a:ext cx="8793466" cy="3975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"</a:t>
            </a:r>
            <a:r>
              <a:rPr lang="en-US" sz="2400" dirty="0">
                <a:solidFill>
                  <a:srgbClr val="002060"/>
                </a:solidFill>
              </a:rPr>
              <a:t>Students shouldn't go out into life without the ability to </a:t>
            </a:r>
            <a:r>
              <a:rPr lang="en-US" sz="2400" dirty="0">
                <a:solidFill>
                  <a:srgbClr val="00B050"/>
                </a:solidFill>
              </a:rPr>
              <a:t>communicate</a:t>
            </a:r>
            <a:r>
              <a:rPr lang="en-US" sz="2400" dirty="0">
                <a:solidFill>
                  <a:srgbClr val="002060"/>
                </a:solidFill>
              </a:rPr>
              <a:t>. Your </a:t>
            </a:r>
            <a:r>
              <a:rPr lang="en-US" sz="2400" dirty="0">
                <a:solidFill>
                  <a:srgbClr val="00B050"/>
                </a:solidFill>
              </a:rPr>
              <a:t>success</a:t>
            </a:r>
            <a:r>
              <a:rPr lang="en-US" sz="2400" dirty="0">
                <a:solidFill>
                  <a:srgbClr val="002060"/>
                </a:solidFill>
              </a:rPr>
              <a:t> in life will be determined largely by: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-your ability to </a:t>
            </a:r>
            <a:r>
              <a:rPr lang="en-US" sz="2400" dirty="0">
                <a:solidFill>
                  <a:srgbClr val="00B050"/>
                </a:solidFill>
              </a:rPr>
              <a:t>speak</a:t>
            </a:r>
            <a:r>
              <a:rPr lang="en-US" sz="2400" dirty="0">
                <a:solidFill>
                  <a:srgbClr val="002060"/>
                </a:solidFill>
              </a:rPr>
              <a:t>,</a:t>
            </a:r>
          </a:p>
          <a:p>
            <a:r>
              <a:rPr lang="en-US" sz="2400" dirty="0">
                <a:solidFill>
                  <a:srgbClr val="002060"/>
                </a:solidFill>
              </a:rPr>
              <a:t>-your ability to </a:t>
            </a:r>
            <a:r>
              <a:rPr lang="en-US" sz="2400" dirty="0">
                <a:solidFill>
                  <a:srgbClr val="00B050"/>
                </a:solidFill>
              </a:rPr>
              <a:t>write</a:t>
            </a:r>
            <a:r>
              <a:rPr lang="en-US" sz="2400" dirty="0">
                <a:solidFill>
                  <a:srgbClr val="002060"/>
                </a:solidFill>
              </a:rPr>
              <a:t> &amp;</a:t>
            </a:r>
          </a:p>
          <a:p>
            <a:r>
              <a:rPr lang="en-US" sz="2400" dirty="0">
                <a:solidFill>
                  <a:srgbClr val="002060"/>
                </a:solidFill>
              </a:rPr>
              <a:t>-the quality of your </a:t>
            </a:r>
            <a:r>
              <a:rPr lang="en-US" sz="2400" dirty="0">
                <a:solidFill>
                  <a:srgbClr val="00B050"/>
                </a:solidFill>
              </a:rPr>
              <a:t>ideas</a:t>
            </a:r>
            <a:r>
              <a:rPr lang="en-US" sz="2400" dirty="0">
                <a:solidFill>
                  <a:srgbClr val="002060"/>
                </a:solidFill>
              </a:rPr>
              <a:t>,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in that order</a:t>
            </a:r>
            <a:r>
              <a:rPr lang="en-US" sz="2400" dirty="0">
                <a:solidFill>
                  <a:srgbClr val="002060"/>
                </a:solidFill>
              </a:rPr>
              <a:t>.“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— Late MIT Prof. Patrick Winston</a:t>
            </a:r>
          </a:p>
        </p:txBody>
      </p:sp>
    </p:spTree>
    <p:extLst>
      <p:ext uri="{BB962C8B-B14F-4D97-AF65-F5344CB8AC3E}">
        <p14:creationId xmlns:p14="http://schemas.microsoft.com/office/powerpoint/2010/main" val="305090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EC9FA-35F8-E7D0-7C3F-B855D4C50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33FAE8-1D70-DEB1-7F03-DA26B152F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466" y="961813"/>
            <a:ext cx="2927350" cy="2927350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sp>
        <p:nvSpPr>
          <p:cNvPr id="7" name="Google Shape;1884;p35">
            <a:extLst>
              <a:ext uri="{FF2B5EF4-FFF2-40B4-BE49-F238E27FC236}">
                <a16:creationId xmlns:a16="http://schemas.microsoft.com/office/drawing/2014/main" id="{4AABD883-E14F-F909-0D32-82EECC8CF6BD}"/>
              </a:ext>
            </a:extLst>
          </p:cNvPr>
          <p:cNvSpPr txBox="1">
            <a:spLocks/>
          </p:cNvSpPr>
          <p:nvPr/>
        </p:nvSpPr>
        <p:spPr>
          <a:xfrm>
            <a:off x="241985" y="1246611"/>
            <a:ext cx="4980254" cy="24796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Fjalla One" panose="02000506040000020004" pitchFamily="2" charset="0"/>
                <a:cs typeface="Arial"/>
                <a:sym typeface="Arial"/>
              </a:rPr>
              <a:t>Professor Donald E. Knuth stated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Fjalla One" panose="02000506040000020004" pitchFamily="2" charset="0"/>
                <a:cs typeface="Arial"/>
                <a:sym typeface="Arial"/>
              </a:rPr>
              <a:t>“Computer Science is the study of algorithms”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Programs will not exist without algorithms...</a:t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662BB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8838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456">
          <a:extLst>
            <a:ext uri="{FF2B5EF4-FFF2-40B4-BE49-F238E27FC236}">
              <a16:creationId xmlns:a16="http://schemas.microsoft.com/office/drawing/2014/main" id="{C4379406-C757-B61E-ABA7-25A53D756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605;p63">
            <a:extLst>
              <a:ext uri="{FF2B5EF4-FFF2-40B4-BE49-F238E27FC236}">
                <a16:creationId xmlns:a16="http://schemas.microsoft.com/office/drawing/2014/main" id="{720EC8DE-690C-9742-B8E1-330B549666A9}"/>
              </a:ext>
            </a:extLst>
          </p:cNvPr>
          <p:cNvSpPr txBox="1">
            <a:spLocks/>
          </p:cNvSpPr>
          <p:nvPr/>
        </p:nvSpPr>
        <p:spPr>
          <a:xfrm>
            <a:off x="1417004" y="1905228"/>
            <a:ext cx="6309992" cy="1333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4200"/>
              <a:buFont typeface="Fjalla One"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Fjalla One"/>
                <a:sym typeface="Fjalla One"/>
              </a:rPr>
              <a:t>What is an Algorithm?</a:t>
            </a:r>
          </a:p>
        </p:txBody>
      </p:sp>
    </p:spTree>
    <p:extLst>
      <p:ext uri="{BB962C8B-B14F-4D97-AF65-F5344CB8AC3E}">
        <p14:creationId xmlns:p14="http://schemas.microsoft.com/office/powerpoint/2010/main" val="1235898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CBE251-B333-42EB-8F33-608C69112DD9}"/>
              </a:ext>
            </a:extLst>
          </p:cNvPr>
          <p:cNvSpPr txBox="1"/>
          <p:nvPr/>
        </p:nvSpPr>
        <p:spPr>
          <a:xfrm>
            <a:off x="584926" y="1202751"/>
            <a:ext cx="647700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ontserrat ExtraBold" panose="00000900000000000000" pitchFamily="2" charset="0"/>
                <a:cs typeface="Arial"/>
                <a:sym typeface="Arial"/>
              </a:rPr>
              <a:t>“An Algorithm is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ontserrat ExtraBold" panose="00000900000000000000" pitchFamily="2" charset="0"/>
                <a:cs typeface="Arial"/>
                <a:sym typeface="Arial"/>
              </a:rPr>
              <a:t>  a Set of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ontserrat ExtraBold" panose="00000900000000000000" pitchFamily="2" charset="0"/>
                <a:cs typeface="Arial"/>
                <a:sym typeface="Arial"/>
              </a:rPr>
              <a:t>  Well-defined </a:t>
            </a: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Montserrat ExtraBold" panose="00000900000000000000" pitchFamily="2" charset="0"/>
                <a:cs typeface="Arial"/>
                <a:sym typeface="Arial"/>
              </a:rPr>
              <a:t>Instructions</a:t>
            </a: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ontserrat ExtraBold" panose="00000900000000000000" pitchFamily="2" charset="0"/>
                <a:cs typeface="Arial"/>
                <a:sym typeface="Arial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ontserrat ExtraBold" panose="00000900000000000000" pitchFamily="2" charset="0"/>
                <a:cs typeface="Arial"/>
                <a:sym typeface="Arial"/>
              </a:rPr>
              <a:t>  in Sequence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ontserrat ExtraBold" panose="00000900000000000000" pitchFamily="2" charset="0"/>
                <a:cs typeface="Arial"/>
                <a:sym typeface="Arial"/>
              </a:rPr>
              <a:t>  to </a:t>
            </a: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Montserrat ExtraBold" panose="00000900000000000000" pitchFamily="2" charset="0"/>
                <a:cs typeface="Arial"/>
                <a:sym typeface="Arial"/>
              </a:rPr>
              <a:t>Solve a Problem</a:t>
            </a: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ontserrat ExtraBold" panose="00000900000000000000" pitchFamily="2" charset="0"/>
                <a:cs typeface="Arial"/>
                <a:sym typeface="Arial"/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2250126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9715D3-0266-D9CF-DDD1-093D9FD27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F5AD550-6977-3AF4-06DF-96114736F558}"/>
              </a:ext>
            </a:extLst>
          </p:cNvPr>
          <p:cNvSpPr txBox="1">
            <a:spLocks/>
          </p:cNvSpPr>
          <p:nvPr/>
        </p:nvSpPr>
        <p:spPr>
          <a:xfrm>
            <a:off x="514774" y="951635"/>
            <a:ext cx="8230044" cy="3403618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Barlow Semi Condensed Medium" panose="00000606000000000000" pitchFamily="2" charset="0"/>
              </a:rPr>
              <a:t>An algorithm is a tool for solving a </a:t>
            </a:r>
            <a:r>
              <a:rPr lang="en-US" sz="2000" b="1" dirty="0">
                <a:solidFill>
                  <a:srgbClr val="002060"/>
                </a:solidFill>
                <a:latin typeface="Barlow Semi Condensed Medium" panose="00000606000000000000" pitchFamily="2" charset="0"/>
              </a:rPr>
              <a:t>well-specified computational problem</a:t>
            </a:r>
            <a:r>
              <a:rPr lang="en-US" sz="2000" dirty="0">
                <a:solidFill>
                  <a:srgbClr val="002060"/>
                </a:solidFill>
                <a:latin typeface="Barlow Semi Condensed Medium" panose="00000606000000000000" pitchFamily="2" charset="0"/>
              </a:rPr>
              <a:t>. It is a sequence of computational steps that transform the input into the output.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002060"/>
              </a:solidFill>
              <a:latin typeface="Barlow Semi Condensed Medium" panose="00000606000000000000" pitchFamily="2" charset="0"/>
            </a:endParaRPr>
          </a:p>
          <a:p>
            <a:pPr marL="285750" lvl="1" indent="-285750">
              <a:lnSpc>
                <a:spcPct val="15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2060"/>
                </a:solidFill>
                <a:latin typeface="Barlow Semi Condensed Medium" panose="00000606000000000000" pitchFamily="2" charset="0"/>
                <a:cs typeface="Times New Roman" panose="02020603050405020304" pitchFamily="18" charset="0"/>
              </a:rPr>
              <a:t>An algorithm is said to be </a:t>
            </a:r>
            <a:r>
              <a:rPr lang="en-US" sz="1800" dirty="0">
                <a:solidFill>
                  <a:srgbClr val="00B050"/>
                </a:solidFill>
                <a:latin typeface="Barlow Semi Condensed Medium" panose="00000606000000000000" pitchFamily="2" charset="0"/>
                <a:cs typeface="Times New Roman" panose="02020603050405020304" pitchFamily="18" charset="0"/>
              </a:rPr>
              <a:t>correct</a:t>
            </a:r>
            <a:r>
              <a:rPr lang="en-US" sz="1800" dirty="0">
                <a:solidFill>
                  <a:srgbClr val="002060"/>
                </a:solidFill>
                <a:latin typeface="Barlow Semi Condensed Medium" panose="00000606000000000000" pitchFamily="2" charset="0"/>
                <a:cs typeface="Times New Roman" panose="02020603050405020304" pitchFamily="18" charset="0"/>
              </a:rPr>
              <a:t> if, for every input instance, it halts with the correct output.</a:t>
            </a:r>
          </a:p>
          <a:p>
            <a:pPr marL="2857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2060"/>
                </a:solidFill>
                <a:latin typeface="Barlow Semi Condensed Medium" panose="00000606000000000000" pitchFamily="2" charset="0"/>
                <a:cs typeface="Times New Roman" panose="02020603050405020304" pitchFamily="18" charset="0"/>
              </a:rPr>
              <a:t>An </a:t>
            </a:r>
            <a:r>
              <a:rPr lang="en-US" sz="1800" dirty="0">
                <a:solidFill>
                  <a:srgbClr val="FF0000"/>
                </a:solidFill>
                <a:latin typeface="Barlow Semi Condensed Medium" panose="00000606000000000000" pitchFamily="2" charset="0"/>
                <a:cs typeface="Times New Roman" panose="02020603050405020304" pitchFamily="18" charset="0"/>
              </a:rPr>
              <a:t>incorrect</a:t>
            </a:r>
            <a:r>
              <a:rPr lang="en-US" sz="1800" dirty="0">
                <a:solidFill>
                  <a:srgbClr val="002060"/>
                </a:solidFill>
                <a:latin typeface="Barlow Semi Condensed Medium" panose="00000606000000000000" pitchFamily="2" charset="0"/>
                <a:cs typeface="Times New Roman" panose="02020603050405020304" pitchFamily="18" charset="0"/>
              </a:rPr>
              <a:t> algorithm might not halt at all on some input instances, or it might halt with other than the desired output.</a:t>
            </a:r>
          </a:p>
        </p:txBody>
      </p:sp>
    </p:spTree>
    <p:extLst>
      <p:ext uri="{BB962C8B-B14F-4D97-AF65-F5344CB8AC3E}">
        <p14:creationId xmlns:p14="http://schemas.microsoft.com/office/powerpoint/2010/main" val="121678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456">
          <a:extLst>
            <a:ext uri="{FF2B5EF4-FFF2-40B4-BE49-F238E27FC236}">
              <a16:creationId xmlns:a16="http://schemas.microsoft.com/office/drawing/2014/main" id="{174595B6-4F80-3205-4530-0CC5A0BC7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605;p63">
            <a:extLst>
              <a:ext uri="{FF2B5EF4-FFF2-40B4-BE49-F238E27FC236}">
                <a16:creationId xmlns:a16="http://schemas.microsoft.com/office/drawing/2014/main" id="{B4AC0776-ACAA-F5CB-4EF1-94D96850C8A2}"/>
              </a:ext>
            </a:extLst>
          </p:cNvPr>
          <p:cNvSpPr txBox="1">
            <a:spLocks/>
          </p:cNvSpPr>
          <p:nvPr/>
        </p:nvSpPr>
        <p:spPr>
          <a:xfrm>
            <a:off x="1053942" y="1358110"/>
            <a:ext cx="7036116" cy="1947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4200"/>
              <a:buFont typeface="Fjalla One"/>
              <a:buNone/>
              <a:tabLst/>
              <a:defRPr/>
            </a:pPr>
            <a:r>
              <a:rPr kumimoji="0" lang="en-US" sz="2400" b="0" i="0" u="none" strike="noStrike" kern="0" cap="none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Fjalla One"/>
                <a:sym typeface="Fjalla One"/>
              </a:rPr>
              <a:t>Algorithm</a:t>
            </a:r>
            <a:r>
              <a:rPr lang="en-US" sz="2400" dirty="0">
                <a:solidFill>
                  <a:srgbClr val="002060"/>
                </a:solidFill>
              </a:rPr>
              <a:t>s did not start with Computers,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4200"/>
              <a:buFont typeface="Fjalla One"/>
              <a:buNone/>
              <a:tabLst/>
              <a:defRPr/>
            </a:pPr>
            <a:r>
              <a:rPr lang="en-US" sz="2400" dirty="0">
                <a:solidFill>
                  <a:srgbClr val="002060"/>
                </a:solidFill>
              </a:rPr>
              <a:t>they have been with us since ancient time;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4200"/>
              <a:buFont typeface="Fjalla One"/>
              <a:buNone/>
              <a:tabLst/>
              <a:defRPr/>
            </a:pPr>
            <a:r>
              <a:rPr lang="en-US" sz="2400" dirty="0">
                <a:solidFill>
                  <a:srgbClr val="002060"/>
                </a:solidFill>
              </a:rPr>
              <a:t>nor they are limited to Computer Science…</a:t>
            </a:r>
            <a:endParaRPr kumimoji="0" lang="en-US" sz="2400" b="0" i="0" u="none" strike="noStrike" kern="0" cap="none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Fjalla One"/>
              <a:sym typeface="Fjalla One"/>
            </a:endParaRPr>
          </a:p>
        </p:txBody>
      </p:sp>
    </p:spTree>
    <p:extLst>
      <p:ext uri="{BB962C8B-B14F-4D97-AF65-F5344CB8AC3E}">
        <p14:creationId xmlns:p14="http://schemas.microsoft.com/office/powerpoint/2010/main" val="2265446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7FE96-F1E2-4F09-B84B-5744CF469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750" y="526925"/>
            <a:ext cx="3848250" cy="572700"/>
          </a:xfrm>
        </p:spPr>
        <p:txBody>
          <a:bodyPr/>
          <a:lstStyle/>
          <a:p>
            <a:r>
              <a:rPr lang="en-US" sz="2400" b="1" dirty="0">
                <a:solidFill>
                  <a:srgbClr val="002060"/>
                </a:solidFill>
                <a:latin typeface="Barlow Semi Condensed Medium" panose="00000606000000000000" pitchFamily="2" charset="0"/>
              </a:rPr>
              <a:t>Characteristics of Algorithm: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2BDAF0-DF21-445F-8352-B2C0575DEE11}"/>
              </a:ext>
            </a:extLst>
          </p:cNvPr>
          <p:cNvSpPr/>
          <p:nvPr/>
        </p:nvSpPr>
        <p:spPr>
          <a:xfrm>
            <a:off x="740230" y="1593033"/>
            <a:ext cx="1709057" cy="370114"/>
          </a:xfrm>
          <a:prstGeom prst="rect">
            <a:avLst/>
          </a:prstGeom>
          <a:solidFill>
            <a:schemeClr val="bg1"/>
          </a:solidFill>
          <a:ln>
            <a:solidFill>
              <a:srgbClr val="40445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arlow Semi Condensed Medium" panose="00000606000000000000" pitchFamily="2" charset="0"/>
                <a:ea typeface="+mn-ea"/>
                <a:cs typeface="+mn-cs"/>
                <a:sym typeface="Arial"/>
              </a:rPr>
              <a:t>Unambiguous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ED5C94-4A45-456C-BED8-1DD00FA4B400}"/>
              </a:ext>
            </a:extLst>
          </p:cNvPr>
          <p:cNvSpPr txBox="1"/>
          <p:nvPr/>
        </p:nvSpPr>
        <p:spPr>
          <a:xfrm>
            <a:off x="723750" y="2035455"/>
            <a:ext cx="698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arlow Semi Condensed Medium" panose="00000606000000000000" pitchFamily="2" charset="0"/>
                <a:cs typeface="Arial"/>
                <a:sym typeface="Arial"/>
              </a:rPr>
              <a:t>Algorithm should be clear and unambiguous. It must lead to only one meaning.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978529-E747-4B3F-9824-AFA9F05C6CCF}"/>
              </a:ext>
            </a:extLst>
          </p:cNvPr>
          <p:cNvSpPr/>
          <p:nvPr/>
        </p:nvSpPr>
        <p:spPr>
          <a:xfrm>
            <a:off x="740230" y="2549048"/>
            <a:ext cx="1709057" cy="370114"/>
          </a:xfrm>
          <a:prstGeom prst="rect">
            <a:avLst/>
          </a:prstGeom>
          <a:solidFill>
            <a:schemeClr val="bg1"/>
          </a:solidFill>
          <a:ln>
            <a:solidFill>
              <a:srgbClr val="40445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arlow Semi Condensed Medium" panose="00000606000000000000" pitchFamily="2" charset="0"/>
                <a:ea typeface="+mn-ea"/>
                <a:cs typeface="+mn-cs"/>
                <a:sym typeface="Arial"/>
              </a:rPr>
              <a:t>Input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14806A-CDAA-4E69-9460-1FDEE2C1CDBA}"/>
              </a:ext>
            </a:extLst>
          </p:cNvPr>
          <p:cNvSpPr txBox="1"/>
          <p:nvPr/>
        </p:nvSpPr>
        <p:spPr>
          <a:xfrm>
            <a:off x="723750" y="2938768"/>
            <a:ext cx="698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arlow Semi Condensed Medium" panose="00000606000000000000" pitchFamily="2" charset="0"/>
                <a:cs typeface="Arial"/>
                <a:sym typeface="Arial"/>
              </a:rPr>
              <a:t>Algorithm should have 0 or more well-defined inputs.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56F057-1943-4B63-8172-31F5B1D730AE}"/>
              </a:ext>
            </a:extLst>
          </p:cNvPr>
          <p:cNvSpPr/>
          <p:nvPr/>
        </p:nvSpPr>
        <p:spPr>
          <a:xfrm>
            <a:off x="740230" y="3520776"/>
            <a:ext cx="1709057" cy="370114"/>
          </a:xfrm>
          <a:prstGeom prst="rect">
            <a:avLst/>
          </a:prstGeom>
          <a:solidFill>
            <a:schemeClr val="bg1"/>
          </a:solidFill>
          <a:ln>
            <a:solidFill>
              <a:srgbClr val="40445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arlow Semi Condensed Medium" panose="00000606000000000000" pitchFamily="2" charset="0"/>
                <a:ea typeface="+mn-ea"/>
                <a:cs typeface="+mn-cs"/>
                <a:sym typeface="Arial"/>
              </a:rPr>
              <a:t>Output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772B9C-53CE-4F46-9E6C-EAED40455B3C}"/>
              </a:ext>
            </a:extLst>
          </p:cNvPr>
          <p:cNvSpPr txBox="1"/>
          <p:nvPr/>
        </p:nvSpPr>
        <p:spPr>
          <a:xfrm>
            <a:off x="740230" y="3890890"/>
            <a:ext cx="7888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arlow Semi Condensed Medium" panose="00000606000000000000" pitchFamily="2" charset="0"/>
                <a:cs typeface="Arial"/>
                <a:sym typeface="Arial"/>
              </a:rPr>
              <a:t>Algorithm should have 1 or more well-defined outputs and should match the desired output.</a:t>
            </a:r>
          </a:p>
        </p:txBody>
      </p:sp>
    </p:spTree>
    <p:extLst>
      <p:ext uri="{BB962C8B-B14F-4D97-AF65-F5344CB8AC3E}">
        <p14:creationId xmlns:p14="http://schemas.microsoft.com/office/powerpoint/2010/main" val="171867749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Montserrat Black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2DF34261CC124397F3D91909AA7EE8" ma:contentTypeVersion="3" ma:contentTypeDescription="Create a new document." ma:contentTypeScope="" ma:versionID="aae8c34e91a1797a299ef4ff2d86b071">
  <xsd:schema xmlns:xsd="http://www.w3.org/2001/XMLSchema" xmlns:xs="http://www.w3.org/2001/XMLSchema" xmlns:p="http://schemas.microsoft.com/office/2006/metadata/properties" xmlns:ns2="5e71315f-5b78-462f-9850-4380c4e47649" targetNamespace="http://schemas.microsoft.com/office/2006/metadata/properties" ma:root="true" ma:fieldsID="4b4576f0867e75ef051d607cd6875836" ns2:_="">
    <xsd:import namespace="5e71315f-5b78-462f-9850-4380c4e4764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71315f-5b78-462f-9850-4380c4e476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5E43787-A79B-4020-B22B-492E84734114}"/>
</file>

<file path=customXml/itemProps2.xml><?xml version="1.0" encoding="utf-8"?>
<ds:datastoreItem xmlns:ds="http://schemas.openxmlformats.org/officeDocument/2006/customXml" ds:itemID="{6411D982-C28D-407A-AAFC-53A46CE36884}"/>
</file>

<file path=customXml/itemProps3.xml><?xml version="1.0" encoding="utf-8"?>
<ds:datastoreItem xmlns:ds="http://schemas.openxmlformats.org/officeDocument/2006/customXml" ds:itemID="{FD09A490-13BF-4087-A850-CFDAFEB1D51D}"/>
</file>

<file path=docProps/app.xml><?xml version="1.0" encoding="utf-8"?>
<Properties xmlns="http://schemas.openxmlformats.org/officeDocument/2006/extended-properties" xmlns:vt="http://schemas.openxmlformats.org/officeDocument/2006/docPropsVTypes">
  <TotalTime>24535</TotalTime>
  <Words>1322</Words>
  <Application>Microsoft Office PowerPoint</Application>
  <PresentationFormat>On-screen Show (16:9)</PresentationFormat>
  <Paragraphs>204</Paragraphs>
  <Slides>30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Courier New</vt:lpstr>
      <vt:lpstr>Montserrat</vt:lpstr>
      <vt:lpstr>Barlow Semi Condensed</vt:lpstr>
      <vt:lpstr>Fjalla One</vt:lpstr>
      <vt:lpstr>Arial</vt:lpstr>
      <vt:lpstr>Montserrat ExtraBold</vt:lpstr>
      <vt:lpstr>Barlow Semi Condensed Medium</vt:lpstr>
      <vt:lpstr>Montserrat Black</vt:lpstr>
      <vt:lpstr>Technology Consulting by Slidesgo</vt:lpstr>
      <vt:lpstr>Office Theme</vt:lpstr>
      <vt:lpstr>Introduction to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Characteristics of Algorithm:</vt:lpstr>
      <vt:lpstr>Characteristics of Algorithm:</vt:lpstr>
      <vt:lpstr>Algorithm VS Program:</vt:lpstr>
      <vt:lpstr>Algorithm Design:</vt:lpstr>
      <vt:lpstr>PowerPoint Presentation</vt:lpstr>
      <vt:lpstr>Algorithm Design Techniques:</vt:lpstr>
      <vt:lpstr>How to Design an Algorithm?</vt:lpstr>
      <vt:lpstr>How to Analyze an Algorithm?</vt:lpstr>
      <vt:lpstr>Analysis of an Algorithm: Correctness</vt:lpstr>
      <vt:lpstr>Analysis of an Algorithm: Performance</vt:lpstr>
      <vt:lpstr>Complexity Analysis:</vt:lpstr>
      <vt:lpstr>Complexity Analysis:</vt:lpstr>
      <vt:lpstr>PowerPoint Presentation</vt:lpstr>
      <vt:lpstr>Pseudocode</vt:lpstr>
      <vt:lpstr>Pseudocode Conventions</vt:lpstr>
      <vt:lpstr>Pseudocode Conventions</vt:lpstr>
      <vt:lpstr>PowerPoint Presentation</vt:lpstr>
      <vt:lpstr>Flowchart</vt:lpstr>
      <vt:lpstr>Flowchart Convention</vt:lpstr>
      <vt:lpstr>Flowchart Example</vt:lpstr>
      <vt:lpstr>Flowchart of Insertion Sort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Captioning(Bangla)  using deep learning methods</dc:title>
  <dc:creator>Lenovo</dc:creator>
  <cp:lastModifiedBy>Sumaiya Tasnim</cp:lastModifiedBy>
  <cp:revision>427</cp:revision>
  <dcterms:modified xsi:type="dcterms:W3CDTF">2025-07-28T05:46:55Z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0x010100E82DF34261CC124397F3D91909AA7EE8</vt:lpwstr>
  </property>
</Properties>
</file>