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Masters/slideMaster1.xml" ContentType="application/vnd.openxmlformats-officedocument.presentationml.slideMaster+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329" r:id="rId3"/>
    <p:sldId id="335" r:id="rId4"/>
    <p:sldId id="310" r:id="rId5"/>
    <p:sldId id="331" r:id="rId6"/>
    <p:sldId id="332" r:id="rId7"/>
    <p:sldId id="334" r:id="rId8"/>
    <p:sldId id="333" r:id="rId9"/>
    <p:sldId id="336" r:id="rId10"/>
    <p:sldId id="313" r:id="rId11"/>
    <p:sldId id="315" r:id="rId12"/>
    <p:sldId id="316" r:id="rId13"/>
    <p:sldId id="317" r:id="rId14"/>
    <p:sldId id="318" r:id="rId15"/>
    <p:sldId id="337" r:id="rId16"/>
    <p:sldId id="338" r:id="rId17"/>
    <p:sldId id="33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3"/>
      </p:cViewPr>
      <p:guideLst/>
    </p:cSldViewPr>
  </p:slideViewPr>
  <p:notesTextViewPr>
    <p:cViewPr>
      <p:scale>
        <a:sx n="1" d="1"/>
        <a:sy n="1" d="1"/>
      </p:scale>
      <p:origin x="0" y="0"/>
    </p:cViewPr>
  </p:notesTextViewPr>
  <p:notesViewPr>
    <p:cSldViewPr snapToGrid="0">
      <p:cViewPr varScale="1">
        <p:scale>
          <a:sx n="54" d="100"/>
          <a:sy n="54" d="100"/>
        </p:scale>
        <p:origin x="1770" y="4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A7AF6C-4359-4643-92E2-A73E3E90EAED}"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48B4FD-A9C3-4593-8524-06F2DE8C76EA}" type="slidenum">
              <a:rPr lang="en-US" smtClean="0"/>
              <a:t>‹#›</a:t>
            </a:fld>
            <a:endParaRPr lang="en-US"/>
          </a:p>
        </p:txBody>
      </p:sp>
    </p:spTree>
    <p:extLst>
      <p:ext uri="{BB962C8B-B14F-4D97-AF65-F5344CB8AC3E}">
        <p14:creationId xmlns:p14="http://schemas.microsoft.com/office/powerpoint/2010/main" val="488356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890048" y="2557669"/>
            <a:ext cx="6768548" cy="3562667"/>
          </a:xfrm>
        </p:spPr>
        <p:txBody>
          <a:bodyPr/>
          <a:lstStyle>
            <a:lvl1pPr marL="342900" indent="-342900">
              <a:buFont typeface="Calibri" panose="020F0502020204030204" pitchFamily="34" charset="0"/>
              <a:buChar char="•"/>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endParaRPr lang="en-US" dirty="0"/>
          </a:p>
        </p:txBody>
      </p:sp>
      <p:sp>
        <p:nvSpPr>
          <p:cNvPr id="6" name="Slide Number Placeholder 5"/>
          <p:cNvSpPr>
            <a:spLocks noGrp="1"/>
          </p:cNvSpPr>
          <p:nvPr>
            <p:ph type="sldNum" sz="quarter" idx="12"/>
          </p:nvPr>
        </p:nvSpPr>
        <p:spPr/>
        <p:txBody>
          <a:bodyPr/>
          <a:lstStyle>
            <a:lvl1pPr>
              <a:defRPr sz="1600"/>
            </a:lvl1pPr>
          </a:lstStyle>
          <a:p>
            <a:fld id="{D4CB4268-A73A-4E9F-B029-579C920CE364}" type="slidenum">
              <a:rPr lang="en-US" smtClean="0"/>
              <a:pPr/>
              <a:t>‹#›</a:t>
            </a:fld>
            <a:endParaRPr lang="en-US" dirty="0"/>
          </a:p>
        </p:txBody>
      </p:sp>
      <p:sp>
        <p:nvSpPr>
          <p:cNvPr id="9" name="Text Placeholder 2"/>
          <p:cNvSpPr>
            <a:spLocks noGrp="1"/>
          </p:cNvSpPr>
          <p:nvPr>
            <p:ph type="body" idx="13" hasCustomPrompt="1"/>
          </p:nvPr>
        </p:nvSpPr>
        <p:spPr>
          <a:xfrm>
            <a:off x="4890048" y="1417982"/>
            <a:ext cx="6768548" cy="969933"/>
          </a:xfrm>
          <a:noFill/>
          <a:ln>
            <a:noFill/>
          </a:ln>
        </p:spPr>
        <p:txBody>
          <a:bodyPr anchor="ctr" anchorCtr="0">
            <a:normAutofit/>
          </a:bodyPr>
          <a:lstStyle>
            <a:lvl1pPr marL="0" indent="0" algn="l">
              <a:buNone/>
              <a:defRPr sz="3200" b="1">
                <a:solidFill>
                  <a:schemeClr val="tx1"/>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Searching</a:t>
            </a:r>
          </a:p>
        </p:txBody>
      </p:sp>
      <p:cxnSp>
        <p:nvCxnSpPr>
          <p:cNvPr id="11" name="Straight Connector 10"/>
          <p:cNvCxnSpPr/>
          <p:nvPr userDrawn="1"/>
        </p:nvCxnSpPr>
        <p:spPr>
          <a:xfrm>
            <a:off x="4890048" y="2387915"/>
            <a:ext cx="6768548" cy="0"/>
          </a:xfrm>
          <a:prstGeom prst="line">
            <a:avLst/>
          </a:prstGeom>
        </p:spPr>
        <p:style>
          <a:lnRef idx="1">
            <a:schemeClr val="dk1"/>
          </a:lnRef>
          <a:fillRef idx="0">
            <a:schemeClr val="dk1"/>
          </a:fillRef>
          <a:effectRef idx="0">
            <a:schemeClr val="dk1"/>
          </a:effectRef>
          <a:fontRef idx="minor">
            <a:schemeClr val="tx1"/>
          </a:fontRef>
        </p:style>
      </p:cxnSp>
      <p:pic>
        <p:nvPicPr>
          <p:cNvPr id="12" name="Picture 11"/>
          <p:cNvPicPr>
            <a:picLocks noChangeAspect="1"/>
          </p:cNvPicPr>
          <p:nvPr userDrawn="1"/>
        </p:nvPicPr>
        <p:blipFill>
          <a:blip r:embed="rId2"/>
          <a:stretch>
            <a:fillRect/>
          </a:stretch>
        </p:blipFill>
        <p:spPr>
          <a:xfrm>
            <a:off x="236083" y="1417982"/>
            <a:ext cx="4143375" cy="4676775"/>
          </a:xfrm>
          <a:prstGeom prst="rect">
            <a:avLst/>
          </a:prstGeom>
          <a:ln>
            <a:solidFill>
              <a:schemeClr val="accent1"/>
            </a:solidFill>
          </a:ln>
        </p:spPr>
      </p:pic>
      <p:sp>
        <p:nvSpPr>
          <p:cNvPr id="2" name="Rectangle 1"/>
          <p:cNvSpPr/>
          <p:nvPr userDrawn="1"/>
        </p:nvSpPr>
        <p:spPr>
          <a:xfrm>
            <a:off x="0" y="0"/>
            <a:ext cx="12192000" cy="9347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4000" dirty="0"/>
              <a:t>  Algorithms					</a:t>
            </a:r>
            <a:r>
              <a:rPr lang="en-US" sz="3200" b="0" dirty="0"/>
              <a:t>Dr. Md Nakib Hayat Chowdhury</a:t>
            </a:r>
            <a:endParaRPr lang="en-US" sz="1400" dirty="0"/>
          </a:p>
        </p:txBody>
      </p:sp>
      <p:sp>
        <p:nvSpPr>
          <p:cNvPr id="4" name="Rectangle 3">
            <a:extLst>
              <a:ext uri="{FF2B5EF4-FFF2-40B4-BE49-F238E27FC236}">
                <a16:creationId xmlns:a16="http://schemas.microsoft.com/office/drawing/2014/main" id="{F6F1C64F-E02C-6B4B-5F9C-CFF6B5B60F1F}"/>
              </a:ext>
            </a:extLst>
          </p:cNvPr>
          <p:cNvSpPr/>
          <p:nvPr userDrawn="1"/>
        </p:nvSpPr>
        <p:spPr>
          <a:xfrm>
            <a:off x="0" y="6484941"/>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41736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91460" y="365125"/>
            <a:ext cx="10927994" cy="973345"/>
          </a:xfrm>
        </p:spPr>
        <p:txBody>
          <a:bodyPr>
            <a:normAutofit/>
          </a:bodyPr>
          <a:lstStyle>
            <a:lvl1pPr>
              <a:defRPr sz="4000" b="1">
                <a:latin typeface="+mj-lt"/>
                <a:cs typeface="Times New Roman" panose="02020603050405020304" pitchFamily="18" charset="0"/>
              </a:defRPr>
            </a:lvl1pPr>
          </a:lstStyle>
          <a:p>
            <a:endParaRPr lang="en-US" dirty="0"/>
          </a:p>
        </p:txBody>
      </p:sp>
      <p:sp>
        <p:nvSpPr>
          <p:cNvPr id="5" name="Slide Number Placeholder 4"/>
          <p:cNvSpPr>
            <a:spLocks noGrp="1"/>
          </p:cNvSpPr>
          <p:nvPr>
            <p:ph type="sldNum" sz="quarter" idx="12"/>
          </p:nvPr>
        </p:nvSpPr>
        <p:spPr>
          <a:xfrm>
            <a:off x="8770256" y="6293521"/>
            <a:ext cx="2743200" cy="365125"/>
          </a:xfrm>
        </p:spPr>
        <p:txBody>
          <a:bodyPr/>
          <a:lstStyle>
            <a:lvl1pPr>
              <a:defRPr sz="1600"/>
            </a:lvl1pPr>
          </a:lstStyle>
          <a:p>
            <a:fld id="{93320A9D-4FF9-4672-80A9-172CCB9E2733}" type="slidenum">
              <a:rPr lang="en-US" smtClean="0"/>
              <a:pPr/>
              <a:t>‹#›</a:t>
            </a:fld>
            <a:endParaRPr lang="en-US" dirty="0"/>
          </a:p>
        </p:txBody>
      </p:sp>
      <p:cxnSp>
        <p:nvCxnSpPr>
          <p:cNvPr id="6" name="Straight Connector 5"/>
          <p:cNvCxnSpPr/>
          <p:nvPr userDrawn="1"/>
        </p:nvCxnSpPr>
        <p:spPr>
          <a:xfrm>
            <a:off x="586410" y="1352984"/>
            <a:ext cx="10972800" cy="0"/>
          </a:xfrm>
          <a:prstGeom prst="line">
            <a:avLst/>
          </a:prstGeom>
        </p:spPr>
        <p:style>
          <a:lnRef idx="1">
            <a:schemeClr val="dk1"/>
          </a:lnRef>
          <a:fillRef idx="0">
            <a:schemeClr val="dk1"/>
          </a:fillRef>
          <a:effectRef idx="0">
            <a:schemeClr val="dk1"/>
          </a:effectRef>
          <a:fontRef idx="minor">
            <a:schemeClr val="tx1"/>
          </a:fontRef>
        </p:style>
      </p:cxnSp>
      <p:sp>
        <p:nvSpPr>
          <p:cNvPr id="8" name="Content Placeholder 2"/>
          <p:cNvSpPr>
            <a:spLocks noGrp="1"/>
          </p:cNvSpPr>
          <p:nvPr>
            <p:ph sz="half" idx="1"/>
          </p:nvPr>
        </p:nvSpPr>
        <p:spPr>
          <a:xfrm>
            <a:off x="586410" y="1563758"/>
            <a:ext cx="10927046" cy="4518990"/>
          </a:xfrm>
        </p:spPr>
        <p:txBody>
          <a:bodyPr/>
          <a:lstStyle>
            <a:lvl1pPr marL="344488" indent="-344488">
              <a:lnSpc>
                <a:spcPct val="125000"/>
              </a:lnSpc>
              <a:buFont typeface="Arial" panose="020B0604020202020204" pitchFamily="34" charset="0"/>
              <a:buChar char="•"/>
              <a:defRPr>
                <a:latin typeface="Times New Roman" panose="02020603050405020304" pitchFamily="18" charset="0"/>
                <a:cs typeface="Times New Roman" panose="02020603050405020304" pitchFamily="18" charset="0"/>
              </a:defRPr>
            </a:lvl1pPr>
          </a:lstStyle>
          <a:p>
            <a:pPr lvl="0"/>
            <a:endParaRPr lang="en-US" dirty="0"/>
          </a:p>
        </p:txBody>
      </p:sp>
    </p:spTree>
    <p:extLst>
      <p:ext uri="{BB962C8B-B14F-4D97-AF65-F5344CB8AC3E}">
        <p14:creationId xmlns:p14="http://schemas.microsoft.com/office/powerpoint/2010/main" val="3516605810"/>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ose Body 1">
    <p:spTree>
      <p:nvGrpSpPr>
        <p:cNvPr id="1" name=""/>
        <p:cNvGrpSpPr/>
        <p:nvPr/>
      </p:nvGrpSpPr>
      <p:grpSpPr>
        <a:xfrm>
          <a:off x="0" y="0"/>
          <a:ext cx="0" cy="0"/>
          <a:chOff x="0" y="0"/>
          <a:chExt cx="0" cy="0"/>
        </a:xfrm>
      </p:grpSpPr>
      <p:sp>
        <p:nvSpPr>
          <p:cNvPr id="2" name="Title 1"/>
          <p:cNvSpPr>
            <a:spLocks noGrp="1"/>
          </p:cNvSpPr>
          <p:nvPr>
            <p:ph type="title"/>
          </p:nvPr>
        </p:nvSpPr>
        <p:spPr>
          <a:xfrm>
            <a:off x="591460" y="365125"/>
            <a:ext cx="10927994" cy="973345"/>
          </a:xfrm>
        </p:spPr>
        <p:txBody>
          <a:bodyPr>
            <a:normAutofit/>
          </a:bodyPr>
          <a:lstStyle>
            <a:lvl1pPr>
              <a:defRPr sz="4000" b="1">
                <a:latin typeface="+mj-lt"/>
                <a:cs typeface="Times New Roman" panose="02020603050405020304" pitchFamily="18" charset="0"/>
              </a:defRPr>
            </a:lvl1pPr>
          </a:lstStyle>
          <a:p>
            <a:endParaRPr lang="en-US" dirty="0"/>
          </a:p>
        </p:txBody>
      </p:sp>
      <p:sp>
        <p:nvSpPr>
          <p:cNvPr id="5" name="Slide Number Placeholder 4"/>
          <p:cNvSpPr>
            <a:spLocks noGrp="1"/>
          </p:cNvSpPr>
          <p:nvPr>
            <p:ph type="sldNum" sz="quarter" idx="12"/>
          </p:nvPr>
        </p:nvSpPr>
        <p:spPr>
          <a:xfrm>
            <a:off x="8770256" y="6293521"/>
            <a:ext cx="2743200" cy="365125"/>
          </a:xfrm>
        </p:spPr>
        <p:txBody>
          <a:bodyPr/>
          <a:lstStyle>
            <a:lvl1pPr>
              <a:defRPr sz="1600"/>
            </a:lvl1pPr>
          </a:lstStyle>
          <a:p>
            <a:fld id="{93320A9D-4FF9-4672-80A9-172CCB9E2733}" type="slidenum">
              <a:rPr lang="en-US" smtClean="0"/>
              <a:pPr/>
              <a:t>‹#›</a:t>
            </a:fld>
            <a:endParaRPr lang="en-US" dirty="0"/>
          </a:p>
        </p:txBody>
      </p:sp>
      <p:cxnSp>
        <p:nvCxnSpPr>
          <p:cNvPr id="6" name="Straight Connector 5"/>
          <p:cNvCxnSpPr/>
          <p:nvPr userDrawn="1"/>
        </p:nvCxnSpPr>
        <p:spPr>
          <a:xfrm>
            <a:off x="586410" y="1352984"/>
            <a:ext cx="10972800" cy="0"/>
          </a:xfrm>
          <a:prstGeom prst="line">
            <a:avLst/>
          </a:prstGeom>
        </p:spPr>
        <p:style>
          <a:lnRef idx="1">
            <a:schemeClr val="dk1"/>
          </a:lnRef>
          <a:fillRef idx="0">
            <a:schemeClr val="dk1"/>
          </a:fillRef>
          <a:effectRef idx="0">
            <a:schemeClr val="dk1"/>
          </a:effectRef>
          <a:fontRef idx="minor">
            <a:schemeClr val="tx1"/>
          </a:fontRef>
        </p:style>
      </p:cxnSp>
      <p:sp>
        <p:nvSpPr>
          <p:cNvPr id="8" name="Content Placeholder 2"/>
          <p:cNvSpPr>
            <a:spLocks noGrp="1"/>
          </p:cNvSpPr>
          <p:nvPr>
            <p:ph sz="half" idx="1"/>
          </p:nvPr>
        </p:nvSpPr>
        <p:spPr>
          <a:xfrm>
            <a:off x="586410" y="1563758"/>
            <a:ext cx="10927046" cy="4518990"/>
          </a:xfrm>
        </p:spPr>
        <p:txBody>
          <a:bodyPr>
            <a:normAutofit/>
          </a:bodyPr>
          <a:lstStyle>
            <a:lvl1pPr marL="344488" indent="-344488">
              <a:lnSpc>
                <a:spcPct val="100000"/>
              </a:lnSpc>
              <a:spcBef>
                <a:spcPts val="0"/>
              </a:spcBef>
              <a:buFont typeface="Arial" panose="020B0604020202020204" pitchFamily="34" charset="0"/>
              <a:buChar char="•"/>
              <a:defRPr sz="2400">
                <a:latin typeface="Times New Roman" panose="02020603050405020304" pitchFamily="18" charset="0"/>
                <a:cs typeface="Times New Roman" panose="02020603050405020304" pitchFamily="18" charset="0"/>
              </a:defRPr>
            </a:lvl1pPr>
          </a:lstStyle>
          <a:p>
            <a:pPr lvl="0"/>
            <a:endParaRPr lang="en-US" dirty="0"/>
          </a:p>
        </p:txBody>
      </p:sp>
    </p:spTree>
    <p:extLst>
      <p:ext uri="{BB962C8B-B14F-4D97-AF65-F5344CB8AC3E}">
        <p14:creationId xmlns:p14="http://schemas.microsoft.com/office/powerpoint/2010/main" val="3467592172"/>
      </p:ext>
    </p:extLst>
  </p:cSld>
  <p:clrMapOvr>
    <a:masterClrMapping/>
  </p:clrMapOvr>
  <p:hf hdr="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EA9183B-56E4-4321-B1FE-DB1B7939A2EE}" type="datetime1">
              <a:rPr lang="en-US" smtClean="0"/>
              <a:t>3/2/2025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320A9D-4FF9-4672-80A9-172CCB9E2733}" type="slidenum">
              <a:rPr lang="en-US" smtClean="0"/>
              <a:t>‹#›</a:t>
            </a:fld>
            <a:endParaRPr lang="en-US"/>
          </a:p>
        </p:txBody>
      </p:sp>
    </p:spTree>
    <p:extLst>
      <p:ext uri="{BB962C8B-B14F-4D97-AF65-F5344CB8AC3E}">
        <p14:creationId xmlns:p14="http://schemas.microsoft.com/office/powerpoint/2010/main" val="3913707534"/>
      </p:ext>
    </p:extLst>
  </p:cSld>
  <p:clrMap bg1="lt1" tx1="dk1" bg2="lt2" tx2="dk2" accent1="accent1" accent2="accent2" accent3="accent3" accent4="accent4" accent5="accent5" accent6="accent6" hlink="hlink" folHlink="folHlink"/>
  <p:sldLayoutIdLst>
    <p:sldLayoutId id="2147483651" r:id="rId1"/>
    <p:sldLayoutId id="2147483660" r:id="rId2"/>
    <p:sldLayoutId id="2147483661" r:id="rId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3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4941"/>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90048" y="2590799"/>
            <a:ext cx="6768548" cy="3562667"/>
          </a:xfrm>
        </p:spPr>
        <p:txBody>
          <a:bodyPr/>
          <a:lstStyle/>
          <a:p>
            <a:r>
              <a:rPr lang="en-US" dirty="0"/>
              <a:t>Searching Technique</a:t>
            </a:r>
          </a:p>
          <a:p>
            <a:r>
              <a:rPr lang="en-US" dirty="0">
                <a:solidFill>
                  <a:schemeClr val="bg1">
                    <a:lumMod val="75000"/>
                  </a:schemeClr>
                </a:solidFill>
              </a:rPr>
              <a:t>Sequential Search</a:t>
            </a:r>
          </a:p>
          <a:p>
            <a:r>
              <a:rPr lang="en-US" dirty="0">
                <a:solidFill>
                  <a:schemeClr val="bg1">
                    <a:lumMod val="75000"/>
                  </a:schemeClr>
                </a:solidFill>
              </a:rPr>
              <a:t>Binary Search</a:t>
            </a:r>
          </a:p>
        </p:txBody>
      </p:sp>
      <p:sp>
        <p:nvSpPr>
          <p:cNvPr id="4" name="Text Placeholder 3"/>
          <p:cNvSpPr>
            <a:spLocks noGrp="1"/>
          </p:cNvSpPr>
          <p:nvPr>
            <p:ph type="body" idx="13"/>
          </p:nvPr>
        </p:nvSpPr>
        <p:spPr/>
        <p:txBody>
          <a:bodyPr/>
          <a:lstStyle/>
          <a:p>
            <a:r>
              <a:rPr lang="en-US" dirty="0"/>
              <a:t>Searching</a:t>
            </a:r>
          </a:p>
        </p:txBody>
      </p:sp>
      <p:sp>
        <p:nvSpPr>
          <p:cNvPr id="5" name="Slide Number Placeholder 4"/>
          <p:cNvSpPr>
            <a:spLocks noGrp="1"/>
          </p:cNvSpPr>
          <p:nvPr>
            <p:ph type="sldNum" sz="quarter" idx="12"/>
          </p:nvPr>
        </p:nvSpPr>
        <p:spPr>
          <a:xfrm>
            <a:off x="8624888" y="6497640"/>
            <a:ext cx="2743200" cy="365125"/>
          </a:xfrm>
        </p:spPr>
        <p:txBody>
          <a:bodyPr/>
          <a:lstStyle/>
          <a:p>
            <a:fld id="{D4CB4268-A73A-4E9F-B029-579C920CE364}" type="slidenum">
              <a:rPr lang="en-US" smtClean="0"/>
              <a:pPr/>
              <a:t>1</a:t>
            </a:fld>
            <a:endParaRPr lang="en-US" dirty="0"/>
          </a:p>
        </p:txBody>
      </p:sp>
    </p:spTree>
    <p:extLst>
      <p:ext uri="{BB962C8B-B14F-4D97-AF65-F5344CB8AC3E}">
        <p14:creationId xmlns:p14="http://schemas.microsoft.com/office/powerpoint/2010/main" val="611281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10</a:t>
            </a:fld>
            <a:endParaRPr lang="en-US" dirty="0"/>
          </a:p>
        </p:txBody>
      </p:sp>
      <p:sp>
        <p:nvSpPr>
          <p:cNvPr id="4" name="Content Placeholder 3"/>
          <p:cNvSpPr>
            <a:spLocks noGrp="1"/>
          </p:cNvSpPr>
          <p:nvPr>
            <p:ph sz="half" idx="1"/>
          </p:nvPr>
        </p:nvSpPr>
        <p:spPr/>
        <p:txBody>
          <a:bodyPr>
            <a:normAutofit/>
          </a:bodyPr>
          <a:lstStyle/>
          <a:p>
            <a:pPr marL="0" indent="0">
              <a:buNone/>
            </a:pPr>
            <a:r>
              <a:rPr lang="en-US" dirty="0">
                <a:solidFill>
                  <a:schemeClr val="accent5"/>
                </a:solidFill>
              </a:rPr>
              <a:t>Problem:</a:t>
            </a:r>
            <a:r>
              <a:rPr lang="en-US" dirty="0"/>
              <a:t> Given a sorted array and a key, find index of the key in the array.</a:t>
            </a:r>
          </a:p>
          <a:p>
            <a:pPr marL="0" indent="0">
              <a:buNone/>
            </a:pPr>
            <a:r>
              <a:rPr lang="en-US" dirty="0">
                <a:solidFill>
                  <a:schemeClr val="accent5"/>
                </a:solidFill>
              </a:rPr>
              <a:t>Binary search. </a:t>
            </a:r>
            <a:r>
              <a:rPr lang="en-US" dirty="0"/>
              <a:t>Compare key against middle entry.</a:t>
            </a:r>
          </a:p>
          <a:p>
            <a:r>
              <a:rPr lang="en-US" dirty="0"/>
              <a:t>Too small, go left.</a:t>
            </a:r>
          </a:p>
          <a:p>
            <a:r>
              <a:rPr lang="en-US" dirty="0"/>
              <a:t>Too big, go right.</a:t>
            </a:r>
          </a:p>
          <a:p>
            <a:r>
              <a:rPr lang="en-US" dirty="0"/>
              <a:t>Equal, found.</a:t>
            </a:r>
          </a:p>
          <a:p>
            <a:pPr marL="0" indent="0">
              <a:buNone/>
            </a:pPr>
            <a:endParaRPr lang="en-US" dirty="0"/>
          </a:p>
          <a:p>
            <a:pPr marL="0" indent="0">
              <a:buNone/>
            </a:pPr>
            <a:endParaRPr lang="en-US" dirty="0"/>
          </a:p>
          <a:p>
            <a:pPr marL="0" indent="0">
              <a:buNone/>
            </a:pP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091582961"/>
              </p:ext>
            </p:extLst>
          </p:nvPr>
        </p:nvGraphicFramePr>
        <p:xfrm>
          <a:off x="846142" y="5059340"/>
          <a:ext cx="10067235" cy="1137712"/>
        </p:xfrm>
        <a:graphic>
          <a:graphicData uri="http://schemas.openxmlformats.org/drawingml/2006/table">
            <a:tbl>
              <a:tblPr firstRow="1" bandRow="1">
                <a:tableStyleId>{5940675A-B579-460E-94D1-54222C63F5DA}</a:tableStyleId>
              </a:tblPr>
              <a:tblGrid>
                <a:gridCol w="671149">
                  <a:extLst>
                    <a:ext uri="{9D8B030D-6E8A-4147-A177-3AD203B41FA5}">
                      <a16:colId xmlns:a16="http://schemas.microsoft.com/office/drawing/2014/main" val="20000"/>
                    </a:ext>
                  </a:extLst>
                </a:gridCol>
                <a:gridCol w="671149">
                  <a:extLst>
                    <a:ext uri="{9D8B030D-6E8A-4147-A177-3AD203B41FA5}">
                      <a16:colId xmlns:a16="http://schemas.microsoft.com/office/drawing/2014/main" val="20001"/>
                    </a:ext>
                  </a:extLst>
                </a:gridCol>
                <a:gridCol w="671149">
                  <a:extLst>
                    <a:ext uri="{9D8B030D-6E8A-4147-A177-3AD203B41FA5}">
                      <a16:colId xmlns:a16="http://schemas.microsoft.com/office/drawing/2014/main" val="20002"/>
                    </a:ext>
                  </a:extLst>
                </a:gridCol>
                <a:gridCol w="671149">
                  <a:extLst>
                    <a:ext uri="{9D8B030D-6E8A-4147-A177-3AD203B41FA5}">
                      <a16:colId xmlns:a16="http://schemas.microsoft.com/office/drawing/2014/main" val="20003"/>
                    </a:ext>
                  </a:extLst>
                </a:gridCol>
                <a:gridCol w="671149">
                  <a:extLst>
                    <a:ext uri="{9D8B030D-6E8A-4147-A177-3AD203B41FA5}">
                      <a16:colId xmlns:a16="http://schemas.microsoft.com/office/drawing/2014/main" val="20004"/>
                    </a:ext>
                  </a:extLst>
                </a:gridCol>
                <a:gridCol w="671149">
                  <a:extLst>
                    <a:ext uri="{9D8B030D-6E8A-4147-A177-3AD203B41FA5}">
                      <a16:colId xmlns:a16="http://schemas.microsoft.com/office/drawing/2014/main" val="20005"/>
                    </a:ext>
                  </a:extLst>
                </a:gridCol>
                <a:gridCol w="671149">
                  <a:extLst>
                    <a:ext uri="{9D8B030D-6E8A-4147-A177-3AD203B41FA5}">
                      <a16:colId xmlns:a16="http://schemas.microsoft.com/office/drawing/2014/main" val="20006"/>
                    </a:ext>
                  </a:extLst>
                </a:gridCol>
                <a:gridCol w="671149">
                  <a:extLst>
                    <a:ext uri="{9D8B030D-6E8A-4147-A177-3AD203B41FA5}">
                      <a16:colId xmlns:a16="http://schemas.microsoft.com/office/drawing/2014/main" val="20007"/>
                    </a:ext>
                  </a:extLst>
                </a:gridCol>
                <a:gridCol w="671149">
                  <a:extLst>
                    <a:ext uri="{9D8B030D-6E8A-4147-A177-3AD203B41FA5}">
                      <a16:colId xmlns:a16="http://schemas.microsoft.com/office/drawing/2014/main" val="20008"/>
                    </a:ext>
                  </a:extLst>
                </a:gridCol>
                <a:gridCol w="671149">
                  <a:extLst>
                    <a:ext uri="{9D8B030D-6E8A-4147-A177-3AD203B41FA5}">
                      <a16:colId xmlns:a16="http://schemas.microsoft.com/office/drawing/2014/main" val="20009"/>
                    </a:ext>
                  </a:extLst>
                </a:gridCol>
                <a:gridCol w="671149">
                  <a:extLst>
                    <a:ext uri="{9D8B030D-6E8A-4147-A177-3AD203B41FA5}">
                      <a16:colId xmlns:a16="http://schemas.microsoft.com/office/drawing/2014/main" val="20010"/>
                    </a:ext>
                  </a:extLst>
                </a:gridCol>
                <a:gridCol w="671149">
                  <a:extLst>
                    <a:ext uri="{9D8B030D-6E8A-4147-A177-3AD203B41FA5}">
                      <a16:colId xmlns:a16="http://schemas.microsoft.com/office/drawing/2014/main" val="20011"/>
                    </a:ext>
                  </a:extLst>
                </a:gridCol>
                <a:gridCol w="671149">
                  <a:extLst>
                    <a:ext uri="{9D8B030D-6E8A-4147-A177-3AD203B41FA5}">
                      <a16:colId xmlns:a16="http://schemas.microsoft.com/office/drawing/2014/main" val="20012"/>
                    </a:ext>
                  </a:extLst>
                </a:gridCol>
                <a:gridCol w="671149">
                  <a:extLst>
                    <a:ext uri="{9D8B030D-6E8A-4147-A177-3AD203B41FA5}">
                      <a16:colId xmlns:a16="http://schemas.microsoft.com/office/drawing/2014/main" val="20013"/>
                    </a:ext>
                  </a:extLst>
                </a:gridCol>
                <a:gridCol w="671149">
                  <a:extLst>
                    <a:ext uri="{9D8B030D-6E8A-4147-A177-3AD203B41FA5}">
                      <a16:colId xmlns:a16="http://schemas.microsoft.com/office/drawing/2014/main" val="20014"/>
                    </a:ext>
                  </a:extLst>
                </a:gridCol>
              </a:tblGrid>
              <a:tr h="568856">
                <a:tc>
                  <a:txBody>
                    <a:bodyPr/>
                    <a:lstStyle/>
                    <a:p>
                      <a:pPr algn="ctr"/>
                      <a:r>
                        <a:rPr lang="en-US" sz="2400" dirty="0">
                          <a:solidFill>
                            <a:schemeClr val="bg1">
                              <a:lumMod val="50000"/>
                            </a:schemeClr>
                          </a:solidFill>
                        </a:rPr>
                        <a:t>0</a:t>
                      </a:r>
                    </a:p>
                  </a:txBody>
                  <a:tcPr/>
                </a:tc>
                <a:tc>
                  <a:txBody>
                    <a:bodyPr/>
                    <a:lstStyle/>
                    <a:p>
                      <a:pPr algn="ctr"/>
                      <a:r>
                        <a:rPr lang="en-US" sz="2400" dirty="0">
                          <a:solidFill>
                            <a:schemeClr val="bg1">
                              <a:lumMod val="50000"/>
                            </a:schemeClr>
                          </a:solidFill>
                        </a:rPr>
                        <a:t>1</a:t>
                      </a:r>
                    </a:p>
                  </a:txBody>
                  <a:tcPr/>
                </a:tc>
                <a:tc>
                  <a:txBody>
                    <a:bodyPr/>
                    <a:lstStyle/>
                    <a:p>
                      <a:pPr algn="ctr"/>
                      <a:r>
                        <a:rPr lang="en-US" sz="2400" dirty="0">
                          <a:solidFill>
                            <a:schemeClr val="bg1">
                              <a:lumMod val="50000"/>
                            </a:schemeClr>
                          </a:solidFill>
                        </a:rPr>
                        <a:t>2</a:t>
                      </a:r>
                    </a:p>
                  </a:txBody>
                  <a:tcPr/>
                </a:tc>
                <a:tc>
                  <a:txBody>
                    <a:bodyPr/>
                    <a:lstStyle/>
                    <a:p>
                      <a:pPr algn="ctr"/>
                      <a:r>
                        <a:rPr lang="en-US" sz="2400" dirty="0">
                          <a:solidFill>
                            <a:schemeClr val="bg1">
                              <a:lumMod val="50000"/>
                            </a:schemeClr>
                          </a:solidFill>
                        </a:rPr>
                        <a:t>3</a:t>
                      </a:r>
                    </a:p>
                  </a:txBody>
                  <a:tcPr/>
                </a:tc>
                <a:tc>
                  <a:txBody>
                    <a:bodyPr/>
                    <a:lstStyle/>
                    <a:p>
                      <a:pPr algn="ctr"/>
                      <a:r>
                        <a:rPr lang="en-US" sz="2400" dirty="0">
                          <a:solidFill>
                            <a:schemeClr val="bg1">
                              <a:lumMod val="50000"/>
                            </a:schemeClr>
                          </a:solidFill>
                        </a:rPr>
                        <a:t>4</a:t>
                      </a:r>
                    </a:p>
                  </a:txBody>
                  <a:tcPr/>
                </a:tc>
                <a:tc>
                  <a:txBody>
                    <a:bodyPr/>
                    <a:lstStyle/>
                    <a:p>
                      <a:pPr algn="ctr"/>
                      <a:r>
                        <a:rPr lang="en-US" sz="2400" dirty="0">
                          <a:solidFill>
                            <a:schemeClr val="bg1">
                              <a:lumMod val="50000"/>
                            </a:schemeClr>
                          </a:solidFill>
                        </a:rPr>
                        <a:t>5</a:t>
                      </a:r>
                    </a:p>
                  </a:txBody>
                  <a:tcPr/>
                </a:tc>
                <a:tc>
                  <a:txBody>
                    <a:bodyPr/>
                    <a:lstStyle/>
                    <a:p>
                      <a:pPr algn="ctr"/>
                      <a:r>
                        <a:rPr lang="en-US" sz="2400" dirty="0">
                          <a:solidFill>
                            <a:schemeClr val="bg1">
                              <a:lumMod val="50000"/>
                            </a:schemeClr>
                          </a:solidFill>
                        </a:rPr>
                        <a:t>6</a:t>
                      </a:r>
                    </a:p>
                  </a:txBody>
                  <a:tcPr/>
                </a:tc>
                <a:tc>
                  <a:txBody>
                    <a:bodyPr/>
                    <a:lstStyle/>
                    <a:p>
                      <a:pPr algn="ctr"/>
                      <a:r>
                        <a:rPr lang="en-US" sz="2400" dirty="0">
                          <a:solidFill>
                            <a:schemeClr val="bg1">
                              <a:lumMod val="50000"/>
                            </a:schemeClr>
                          </a:solidFill>
                        </a:rPr>
                        <a:t>7</a:t>
                      </a:r>
                    </a:p>
                  </a:txBody>
                  <a:tcPr/>
                </a:tc>
                <a:tc>
                  <a:txBody>
                    <a:bodyPr/>
                    <a:lstStyle/>
                    <a:p>
                      <a:pPr algn="ctr"/>
                      <a:r>
                        <a:rPr lang="en-US" sz="2400" dirty="0">
                          <a:solidFill>
                            <a:schemeClr val="bg1">
                              <a:lumMod val="50000"/>
                            </a:schemeClr>
                          </a:solidFill>
                        </a:rPr>
                        <a:t>8</a:t>
                      </a:r>
                    </a:p>
                  </a:txBody>
                  <a:tcPr/>
                </a:tc>
                <a:tc>
                  <a:txBody>
                    <a:bodyPr/>
                    <a:lstStyle/>
                    <a:p>
                      <a:pPr algn="ctr"/>
                      <a:r>
                        <a:rPr lang="en-US" sz="2400" dirty="0">
                          <a:solidFill>
                            <a:schemeClr val="bg1">
                              <a:lumMod val="50000"/>
                            </a:schemeClr>
                          </a:solidFill>
                        </a:rPr>
                        <a:t>9</a:t>
                      </a:r>
                    </a:p>
                  </a:txBody>
                  <a:tcPr/>
                </a:tc>
                <a:tc>
                  <a:txBody>
                    <a:bodyPr/>
                    <a:lstStyle/>
                    <a:p>
                      <a:pPr algn="ctr"/>
                      <a:r>
                        <a:rPr lang="en-US" sz="2400" dirty="0">
                          <a:solidFill>
                            <a:schemeClr val="bg1">
                              <a:lumMod val="50000"/>
                            </a:schemeClr>
                          </a:solidFill>
                        </a:rPr>
                        <a:t>10</a:t>
                      </a:r>
                    </a:p>
                  </a:txBody>
                  <a:tcPr/>
                </a:tc>
                <a:tc>
                  <a:txBody>
                    <a:bodyPr/>
                    <a:lstStyle/>
                    <a:p>
                      <a:pPr algn="ctr"/>
                      <a:r>
                        <a:rPr lang="en-US" sz="2400" dirty="0">
                          <a:solidFill>
                            <a:schemeClr val="bg1">
                              <a:lumMod val="50000"/>
                            </a:schemeClr>
                          </a:solidFill>
                        </a:rPr>
                        <a:t>11</a:t>
                      </a:r>
                    </a:p>
                  </a:txBody>
                  <a:tcPr/>
                </a:tc>
                <a:tc>
                  <a:txBody>
                    <a:bodyPr/>
                    <a:lstStyle/>
                    <a:p>
                      <a:pPr algn="ctr"/>
                      <a:r>
                        <a:rPr lang="en-US" sz="2400" dirty="0">
                          <a:solidFill>
                            <a:schemeClr val="bg1">
                              <a:lumMod val="50000"/>
                            </a:schemeClr>
                          </a:solidFill>
                        </a:rPr>
                        <a:t>12</a:t>
                      </a:r>
                    </a:p>
                  </a:txBody>
                  <a:tcPr/>
                </a:tc>
                <a:tc>
                  <a:txBody>
                    <a:bodyPr/>
                    <a:lstStyle/>
                    <a:p>
                      <a:pPr algn="ctr"/>
                      <a:r>
                        <a:rPr lang="en-US" sz="2400" dirty="0">
                          <a:solidFill>
                            <a:schemeClr val="bg1">
                              <a:lumMod val="50000"/>
                            </a:schemeClr>
                          </a:solidFill>
                        </a:rPr>
                        <a:t>13</a:t>
                      </a:r>
                    </a:p>
                  </a:txBody>
                  <a:tcPr/>
                </a:tc>
                <a:tc>
                  <a:txBody>
                    <a:bodyPr/>
                    <a:lstStyle/>
                    <a:p>
                      <a:pPr algn="ctr"/>
                      <a:r>
                        <a:rPr lang="en-US" sz="2400" dirty="0">
                          <a:solidFill>
                            <a:schemeClr val="bg1">
                              <a:lumMod val="50000"/>
                            </a:schemeClr>
                          </a:solidFill>
                        </a:rPr>
                        <a:t>14</a:t>
                      </a:r>
                    </a:p>
                  </a:txBody>
                  <a:tcPr/>
                </a:tc>
                <a:extLst>
                  <a:ext uri="{0D108BD9-81ED-4DB2-BD59-A6C34878D82A}">
                    <a16:rowId xmlns:a16="http://schemas.microsoft.com/office/drawing/2014/main" val="10000"/>
                  </a:ext>
                </a:extLst>
              </a:tr>
              <a:tr h="568856">
                <a:tc>
                  <a:txBody>
                    <a:bodyPr/>
                    <a:lstStyle/>
                    <a:p>
                      <a:pPr algn="ctr"/>
                      <a:r>
                        <a:rPr lang="en-US" sz="2800" dirty="0"/>
                        <a:t>6 </a:t>
                      </a:r>
                    </a:p>
                  </a:txBody>
                  <a:tcPr/>
                </a:tc>
                <a:tc>
                  <a:txBody>
                    <a:bodyPr/>
                    <a:lstStyle/>
                    <a:p>
                      <a:pPr algn="ctr"/>
                      <a:r>
                        <a:rPr lang="en-US" sz="2800" dirty="0"/>
                        <a:t>14</a:t>
                      </a:r>
                    </a:p>
                  </a:txBody>
                  <a:tcPr/>
                </a:tc>
                <a:tc>
                  <a:txBody>
                    <a:bodyPr/>
                    <a:lstStyle/>
                    <a:p>
                      <a:pPr algn="ctr"/>
                      <a:r>
                        <a:rPr lang="en-US" sz="2800" dirty="0"/>
                        <a:t>25</a:t>
                      </a:r>
                    </a:p>
                  </a:txBody>
                  <a:tcPr/>
                </a:tc>
                <a:tc>
                  <a:txBody>
                    <a:bodyPr/>
                    <a:lstStyle/>
                    <a:p>
                      <a:pPr algn="ctr"/>
                      <a:r>
                        <a:rPr lang="en-US" sz="2800" dirty="0"/>
                        <a:t>33</a:t>
                      </a:r>
                    </a:p>
                  </a:txBody>
                  <a:tcPr/>
                </a:tc>
                <a:tc>
                  <a:txBody>
                    <a:bodyPr/>
                    <a:lstStyle/>
                    <a:p>
                      <a:pPr algn="ctr"/>
                      <a:r>
                        <a:rPr lang="en-US" sz="2800" dirty="0"/>
                        <a:t>35</a:t>
                      </a:r>
                    </a:p>
                  </a:txBody>
                  <a:tcPr/>
                </a:tc>
                <a:tc>
                  <a:txBody>
                    <a:bodyPr/>
                    <a:lstStyle/>
                    <a:p>
                      <a:pPr algn="ctr"/>
                      <a:r>
                        <a:rPr lang="en-US" sz="2800" dirty="0"/>
                        <a:t>40</a:t>
                      </a:r>
                    </a:p>
                  </a:txBody>
                  <a:tcPr/>
                </a:tc>
                <a:tc>
                  <a:txBody>
                    <a:bodyPr/>
                    <a:lstStyle/>
                    <a:p>
                      <a:pPr algn="ctr"/>
                      <a:r>
                        <a:rPr lang="en-US" sz="2800" dirty="0"/>
                        <a:t>49</a:t>
                      </a:r>
                    </a:p>
                  </a:txBody>
                  <a:tcPr/>
                </a:tc>
                <a:tc>
                  <a:txBody>
                    <a:bodyPr/>
                    <a:lstStyle/>
                    <a:p>
                      <a:pPr algn="ctr"/>
                      <a:r>
                        <a:rPr lang="en-US" sz="2800" dirty="0"/>
                        <a:t>55</a:t>
                      </a:r>
                    </a:p>
                  </a:txBody>
                  <a:tcPr/>
                </a:tc>
                <a:tc>
                  <a:txBody>
                    <a:bodyPr/>
                    <a:lstStyle/>
                    <a:p>
                      <a:pPr algn="ctr"/>
                      <a:r>
                        <a:rPr lang="en-US" sz="2800" dirty="0"/>
                        <a:t>58</a:t>
                      </a:r>
                    </a:p>
                  </a:txBody>
                  <a:tcPr/>
                </a:tc>
                <a:tc>
                  <a:txBody>
                    <a:bodyPr/>
                    <a:lstStyle/>
                    <a:p>
                      <a:pPr algn="ctr"/>
                      <a:r>
                        <a:rPr lang="en-US" sz="2800" dirty="0"/>
                        <a:t>60</a:t>
                      </a:r>
                    </a:p>
                  </a:txBody>
                  <a:tcPr/>
                </a:tc>
                <a:tc>
                  <a:txBody>
                    <a:bodyPr/>
                    <a:lstStyle/>
                    <a:p>
                      <a:pPr algn="ctr"/>
                      <a:r>
                        <a:rPr lang="en-US" sz="2800" dirty="0"/>
                        <a:t>69</a:t>
                      </a:r>
                    </a:p>
                  </a:txBody>
                  <a:tcPr/>
                </a:tc>
                <a:tc>
                  <a:txBody>
                    <a:bodyPr/>
                    <a:lstStyle/>
                    <a:p>
                      <a:pPr algn="ctr"/>
                      <a:r>
                        <a:rPr lang="en-US" sz="2800" dirty="0"/>
                        <a:t>77</a:t>
                      </a:r>
                    </a:p>
                  </a:txBody>
                  <a:tcPr/>
                </a:tc>
                <a:tc>
                  <a:txBody>
                    <a:bodyPr/>
                    <a:lstStyle/>
                    <a:p>
                      <a:pPr algn="ctr"/>
                      <a:r>
                        <a:rPr lang="en-US" sz="2800" dirty="0"/>
                        <a:t>88</a:t>
                      </a:r>
                    </a:p>
                  </a:txBody>
                  <a:tcPr/>
                </a:tc>
                <a:tc>
                  <a:txBody>
                    <a:bodyPr/>
                    <a:lstStyle/>
                    <a:p>
                      <a:pPr algn="ctr"/>
                      <a:r>
                        <a:rPr lang="en-US" sz="2800" dirty="0"/>
                        <a:t>91</a:t>
                      </a:r>
                    </a:p>
                  </a:txBody>
                  <a:tcPr/>
                </a:tc>
                <a:tc>
                  <a:txBody>
                    <a:bodyPr/>
                    <a:lstStyle/>
                    <a:p>
                      <a:pPr algn="ctr"/>
                      <a:r>
                        <a:rPr lang="en-US" sz="2800" dirty="0"/>
                        <a:t>93</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458759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11</a:t>
            </a:fld>
            <a:endParaRPr lang="en-US" dirty="0"/>
          </a:p>
        </p:txBody>
      </p:sp>
      <p:sp>
        <p:nvSpPr>
          <p:cNvPr id="4" name="Content Placeholder 3"/>
          <p:cNvSpPr>
            <a:spLocks noGrp="1"/>
          </p:cNvSpPr>
          <p:nvPr>
            <p:ph sz="half" idx="1"/>
          </p:nvPr>
        </p:nvSpPr>
        <p:spPr>
          <a:xfrm>
            <a:off x="586410" y="1563758"/>
            <a:ext cx="4484330" cy="4518990"/>
          </a:xfrm>
        </p:spPr>
        <p:txBody>
          <a:bodyPr/>
          <a:lstStyle/>
          <a:p>
            <a:r>
              <a:rPr lang="en-US" dirty="0"/>
              <a:t>Loop invariant? </a:t>
            </a:r>
          </a:p>
          <a:p>
            <a:endParaRPr lang="en-US" dirty="0"/>
          </a:p>
          <a:p>
            <a:pPr marL="0" indent="0">
              <a:buNone/>
            </a:pPr>
            <a:r>
              <a:rPr lang="en-US" dirty="0"/>
              <a:t>If key appears in the array a[], then</a:t>
            </a:r>
            <a:r>
              <a:rPr lang="en-US" dirty="0">
                <a:solidFill>
                  <a:schemeClr val="accent5"/>
                </a:solidFill>
              </a:rPr>
              <a:t> a[lo] ≤ key ≤ a[hi].</a:t>
            </a:r>
          </a:p>
          <a:p>
            <a:endParaRPr lang="en-US" dirty="0"/>
          </a:p>
          <a:p>
            <a:pPr marL="0" indent="0">
              <a:buNone/>
            </a:pPr>
            <a:endParaRPr lang="en-US" dirty="0"/>
          </a:p>
        </p:txBody>
      </p:sp>
      <p:pic>
        <p:nvPicPr>
          <p:cNvPr id="5" name="Picture 4"/>
          <p:cNvPicPr>
            <a:picLocks noChangeAspect="1"/>
          </p:cNvPicPr>
          <p:nvPr/>
        </p:nvPicPr>
        <p:blipFill>
          <a:blip r:embed="rId2"/>
          <a:stretch>
            <a:fillRect/>
          </a:stretch>
        </p:blipFill>
        <p:spPr>
          <a:xfrm>
            <a:off x="5070740" y="1441964"/>
            <a:ext cx="6682091" cy="4851557"/>
          </a:xfrm>
          <a:prstGeom prst="rect">
            <a:avLst/>
          </a:prstGeom>
          <a:ln>
            <a:solidFill>
              <a:schemeClr val="accent1"/>
            </a:solidFill>
          </a:ln>
        </p:spPr>
      </p:pic>
    </p:spTree>
    <p:extLst>
      <p:ext uri="{BB962C8B-B14F-4D97-AF65-F5344CB8AC3E}">
        <p14:creationId xmlns:p14="http://schemas.microsoft.com/office/powerpoint/2010/main" val="3174553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wipe(down)">
                                      <p:cBhvr>
                                        <p:cTn id="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mathematical analysis</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12</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p:txBody>
              <a:bodyPr>
                <a:normAutofit/>
              </a:bodyPr>
              <a:lstStyle/>
              <a:p>
                <a:pPr marL="0" indent="0">
                  <a:buNone/>
                </a:pPr>
                <a:r>
                  <a:rPr lang="en-US" dirty="0">
                    <a:solidFill>
                      <a:schemeClr val="accent5"/>
                    </a:solidFill>
                  </a:rPr>
                  <a:t>Proposition</a:t>
                </a:r>
                <a:r>
                  <a:rPr lang="en-US" dirty="0"/>
                  <a:t>. Binary search uses at most 1 + </a:t>
                </a:r>
                <a:r>
                  <a:rPr lang="en-US" dirty="0" err="1"/>
                  <a:t>lg</a:t>
                </a:r>
                <a:r>
                  <a:rPr lang="en-US" dirty="0"/>
                  <a:t> N key compares to search in a sorted array of size N.</a:t>
                </a:r>
              </a:p>
              <a:p>
                <a:r>
                  <a:rPr lang="en-US" dirty="0"/>
                  <a:t>Step 0: N</a:t>
                </a:r>
              </a:p>
              <a:p>
                <a:r>
                  <a:rPr lang="en-US" dirty="0"/>
                  <a:t>Step 1: N/2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oMath>
                </a14:m>
                <a:endParaRPr lang="en-US" dirty="0"/>
              </a:p>
              <a:p>
                <a:r>
                  <a:rPr lang="en-US" dirty="0"/>
                  <a:t>Step 2: N/4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oMath>
                </a14:m>
                <a:endParaRPr lang="en-US" dirty="0"/>
              </a:p>
              <a:p>
                <a:r>
                  <a:rPr lang="en-US" dirty="0"/>
                  <a:t>…….</a:t>
                </a:r>
              </a:p>
              <a:p>
                <a:r>
                  <a:rPr lang="en-US" dirty="0"/>
                  <a:t>Step k: N/</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en-US" dirty="0"/>
                  <a:t> ~ 1 [checking last element]</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blipFill rotWithShape="0">
                <a:blip r:embed="rId2"/>
                <a:stretch>
                  <a:fillRect l="-1115" t="-135" r="-1060" b="-1619"/>
                </a:stretch>
              </a:blipFill>
            </p:spPr>
            <p:txBody>
              <a:bodyPr/>
              <a:lstStyle/>
              <a:p>
                <a:r>
                  <a:rPr lang="en-US">
                    <a:noFill/>
                  </a:rPr>
                  <a:t> </a:t>
                </a:r>
              </a:p>
            </p:txBody>
          </p:sp>
        </mc:Fallback>
      </mc:AlternateContent>
    </p:spTree>
    <p:extLst>
      <p:ext uri="{BB962C8B-B14F-4D97-AF65-F5344CB8AC3E}">
        <p14:creationId xmlns:p14="http://schemas.microsoft.com/office/powerpoint/2010/main" val="63499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mathematical analysis</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13</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586410" y="1563758"/>
                <a:ext cx="4371353" cy="4518990"/>
              </a:xfrm>
            </p:spPr>
            <p:txBody>
              <a:bodyPr>
                <a:normAutofit lnSpcReduction="10000"/>
              </a:bodyPr>
              <a:lstStyle/>
              <a:p>
                <a:pPr marL="0" indent="0">
                  <a:buNone/>
                </a:pPr>
                <a:r>
                  <a:rPr lang="en-US" dirty="0">
                    <a:solidFill>
                      <a:schemeClr val="accent5"/>
                    </a:solidFill>
                  </a:rPr>
                  <a:t>Find the value of k.</a:t>
                </a:r>
                <a:endParaRPr lang="en-US" dirty="0"/>
              </a:p>
              <a:p>
                <a:r>
                  <a:rPr lang="en-US" dirty="0"/>
                  <a:t>Step 0: N</a:t>
                </a:r>
              </a:p>
              <a:p>
                <a:r>
                  <a:rPr lang="en-US" dirty="0"/>
                  <a:t>Step 1: N/2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oMath>
                </a14:m>
                <a:endParaRPr lang="en-US" dirty="0"/>
              </a:p>
              <a:p>
                <a:r>
                  <a:rPr lang="en-US" dirty="0"/>
                  <a:t>Step 2: N/4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oMath>
                </a14:m>
                <a:endParaRPr lang="en-US" dirty="0"/>
              </a:p>
              <a:p>
                <a:r>
                  <a:rPr lang="en-US" dirty="0"/>
                  <a:t>…….</a:t>
                </a:r>
              </a:p>
              <a:p>
                <a:r>
                  <a:rPr lang="en-US" dirty="0"/>
                  <a:t>Step k: N/</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endParaRPr lang="en-US" dirty="0"/>
              </a:p>
              <a:p>
                <a:r>
                  <a:rPr lang="en-US" dirty="0"/>
                  <a:t>[checking last element]</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586410" y="1563758"/>
                <a:ext cx="4371353" cy="4518990"/>
              </a:xfrm>
              <a:blipFill rotWithShape="0">
                <a:blip r:embed="rId2"/>
                <a:stretch>
                  <a:fillRect l="-2789" t="-945"/>
                </a:stretch>
              </a:blipFill>
            </p:spPr>
            <p:txBody>
              <a:bodyPr/>
              <a:lstStyle/>
              <a:p>
                <a:r>
                  <a:rPr lang="en-US">
                    <a:noFill/>
                  </a:rPr>
                  <a:t> </a:t>
                </a:r>
              </a:p>
            </p:txBody>
          </p:sp>
        </mc:Fallback>
      </mc:AlternateContent>
    </p:spTree>
    <p:extLst>
      <p:ext uri="{BB962C8B-B14F-4D97-AF65-F5344CB8AC3E}">
        <p14:creationId xmlns:p14="http://schemas.microsoft.com/office/powerpoint/2010/main" val="2754398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mathematical analysis</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14</a:t>
            </a:fld>
            <a:endParaRPr lang="en-US" dirty="0"/>
          </a:p>
        </p:txBody>
      </p:sp>
      <mc:AlternateContent xmlns:mc="http://schemas.openxmlformats.org/markup-compatibility/2006" xmlns:a14="http://schemas.microsoft.com/office/drawing/2010/main">
        <mc:Choice Requires="a14">
          <p:sp>
            <p:nvSpPr>
              <p:cNvPr id="4" name="Content Placeholder 3"/>
              <p:cNvSpPr>
                <a:spLocks noGrp="1"/>
              </p:cNvSpPr>
              <p:nvPr>
                <p:ph sz="half" idx="1"/>
              </p:nvPr>
            </p:nvSpPr>
            <p:spPr>
              <a:xfrm>
                <a:off x="586410" y="1563758"/>
                <a:ext cx="4371353" cy="4518990"/>
              </a:xfrm>
            </p:spPr>
            <p:txBody>
              <a:bodyPr>
                <a:normAutofit lnSpcReduction="10000"/>
              </a:bodyPr>
              <a:lstStyle/>
              <a:p>
                <a:pPr marL="0" indent="0">
                  <a:buNone/>
                </a:pPr>
                <a:r>
                  <a:rPr lang="en-US" dirty="0">
                    <a:solidFill>
                      <a:schemeClr val="accent5"/>
                    </a:solidFill>
                  </a:rPr>
                  <a:t>Find the value of k.</a:t>
                </a:r>
                <a:endParaRPr lang="en-US" dirty="0"/>
              </a:p>
              <a:p>
                <a:r>
                  <a:rPr lang="en-US" dirty="0"/>
                  <a:t>Step 0: N</a:t>
                </a:r>
              </a:p>
              <a:p>
                <a:r>
                  <a:rPr lang="en-US" dirty="0"/>
                  <a:t>Step 1: N/2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1</m:t>
                        </m:r>
                      </m:sup>
                    </m:sSup>
                  </m:oMath>
                </a14:m>
                <a:endParaRPr lang="en-US" dirty="0"/>
              </a:p>
              <a:p>
                <a:r>
                  <a:rPr lang="en-US" dirty="0"/>
                  <a:t>Step 2: N/4 ~ N/</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2</m:t>
                        </m:r>
                      </m:e>
                      <m:sup>
                        <m:r>
                          <a:rPr lang="en-US" b="0" i="1" smtClean="0">
                            <a:latin typeface="Cambria Math" panose="02040503050406030204" pitchFamily="18" charset="0"/>
                          </a:rPr>
                          <m:t>2</m:t>
                        </m:r>
                      </m:sup>
                    </m:sSup>
                  </m:oMath>
                </a14:m>
                <a:endParaRPr lang="en-US" dirty="0"/>
              </a:p>
              <a:p>
                <a:r>
                  <a:rPr lang="en-US" dirty="0"/>
                  <a:t>…….</a:t>
                </a:r>
              </a:p>
              <a:p>
                <a:r>
                  <a:rPr lang="en-US" dirty="0"/>
                  <a:t>Step k: N/</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endParaRPr lang="en-US" dirty="0"/>
              </a:p>
              <a:p>
                <a:r>
                  <a:rPr lang="en-US" dirty="0"/>
                  <a:t>[checking last element]</a:t>
                </a:r>
              </a:p>
            </p:txBody>
          </p:sp>
        </mc:Choice>
        <mc:Fallback xmlns="">
          <p:sp>
            <p:nvSpPr>
              <p:cNvPr id="4" name="Content Placeholder 3"/>
              <p:cNvSpPr>
                <a:spLocks noGrp="1" noRot="1" noChangeAspect="1" noMove="1" noResize="1" noEditPoints="1" noAdjustHandles="1" noChangeArrowheads="1" noChangeShapeType="1" noTextEdit="1"/>
              </p:cNvSpPr>
              <p:nvPr>
                <p:ph sz="half" idx="1"/>
              </p:nvPr>
            </p:nvSpPr>
            <p:spPr>
              <a:xfrm>
                <a:off x="586410" y="1563758"/>
                <a:ext cx="4371353" cy="4518990"/>
              </a:xfrm>
              <a:blipFill rotWithShape="0">
                <a:blip r:embed="rId2"/>
                <a:stretch>
                  <a:fillRect l="-2789" t="-9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p:cNvSpPr txBox="1">
                <a:spLocks/>
              </p:cNvSpPr>
              <p:nvPr/>
            </p:nvSpPr>
            <p:spPr>
              <a:xfrm>
                <a:off x="6055457" y="1563758"/>
                <a:ext cx="4371353" cy="4518990"/>
              </a:xfrm>
              <a:prstGeom prst="rect">
                <a:avLst/>
              </a:prstGeom>
              <a:ln>
                <a:solidFill>
                  <a:schemeClr val="accent1"/>
                </a:solidFill>
              </a:ln>
            </p:spPr>
            <p:txBody>
              <a:bodyPr vert="horz" lIns="91440" tIns="45720" rIns="91440" bIns="45720" rtlCol="0">
                <a:normAutofit/>
              </a:bodyPr>
              <a:lstStyle>
                <a:lvl1pPr marL="344488" indent="-344488" algn="l" defTabSz="914400" rtl="0" eaLnBrk="1" latinLnBrk="0" hangingPunct="1">
                  <a:lnSpc>
                    <a:spcPct val="125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left"/>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𝑁</m:t>
                          </m:r>
                        </m:num>
                        <m:den>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den>
                      </m:f>
                      <m:r>
                        <a:rPr lang="en-US" b="0" i="1" smtClean="0">
                          <a:latin typeface="Cambria Math" panose="02040503050406030204" pitchFamily="18" charset="0"/>
                        </a:rPr>
                        <m:t>=1</m:t>
                      </m:r>
                    </m:oMath>
                  </m:oMathPara>
                </a14:m>
                <a:endParaRPr lang="en-US" b="0" dirty="0"/>
              </a:p>
              <a:p>
                <a:pPr marL="0" indent="0">
                  <a:buNone/>
                </a:pPr>
                <a:r>
                  <a:rPr lang="en-US" dirty="0"/>
                  <a:t>or, </a:t>
                </a:r>
                <a14:m>
                  <m:oMath xmlns:m="http://schemas.openxmlformats.org/officeDocument/2006/math">
                    <m:r>
                      <a:rPr lang="en-US" b="0" i="1" smtClean="0">
                        <a:latin typeface="Cambria Math" panose="02040503050406030204" pitchFamily="18" charset="0"/>
                      </a:rPr>
                      <m:t>𝑁</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endParaRPr lang="en-US" dirty="0"/>
              </a:p>
              <a:p>
                <a:pPr marL="0" indent="0">
                  <a:buNone/>
                </a:pPr>
                <a:r>
                  <a:rPr lang="en-US" dirty="0"/>
                  <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𝑙𝑜𝑔</m:t>
                        </m:r>
                      </m:e>
                      <m:sub>
                        <m:r>
                          <a:rPr lang="en-US" b="0" i="1" smtClean="0">
                            <a:latin typeface="Cambria Math" panose="02040503050406030204" pitchFamily="18" charset="0"/>
                          </a:rPr>
                          <m:t>2</m:t>
                        </m:r>
                      </m:sub>
                    </m:sSub>
                    <m:r>
                      <a:rPr lang="en-US" b="0" i="1" smtClean="0">
                        <a:latin typeface="Cambria Math" panose="02040503050406030204" pitchFamily="18" charset="0"/>
                      </a:rPr>
                      <m:t>𝑁</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sSup>
                      <m:sSupPr>
                        <m:ctrlPr>
                          <a:rPr lang="en-US" i="1">
                            <a:latin typeface="Cambria Math" panose="02040503050406030204" pitchFamily="18" charset="0"/>
                          </a:rPr>
                        </m:ctrlPr>
                      </m:sSupPr>
                      <m:e>
                        <m:r>
                          <a:rPr lang="en-US" i="1">
                            <a:latin typeface="Cambria Math" panose="02040503050406030204" pitchFamily="18" charset="0"/>
                          </a:rPr>
                          <m:t>2</m:t>
                        </m:r>
                      </m:e>
                      <m:sup>
                        <m:r>
                          <a:rPr lang="en-US" i="1">
                            <a:latin typeface="Cambria Math" panose="02040503050406030204" pitchFamily="18" charset="0"/>
                          </a:rPr>
                          <m:t>𝑘</m:t>
                        </m:r>
                      </m:sup>
                    </m:sSup>
                  </m:oMath>
                </a14:m>
                <a:endParaRPr lang="en-US" dirty="0"/>
              </a:p>
              <a:p>
                <a:pPr marL="0" indent="0">
                  <a:buNone/>
                </a:pPr>
                <a:r>
                  <a:rPr lang="en-US" dirty="0"/>
                  <a:t>or, </a:t>
                </a:r>
                <a14:m>
                  <m:oMath xmlns:m="http://schemas.openxmlformats.org/officeDocument/2006/math">
                    <m:r>
                      <a:rPr lang="en-US" b="0" i="1" smtClean="0">
                        <a:latin typeface="Cambria Math" panose="02040503050406030204" pitchFamily="18" charset="0"/>
                      </a:rPr>
                      <m:t>𝑘</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b="0" i="1" smtClean="0">
                        <a:latin typeface="Cambria Math" panose="02040503050406030204" pitchFamily="18" charset="0"/>
                      </a:rPr>
                      <m:t>2</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𝑁</m:t>
                    </m:r>
                  </m:oMath>
                </a14:m>
                <a:endParaRPr lang="en-US" dirty="0"/>
              </a:p>
              <a:p>
                <a:pPr marL="0" indent="0">
                  <a:buNone/>
                </a:pPr>
                <a:r>
                  <a:rPr lang="en-US" dirty="0"/>
                  <a:t>or, </a:t>
                </a:r>
                <a14:m>
                  <m:oMath xmlns:m="http://schemas.openxmlformats.org/officeDocument/2006/math">
                    <m:r>
                      <a:rPr lang="en-US" b="0" i="1" smtClean="0">
                        <a:latin typeface="Cambria Math" panose="02040503050406030204" pitchFamily="18" charset="0"/>
                      </a:rPr>
                      <m:t>𝑘</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𝑙𝑜𝑔</m:t>
                        </m:r>
                      </m:e>
                      <m:sub>
                        <m:r>
                          <a:rPr lang="en-US" i="1">
                            <a:latin typeface="Cambria Math" panose="02040503050406030204" pitchFamily="18" charset="0"/>
                          </a:rPr>
                          <m:t>2</m:t>
                        </m:r>
                      </m:sub>
                    </m:sSub>
                    <m:r>
                      <a:rPr lang="en-US" i="1">
                        <a:latin typeface="Cambria Math" panose="02040503050406030204" pitchFamily="18" charset="0"/>
                      </a:rPr>
                      <m:t>𝑁</m:t>
                    </m:r>
                  </m:oMath>
                </a14:m>
                <a:endParaRPr lang="en-US" dirty="0"/>
              </a:p>
              <a:p>
                <a:pPr marL="0" indent="0">
                  <a:buNone/>
                </a:pPr>
                <a:endParaRPr lang="en-US" dirty="0"/>
              </a:p>
              <a:p>
                <a:pPr marL="0" indent="0">
                  <a:buNone/>
                </a:pPr>
                <a:endParaRPr lang="en-US" dirty="0"/>
              </a:p>
            </p:txBody>
          </p:sp>
        </mc:Choice>
        <mc:Fallback xmlns="">
          <p:sp>
            <p:nvSpPr>
              <p:cNvPr id="5" name="Content Placeholder 3"/>
              <p:cNvSpPr txBox="1">
                <a:spLocks noRot="1" noChangeAspect="1" noMove="1" noResize="1" noEditPoints="1" noAdjustHandles="1" noChangeArrowheads="1" noChangeShapeType="1" noTextEdit="1"/>
              </p:cNvSpPr>
              <p:nvPr/>
            </p:nvSpPr>
            <p:spPr>
              <a:xfrm>
                <a:off x="6055457" y="1563758"/>
                <a:ext cx="4371353" cy="4518990"/>
              </a:xfrm>
              <a:prstGeom prst="rect">
                <a:avLst/>
              </a:prstGeom>
              <a:blipFill rotWithShape="0">
                <a:blip r:embed="rId3"/>
                <a:stretch>
                  <a:fillRect l="-2643"/>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1780127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 Which algorithm is better?</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15</a:t>
            </a:fld>
            <a:endParaRPr lang="en-US" dirty="0"/>
          </a:p>
        </p:txBody>
      </p:sp>
      <p:pic>
        <p:nvPicPr>
          <p:cNvPr id="5" name="Picture 4"/>
          <p:cNvPicPr/>
          <p:nvPr/>
        </p:nvPicPr>
        <p:blipFill>
          <a:blip r:embed="rId2"/>
          <a:stretch>
            <a:fillRect/>
          </a:stretch>
        </p:blipFill>
        <p:spPr>
          <a:xfrm>
            <a:off x="1243634" y="1563758"/>
            <a:ext cx="4471366" cy="4518990"/>
          </a:xfrm>
          <a:prstGeom prst="rect">
            <a:avLst/>
          </a:prstGeom>
          <a:ln>
            <a:solidFill>
              <a:schemeClr val="accent1"/>
            </a:solidFill>
          </a:ln>
        </p:spPr>
      </p:pic>
      <p:pic>
        <p:nvPicPr>
          <p:cNvPr id="6" name="Picture 5"/>
          <p:cNvPicPr/>
          <p:nvPr/>
        </p:nvPicPr>
        <p:blipFill>
          <a:blip r:embed="rId3"/>
          <a:stretch>
            <a:fillRect/>
          </a:stretch>
        </p:blipFill>
        <p:spPr>
          <a:xfrm>
            <a:off x="6476636" y="1556500"/>
            <a:ext cx="4667614" cy="4518990"/>
          </a:xfrm>
          <a:prstGeom prst="rect">
            <a:avLst/>
          </a:prstGeom>
          <a:ln>
            <a:solidFill>
              <a:schemeClr val="accent1"/>
            </a:solidFill>
          </a:ln>
        </p:spPr>
      </p:pic>
    </p:spTree>
    <p:extLst>
      <p:ext uri="{BB962C8B-B14F-4D97-AF65-F5344CB8AC3E}">
        <p14:creationId xmlns:p14="http://schemas.microsoft.com/office/powerpoint/2010/main" val="17659794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Other searches</a:t>
            </a:r>
          </a:p>
        </p:txBody>
      </p:sp>
      <p:sp>
        <p:nvSpPr>
          <p:cNvPr id="3" name="Slide Number Placeholder 2"/>
          <p:cNvSpPr>
            <a:spLocks noGrp="1"/>
          </p:cNvSpPr>
          <p:nvPr>
            <p:ph type="sldNum" sz="quarter" idx="12"/>
          </p:nvPr>
        </p:nvSpPr>
        <p:spPr/>
        <p:txBody>
          <a:bodyPr/>
          <a:lstStyle/>
          <a:p>
            <a:fld id="{93320A9D-4FF9-4672-80A9-172CCB9E2733}" type="slidenum">
              <a:rPr lang="en-US" smtClean="0"/>
              <a:pPr/>
              <a:t>16</a:t>
            </a:fld>
            <a:endParaRPr lang="en-US" dirty="0"/>
          </a:p>
        </p:txBody>
      </p:sp>
      <p:sp>
        <p:nvSpPr>
          <p:cNvPr id="4" name="Content Placeholder 3"/>
          <p:cNvSpPr>
            <a:spLocks noGrp="1"/>
          </p:cNvSpPr>
          <p:nvPr>
            <p:ph sz="half" idx="1"/>
          </p:nvPr>
        </p:nvSpPr>
        <p:spPr/>
        <p:txBody>
          <a:bodyPr/>
          <a:lstStyle/>
          <a:p>
            <a:r>
              <a:rPr lang="en-US" dirty="0"/>
              <a:t>Dictionary searching is interpolation search.</a:t>
            </a:r>
          </a:p>
          <a:p>
            <a:r>
              <a:rPr lang="en-US" dirty="0"/>
              <a:t>Hashing is another way of searching efficiently. We can store elements at a location that is function of the element. Say we want to store “dog” we compute location as 4+15+7=26. If number of location cannot exceed m then we take 26 mod m and store “dog” there if it is empty. If not follow some hash collision resolution procedure.</a:t>
            </a:r>
          </a:p>
          <a:p>
            <a:endParaRPr lang="en-US" dirty="0"/>
          </a:p>
        </p:txBody>
      </p:sp>
    </p:spTree>
    <p:extLst>
      <p:ext uri="{BB962C8B-B14F-4D97-AF65-F5344CB8AC3E}">
        <p14:creationId xmlns:p14="http://schemas.microsoft.com/office/powerpoint/2010/main" val="39474230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4941"/>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90048" y="2590799"/>
            <a:ext cx="6768548" cy="3562667"/>
          </a:xfrm>
        </p:spPr>
        <p:txBody>
          <a:bodyPr/>
          <a:lstStyle/>
          <a:p>
            <a:r>
              <a:rPr lang="en-US" dirty="0">
                <a:solidFill>
                  <a:schemeClr val="bg1">
                    <a:lumMod val="75000"/>
                  </a:schemeClr>
                </a:solidFill>
              </a:rPr>
              <a:t>Searching Technique</a:t>
            </a:r>
          </a:p>
          <a:p>
            <a:r>
              <a:rPr lang="en-US" dirty="0">
                <a:solidFill>
                  <a:schemeClr val="bg1">
                    <a:lumMod val="75000"/>
                  </a:schemeClr>
                </a:solidFill>
              </a:rPr>
              <a:t>Sequential Search</a:t>
            </a:r>
          </a:p>
          <a:p>
            <a:r>
              <a:rPr lang="en-US" dirty="0">
                <a:solidFill>
                  <a:schemeClr val="bg1">
                    <a:lumMod val="75000"/>
                  </a:schemeClr>
                </a:solidFill>
              </a:rPr>
              <a:t>Binary Search</a:t>
            </a:r>
          </a:p>
        </p:txBody>
      </p:sp>
      <p:sp>
        <p:nvSpPr>
          <p:cNvPr id="4" name="Text Placeholder 3"/>
          <p:cNvSpPr>
            <a:spLocks noGrp="1"/>
          </p:cNvSpPr>
          <p:nvPr>
            <p:ph type="body" idx="13"/>
          </p:nvPr>
        </p:nvSpPr>
        <p:spPr/>
        <p:txBody>
          <a:bodyPr/>
          <a:lstStyle/>
          <a:p>
            <a:r>
              <a:rPr lang="en-US" dirty="0"/>
              <a:t>Searching</a:t>
            </a:r>
          </a:p>
        </p:txBody>
      </p:sp>
      <p:sp>
        <p:nvSpPr>
          <p:cNvPr id="5" name="Slide Number Placeholder 4"/>
          <p:cNvSpPr>
            <a:spLocks noGrp="1"/>
          </p:cNvSpPr>
          <p:nvPr>
            <p:ph type="sldNum" sz="quarter" idx="12"/>
          </p:nvPr>
        </p:nvSpPr>
        <p:spPr>
          <a:xfrm>
            <a:off x="8624888" y="6497640"/>
            <a:ext cx="2743200" cy="365125"/>
          </a:xfrm>
        </p:spPr>
        <p:txBody>
          <a:bodyPr/>
          <a:lstStyle/>
          <a:p>
            <a:fld id="{D4CB4268-A73A-4E9F-B029-579C920CE364}" type="slidenum">
              <a:rPr lang="en-US" smtClean="0"/>
              <a:pPr/>
              <a:t>17</a:t>
            </a:fld>
            <a:endParaRPr lang="en-US" dirty="0"/>
          </a:p>
        </p:txBody>
      </p:sp>
    </p:spTree>
    <p:extLst>
      <p:ext uri="{BB962C8B-B14F-4D97-AF65-F5344CB8AC3E}">
        <p14:creationId xmlns:p14="http://schemas.microsoft.com/office/powerpoint/2010/main" val="396275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a:t>
            </a:r>
          </a:p>
        </p:txBody>
      </p:sp>
      <p:sp>
        <p:nvSpPr>
          <p:cNvPr id="3" name="Slide Number Placeholder 2"/>
          <p:cNvSpPr>
            <a:spLocks noGrp="1"/>
          </p:cNvSpPr>
          <p:nvPr>
            <p:ph type="sldNum" sz="quarter" idx="12"/>
          </p:nvPr>
        </p:nvSpPr>
        <p:spPr/>
        <p:txBody>
          <a:bodyPr/>
          <a:lstStyle/>
          <a:p>
            <a:fld id="{93320A9D-4FF9-4672-80A9-172CCB9E2733}" type="slidenum">
              <a:rPr lang="en-US" smtClean="0"/>
              <a:pPr/>
              <a:t>2</a:t>
            </a:fld>
            <a:endParaRPr lang="en-US" dirty="0"/>
          </a:p>
        </p:txBody>
      </p:sp>
      <p:sp>
        <p:nvSpPr>
          <p:cNvPr id="4" name="Content Placeholder 3"/>
          <p:cNvSpPr>
            <a:spLocks noGrp="1"/>
          </p:cNvSpPr>
          <p:nvPr>
            <p:ph sz="half" idx="1"/>
          </p:nvPr>
        </p:nvSpPr>
        <p:spPr/>
        <p:txBody>
          <a:bodyPr/>
          <a:lstStyle/>
          <a:p>
            <a:pPr marL="0" indent="0">
              <a:buNone/>
            </a:pPr>
            <a:r>
              <a:rPr lang="en-US" dirty="0">
                <a:solidFill>
                  <a:schemeClr val="accent1">
                    <a:lumMod val="50000"/>
                  </a:schemeClr>
                </a:solidFill>
              </a:rPr>
              <a:t>Why searching is important?</a:t>
            </a:r>
          </a:p>
          <a:p>
            <a:pPr algn="just"/>
            <a:r>
              <a:rPr lang="en-US" dirty="0"/>
              <a:t>Most frequent operation in a computer. </a:t>
            </a:r>
          </a:p>
          <a:p>
            <a:pPr algn="just"/>
            <a:r>
              <a:rPr lang="en-US" dirty="0"/>
              <a:t>Knuth says over 25% of computer time in 60’s was used in searching.</a:t>
            </a:r>
          </a:p>
          <a:p>
            <a:pPr algn="just"/>
            <a:r>
              <a:rPr lang="en-US" dirty="0"/>
              <a:t>Generally we search for solutions or answers in databases or in computation intensive problems.</a:t>
            </a:r>
          </a:p>
          <a:p>
            <a:pPr algn="just"/>
            <a:r>
              <a:rPr lang="en-US" dirty="0"/>
              <a:t>Our shops are arranged to minimize searching time, as is the chess board or household goods, admission test results or even dictionaries.</a:t>
            </a:r>
          </a:p>
          <a:p>
            <a:endParaRPr lang="en-US" dirty="0"/>
          </a:p>
        </p:txBody>
      </p:sp>
    </p:spTree>
    <p:extLst>
      <p:ext uri="{BB962C8B-B14F-4D97-AF65-F5344CB8AC3E}">
        <p14:creationId xmlns:p14="http://schemas.microsoft.com/office/powerpoint/2010/main" val="173694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4941"/>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90048" y="2590799"/>
            <a:ext cx="6768548" cy="3562667"/>
          </a:xfrm>
        </p:spPr>
        <p:txBody>
          <a:bodyPr/>
          <a:lstStyle/>
          <a:p>
            <a:r>
              <a:rPr lang="en-US" dirty="0">
                <a:solidFill>
                  <a:schemeClr val="bg1">
                    <a:lumMod val="65000"/>
                  </a:schemeClr>
                </a:solidFill>
              </a:rPr>
              <a:t>Searching Technique</a:t>
            </a:r>
          </a:p>
          <a:p>
            <a:r>
              <a:rPr lang="en-US" dirty="0"/>
              <a:t>Sequential Search</a:t>
            </a:r>
          </a:p>
          <a:p>
            <a:r>
              <a:rPr lang="en-US" dirty="0">
                <a:solidFill>
                  <a:schemeClr val="bg1">
                    <a:lumMod val="65000"/>
                  </a:schemeClr>
                </a:solidFill>
              </a:rPr>
              <a:t>Binary Search</a:t>
            </a:r>
          </a:p>
        </p:txBody>
      </p:sp>
      <p:sp>
        <p:nvSpPr>
          <p:cNvPr id="4" name="Text Placeholder 3"/>
          <p:cNvSpPr>
            <a:spLocks noGrp="1"/>
          </p:cNvSpPr>
          <p:nvPr>
            <p:ph type="body" idx="13"/>
          </p:nvPr>
        </p:nvSpPr>
        <p:spPr/>
        <p:txBody>
          <a:bodyPr/>
          <a:lstStyle/>
          <a:p>
            <a:r>
              <a:rPr lang="en-US" dirty="0"/>
              <a:t>Searching</a:t>
            </a:r>
          </a:p>
        </p:txBody>
      </p:sp>
      <p:sp>
        <p:nvSpPr>
          <p:cNvPr id="5" name="Slide Number Placeholder 4"/>
          <p:cNvSpPr>
            <a:spLocks noGrp="1"/>
          </p:cNvSpPr>
          <p:nvPr>
            <p:ph type="sldNum" sz="quarter" idx="12"/>
          </p:nvPr>
        </p:nvSpPr>
        <p:spPr>
          <a:xfrm>
            <a:off x="8624888" y="6497640"/>
            <a:ext cx="2743200" cy="365125"/>
          </a:xfrm>
        </p:spPr>
        <p:txBody>
          <a:bodyPr/>
          <a:lstStyle/>
          <a:p>
            <a:fld id="{D4CB4268-A73A-4E9F-B029-579C920CE364}" type="slidenum">
              <a:rPr lang="en-US" smtClean="0"/>
              <a:pPr/>
              <a:t>3</a:t>
            </a:fld>
            <a:endParaRPr lang="en-US" dirty="0"/>
          </a:p>
        </p:txBody>
      </p:sp>
    </p:spTree>
    <p:extLst>
      <p:ext uri="{BB962C8B-B14F-4D97-AF65-F5344CB8AC3E}">
        <p14:creationId xmlns:p14="http://schemas.microsoft.com/office/powerpoint/2010/main" val="1324785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Algorithm</a:t>
            </a:r>
          </a:p>
        </p:txBody>
      </p:sp>
      <p:sp>
        <p:nvSpPr>
          <p:cNvPr id="3" name="Slide Number Placeholder 2"/>
          <p:cNvSpPr>
            <a:spLocks noGrp="1"/>
          </p:cNvSpPr>
          <p:nvPr>
            <p:ph type="sldNum" sz="quarter" idx="12"/>
          </p:nvPr>
        </p:nvSpPr>
        <p:spPr/>
        <p:txBody>
          <a:bodyPr/>
          <a:lstStyle/>
          <a:p>
            <a:fld id="{93320A9D-4FF9-4672-80A9-172CCB9E2733}" type="slidenum">
              <a:rPr lang="en-US" smtClean="0"/>
              <a:pPr/>
              <a:t>4</a:t>
            </a:fld>
            <a:endParaRPr lang="en-US" dirty="0"/>
          </a:p>
        </p:txBody>
      </p:sp>
      <p:sp>
        <p:nvSpPr>
          <p:cNvPr id="4" name="Content Placeholder 3"/>
          <p:cNvSpPr>
            <a:spLocks noGrp="1"/>
          </p:cNvSpPr>
          <p:nvPr>
            <p:ph sz="half" idx="1"/>
          </p:nvPr>
        </p:nvSpPr>
        <p:spPr/>
        <p:txBody>
          <a:bodyPr/>
          <a:lstStyle/>
          <a:p>
            <a:pPr marL="0" indent="0">
              <a:buNone/>
            </a:pPr>
            <a:r>
              <a:rPr lang="en-US" dirty="0">
                <a:solidFill>
                  <a:schemeClr val="accent5"/>
                </a:solidFill>
              </a:rPr>
              <a:t>Problem:</a:t>
            </a:r>
            <a:r>
              <a:rPr lang="en-US" dirty="0"/>
              <a:t> Given a sorted array and a key, find index of the key in the array.</a:t>
            </a:r>
          </a:p>
          <a:p>
            <a:pPr marL="0" indent="0">
              <a:buNone/>
            </a:pPr>
            <a:endParaRPr lang="en-US" dirty="0"/>
          </a:p>
          <a:p>
            <a:pPr marL="0" indent="0">
              <a:buNone/>
            </a:pPr>
            <a:endParaRPr lang="en-US" dirty="0"/>
          </a:p>
          <a:p>
            <a:pPr marL="0" indent="0">
              <a:buNone/>
            </a:pPr>
            <a:r>
              <a:rPr lang="en-US" dirty="0"/>
              <a:t>Solve: Sequential Search</a:t>
            </a:r>
          </a:p>
          <a:p>
            <a:pPr marL="0" indent="0">
              <a:buNone/>
            </a:pPr>
            <a:r>
              <a:rPr lang="en-US" dirty="0"/>
              <a:t>Complexity: ?</a:t>
            </a:r>
          </a:p>
        </p:txBody>
      </p:sp>
      <p:graphicFrame>
        <p:nvGraphicFramePr>
          <p:cNvPr id="5" name="Table 4"/>
          <p:cNvGraphicFramePr>
            <a:graphicFrameLocks noGrp="1"/>
          </p:cNvGraphicFramePr>
          <p:nvPr>
            <p:extLst>
              <p:ext uri="{D42A27DB-BD31-4B8C-83A1-F6EECF244321}">
                <p14:modId xmlns:p14="http://schemas.microsoft.com/office/powerpoint/2010/main" val="1696707708"/>
              </p:ext>
            </p:extLst>
          </p:nvPr>
        </p:nvGraphicFramePr>
        <p:xfrm>
          <a:off x="960442" y="2262703"/>
          <a:ext cx="10067235" cy="975360"/>
        </p:xfrm>
        <a:graphic>
          <a:graphicData uri="http://schemas.openxmlformats.org/drawingml/2006/table">
            <a:tbl>
              <a:tblPr firstRow="1" bandRow="1">
                <a:tableStyleId>{5940675A-B579-460E-94D1-54222C63F5DA}</a:tableStyleId>
              </a:tblPr>
              <a:tblGrid>
                <a:gridCol w="671149">
                  <a:extLst>
                    <a:ext uri="{9D8B030D-6E8A-4147-A177-3AD203B41FA5}">
                      <a16:colId xmlns:a16="http://schemas.microsoft.com/office/drawing/2014/main" val="20000"/>
                    </a:ext>
                  </a:extLst>
                </a:gridCol>
                <a:gridCol w="671149">
                  <a:extLst>
                    <a:ext uri="{9D8B030D-6E8A-4147-A177-3AD203B41FA5}">
                      <a16:colId xmlns:a16="http://schemas.microsoft.com/office/drawing/2014/main" val="20001"/>
                    </a:ext>
                  </a:extLst>
                </a:gridCol>
                <a:gridCol w="671149">
                  <a:extLst>
                    <a:ext uri="{9D8B030D-6E8A-4147-A177-3AD203B41FA5}">
                      <a16:colId xmlns:a16="http://schemas.microsoft.com/office/drawing/2014/main" val="20002"/>
                    </a:ext>
                  </a:extLst>
                </a:gridCol>
                <a:gridCol w="671149">
                  <a:extLst>
                    <a:ext uri="{9D8B030D-6E8A-4147-A177-3AD203B41FA5}">
                      <a16:colId xmlns:a16="http://schemas.microsoft.com/office/drawing/2014/main" val="20003"/>
                    </a:ext>
                  </a:extLst>
                </a:gridCol>
                <a:gridCol w="671149">
                  <a:extLst>
                    <a:ext uri="{9D8B030D-6E8A-4147-A177-3AD203B41FA5}">
                      <a16:colId xmlns:a16="http://schemas.microsoft.com/office/drawing/2014/main" val="20004"/>
                    </a:ext>
                  </a:extLst>
                </a:gridCol>
                <a:gridCol w="671149">
                  <a:extLst>
                    <a:ext uri="{9D8B030D-6E8A-4147-A177-3AD203B41FA5}">
                      <a16:colId xmlns:a16="http://schemas.microsoft.com/office/drawing/2014/main" val="20005"/>
                    </a:ext>
                  </a:extLst>
                </a:gridCol>
                <a:gridCol w="671149">
                  <a:extLst>
                    <a:ext uri="{9D8B030D-6E8A-4147-A177-3AD203B41FA5}">
                      <a16:colId xmlns:a16="http://schemas.microsoft.com/office/drawing/2014/main" val="20006"/>
                    </a:ext>
                  </a:extLst>
                </a:gridCol>
                <a:gridCol w="671149">
                  <a:extLst>
                    <a:ext uri="{9D8B030D-6E8A-4147-A177-3AD203B41FA5}">
                      <a16:colId xmlns:a16="http://schemas.microsoft.com/office/drawing/2014/main" val="20007"/>
                    </a:ext>
                  </a:extLst>
                </a:gridCol>
                <a:gridCol w="671149">
                  <a:extLst>
                    <a:ext uri="{9D8B030D-6E8A-4147-A177-3AD203B41FA5}">
                      <a16:colId xmlns:a16="http://schemas.microsoft.com/office/drawing/2014/main" val="20008"/>
                    </a:ext>
                  </a:extLst>
                </a:gridCol>
                <a:gridCol w="671149">
                  <a:extLst>
                    <a:ext uri="{9D8B030D-6E8A-4147-A177-3AD203B41FA5}">
                      <a16:colId xmlns:a16="http://schemas.microsoft.com/office/drawing/2014/main" val="20009"/>
                    </a:ext>
                  </a:extLst>
                </a:gridCol>
                <a:gridCol w="671149">
                  <a:extLst>
                    <a:ext uri="{9D8B030D-6E8A-4147-A177-3AD203B41FA5}">
                      <a16:colId xmlns:a16="http://schemas.microsoft.com/office/drawing/2014/main" val="20010"/>
                    </a:ext>
                  </a:extLst>
                </a:gridCol>
                <a:gridCol w="671149">
                  <a:extLst>
                    <a:ext uri="{9D8B030D-6E8A-4147-A177-3AD203B41FA5}">
                      <a16:colId xmlns:a16="http://schemas.microsoft.com/office/drawing/2014/main" val="20011"/>
                    </a:ext>
                  </a:extLst>
                </a:gridCol>
                <a:gridCol w="671149">
                  <a:extLst>
                    <a:ext uri="{9D8B030D-6E8A-4147-A177-3AD203B41FA5}">
                      <a16:colId xmlns:a16="http://schemas.microsoft.com/office/drawing/2014/main" val="20012"/>
                    </a:ext>
                  </a:extLst>
                </a:gridCol>
                <a:gridCol w="671149">
                  <a:extLst>
                    <a:ext uri="{9D8B030D-6E8A-4147-A177-3AD203B41FA5}">
                      <a16:colId xmlns:a16="http://schemas.microsoft.com/office/drawing/2014/main" val="20013"/>
                    </a:ext>
                  </a:extLst>
                </a:gridCol>
                <a:gridCol w="671149">
                  <a:extLst>
                    <a:ext uri="{9D8B030D-6E8A-4147-A177-3AD203B41FA5}">
                      <a16:colId xmlns:a16="http://schemas.microsoft.com/office/drawing/2014/main" val="20014"/>
                    </a:ext>
                  </a:extLst>
                </a:gridCol>
              </a:tblGrid>
              <a:tr h="410693">
                <a:tc>
                  <a:txBody>
                    <a:bodyPr/>
                    <a:lstStyle/>
                    <a:p>
                      <a:pPr algn="ctr"/>
                      <a:r>
                        <a:rPr lang="en-US" sz="2400" dirty="0">
                          <a:solidFill>
                            <a:schemeClr val="bg1">
                              <a:lumMod val="50000"/>
                            </a:schemeClr>
                          </a:solidFill>
                        </a:rPr>
                        <a:t>0</a:t>
                      </a:r>
                    </a:p>
                  </a:txBody>
                  <a:tcPr/>
                </a:tc>
                <a:tc>
                  <a:txBody>
                    <a:bodyPr/>
                    <a:lstStyle/>
                    <a:p>
                      <a:pPr algn="ctr"/>
                      <a:r>
                        <a:rPr lang="en-US" sz="2400" dirty="0">
                          <a:solidFill>
                            <a:schemeClr val="bg1">
                              <a:lumMod val="50000"/>
                            </a:schemeClr>
                          </a:solidFill>
                        </a:rPr>
                        <a:t>1</a:t>
                      </a:r>
                    </a:p>
                  </a:txBody>
                  <a:tcPr/>
                </a:tc>
                <a:tc>
                  <a:txBody>
                    <a:bodyPr/>
                    <a:lstStyle/>
                    <a:p>
                      <a:pPr algn="ctr"/>
                      <a:r>
                        <a:rPr lang="en-US" sz="2400" dirty="0">
                          <a:solidFill>
                            <a:schemeClr val="bg1">
                              <a:lumMod val="50000"/>
                            </a:schemeClr>
                          </a:solidFill>
                        </a:rPr>
                        <a:t>2</a:t>
                      </a:r>
                    </a:p>
                  </a:txBody>
                  <a:tcPr/>
                </a:tc>
                <a:tc>
                  <a:txBody>
                    <a:bodyPr/>
                    <a:lstStyle/>
                    <a:p>
                      <a:pPr algn="ctr"/>
                      <a:r>
                        <a:rPr lang="en-US" sz="2400" dirty="0">
                          <a:solidFill>
                            <a:schemeClr val="bg1">
                              <a:lumMod val="50000"/>
                            </a:schemeClr>
                          </a:solidFill>
                        </a:rPr>
                        <a:t>3</a:t>
                      </a:r>
                    </a:p>
                  </a:txBody>
                  <a:tcPr/>
                </a:tc>
                <a:tc>
                  <a:txBody>
                    <a:bodyPr/>
                    <a:lstStyle/>
                    <a:p>
                      <a:pPr algn="ctr"/>
                      <a:r>
                        <a:rPr lang="en-US" sz="2400" dirty="0">
                          <a:solidFill>
                            <a:schemeClr val="bg1">
                              <a:lumMod val="50000"/>
                            </a:schemeClr>
                          </a:solidFill>
                        </a:rPr>
                        <a:t>4</a:t>
                      </a:r>
                    </a:p>
                  </a:txBody>
                  <a:tcPr/>
                </a:tc>
                <a:tc>
                  <a:txBody>
                    <a:bodyPr/>
                    <a:lstStyle/>
                    <a:p>
                      <a:pPr algn="ctr"/>
                      <a:r>
                        <a:rPr lang="en-US" sz="2400" dirty="0">
                          <a:solidFill>
                            <a:schemeClr val="bg1">
                              <a:lumMod val="50000"/>
                            </a:schemeClr>
                          </a:solidFill>
                        </a:rPr>
                        <a:t>5</a:t>
                      </a:r>
                    </a:p>
                  </a:txBody>
                  <a:tcPr/>
                </a:tc>
                <a:tc>
                  <a:txBody>
                    <a:bodyPr/>
                    <a:lstStyle/>
                    <a:p>
                      <a:pPr algn="ctr"/>
                      <a:r>
                        <a:rPr lang="en-US" sz="2400" dirty="0">
                          <a:solidFill>
                            <a:schemeClr val="bg1">
                              <a:lumMod val="50000"/>
                            </a:schemeClr>
                          </a:solidFill>
                        </a:rPr>
                        <a:t>6</a:t>
                      </a:r>
                    </a:p>
                  </a:txBody>
                  <a:tcPr/>
                </a:tc>
                <a:tc>
                  <a:txBody>
                    <a:bodyPr/>
                    <a:lstStyle/>
                    <a:p>
                      <a:pPr algn="ctr"/>
                      <a:r>
                        <a:rPr lang="en-US" sz="2400" dirty="0">
                          <a:solidFill>
                            <a:schemeClr val="bg1">
                              <a:lumMod val="50000"/>
                            </a:schemeClr>
                          </a:solidFill>
                        </a:rPr>
                        <a:t>7</a:t>
                      </a:r>
                    </a:p>
                  </a:txBody>
                  <a:tcPr/>
                </a:tc>
                <a:tc>
                  <a:txBody>
                    <a:bodyPr/>
                    <a:lstStyle/>
                    <a:p>
                      <a:pPr algn="ctr"/>
                      <a:r>
                        <a:rPr lang="en-US" sz="2400" dirty="0">
                          <a:solidFill>
                            <a:schemeClr val="bg1">
                              <a:lumMod val="50000"/>
                            </a:schemeClr>
                          </a:solidFill>
                        </a:rPr>
                        <a:t>8</a:t>
                      </a:r>
                    </a:p>
                  </a:txBody>
                  <a:tcPr/>
                </a:tc>
                <a:tc>
                  <a:txBody>
                    <a:bodyPr/>
                    <a:lstStyle/>
                    <a:p>
                      <a:pPr algn="ctr"/>
                      <a:r>
                        <a:rPr lang="en-US" sz="2400" dirty="0">
                          <a:solidFill>
                            <a:schemeClr val="bg1">
                              <a:lumMod val="50000"/>
                            </a:schemeClr>
                          </a:solidFill>
                        </a:rPr>
                        <a:t>9</a:t>
                      </a:r>
                    </a:p>
                  </a:txBody>
                  <a:tcPr/>
                </a:tc>
                <a:tc>
                  <a:txBody>
                    <a:bodyPr/>
                    <a:lstStyle/>
                    <a:p>
                      <a:pPr algn="ctr"/>
                      <a:r>
                        <a:rPr lang="en-US" sz="2400" dirty="0">
                          <a:solidFill>
                            <a:schemeClr val="bg1">
                              <a:lumMod val="50000"/>
                            </a:schemeClr>
                          </a:solidFill>
                        </a:rPr>
                        <a:t>10</a:t>
                      </a:r>
                    </a:p>
                  </a:txBody>
                  <a:tcPr/>
                </a:tc>
                <a:tc>
                  <a:txBody>
                    <a:bodyPr/>
                    <a:lstStyle/>
                    <a:p>
                      <a:pPr algn="ctr"/>
                      <a:r>
                        <a:rPr lang="en-US" sz="2400" dirty="0">
                          <a:solidFill>
                            <a:schemeClr val="bg1">
                              <a:lumMod val="50000"/>
                            </a:schemeClr>
                          </a:solidFill>
                        </a:rPr>
                        <a:t>11</a:t>
                      </a:r>
                    </a:p>
                  </a:txBody>
                  <a:tcPr/>
                </a:tc>
                <a:tc>
                  <a:txBody>
                    <a:bodyPr/>
                    <a:lstStyle/>
                    <a:p>
                      <a:pPr algn="ctr"/>
                      <a:r>
                        <a:rPr lang="en-US" sz="2400" dirty="0">
                          <a:solidFill>
                            <a:schemeClr val="bg1">
                              <a:lumMod val="50000"/>
                            </a:schemeClr>
                          </a:solidFill>
                        </a:rPr>
                        <a:t>12</a:t>
                      </a:r>
                    </a:p>
                  </a:txBody>
                  <a:tcPr/>
                </a:tc>
                <a:tc>
                  <a:txBody>
                    <a:bodyPr/>
                    <a:lstStyle/>
                    <a:p>
                      <a:pPr algn="ctr"/>
                      <a:r>
                        <a:rPr lang="en-US" sz="2400" dirty="0">
                          <a:solidFill>
                            <a:schemeClr val="bg1">
                              <a:lumMod val="50000"/>
                            </a:schemeClr>
                          </a:solidFill>
                        </a:rPr>
                        <a:t>13</a:t>
                      </a:r>
                    </a:p>
                  </a:txBody>
                  <a:tcPr/>
                </a:tc>
                <a:tc>
                  <a:txBody>
                    <a:bodyPr/>
                    <a:lstStyle/>
                    <a:p>
                      <a:pPr algn="ctr"/>
                      <a:r>
                        <a:rPr lang="en-US" sz="2400" dirty="0">
                          <a:solidFill>
                            <a:schemeClr val="bg1">
                              <a:lumMod val="50000"/>
                            </a:schemeClr>
                          </a:solidFill>
                        </a:rPr>
                        <a:t>14</a:t>
                      </a:r>
                    </a:p>
                  </a:txBody>
                  <a:tcPr/>
                </a:tc>
                <a:extLst>
                  <a:ext uri="{0D108BD9-81ED-4DB2-BD59-A6C34878D82A}">
                    <a16:rowId xmlns:a16="http://schemas.microsoft.com/office/drawing/2014/main" val="10000"/>
                  </a:ext>
                </a:extLst>
              </a:tr>
              <a:tr h="465452">
                <a:tc>
                  <a:txBody>
                    <a:bodyPr/>
                    <a:lstStyle/>
                    <a:p>
                      <a:pPr algn="ctr"/>
                      <a:r>
                        <a:rPr lang="en-US" sz="2800" dirty="0"/>
                        <a:t>6 </a:t>
                      </a:r>
                    </a:p>
                  </a:txBody>
                  <a:tcPr/>
                </a:tc>
                <a:tc>
                  <a:txBody>
                    <a:bodyPr/>
                    <a:lstStyle/>
                    <a:p>
                      <a:pPr algn="ctr"/>
                      <a:r>
                        <a:rPr lang="en-US" sz="2800" dirty="0"/>
                        <a:t>14</a:t>
                      </a:r>
                    </a:p>
                  </a:txBody>
                  <a:tcPr/>
                </a:tc>
                <a:tc>
                  <a:txBody>
                    <a:bodyPr/>
                    <a:lstStyle/>
                    <a:p>
                      <a:pPr algn="ctr"/>
                      <a:r>
                        <a:rPr lang="en-US" sz="2800" dirty="0"/>
                        <a:t>25</a:t>
                      </a:r>
                    </a:p>
                  </a:txBody>
                  <a:tcPr/>
                </a:tc>
                <a:tc>
                  <a:txBody>
                    <a:bodyPr/>
                    <a:lstStyle/>
                    <a:p>
                      <a:pPr algn="ctr"/>
                      <a:r>
                        <a:rPr lang="en-US" sz="2800" dirty="0"/>
                        <a:t>33</a:t>
                      </a:r>
                    </a:p>
                  </a:txBody>
                  <a:tcPr/>
                </a:tc>
                <a:tc>
                  <a:txBody>
                    <a:bodyPr/>
                    <a:lstStyle/>
                    <a:p>
                      <a:pPr algn="ctr"/>
                      <a:r>
                        <a:rPr lang="en-US" sz="2800" dirty="0"/>
                        <a:t>35</a:t>
                      </a:r>
                    </a:p>
                  </a:txBody>
                  <a:tcPr/>
                </a:tc>
                <a:tc>
                  <a:txBody>
                    <a:bodyPr/>
                    <a:lstStyle/>
                    <a:p>
                      <a:pPr algn="ctr"/>
                      <a:r>
                        <a:rPr lang="en-US" sz="2800" dirty="0"/>
                        <a:t>40</a:t>
                      </a:r>
                    </a:p>
                  </a:txBody>
                  <a:tcPr/>
                </a:tc>
                <a:tc>
                  <a:txBody>
                    <a:bodyPr/>
                    <a:lstStyle/>
                    <a:p>
                      <a:pPr algn="ctr"/>
                      <a:r>
                        <a:rPr lang="en-US" sz="2800" dirty="0"/>
                        <a:t>49</a:t>
                      </a:r>
                    </a:p>
                  </a:txBody>
                  <a:tcPr/>
                </a:tc>
                <a:tc>
                  <a:txBody>
                    <a:bodyPr/>
                    <a:lstStyle/>
                    <a:p>
                      <a:pPr algn="ctr"/>
                      <a:r>
                        <a:rPr lang="en-US" sz="2800" dirty="0"/>
                        <a:t>55</a:t>
                      </a:r>
                    </a:p>
                  </a:txBody>
                  <a:tcPr/>
                </a:tc>
                <a:tc>
                  <a:txBody>
                    <a:bodyPr/>
                    <a:lstStyle/>
                    <a:p>
                      <a:pPr algn="ctr"/>
                      <a:r>
                        <a:rPr lang="en-US" sz="2800" dirty="0"/>
                        <a:t>58</a:t>
                      </a:r>
                    </a:p>
                  </a:txBody>
                  <a:tcPr/>
                </a:tc>
                <a:tc>
                  <a:txBody>
                    <a:bodyPr/>
                    <a:lstStyle/>
                    <a:p>
                      <a:pPr algn="ctr"/>
                      <a:r>
                        <a:rPr lang="en-US" sz="2800" dirty="0"/>
                        <a:t>60</a:t>
                      </a:r>
                    </a:p>
                  </a:txBody>
                  <a:tcPr/>
                </a:tc>
                <a:tc>
                  <a:txBody>
                    <a:bodyPr/>
                    <a:lstStyle/>
                    <a:p>
                      <a:pPr algn="ctr"/>
                      <a:r>
                        <a:rPr lang="en-US" sz="2800" dirty="0"/>
                        <a:t>69</a:t>
                      </a:r>
                    </a:p>
                  </a:txBody>
                  <a:tcPr/>
                </a:tc>
                <a:tc>
                  <a:txBody>
                    <a:bodyPr/>
                    <a:lstStyle/>
                    <a:p>
                      <a:pPr algn="ctr"/>
                      <a:r>
                        <a:rPr lang="en-US" sz="2800" dirty="0"/>
                        <a:t>77</a:t>
                      </a:r>
                    </a:p>
                  </a:txBody>
                  <a:tcPr/>
                </a:tc>
                <a:tc>
                  <a:txBody>
                    <a:bodyPr/>
                    <a:lstStyle/>
                    <a:p>
                      <a:pPr algn="ctr"/>
                      <a:r>
                        <a:rPr lang="en-US" sz="2800" dirty="0"/>
                        <a:t>88</a:t>
                      </a:r>
                    </a:p>
                  </a:txBody>
                  <a:tcPr/>
                </a:tc>
                <a:tc>
                  <a:txBody>
                    <a:bodyPr/>
                    <a:lstStyle/>
                    <a:p>
                      <a:pPr algn="ctr"/>
                      <a:r>
                        <a:rPr lang="en-US" sz="2800" dirty="0"/>
                        <a:t>91</a:t>
                      </a:r>
                    </a:p>
                  </a:txBody>
                  <a:tcPr/>
                </a:tc>
                <a:tc>
                  <a:txBody>
                    <a:bodyPr/>
                    <a:lstStyle/>
                    <a:p>
                      <a:pPr algn="ctr"/>
                      <a:r>
                        <a:rPr lang="en-US" sz="2800" dirty="0"/>
                        <a:t>93</a:t>
                      </a:r>
                    </a:p>
                  </a:txBody>
                  <a:tcPr/>
                </a:tc>
                <a:extLst>
                  <a:ext uri="{0D108BD9-81ED-4DB2-BD59-A6C34878D82A}">
                    <a16:rowId xmlns:a16="http://schemas.microsoft.com/office/drawing/2014/main" val="10001"/>
                  </a:ext>
                </a:extLst>
              </a:tr>
            </a:tbl>
          </a:graphicData>
        </a:graphic>
      </p:graphicFrame>
      <p:sp>
        <p:nvSpPr>
          <p:cNvPr id="6" name="Rectangle 5"/>
          <p:cNvSpPr/>
          <p:nvPr/>
        </p:nvSpPr>
        <p:spPr>
          <a:xfrm>
            <a:off x="4900613" y="3445286"/>
            <a:ext cx="6127064" cy="2943901"/>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80000"/>
              </a:lnSpc>
              <a:spcBef>
                <a:spcPts val="600"/>
              </a:spcBef>
              <a:buClr>
                <a:schemeClr val="dk1"/>
              </a:buClr>
              <a:buSzPct val="25000"/>
            </a:pPr>
            <a:r>
              <a:rPr lang="en-US" sz="2400" b="1" i="1" dirty="0" err="1">
                <a:latin typeface="Times New Roman" panose="02020603050405020304" pitchFamily="18" charset="0"/>
                <a:ea typeface="Calibri"/>
                <a:cs typeface="Times New Roman" panose="02020603050405020304" pitchFamily="18" charset="0"/>
                <a:sym typeface="Calibri"/>
              </a:rPr>
              <a:t>Sequential_search</a:t>
            </a:r>
            <a:r>
              <a:rPr lang="en-US" sz="2400" b="1" i="1" dirty="0">
                <a:latin typeface="Times New Roman" panose="02020603050405020304" pitchFamily="18" charset="0"/>
                <a:ea typeface="Calibri"/>
                <a:cs typeface="Times New Roman" panose="02020603050405020304" pitchFamily="18" charset="0"/>
                <a:sym typeface="Calibri"/>
              </a:rPr>
              <a:t>(A, n, z, index)</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1, index = -1</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While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&lt;= n  and  A(</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z  do</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enddo</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If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&lt;= n then</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index = </a:t>
            </a:r>
            <a:r>
              <a:rPr lang="en-US" sz="2400" dirty="0" err="1">
                <a:latin typeface="Times New Roman" panose="02020603050405020304" pitchFamily="18" charset="0"/>
                <a:ea typeface="Calibri"/>
                <a:cs typeface="Times New Roman" panose="02020603050405020304" pitchFamily="18" charset="0"/>
                <a:sym typeface="Calibri"/>
              </a:rPr>
              <a:t>i</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endif</a:t>
            </a:r>
            <a:r>
              <a:rPr lang="en-US" sz="2400" dirty="0">
                <a:latin typeface="Times New Roman" panose="02020603050405020304" pitchFamily="18" charset="0"/>
                <a:ea typeface="Calibri"/>
                <a:cs typeface="Times New Roman" panose="02020603050405020304" pitchFamily="18" charset="0"/>
                <a:sym typeface="Calibri"/>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4022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wipe(down)">
                                      <p:cBhvr>
                                        <p:cTn id="7" dur="500"/>
                                        <p:tgtEl>
                                          <p:spTgt spid="4">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wipe(down)">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Slide Number Placeholder 2"/>
          <p:cNvSpPr>
            <a:spLocks noGrp="1"/>
          </p:cNvSpPr>
          <p:nvPr>
            <p:ph type="sldNum" sz="quarter" idx="12"/>
          </p:nvPr>
        </p:nvSpPr>
        <p:spPr/>
        <p:txBody>
          <a:bodyPr/>
          <a:lstStyle/>
          <a:p>
            <a:fld id="{93320A9D-4FF9-4672-80A9-172CCB9E2733}" type="slidenum">
              <a:rPr lang="en-US" smtClean="0"/>
              <a:pPr/>
              <a:t>5</a:t>
            </a:fld>
            <a:endParaRPr lang="en-US" dirty="0"/>
          </a:p>
        </p:txBody>
      </p:sp>
      <p:sp>
        <p:nvSpPr>
          <p:cNvPr id="4" name="Content Placeholder 3"/>
          <p:cNvSpPr>
            <a:spLocks noGrp="1"/>
          </p:cNvSpPr>
          <p:nvPr>
            <p:ph sz="half" idx="1"/>
          </p:nvPr>
        </p:nvSpPr>
        <p:spPr/>
        <p:txBody>
          <a:bodyPr/>
          <a:lstStyle/>
          <a:p>
            <a:pPr marL="0" indent="0">
              <a:buNone/>
            </a:pPr>
            <a:r>
              <a:rPr lang="en-US" dirty="0">
                <a:solidFill>
                  <a:schemeClr val="accent5"/>
                </a:solidFill>
              </a:rPr>
              <a:t>Problem:</a:t>
            </a:r>
            <a:r>
              <a:rPr lang="en-US" dirty="0"/>
              <a:t> Can you do better? </a:t>
            </a:r>
            <a:r>
              <a:rPr lang="en-US"/>
              <a:t>(hint</a:t>
            </a:r>
            <a:r>
              <a:rPr lang="en-US" dirty="0"/>
              <a:t>: every instruction takes time)</a:t>
            </a:r>
          </a:p>
          <a:p>
            <a:pPr marL="0" indent="0">
              <a:buNone/>
            </a:pPr>
            <a:endParaRPr lang="en-US" dirty="0"/>
          </a:p>
          <a:p>
            <a:pPr marL="0" indent="0">
              <a:buNone/>
            </a:pPr>
            <a:endParaRPr lang="en-US" dirty="0"/>
          </a:p>
          <a:p>
            <a:pPr marL="0" indent="0">
              <a:buNone/>
            </a:pPr>
            <a:endParaRPr lang="en-US" dirty="0"/>
          </a:p>
        </p:txBody>
      </p:sp>
      <p:sp>
        <p:nvSpPr>
          <p:cNvPr id="6" name="Rectangle 5"/>
          <p:cNvSpPr/>
          <p:nvPr/>
        </p:nvSpPr>
        <p:spPr>
          <a:xfrm>
            <a:off x="586410" y="2511050"/>
            <a:ext cx="4828553" cy="3571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80000"/>
              </a:lnSpc>
              <a:spcBef>
                <a:spcPts val="600"/>
              </a:spcBef>
              <a:buClr>
                <a:schemeClr val="dk1"/>
              </a:buClr>
              <a:buSzPct val="25000"/>
            </a:pPr>
            <a:r>
              <a:rPr lang="en-US" sz="2400" b="1" i="1" dirty="0">
                <a:latin typeface="Times New Roman" panose="02020603050405020304" pitchFamily="18" charset="0"/>
                <a:ea typeface="Calibri"/>
                <a:cs typeface="Times New Roman" panose="02020603050405020304" pitchFamily="18" charset="0"/>
                <a:sym typeface="Calibri"/>
              </a:rPr>
              <a:t>Sequential_search_1(A, n, z, index)</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1, index = -1</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While </a:t>
            </a:r>
            <a:r>
              <a:rPr lang="en-US" sz="2400" dirty="0" err="1">
                <a:solidFill>
                  <a:srgbClr val="C00000"/>
                </a:solidFill>
                <a:latin typeface="Times New Roman" panose="02020603050405020304" pitchFamily="18" charset="0"/>
                <a:ea typeface="Calibri"/>
                <a:cs typeface="Times New Roman" panose="02020603050405020304" pitchFamily="18" charset="0"/>
                <a:sym typeface="Calibri"/>
              </a:rPr>
              <a:t>i</a:t>
            </a:r>
            <a:r>
              <a:rPr lang="en-US" sz="2400" dirty="0">
                <a:solidFill>
                  <a:srgbClr val="C00000"/>
                </a:solidFill>
                <a:latin typeface="Times New Roman" panose="02020603050405020304" pitchFamily="18" charset="0"/>
                <a:ea typeface="Calibri"/>
                <a:cs typeface="Times New Roman" panose="02020603050405020304" pitchFamily="18" charset="0"/>
                <a:sym typeface="Calibri"/>
              </a:rPr>
              <a:t> &lt;= n  </a:t>
            </a:r>
            <a:r>
              <a:rPr lang="en-US" sz="2400" dirty="0">
                <a:latin typeface="Times New Roman" panose="02020603050405020304" pitchFamily="18" charset="0"/>
                <a:ea typeface="Calibri"/>
                <a:cs typeface="Times New Roman" panose="02020603050405020304" pitchFamily="18" charset="0"/>
                <a:sym typeface="Calibri"/>
              </a:rPr>
              <a:t>and  A(</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z  do</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enddo</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If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&lt;= n then</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index = </a:t>
            </a:r>
            <a:r>
              <a:rPr lang="en-US" sz="2400" dirty="0" err="1">
                <a:latin typeface="Times New Roman" panose="02020603050405020304" pitchFamily="18" charset="0"/>
                <a:ea typeface="Calibri"/>
                <a:cs typeface="Times New Roman" panose="02020603050405020304" pitchFamily="18" charset="0"/>
                <a:sym typeface="Calibri"/>
              </a:rPr>
              <a:t>i</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endif</a:t>
            </a:r>
            <a:r>
              <a:rPr lang="en-US" sz="2400" dirty="0">
                <a:latin typeface="Times New Roman" panose="02020603050405020304" pitchFamily="18" charset="0"/>
                <a:ea typeface="Calibri"/>
                <a:cs typeface="Times New Roman" panose="02020603050405020304" pitchFamily="18" charset="0"/>
                <a:sym typeface="Calibri"/>
              </a:rPr>
              <a:t>   </a:t>
            </a:r>
            <a:endParaRPr lang="en-US" sz="2400" dirty="0">
              <a:latin typeface="Times New Roman" panose="02020603050405020304" pitchFamily="18" charset="0"/>
              <a:cs typeface="Times New Roman" panose="02020603050405020304" pitchFamily="18" charset="0"/>
            </a:endParaRPr>
          </a:p>
        </p:txBody>
      </p:sp>
      <p:sp>
        <p:nvSpPr>
          <p:cNvPr id="7" name="Rectangle 6"/>
          <p:cNvSpPr/>
          <p:nvPr/>
        </p:nvSpPr>
        <p:spPr>
          <a:xfrm>
            <a:off x="6049933" y="2511050"/>
            <a:ext cx="4937155" cy="3571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80000"/>
              </a:lnSpc>
              <a:spcBef>
                <a:spcPts val="600"/>
              </a:spcBef>
              <a:buClr>
                <a:schemeClr val="dk1"/>
              </a:buClr>
              <a:buSzPct val="25000"/>
            </a:pPr>
            <a:r>
              <a:rPr lang="en-US" sz="2400" b="1" i="1" dirty="0">
                <a:latin typeface="Times New Roman" panose="02020603050405020304" pitchFamily="18" charset="0"/>
                <a:ea typeface="Calibri"/>
                <a:cs typeface="Times New Roman" panose="02020603050405020304" pitchFamily="18" charset="0"/>
                <a:sym typeface="Calibri"/>
              </a:rPr>
              <a:t>Sequential_search_2(A, n, z, index)</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A(n+1) = z,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1, index = -1</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While A(</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z  do</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enddo</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If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&lt;= n then</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index = </a:t>
            </a:r>
            <a:r>
              <a:rPr lang="en-US" sz="2400" dirty="0" err="1">
                <a:latin typeface="Times New Roman" panose="02020603050405020304" pitchFamily="18" charset="0"/>
                <a:ea typeface="Calibri"/>
                <a:cs typeface="Times New Roman" panose="02020603050405020304" pitchFamily="18" charset="0"/>
                <a:sym typeface="Calibri"/>
              </a:rPr>
              <a:t>i</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endif</a:t>
            </a:r>
            <a:r>
              <a:rPr lang="en-US" sz="2400" dirty="0">
                <a:latin typeface="Times New Roman" panose="02020603050405020304" pitchFamily="18" charset="0"/>
                <a:ea typeface="Calibri"/>
                <a:cs typeface="Times New Roman" panose="02020603050405020304" pitchFamily="18" charset="0"/>
                <a:sym typeface="Calibri"/>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392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Slide Number Placeholder 2"/>
          <p:cNvSpPr>
            <a:spLocks noGrp="1"/>
          </p:cNvSpPr>
          <p:nvPr>
            <p:ph type="sldNum" sz="quarter" idx="12"/>
          </p:nvPr>
        </p:nvSpPr>
        <p:spPr/>
        <p:txBody>
          <a:bodyPr/>
          <a:lstStyle/>
          <a:p>
            <a:fld id="{93320A9D-4FF9-4672-80A9-172CCB9E2733}" type="slidenum">
              <a:rPr lang="en-US" smtClean="0"/>
              <a:pPr/>
              <a:t>6</a:t>
            </a:fld>
            <a:endParaRPr lang="en-US" dirty="0"/>
          </a:p>
        </p:txBody>
      </p:sp>
      <p:sp>
        <p:nvSpPr>
          <p:cNvPr id="4" name="Content Placeholder 3"/>
          <p:cNvSpPr>
            <a:spLocks noGrp="1"/>
          </p:cNvSpPr>
          <p:nvPr>
            <p:ph sz="half" idx="1"/>
          </p:nvPr>
        </p:nvSpPr>
        <p:spPr>
          <a:xfrm>
            <a:off x="586410" y="1563758"/>
            <a:ext cx="5385765" cy="4518990"/>
          </a:xfrm>
        </p:spPr>
        <p:txBody>
          <a:bodyPr>
            <a:normAutofit lnSpcReduction="10000"/>
          </a:bodyPr>
          <a:lstStyle/>
          <a:p>
            <a:pPr marL="0" indent="0">
              <a:buNone/>
            </a:pPr>
            <a:r>
              <a:rPr lang="en-US" dirty="0">
                <a:solidFill>
                  <a:schemeClr val="accent1">
                    <a:lumMod val="50000"/>
                  </a:schemeClr>
                </a:solidFill>
              </a:rPr>
              <a:t>Why algorithm 2 is better?</a:t>
            </a:r>
          </a:p>
          <a:p>
            <a:pPr algn="just"/>
            <a:r>
              <a:rPr lang="en-US" dirty="0"/>
              <a:t>In </a:t>
            </a:r>
            <a:r>
              <a:rPr lang="en-US" i="1" dirty="0"/>
              <a:t>sequential_search_2</a:t>
            </a:r>
            <a:r>
              <a:rPr lang="en-US" dirty="0"/>
              <a:t> algorithm </a:t>
            </a:r>
            <a:r>
              <a:rPr lang="en-US" i="1" dirty="0" err="1"/>
              <a:t>i</a:t>
            </a:r>
            <a:r>
              <a:rPr lang="en-US" i="1" dirty="0"/>
              <a:t> &lt;= n </a:t>
            </a:r>
            <a:r>
              <a:rPr lang="en-US" dirty="0"/>
              <a:t>index comparison is not required </a:t>
            </a:r>
          </a:p>
          <a:p>
            <a:pPr algn="just"/>
            <a:r>
              <a:rPr lang="en-US" dirty="0"/>
              <a:t>Even if the element were not in the list it has been  kept at (n+1)</a:t>
            </a:r>
            <a:r>
              <a:rPr lang="en-US" dirty="0" err="1"/>
              <a:t>st</a:t>
            </a:r>
            <a:r>
              <a:rPr lang="en-US" dirty="0"/>
              <a:t> location we are not going to run out of the array.</a:t>
            </a:r>
          </a:p>
          <a:p>
            <a:endParaRPr lang="en-US" dirty="0"/>
          </a:p>
        </p:txBody>
      </p:sp>
      <p:sp>
        <p:nvSpPr>
          <p:cNvPr id="5" name="Rectangle 4"/>
          <p:cNvSpPr/>
          <p:nvPr/>
        </p:nvSpPr>
        <p:spPr>
          <a:xfrm>
            <a:off x="6576301" y="2139575"/>
            <a:ext cx="4937155" cy="35716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marL="342900" lvl="0" indent="-342900">
              <a:lnSpc>
                <a:spcPct val="80000"/>
              </a:lnSpc>
              <a:spcBef>
                <a:spcPts val="600"/>
              </a:spcBef>
              <a:buClr>
                <a:schemeClr val="dk1"/>
              </a:buClr>
              <a:buSzPct val="25000"/>
            </a:pPr>
            <a:r>
              <a:rPr lang="en-US" sz="2400" b="1" i="1" dirty="0">
                <a:latin typeface="Times New Roman" panose="02020603050405020304" pitchFamily="18" charset="0"/>
                <a:ea typeface="Calibri"/>
                <a:cs typeface="Times New Roman" panose="02020603050405020304" pitchFamily="18" charset="0"/>
                <a:sym typeface="Calibri"/>
              </a:rPr>
              <a:t>Sequential_search_2(A, n, z, index)</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A(n+1) = z,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1, index = -1</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While A(</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 z  do</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a:t>
            </a: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enddo</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If </a:t>
            </a:r>
            <a:r>
              <a:rPr lang="en-US" sz="2400" dirty="0" err="1">
                <a:latin typeface="Times New Roman" panose="02020603050405020304" pitchFamily="18" charset="0"/>
                <a:ea typeface="Calibri"/>
                <a:cs typeface="Times New Roman" panose="02020603050405020304" pitchFamily="18" charset="0"/>
                <a:sym typeface="Calibri"/>
              </a:rPr>
              <a:t>i</a:t>
            </a:r>
            <a:r>
              <a:rPr lang="en-US" sz="2400" dirty="0">
                <a:latin typeface="Times New Roman" panose="02020603050405020304" pitchFamily="18" charset="0"/>
                <a:ea typeface="Calibri"/>
                <a:cs typeface="Times New Roman" panose="02020603050405020304" pitchFamily="18" charset="0"/>
                <a:sym typeface="Calibri"/>
              </a:rPr>
              <a:t> &lt;= n then</a:t>
            </a:r>
          </a:p>
          <a:p>
            <a:pPr marL="342900" lvl="0" indent="-342900">
              <a:lnSpc>
                <a:spcPct val="80000"/>
              </a:lnSpc>
              <a:spcBef>
                <a:spcPts val="600"/>
              </a:spcBef>
              <a:buClr>
                <a:schemeClr val="dk1"/>
              </a:buClr>
              <a:buSzPct val="25000"/>
            </a:pPr>
            <a:r>
              <a:rPr lang="en-US" sz="2400" dirty="0">
                <a:latin typeface="Times New Roman" panose="02020603050405020304" pitchFamily="18" charset="0"/>
                <a:ea typeface="Calibri"/>
                <a:cs typeface="Times New Roman" panose="02020603050405020304" pitchFamily="18" charset="0"/>
                <a:sym typeface="Calibri"/>
              </a:rPr>
              <a:t>	index = </a:t>
            </a:r>
            <a:r>
              <a:rPr lang="en-US" sz="2400" dirty="0" err="1">
                <a:latin typeface="Times New Roman" panose="02020603050405020304" pitchFamily="18" charset="0"/>
                <a:ea typeface="Calibri"/>
                <a:cs typeface="Times New Roman" panose="02020603050405020304" pitchFamily="18" charset="0"/>
                <a:sym typeface="Calibri"/>
              </a:rPr>
              <a:t>i</a:t>
            </a:r>
            <a:endParaRPr lang="en-US" sz="2400" dirty="0">
              <a:latin typeface="Times New Roman" panose="02020603050405020304" pitchFamily="18" charset="0"/>
              <a:ea typeface="Calibri"/>
              <a:cs typeface="Times New Roman" panose="02020603050405020304" pitchFamily="18" charset="0"/>
              <a:sym typeface="Calibri"/>
            </a:endParaRPr>
          </a:p>
          <a:p>
            <a:pPr marL="342900" lvl="0" indent="-342900">
              <a:lnSpc>
                <a:spcPct val="80000"/>
              </a:lnSpc>
              <a:spcBef>
                <a:spcPts val="600"/>
              </a:spcBef>
              <a:buClr>
                <a:schemeClr val="dk1"/>
              </a:buClr>
              <a:buSzPct val="25000"/>
            </a:pPr>
            <a:r>
              <a:rPr lang="en-US" sz="2400" dirty="0" err="1">
                <a:latin typeface="Times New Roman" panose="02020603050405020304" pitchFamily="18" charset="0"/>
                <a:ea typeface="Calibri"/>
                <a:cs typeface="Times New Roman" panose="02020603050405020304" pitchFamily="18" charset="0"/>
                <a:sym typeface="Calibri"/>
              </a:rPr>
              <a:t>endif</a:t>
            </a:r>
            <a:r>
              <a:rPr lang="en-US" sz="2400" dirty="0">
                <a:latin typeface="Times New Roman" panose="02020603050405020304" pitchFamily="18" charset="0"/>
                <a:ea typeface="Calibri"/>
                <a:cs typeface="Times New Roman" panose="02020603050405020304" pitchFamily="18" charset="0"/>
                <a:sym typeface="Calibri"/>
              </a:rPr>
              <a: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504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Sequential Search</a:t>
            </a:r>
          </a:p>
        </p:txBody>
      </p:sp>
      <p:sp>
        <p:nvSpPr>
          <p:cNvPr id="3" name="Slide Number Placeholder 2"/>
          <p:cNvSpPr>
            <a:spLocks noGrp="1"/>
          </p:cNvSpPr>
          <p:nvPr>
            <p:ph type="sldNum" sz="quarter" idx="12"/>
          </p:nvPr>
        </p:nvSpPr>
        <p:spPr/>
        <p:txBody>
          <a:bodyPr/>
          <a:lstStyle/>
          <a:p>
            <a:fld id="{93320A9D-4FF9-4672-80A9-172CCB9E2733}" type="slidenum">
              <a:rPr lang="en-US" smtClean="0"/>
              <a:pPr/>
              <a:t>7</a:t>
            </a:fld>
            <a:endParaRPr lang="en-US" dirty="0"/>
          </a:p>
        </p:txBody>
      </p:sp>
      <p:sp>
        <p:nvSpPr>
          <p:cNvPr id="4" name="Content Placeholder 3"/>
          <p:cNvSpPr>
            <a:spLocks noGrp="1"/>
          </p:cNvSpPr>
          <p:nvPr>
            <p:ph sz="half" idx="1"/>
          </p:nvPr>
        </p:nvSpPr>
        <p:spPr/>
        <p:txBody>
          <a:bodyPr>
            <a:normAutofit/>
          </a:bodyPr>
          <a:lstStyle/>
          <a:p>
            <a:pPr marL="0" indent="0">
              <a:buNone/>
            </a:pPr>
            <a:r>
              <a:rPr lang="en-US" dirty="0">
                <a:solidFill>
                  <a:schemeClr val="accent1">
                    <a:lumMod val="50000"/>
                  </a:schemeClr>
                </a:solidFill>
              </a:rPr>
              <a:t>Sequential Search complexity</a:t>
            </a: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pPr marL="0" indent="0">
              <a:buNone/>
            </a:pPr>
            <a:endParaRPr lang="en-US" dirty="0">
              <a:solidFill>
                <a:schemeClr val="accent1">
                  <a:lumMod val="50000"/>
                </a:schemeClr>
              </a:solidFill>
            </a:endParaRPr>
          </a:p>
          <a:p>
            <a:endParaRPr lang="en-US" dirty="0">
              <a:solidFill>
                <a:schemeClr val="accent1">
                  <a:lumMod val="50000"/>
                </a:schemeClr>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3115321425"/>
              </p:ext>
            </p:extLst>
          </p:nvPr>
        </p:nvGraphicFramePr>
        <p:xfrm>
          <a:off x="2342496" y="2539606"/>
          <a:ext cx="8244545" cy="1371600"/>
        </p:xfrm>
        <a:graphic>
          <a:graphicData uri="http://schemas.openxmlformats.org/drawingml/2006/table">
            <a:tbl>
              <a:tblPr firstRow="1" bandRow="1">
                <a:tableStyleId>{5940675A-B579-460E-94D1-54222C63F5DA}</a:tableStyleId>
              </a:tblPr>
              <a:tblGrid>
                <a:gridCol w="3029604">
                  <a:extLst>
                    <a:ext uri="{9D8B030D-6E8A-4147-A177-3AD203B41FA5}">
                      <a16:colId xmlns:a16="http://schemas.microsoft.com/office/drawing/2014/main" val="20000"/>
                    </a:ext>
                  </a:extLst>
                </a:gridCol>
                <a:gridCol w="1528763">
                  <a:extLst>
                    <a:ext uri="{9D8B030D-6E8A-4147-A177-3AD203B41FA5}">
                      <a16:colId xmlns:a16="http://schemas.microsoft.com/office/drawing/2014/main" val="20001"/>
                    </a:ext>
                  </a:extLst>
                </a:gridCol>
                <a:gridCol w="1628776">
                  <a:extLst>
                    <a:ext uri="{9D8B030D-6E8A-4147-A177-3AD203B41FA5}">
                      <a16:colId xmlns:a16="http://schemas.microsoft.com/office/drawing/2014/main" val="20002"/>
                    </a:ext>
                  </a:extLst>
                </a:gridCol>
                <a:gridCol w="2057402">
                  <a:extLst>
                    <a:ext uri="{9D8B030D-6E8A-4147-A177-3AD203B41FA5}">
                      <a16:colId xmlns:a16="http://schemas.microsoft.com/office/drawing/2014/main" val="20003"/>
                    </a:ext>
                  </a:extLst>
                </a:gridCol>
              </a:tblGrid>
              <a:tr h="370840">
                <a:tc>
                  <a:txBody>
                    <a:bodyPr/>
                    <a:lstStyle/>
                    <a:p>
                      <a:pPr algn="ctr"/>
                      <a:r>
                        <a:rPr lang="en-US" sz="2400" dirty="0">
                          <a:latin typeface="Times New Roman" panose="02020603050405020304" pitchFamily="18" charset="0"/>
                          <a:cs typeface="Times New Roman" panose="02020603050405020304" pitchFamily="18" charset="0"/>
                        </a:rPr>
                        <a:t>Operation</a:t>
                      </a:r>
                    </a:p>
                  </a:txBody>
                  <a:tcPr>
                    <a:solidFill>
                      <a:schemeClr val="bg1">
                        <a:lumMod val="85000"/>
                      </a:schemeClr>
                    </a:solidFill>
                  </a:tcPr>
                </a:tc>
                <a:tc>
                  <a:txBody>
                    <a:bodyPr/>
                    <a:lstStyle/>
                    <a:p>
                      <a:pPr algn="ctr"/>
                      <a:r>
                        <a:rPr lang="en-US" sz="2400" dirty="0">
                          <a:latin typeface="Times New Roman" panose="02020603050405020304" pitchFamily="18" charset="0"/>
                          <a:cs typeface="Times New Roman" panose="02020603050405020304" pitchFamily="18" charset="0"/>
                        </a:rPr>
                        <a:t>Best Case</a:t>
                      </a:r>
                    </a:p>
                  </a:txBody>
                  <a:tcPr>
                    <a:solidFill>
                      <a:schemeClr val="bg1">
                        <a:lumMod val="85000"/>
                      </a:schemeClr>
                    </a:solidFill>
                  </a:tcPr>
                </a:tc>
                <a:tc>
                  <a:txBody>
                    <a:bodyPr/>
                    <a:lstStyle/>
                    <a:p>
                      <a:pPr algn="ctr"/>
                      <a:r>
                        <a:rPr lang="en-US" sz="2400" dirty="0">
                          <a:latin typeface="Times New Roman" panose="02020603050405020304" pitchFamily="18" charset="0"/>
                          <a:cs typeface="Times New Roman" panose="02020603050405020304" pitchFamily="18" charset="0"/>
                        </a:rPr>
                        <a:t>Worst Case</a:t>
                      </a:r>
                    </a:p>
                  </a:txBody>
                  <a:tcPr>
                    <a:solidFill>
                      <a:schemeClr val="bg1">
                        <a:lumMod val="85000"/>
                      </a:schemeClr>
                    </a:solidFill>
                  </a:tcPr>
                </a:tc>
                <a:tc>
                  <a:txBody>
                    <a:bodyPr/>
                    <a:lstStyle/>
                    <a:p>
                      <a:pPr algn="ctr"/>
                      <a:r>
                        <a:rPr lang="en-US" sz="2400" dirty="0">
                          <a:latin typeface="Times New Roman" panose="02020603050405020304" pitchFamily="18" charset="0"/>
                          <a:cs typeface="Times New Roman" panose="02020603050405020304" pitchFamily="18" charset="0"/>
                        </a:rPr>
                        <a:t>Average Case</a:t>
                      </a:r>
                    </a:p>
                  </a:txBody>
                  <a:tcPr>
                    <a:solidFill>
                      <a:schemeClr val="bg1">
                        <a:lumMod val="85000"/>
                      </a:schemeClr>
                    </a:solidFill>
                  </a:tcPr>
                </a:tc>
                <a:extLst>
                  <a:ext uri="{0D108BD9-81ED-4DB2-BD59-A6C34878D82A}">
                    <a16:rowId xmlns:a16="http://schemas.microsoft.com/office/drawing/2014/main" val="10000"/>
                  </a:ext>
                </a:extLst>
              </a:tr>
              <a:tr h="370840">
                <a:tc>
                  <a:txBody>
                    <a:bodyPr/>
                    <a:lstStyle/>
                    <a:p>
                      <a:pPr algn="r"/>
                      <a:r>
                        <a:rPr lang="en-US" sz="2400" dirty="0">
                          <a:latin typeface="Times New Roman" panose="02020603050405020304" pitchFamily="18" charset="0"/>
                          <a:cs typeface="Times New Roman" panose="02020603050405020304" pitchFamily="18" charset="0"/>
                        </a:rPr>
                        <a:t>Successful</a:t>
                      </a:r>
                      <a:r>
                        <a:rPr lang="en-US" sz="2400" baseline="0" dirty="0">
                          <a:latin typeface="Times New Roman" panose="02020603050405020304" pitchFamily="18" charset="0"/>
                          <a:cs typeface="Times New Roman" panose="02020603050405020304" pitchFamily="18" charset="0"/>
                        </a:rPr>
                        <a:t> Search</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sz="2400" dirty="0">
                          <a:latin typeface="Times New Roman" panose="02020603050405020304" pitchFamily="18" charset="0"/>
                          <a:cs typeface="Times New Roman" panose="02020603050405020304" pitchFamily="18" charset="0"/>
                        </a:rPr>
                        <a:t>1</a:t>
                      </a:r>
                    </a:p>
                  </a:txBody>
                  <a:tcPr/>
                </a:tc>
                <a:tc>
                  <a:txBody>
                    <a:bodyPr/>
                    <a:lstStyle/>
                    <a:p>
                      <a:pPr algn="ctr"/>
                      <a:r>
                        <a:rPr lang="en-US" sz="2400" dirty="0">
                          <a:latin typeface="Times New Roman" panose="02020603050405020304" pitchFamily="18" charset="0"/>
                          <a:cs typeface="Times New Roman" panose="02020603050405020304" pitchFamily="18" charset="0"/>
                        </a:rPr>
                        <a:t>n</a:t>
                      </a:r>
                    </a:p>
                  </a:txBody>
                  <a:tcPr/>
                </a:tc>
                <a:tc>
                  <a:txBody>
                    <a:bodyPr/>
                    <a:lstStyle/>
                    <a:p>
                      <a:pPr algn="ctr"/>
                      <a:r>
                        <a:rPr lang="en-US" sz="2400" dirty="0">
                          <a:latin typeface="Times New Roman" panose="02020603050405020304" pitchFamily="18" charset="0"/>
                          <a:cs typeface="Times New Roman" panose="02020603050405020304" pitchFamily="18" charset="0"/>
                        </a:rPr>
                        <a:t>(n+1) / 2</a:t>
                      </a:r>
                    </a:p>
                  </a:txBody>
                  <a:tcPr/>
                </a:tc>
                <a:extLst>
                  <a:ext uri="{0D108BD9-81ED-4DB2-BD59-A6C34878D82A}">
                    <a16:rowId xmlns:a16="http://schemas.microsoft.com/office/drawing/2014/main" val="10001"/>
                  </a:ext>
                </a:extLst>
              </a:tr>
              <a:tr h="370840">
                <a:tc>
                  <a:txBody>
                    <a:bodyPr/>
                    <a:lstStyle/>
                    <a:p>
                      <a:pPr algn="r"/>
                      <a:r>
                        <a:rPr lang="en-US" sz="2400" dirty="0">
                          <a:latin typeface="Times New Roman" panose="02020603050405020304" pitchFamily="18" charset="0"/>
                          <a:cs typeface="Times New Roman" panose="02020603050405020304" pitchFamily="18" charset="0"/>
                        </a:rPr>
                        <a:t>Unsuccessful Search</a:t>
                      </a:r>
                    </a:p>
                  </a:txBody>
                  <a:tcPr/>
                </a:tc>
                <a:tc>
                  <a:txBody>
                    <a:bodyPr/>
                    <a:lstStyle/>
                    <a:p>
                      <a:pPr algn="ctr"/>
                      <a:r>
                        <a:rPr lang="en-US" sz="2400" dirty="0">
                          <a:latin typeface="Times New Roman" panose="02020603050405020304" pitchFamily="18" charset="0"/>
                          <a:cs typeface="Times New Roman" panose="02020603050405020304" pitchFamily="18" charset="0"/>
                        </a:rPr>
                        <a:t>n</a:t>
                      </a:r>
                    </a:p>
                  </a:txBody>
                  <a:tcPr/>
                </a:tc>
                <a:tc>
                  <a:txBody>
                    <a:bodyPr/>
                    <a:lstStyle/>
                    <a:p>
                      <a:pPr algn="ctr"/>
                      <a:r>
                        <a:rPr lang="en-US" sz="2400" dirty="0">
                          <a:latin typeface="Times New Roman" panose="02020603050405020304" pitchFamily="18" charset="0"/>
                          <a:cs typeface="Times New Roman" panose="02020603050405020304" pitchFamily="18" charset="0"/>
                        </a:rPr>
                        <a:t>n</a:t>
                      </a:r>
                    </a:p>
                  </a:txBody>
                  <a:tcPr/>
                </a:tc>
                <a:tc>
                  <a:txBody>
                    <a:bodyPr/>
                    <a:lstStyle/>
                    <a:p>
                      <a:pPr algn="ctr"/>
                      <a:r>
                        <a:rPr lang="en-US" sz="2400" dirty="0">
                          <a:latin typeface="Times New Roman" panose="02020603050405020304" pitchFamily="18" charset="0"/>
                          <a:cs typeface="Times New Roman" panose="02020603050405020304" pitchFamily="18" charset="0"/>
                        </a:rPr>
                        <a:t>n</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1943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Searching Algorithm</a:t>
            </a:r>
          </a:p>
        </p:txBody>
      </p:sp>
      <p:sp>
        <p:nvSpPr>
          <p:cNvPr id="3" name="Slide Number Placeholder 2"/>
          <p:cNvSpPr>
            <a:spLocks noGrp="1"/>
          </p:cNvSpPr>
          <p:nvPr>
            <p:ph type="sldNum" sz="quarter" idx="12"/>
          </p:nvPr>
        </p:nvSpPr>
        <p:spPr/>
        <p:txBody>
          <a:bodyPr/>
          <a:lstStyle/>
          <a:p>
            <a:fld id="{93320A9D-4FF9-4672-80A9-172CCB9E2733}" type="slidenum">
              <a:rPr lang="en-US" smtClean="0"/>
              <a:pPr/>
              <a:t>8</a:t>
            </a:fld>
            <a:endParaRPr lang="en-US" dirty="0"/>
          </a:p>
        </p:txBody>
      </p:sp>
      <p:sp>
        <p:nvSpPr>
          <p:cNvPr id="4" name="Content Placeholder 3"/>
          <p:cNvSpPr>
            <a:spLocks noGrp="1"/>
          </p:cNvSpPr>
          <p:nvPr>
            <p:ph sz="half" idx="1"/>
          </p:nvPr>
        </p:nvSpPr>
        <p:spPr/>
        <p:txBody>
          <a:bodyPr>
            <a:normAutofit lnSpcReduction="10000"/>
          </a:bodyPr>
          <a:lstStyle/>
          <a:p>
            <a:pPr marL="0" indent="0">
              <a:buNone/>
            </a:pPr>
            <a:r>
              <a:rPr lang="en-US" dirty="0">
                <a:solidFill>
                  <a:schemeClr val="accent1">
                    <a:lumMod val="50000"/>
                  </a:schemeClr>
                </a:solidFill>
              </a:rPr>
              <a:t>Sequential Search complexity</a:t>
            </a:r>
          </a:p>
          <a:p>
            <a:r>
              <a:rPr lang="en-US" dirty="0"/>
              <a:t>However, when n is very large and we need to search out too many elements sequential search would be too costly to pursue. </a:t>
            </a:r>
          </a:p>
          <a:p>
            <a:r>
              <a:rPr lang="en-US" dirty="0"/>
              <a:t>Imagine had your roll numbers in the successful lists of DU admission test or that at BUET appeared in no order how difficult would it have been for you to go through the whole list, on the average half of it, to find your name or after the list is exhausted you come to learn that you are unsuccessful. </a:t>
            </a:r>
          </a:p>
        </p:txBody>
      </p:sp>
    </p:spTree>
    <p:extLst>
      <p:ext uri="{BB962C8B-B14F-4D97-AF65-F5344CB8AC3E}">
        <p14:creationId xmlns:p14="http://schemas.microsoft.com/office/powerpoint/2010/main" val="103465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6484941"/>
            <a:ext cx="121920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4890048" y="2590799"/>
            <a:ext cx="6768548" cy="3562667"/>
          </a:xfrm>
        </p:spPr>
        <p:txBody>
          <a:bodyPr/>
          <a:lstStyle/>
          <a:p>
            <a:r>
              <a:rPr lang="en-US" dirty="0">
                <a:solidFill>
                  <a:schemeClr val="bg1">
                    <a:lumMod val="65000"/>
                  </a:schemeClr>
                </a:solidFill>
              </a:rPr>
              <a:t>Searching Technique</a:t>
            </a:r>
          </a:p>
          <a:p>
            <a:r>
              <a:rPr lang="en-US" dirty="0">
                <a:solidFill>
                  <a:schemeClr val="bg1">
                    <a:lumMod val="65000"/>
                  </a:schemeClr>
                </a:solidFill>
              </a:rPr>
              <a:t>Sequential Search</a:t>
            </a:r>
          </a:p>
          <a:p>
            <a:r>
              <a:rPr lang="en-US" dirty="0"/>
              <a:t>Binary Search</a:t>
            </a:r>
          </a:p>
        </p:txBody>
      </p:sp>
      <p:sp>
        <p:nvSpPr>
          <p:cNvPr id="4" name="Text Placeholder 3"/>
          <p:cNvSpPr>
            <a:spLocks noGrp="1"/>
          </p:cNvSpPr>
          <p:nvPr>
            <p:ph type="body" idx="13"/>
          </p:nvPr>
        </p:nvSpPr>
        <p:spPr/>
        <p:txBody>
          <a:bodyPr/>
          <a:lstStyle/>
          <a:p>
            <a:r>
              <a:rPr lang="en-US" dirty="0"/>
              <a:t>Searching</a:t>
            </a:r>
          </a:p>
        </p:txBody>
      </p:sp>
      <p:sp>
        <p:nvSpPr>
          <p:cNvPr id="5" name="Slide Number Placeholder 4"/>
          <p:cNvSpPr>
            <a:spLocks noGrp="1"/>
          </p:cNvSpPr>
          <p:nvPr>
            <p:ph type="sldNum" sz="quarter" idx="12"/>
          </p:nvPr>
        </p:nvSpPr>
        <p:spPr>
          <a:xfrm>
            <a:off x="8624888" y="6497640"/>
            <a:ext cx="2743200" cy="365125"/>
          </a:xfrm>
        </p:spPr>
        <p:txBody>
          <a:bodyPr/>
          <a:lstStyle/>
          <a:p>
            <a:fld id="{D4CB4268-A73A-4E9F-B029-579C920CE364}" type="slidenum">
              <a:rPr lang="en-US" smtClean="0"/>
              <a:pPr/>
              <a:t>9</a:t>
            </a:fld>
            <a:endParaRPr lang="en-US" dirty="0"/>
          </a:p>
        </p:txBody>
      </p:sp>
      <p:sp>
        <p:nvSpPr>
          <p:cNvPr id="2" name="Oval 1"/>
          <p:cNvSpPr/>
          <p:nvPr/>
        </p:nvSpPr>
        <p:spPr>
          <a:xfrm>
            <a:off x="9486900" y="4114799"/>
            <a:ext cx="1881188" cy="185737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Guessing Game?</a:t>
            </a:r>
          </a:p>
        </p:txBody>
      </p:sp>
    </p:spTree>
    <p:extLst>
      <p:ext uri="{BB962C8B-B14F-4D97-AF65-F5344CB8AC3E}">
        <p14:creationId xmlns:p14="http://schemas.microsoft.com/office/powerpoint/2010/main" val="36144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82DF34261CC124397F3D91909AA7EE8" ma:contentTypeVersion="3" ma:contentTypeDescription="Create a new document." ma:contentTypeScope="" ma:versionID="aae8c34e91a1797a299ef4ff2d86b071">
  <xsd:schema xmlns:xsd="http://www.w3.org/2001/XMLSchema" xmlns:xs="http://www.w3.org/2001/XMLSchema" xmlns:p="http://schemas.microsoft.com/office/2006/metadata/properties" xmlns:ns2="5e71315f-5b78-462f-9850-4380c4e47649" targetNamespace="http://schemas.microsoft.com/office/2006/metadata/properties" ma:root="true" ma:fieldsID="4b4576f0867e75ef051d607cd6875836" ns2:_="">
    <xsd:import namespace="5e71315f-5b78-462f-9850-4380c4e47649"/>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e71315f-5b78-462f-9850-4380c4e4764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7A9F9F-3557-4C60-8E93-67F18CBEB9F6}"/>
</file>

<file path=customXml/itemProps2.xml><?xml version="1.0" encoding="utf-8"?>
<ds:datastoreItem xmlns:ds="http://schemas.openxmlformats.org/officeDocument/2006/customXml" ds:itemID="{199BCB2E-8798-4797-9839-474EC4EEF8AA}"/>
</file>

<file path=customXml/itemProps3.xml><?xml version="1.0" encoding="utf-8"?>
<ds:datastoreItem xmlns:ds="http://schemas.openxmlformats.org/officeDocument/2006/customXml" ds:itemID="{37304BCA-3CA5-4AA1-A6FE-9CF407D164D5}"/>
</file>

<file path=docProps/app.xml><?xml version="1.0" encoding="utf-8"?>
<Properties xmlns="http://schemas.openxmlformats.org/officeDocument/2006/extended-properties" xmlns:vt="http://schemas.openxmlformats.org/officeDocument/2006/docPropsVTypes">
  <TotalTime>1357</TotalTime>
  <Words>941</Words>
  <Application>Microsoft Office PowerPoint</Application>
  <PresentationFormat>Widescreen</PresentationFormat>
  <Paragraphs>208</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Cambria Math</vt:lpstr>
      <vt:lpstr>Times New Roman</vt:lpstr>
      <vt:lpstr>Office Theme</vt:lpstr>
      <vt:lpstr>PowerPoint Presentation</vt:lpstr>
      <vt:lpstr>Searching</vt:lpstr>
      <vt:lpstr>PowerPoint Presentation</vt:lpstr>
      <vt:lpstr>Searching Algorithm</vt:lpstr>
      <vt:lpstr>Sequential Search</vt:lpstr>
      <vt:lpstr>Sequential Search</vt:lpstr>
      <vt:lpstr>Sequential Search</vt:lpstr>
      <vt:lpstr>Searching Algorithm</vt:lpstr>
      <vt:lpstr>PowerPoint Presentation</vt:lpstr>
      <vt:lpstr>Binary Search</vt:lpstr>
      <vt:lpstr>Binary Search</vt:lpstr>
      <vt:lpstr>Binary Search : mathematical analysis</vt:lpstr>
      <vt:lpstr>Binary Search : mathematical analysis</vt:lpstr>
      <vt:lpstr>Binary Search : mathematical analysis</vt:lpstr>
      <vt:lpstr>Binary Search : Which algorithm is better?</vt:lpstr>
      <vt:lpstr>Other searches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Md Nakib Hayat Chowdhury</cp:lastModifiedBy>
  <cp:revision>104</cp:revision>
  <dcterms:created xsi:type="dcterms:W3CDTF">2017-04-11T16:55:03Z</dcterms:created>
  <dcterms:modified xsi:type="dcterms:W3CDTF">2025-03-02T15:07:33Z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0x010100E82DF34261CC124397F3D91909AA7EE8</vt:lpwstr>
  </property>
</Properties>
</file>