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7" r:id="rId4"/>
    <p:sldId id="267" r:id="rId5"/>
    <p:sldId id="268" r:id="rId6"/>
    <p:sldId id="259" r:id="rId7"/>
    <p:sldId id="264" r:id="rId8"/>
    <p:sldId id="266" r:id="rId9"/>
    <p:sldId id="270" r:id="rId10"/>
    <p:sldId id="271" r:id="rId11"/>
    <p:sldId id="272" r:id="rId12"/>
    <p:sldId id="273" r:id="rId13"/>
    <p:sldId id="27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Counting Sort: Introduction</a:t>
            </a:r>
          </a:p>
        </p:txBody>
      </p:sp>
      <p:sp>
        <p:nvSpPr>
          <p:cNvPr id="3" name="TextBox 2"/>
          <p:cNvSpPr txBox="1"/>
          <p:nvPr/>
        </p:nvSpPr>
        <p:spPr>
          <a:xfrm>
            <a:off x="542041" y="1758099"/>
            <a:ext cx="8229600" cy="4572000"/>
          </a:xfrm>
          <a:prstGeom prst="rect">
            <a:avLst/>
          </a:prstGeom>
          <a:noFill/>
        </p:spPr>
        <p:txBody>
          <a:bodyPr wrap="none">
            <a:spAutoFit/>
          </a:bodyPr>
          <a:lstStyle/>
          <a:p>
            <a:endParaRPr dirty="0"/>
          </a:p>
          <a:p>
            <a:r>
              <a:rPr dirty="0"/>
              <a:t>• A non-comparison-based sorting algorithm.</a:t>
            </a:r>
          </a:p>
          <a:p>
            <a:r>
              <a:rPr dirty="0"/>
              <a:t>• Uses element counts instead of comparisons.</a:t>
            </a:r>
          </a:p>
          <a:p>
            <a:r>
              <a:rPr dirty="0"/>
              <a:t>• Runs in O(n + k) time, faster than O(n log n) algorithms for small ranges.</a:t>
            </a:r>
          </a:p>
          <a:p>
            <a:r>
              <a:rPr dirty="0"/>
              <a:t>• Important for sorting integers, characters, or categorical data efficiently.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9EF38-AA36-FFBC-52FB-42B5DE38834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099CC00-B7F7-9B1B-370B-08F5EF73B247}"/>
              </a:ext>
            </a:extLst>
          </p:cNvPr>
          <p:cNvSpPr txBox="1"/>
          <p:nvPr/>
        </p:nvSpPr>
        <p:spPr>
          <a:xfrm>
            <a:off x="490192" y="464594"/>
            <a:ext cx="7720553" cy="1323439"/>
          </a:xfrm>
          <a:prstGeom prst="rect">
            <a:avLst/>
          </a:prstGeom>
          <a:noFill/>
        </p:spPr>
        <p:txBody>
          <a:bodyPr wrap="square">
            <a:spAutoFit/>
          </a:bodyPr>
          <a:lstStyle/>
          <a:p>
            <a:r>
              <a:rPr lang="en-US" sz="2000" b="1" dirty="0"/>
              <a:t>Space Complexity:</a:t>
            </a:r>
          </a:p>
          <a:p>
            <a:endParaRPr lang="en-US" sz="2000" dirty="0"/>
          </a:p>
          <a:p>
            <a:r>
              <a:rPr lang="en-US" sz="2000" dirty="0"/>
              <a:t>The space complexity of Counting Sort is O(max). Larger the range of elements, larger is the space complexity.</a:t>
            </a:r>
          </a:p>
        </p:txBody>
      </p:sp>
      <p:sp>
        <p:nvSpPr>
          <p:cNvPr id="10" name="TextBox 9">
            <a:extLst>
              <a:ext uri="{FF2B5EF4-FFF2-40B4-BE49-F238E27FC236}">
                <a16:creationId xmlns:a16="http://schemas.microsoft.com/office/drawing/2014/main" id="{F493F2A0-72EB-FB2E-80D9-945EAF1464E7}"/>
              </a:ext>
            </a:extLst>
          </p:cNvPr>
          <p:cNvSpPr txBox="1"/>
          <p:nvPr/>
        </p:nvSpPr>
        <p:spPr>
          <a:xfrm>
            <a:off x="395925" y="2065464"/>
            <a:ext cx="8352149" cy="4401205"/>
          </a:xfrm>
          <a:prstGeom prst="rect">
            <a:avLst/>
          </a:prstGeom>
          <a:noFill/>
        </p:spPr>
        <p:txBody>
          <a:bodyPr wrap="square">
            <a:spAutoFit/>
          </a:bodyPr>
          <a:lstStyle/>
          <a:p>
            <a:r>
              <a:rPr lang="en-US" sz="2000" b="1" dirty="0"/>
              <a:t>Time Complexity:</a:t>
            </a:r>
          </a:p>
          <a:p>
            <a:endParaRPr lang="en-US" sz="2000" dirty="0">
              <a:latin typeface="+mj-lt"/>
            </a:endParaRPr>
          </a:p>
          <a:p>
            <a:r>
              <a:rPr lang="en-US" sz="2000" dirty="0">
                <a:latin typeface="+mj-lt"/>
              </a:rPr>
              <a:t>Worst Case Complexity: O(</a:t>
            </a:r>
            <a:r>
              <a:rPr lang="en-US" sz="2000" dirty="0" err="1">
                <a:latin typeface="+mj-lt"/>
              </a:rPr>
              <a:t>n+max</a:t>
            </a:r>
            <a:r>
              <a:rPr lang="en-US" sz="2000" dirty="0">
                <a:latin typeface="+mj-lt"/>
              </a:rPr>
              <a:t>) </a:t>
            </a:r>
          </a:p>
          <a:p>
            <a:r>
              <a:rPr lang="en-US" sz="2000" dirty="0">
                <a:latin typeface="+mj-lt"/>
              </a:rPr>
              <a:t>Best Case Complexity: O(</a:t>
            </a:r>
            <a:r>
              <a:rPr lang="en-US" sz="2000" dirty="0" err="1">
                <a:latin typeface="+mj-lt"/>
              </a:rPr>
              <a:t>n+max</a:t>
            </a:r>
            <a:r>
              <a:rPr lang="en-US" sz="2000" dirty="0">
                <a:latin typeface="+mj-lt"/>
              </a:rPr>
              <a:t>)</a:t>
            </a:r>
          </a:p>
          <a:p>
            <a:r>
              <a:rPr lang="en-US" sz="2000" dirty="0">
                <a:latin typeface="+mj-lt"/>
              </a:rPr>
              <a:t>Average Case Complexity: O(</a:t>
            </a:r>
            <a:r>
              <a:rPr lang="en-US" sz="2000" dirty="0" err="1">
                <a:latin typeface="+mj-lt"/>
              </a:rPr>
              <a:t>n+max</a:t>
            </a:r>
            <a:r>
              <a:rPr lang="en-US" sz="2000" dirty="0">
                <a:latin typeface="+mj-lt"/>
              </a:rPr>
              <a:t>)</a:t>
            </a:r>
          </a:p>
          <a:p>
            <a:r>
              <a:rPr lang="en-US" sz="2000" dirty="0">
                <a:latin typeface="+mj-lt"/>
              </a:rPr>
              <a:t> </a:t>
            </a:r>
          </a:p>
          <a:p>
            <a:r>
              <a:rPr lang="en-US" sz="2000" dirty="0">
                <a:latin typeface="+mj-lt"/>
              </a:rPr>
              <a:t>Here, n=size of the array to be sorted, max=</a:t>
            </a:r>
            <a:r>
              <a:rPr lang="en-US" sz="2000" dirty="0"/>
              <a:t> range of input values (maximum element + 1)</a:t>
            </a:r>
            <a:endParaRPr lang="en-US" sz="2000" dirty="0">
              <a:latin typeface="+mj-lt"/>
            </a:endParaRPr>
          </a:p>
          <a:p>
            <a:r>
              <a:rPr lang="en-US" sz="2000" dirty="0">
                <a:latin typeface="+mj-lt"/>
              </a:rPr>
              <a:t>In all the above cases, the complexity is the same because no matter how the elements are placed in the array, the algorithm goes through </a:t>
            </a:r>
            <a:r>
              <a:rPr lang="en-US" sz="2000" dirty="0" err="1">
                <a:latin typeface="+mj-lt"/>
              </a:rPr>
              <a:t>n+max</a:t>
            </a:r>
            <a:r>
              <a:rPr lang="en-US" sz="2000" dirty="0">
                <a:latin typeface="+mj-lt"/>
              </a:rPr>
              <a:t> times.</a:t>
            </a:r>
          </a:p>
          <a:p>
            <a:endParaRPr lang="en-US" sz="2000" dirty="0">
              <a:latin typeface="+mj-lt"/>
            </a:endParaRPr>
          </a:p>
          <a:p>
            <a:r>
              <a:rPr lang="en-US" sz="2000" dirty="0">
                <a:latin typeface="+mj-lt"/>
              </a:rPr>
              <a:t>There is no comparison between any elements, so it is better than comparison based sorting techniques. But, it is bad if the integers are very large because the array of that size should be made.</a:t>
            </a:r>
          </a:p>
        </p:txBody>
      </p:sp>
    </p:spTree>
    <p:extLst>
      <p:ext uri="{BB962C8B-B14F-4D97-AF65-F5344CB8AC3E}">
        <p14:creationId xmlns:p14="http://schemas.microsoft.com/office/powerpoint/2010/main" val="379719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872A2-B386-CC99-5CA0-AA954521734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A9654DB-0B41-0D95-77FD-133DC66E835B}"/>
              </a:ext>
            </a:extLst>
          </p:cNvPr>
          <p:cNvGraphicFramePr>
            <a:graphicFrameLocks noGrp="1"/>
          </p:cNvGraphicFramePr>
          <p:nvPr>
            <p:extLst>
              <p:ext uri="{D42A27DB-BD31-4B8C-83A1-F6EECF244321}">
                <p14:modId xmlns:p14="http://schemas.microsoft.com/office/powerpoint/2010/main" val="1103882061"/>
              </p:ext>
            </p:extLst>
          </p:nvPr>
        </p:nvGraphicFramePr>
        <p:xfrm>
          <a:off x="1374741" y="1941018"/>
          <a:ext cx="6138420" cy="2975964"/>
        </p:xfrm>
        <a:graphic>
          <a:graphicData uri="http://schemas.openxmlformats.org/drawingml/2006/table">
            <a:tbl>
              <a:tblPr>
                <a:tableStyleId>{793D81CF-94F2-401A-BA57-92F5A7B2D0C5}</a:tableStyleId>
              </a:tblPr>
              <a:tblGrid>
                <a:gridCol w="3069210">
                  <a:extLst>
                    <a:ext uri="{9D8B030D-6E8A-4147-A177-3AD203B41FA5}">
                      <a16:colId xmlns:a16="http://schemas.microsoft.com/office/drawing/2014/main" val="3977037259"/>
                    </a:ext>
                  </a:extLst>
                </a:gridCol>
                <a:gridCol w="3069210">
                  <a:extLst>
                    <a:ext uri="{9D8B030D-6E8A-4147-A177-3AD203B41FA5}">
                      <a16:colId xmlns:a16="http://schemas.microsoft.com/office/drawing/2014/main" val="1840299057"/>
                    </a:ext>
                  </a:extLst>
                </a:gridCol>
              </a:tblGrid>
              <a:tr h="495994">
                <a:tc>
                  <a:txBody>
                    <a:bodyPr/>
                    <a:lstStyle/>
                    <a:p>
                      <a:pPr algn="l">
                        <a:buNone/>
                      </a:pPr>
                      <a:r>
                        <a:rPr lang="en-US" b="1" dirty="0">
                          <a:effectLst/>
                        </a:rPr>
                        <a:t>Time Complexity</a:t>
                      </a:r>
                      <a:endParaRPr lang="en-US" b="0" dirty="0">
                        <a:effectLst/>
                      </a:endParaRPr>
                    </a:p>
                  </a:txBody>
                  <a:tcPr marL="182880" marR="182880" marT="91440" marB="91440" anchor="ctr"/>
                </a:tc>
                <a:tc>
                  <a:txBody>
                    <a:bodyPr/>
                    <a:lstStyle/>
                    <a:p>
                      <a:pPr>
                        <a:buNone/>
                      </a:pPr>
                      <a:r>
                        <a:rPr lang="en-US">
                          <a:effectLst/>
                        </a:rPr>
                        <a:t> </a:t>
                      </a:r>
                    </a:p>
                  </a:txBody>
                  <a:tcPr marL="182880" marR="182880" marT="91440" marB="91440" anchor="ctr"/>
                </a:tc>
                <a:extLst>
                  <a:ext uri="{0D108BD9-81ED-4DB2-BD59-A6C34878D82A}">
                    <a16:rowId xmlns:a16="http://schemas.microsoft.com/office/drawing/2014/main" val="3027630802"/>
                  </a:ext>
                </a:extLst>
              </a:tr>
              <a:tr h="495994">
                <a:tc>
                  <a:txBody>
                    <a:bodyPr/>
                    <a:lstStyle/>
                    <a:p>
                      <a:pPr>
                        <a:buNone/>
                      </a:pPr>
                      <a:r>
                        <a:rPr lang="en-US">
                          <a:effectLst/>
                        </a:rPr>
                        <a:t>Best</a:t>
                      </a:r>
                    </a:p>
                  </a:txBody>
                  <a:tcPr marL="182880" marR="182880" marT="91440" marB="91440" anchor="ctr"/>
                </a:tc>
                <a:tc>
                  <a:txBody>
                    <a:bodyPr/>
                    <a:lstStyle/>
                    <a:p>
                      <a:pPr>
                        <a:buNone/>
                      </a:pPr>
                      <a:r>
                        <a:rPr lang="en-US">
                          <a:effectLst/>
                        </a:rPr>
                        <a:t>O(n+max)</a:t>
                      </a:r>
                    </a:p>
                  </a:txBody>
                  <a:tcPr marL="182880" marR="182880" marT="91440" marB="91440" anchor="ctr"/>
                </a:tc>
                <a:extLst>
                  <a:ext uri="{0D108BD9-81ED-4DB2-BD59-A6C34878D82A}">
                    <a16:rowId xmlns:a16="http://schemas.microsoft.com/office/drawing/2014/main" val="465750763"/>
                  </a:ext>
                </a:extLst>
              </a:tr>
              <a:tr h="495994">
                <a:tc>
                  <a:txBody>
                    <a:bodyPr/>
                    <a:lstStyle/>
                    <a:p>
                      <a:pPr>
                        <a:buNone/>
                      </a:pPr>
                      <a:r>
                        <a:rPr lang="en-US">
                          <a:effectLst/>
                        </a:rPr>
                        <a:t>Worst</a:t>
                      </a:r>
                    </a:p>
                  </a:txBody>
                  <a:tcPr marL="182880" marR="182880" marT="91440" marB="91440" anchor="ctr"/>
                </a:tc>
                <a:tc>
                  <a:txBody>
                    <a:bodyPr/>
                    <a:lstStyle/>
                    <a:p>
                      <a:pPr>
                        <a:buNone/>
                      </a:pPr>
                      <a:r>
                        <a:rPr lang="en-US">
                          <a:effectLst/>
                        </a:rPr>
                        <a:t>O(n+max)</a:t>
                      </a:r>
                    </a:p>
                  </a:txBody>
                  <a:tcPr marL="182880" marR="182880" marT="91440" marB="91440" anchor="ctr"/>
                </a:tc>
                <a:extLst>
                  <a:ext uri="{0D108BD9-81ED-4DB2-BD59-A6C34878D82A}">
                    <a16:rowId xmlns:a16="http://schemas.microsoft.com/office/drawing/2014/main" val="1969847497"/>
                  </a:ext>
                </a:extLst>
              </a:tr>
              <a:tr h="495994">
                <a:tc>
                  <a:txBody>
                    <a:bodyPr/>
                    <a:lstStyle/>
                    <a:p>
                      <a:pPr>
                        <a:buNone/>
                      </a:pPr>
                      <a:r>
                        <a:rPr lang="en-US">
                          <a:effectLst/>
                        </a:rPr>
                        <a:t>Average</a:t>
                      </a:r>
                    </a:p>
                  </a:txBody>
                  <a:tcPr marL="182880" marR="182880" marT="91440" marB="91440" anchor="ctr"/>
                </a:tc>
                <a:tc>
                  <a:txBody>
                    <a:bodyPr/>
                    <a:lstStyle/>
                    <a:p>
                      <a:pPr>
                        <a:buNone/>
                      </a:pPr>
                      <a:r>
                        <a:rPr lang="en-US">
                          <a:effectLst/>
                        </a:rPr>
                        <a:t>O(n+max)</a:t>
                      </a:r>
                    </a:p>
                  </a:txBody>
                  <a:tcPr marL="182880" marR="182880" marT="91440" marB="91440" anchor="ctr"/>
                </a:tc>
                <a:extLst>
                  <a:ext uri="{0D108BD9-81ED-4DB2-BD59-A6C34878D82A}">
                    <a16:rowId xmlns:a16="http://schemas.microsoft.com/office/drawing/2014/main" val="692242010"/>
                  </a:ext>
                </a:extLst>
              </a:tr>
              <a:tr h="495994">
                <a:tc>
                  <a:txBody>
                    <a:bodyPr/>
                    <a:lstStyle/>
                    <a:p>
                      <a:pPr algn="l">
                        <a:buNone/>
                      </a:pPr>
                      <a:r>
                        <a:rPr lang="en-US" b="1">
                          <a:effectLst/>
                        </a:rPr>
                        <a:t>Space Complexity</a:t>
                      </a:r>
                      <a:endParaRPr lang="en-US" b="0">
                        <a:effectLst/>
                      </a:endParaRPr>
                    </a:p>
                  </a:txBody>
                  <a:tcPr marL="182880" marR="182880" marT="91440" marB="91440" anchor="ctr"/>
                </a:tc>
                <a:tc>
                  <a:txBody>
                    <a:bodyPr/>
                    <a:lstStyle/>
                    <a:p>
                      <a:pPr>
                        <a:buNone/>
                      </a:pPr>
                      <a:r>
                        <a:rPr lang="en-US">
                          <a:effectLst/>
                        </a:rPr>
                        <a:t>O(max)</a:t>
                      </a:r>
                    </a:p>
                  </a:txBody>
                  <a:tcPr marL="182880" marR="182880" marT="91440" marB="91440" anchor="ctr"/>
                </a:tc>
                <a:extLst>
                  <a:ext uri="{0D108BD9-81ED-4DB2-BD59-A6C34878D82A}">
                    <a16:rowId xmlns:a16="http://schemas.microsoft.com/office/drawing/2014/main" val="4248609843"/>
                  </a:ext>
                </a:extLst>
              </a:tr>
              <a:tr h="495994">
                <a:tc>
                  <a:txBody>
                    <a:bodyPr/>
                    <a:lstStyle/>
                    <a:p>
                      <a:pPr algn="l">
                        <a:buNone/>
                      </a:pPr>
                      <a:r>
                        <a:rPr lang="en-US" b="1">
                          <a:effectLst/>
                        </a:rPr>
                        <a:t>Stability</a:t>
                      </a:r>
                      <a:endParaRPr lang="en-US" b="0">
                        <a:effectLst/>
                      </a:endParaRPr>
                    </a:p>
                  </a:txBody>
                  <a:tcPr marL="182880" marR="182880" marT="91440" marB="91440" anchor="ctr"/>
                </a:tc>
                <a:tc>
                  <a:txBody>
                    <a:bodyPr/>
                    <a:lstStyle/>
                    <a:p>
                      <a:pPr>
                        <a:buNone/>
                      </a:pPr>
                      <a:r>
                        <a:rPr lang="en-US" dirty="0">
                          <a:effectLst/>
                        </a:rPr>
                        <a:t>Yes</a:t>
                      </a:r>
                    </a:p>
                  </a:txBody>
                  <a:tcPr marL="182880" marR="182880" marT="91440" marB="91440" anchor="ctr"/>
                </a:tc>
                <a:extLst>
                  <a:ext uri="{0D108BD9-81ED-4DB2-BD59-A6C34878D82A}">
                    <a16:rowId xmlns:a16="http://schemas.microsoft.com/office/drawing/2014/main" val="902099547"/>
                  </a:ext>
                </a:extLst>
              </a:tr>
            </a:tbl>
          </a:graphicData>
        </a:graphic>
      </p:graphicFrame>
      <p:sp>
        <p:nvSpPr>
          <p:cNvPr id="3" name="TextBox 2">
            <a:extLst>
              <a:ext uri="{FF2B5EF4-FFF2-40B4-BE49-F238E27FC236}">
                <a16:creationId xmlns:a16="http://schemas.microsoft.com/office/drawing/2014/main" id="{48F21F00-7814-59DD-164F-B80615102430}"/>
              </a:ext>
            </a:extLst>
          </p:cNvPr>
          <p:cNvSpPr txBox="1"/>
          <p:nvPr/>
        </p:nvSpPr>
        <p:spPr>
          <a:xfrm>
            <a:off x="490193" y="737971"/>
            <a:ext cx="7720553" cy="400110"/>
          </a:xfrm>
          <a:prstGeom prst="rect">
            <a:avLst/>
          </a:prstGeom>
          <a:noFill/>
        </p:spPr>
        <p:txBody>
          <a:bodyPr wrap="square">
            <a:spAutoFit/>
          </a:bodyPr>
          <a:lstStyle/>
          <a:p>
            <a:r>
              <a:rPr lang="en-US" sz="2000" b="1" dirty="0"/>
              <a:t>At a glance:</a:t>
            </a:r>
          </a:p>
        </p:txBody>
      </p:sp>
    </p:spTree>
    <p:extLst>
      <p:ext uri="{BB962C8B-B14F-4D97-AF65-F5344CB8AC3E}">
        <p14:creationId xmlns:p14="http://schemas.microsoft.com/office/powerpoint/2010/main" val="322720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018A2-5396-969F-9571-94F2C11642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B8887BF-2904-59AA-B1A0-7D0CBC6BA9C9}"/>
              </a:ext>
            </a:extLst>
          </p:cNvPr>
          <p:cNvSpPr txBox="1"/>
          <p:nvPr/>
        </p:nvSpPr>
        <p:spPr>
          <a:xfrm>
            <a:off x="370002" y="1719525"/>
            <a:ext cx="6718955" cy="1631216"/>
          </a:xfrm>
          <a:prstGeom prst="rect">
            <a:avLst/>
          </a:prstGeom>
          <a:noFill/>
        </p:spPr>
        <p:txBody>
          <a:bodyPr wrap="square">
            <a:spAutoFit/>
          </a:bodyPr>
          <a:lstStyle/>
          <a:p>
            <a:r>
              <a:rPr lang="en-US" sz="2000" dirty="0"/>
              <a:t>The time complexity of Counting Sort is generally:</a:t>
            </a:r>
          </a:p>
          <a:p>
            <a:pPr algn="ctr"/>
            <a:r>
              <a:rPr lang="en-US" sz="2000" dirty="0"/>
              <a:t>𝑂(𝑛+𝑘) </a:t>
            </a:r>
          </a:p>
          <a:p>
            <a:r>
              <a:rPr lang="en-US" sz="2000" dirty="0"/>
              <a:t>Where:</a:t>
            </a:r>
          </a:p>
          <a:p>
            <a:r>
              <a:rPr lang="en-US" sz="2000" dirty="0"/>
              <a:t>n = number of elements in the input array</a:t>
            </a:r>
          </a:p>
          <a:p>
            <a:r>
              <a:rPr lang="en-US" sz="2000" dirty="0"/>
              <a:t>k = range of input values (maximum element + 1)</a:t>
            </a:r>
          </a:p>
        </p:txBody>
      </p:sp>
      <p:sp>
        <p:nvSpPr>
          <p:cNvPr id="11" name="TextBox 10">
            <a:extLst>
              <a:ext uri="{FF2B5EF4-FFF2-40B4-BE49-F238E27FC236}">
                <a16:creationId xmlns:a16="http://schemas.microsoft.com/office/drawing/2014/main" id="{43FE3E35-394C-F0CC-ABAF-20388CF4581C}"/>
              </a:ext>
            </a:extLst>
          </p:cNvPr>
          <p:cNvSpPr txBox="1"/>
          <p:nvPr/>
        </p:nvSpPr>
        <p:spPr>
          <a:xfrm>
            <a:off x="245097" y="3895702"/>
            <a:ext cx="8653805" cy="1323439"/>
          </a:xfrm>
          <a:prstGeom prst="rect">
            <a:avLst/>
          </a:prstGeom>
          <a:noFill/>
        </p:spPr>
        <p:txBody>
          <a:bodyPr wrap="square">
            <a:spAutoFit/>
          </a:bodyPr>
          <a:lstStyle/>
          <a:p>
            <a:pPr>
              <a:buNone/>
            </a:pPr>
            <a:r>
              <a:rPr lang="en-US" sz="2000" dirty="0"/>
              <a:t>When does it become O(n)?</a:t>
            </a:r>
          </a:p>
          <a:p>
            <a:pPr>
              <a:buNone/>
            </a:pPr>
            <a:r>
              <a:rPr lang="en-US" sz="2000" dirty="0"/>
              <a:t>Counting Sort runs in O(n) time when the range of numbers k is proportional to n, </a:t>
            </a:r>
            <a:r>
              <a:rPr lang="en-US" sz="2000" dirty="0" err="1"/>
              <a:t>i.e.,k</a:t>
            </a:r>
            <a:r>
              <a:rPr lang="en-US" sz="2000" dirty="0"/>
              <a:t>=O(n)</a:t>
            </a:r>
          </a:p>
          <a:p>
            <a:pPr>
              <a:buNone/>
            </a:pPr>
            <a:r>
              <a:rPr lang="en-US" sz="2000" dirty="0"/>
              <a:t>This means the maximum element is not much larger than the size of the array.</a:t>
            </a:r>
          </a:p>
        </p:txBody>
      </p:sp>
      <p:sp>
        <p:nvSpPr>
          <p:cNvPr id="13" name="TextBox 12">
            <a:extLst>
              <a:ext uri="{FF2B5EF4-FFF2-40B4-BE49-F238E27FC236}">
                <a16:creationId xmlns:a16="http://schemas.microsoft.com/office/drawing/2014/main" id="{5CF3BC79-67CF-835B-7A33-4D55C9704C55}"/>
              </a:ext>
            </a:extLst>
          </p:cNvPr>
          <p:cNvSpPr txBox="1"/>
          <p:nvPr/>
        </p:nvSpPr>
        <p:spPr>
          <a:xfrm>
            <a:off x="370002" y="716436"/>
            <a:ext cx="4572000" cy="369332"/>
          </a:xfrm>
          <a:prstGeom prst="rect">
            <a:avLst/>
          </a:prstGeom>
          <a:noFill/>
        </p:spPr>
        <p:txBody>
          <a:bodyPr wrap="square">
            <a:spAutoFit/>
          </a:bodyPr>
          <a:lstStyle/>
          <a:p>
            <a:r>
              <a:rPr lang="en-US" sz="1800" b="1" dirty="0"/>
              <a:t>Additionally:</a:t>
            </a:r>
          </a:p>
        </p:txBody>
      </p:sp>
    </p:spTree>
    <p:extLst>
      <p:ext uri="{BB962C8B-B14F-4D97-AF65-F5344CB8AC3E}">
        <p14:creationId xmlns:p14="http://schemas.microsoft.com/office/powerpoint/2010/main" val="109017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3B56D-D69A-42D9-9A4B-5EDE15BC3D9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6C3A388-D184-BBCA-0940-56FED61337A4}"/>
              </a:ext>
            </a:extLst>
          </p:cNvPr>
          <p:cNvSpPr txBox="1"/>
          <p:nvPr/>
        </p:nvSpPr>
        <p:spPr>
          <a:xfrm>
            <a:off x="370002" y="1378745"/>
            <a:ext cx="8653805" cy="1323439"/>
          </a:xfrm>
          <a:prstGeom prst="rect">
            <a:avLst/>
          </a:prstGeom>
          <a:noFill/>
        </p:spPr>
        <p:txBody>
          <a:bodyPr wrap="square">
            <a:spAutoFit/>
          </a:bodyPr>
          <a:lstStyle/>
          <a:p>
            <a:pPr>
              <a:buNone/>
            </a:pPr>
            <a:r>
              <a:rPr lang="en-US" sz="2000" dirty="0"/>
              <a:t>When does it become O(n)?</a:t>
            </a:r>
          </a:p>
          <a:p>
            <a:pPr>
              <a:buNone/>
            </a:pPr>
            <a:r>
              <a:rPr lang="en-US" sz="2000" dirty="0"/>
              <a:t>Counting Sort runs in O(n) time when the range of numbers k is proportional to n, </a:t>
            </a:r>
            <a:r>
              <a:rPr lang="en-US" sz="2000" dirty="0" err="1"/>
              <a:t>i.e.,k</a:t>
            </a:r>
            <a:r>
              <a:rPr lang="en-US" sz="2000" dirty="0"/>
              <a:t>=O(n)</a:t>
            </a:r>
          </a:p>
          <a:p>
            <a:pPr>
              <a:buNone/>
            </a:pPr>
            <a:r>
              <a:rPr lang="en-US" sz="2000" dirty="0"/>
              <a:t>This means the maximum element is not much larger than the size of the array.</a:t>
            </a:r>
          </a:p>
        </p:txBody>
      </p:sp>
      <p:sp>
        <p:nvSpPr>
          <p:cNvPr id="13" name="TextBox 12">
            <a:extLst>
              <a:ext uri="{FF2B5EF4-FFF2-40B4-BE49-F238E27FC236}">
                <a16:creationId xmlns:a16="http://schemas.microsoft.com/office/drawing/2014/main" id="{96B1D43D-9EE9-5C9C-6FF9-41AE025FFFE4}"/>
              </a:ext>
            </a:extLst>
          </p:cNvPr>
          <p:cNvSpPr txBox="1"/>
          <p:nvPr/>
        </p:nvSpPr>
        <p:spPr>
          <a:xfrm>
            <a:off x="370002" y="716436"/>
            <a:ext cx="4572000" cy="369332"/>
          </a:xfrm>
          <a:prstGeom prst="rect">
            <a:avLst/>
          </a:prstGeom>
          <a:noFill/>
        </p:spPr>
        <p:txBody>
          <a:bodyPr wrap="square">
            <a:spAutoFit/>
          </a:bodyPr>
          <a:lstStyle/>
          <a:p>
            <a:r>
              <a:rPr lang="en-US" sz="1800" b="1" dirty="0"/>
              <a:t>Additionally:</a:t>
            </a:r>
          </a:p>
        </p:txBody>
      </p:sp>
      <p:sp>
        <p:nvSpPr>
          <p:cNvPr id="2" name="Rectangle 1">
            <a:extLst>
              <a:ext uri="{FF2B5EF4-FFF2-40B4-BE49-F238E27FC236}">
                <a16:creationId xmlns:a16="http://schemas.microsoft.com/office/drawing/2014/main" id="{A41C953E-B259-CC89-628D-3956D45FD579}"/>
              </a:ext>
            </a:extLst>
          </p:cNvPr>
          <p:cNvSpPr>
            <a:spLocks noChangeArrowheads="1"/>
          </p:cNvSpPr>
          <p:nvPr/>
        </p:nvSpPr>
        <p:spPr bwMode="auto">
          <a:xfrm>
            <a:off x="415360" y="2847657"/>
            <a:ext cx="860844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Input: n = 1000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Range of values: 0 to 999 (k=1000k)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Time = O(</a:t>
            </a:r>
            <a:r>
              <a:rPr kumimoji="0" lang="en-US" altLang="en-US" sz="2000" b="0" i="0" u="none" strike="noStrike" cap="none" normalizeH="0" baseline="0" dirty="0" err="1">
                <a:ln>
                  <a:noFill/>
                </a:ln>
                <a:solidFill>
                  <a:schemeClr val="tx1"/>
                </a:solidFill>
                <a:effectLst/>
                <a:latin typeface="+mj-lt"/>
              </a:rPr>
              <a:t>n+k</a:t>
            </a:r>
            <a:r>
              <a:rPr kumimoji="0" lang="en-US" altLang="en-US" sz="2000" b="0" i="0" u="none" strike="noStrike" cap="none" normalizeH="0" baseline="0" dirty="0">
                <a:ln>
                  <a:noFill/>
                </a:ln>
                <a:solidFill>
                  <a:schemeClr val="tx1"/>
                </a:solidFill>
                <a:effectLst/>
                <a:latin typeface="+mj-lt"/>
              </a:rPr>
              <a:t>)=O(1000+1000)=O(n)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But if the range is very large, say 0 to 1,000,000, then: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O(</a:t>
            </a:r>
            <a:r>
              <a:rPr kumimoji="0" lang="en-US" altLang="en-US" sz="2000" b="0" i="0" u="none" strike="noStrike" cap="none" normalizeH="0" baseline="0" dirty="0" err="1">
                <a:ln>
                  <a:noFill/>
                </a:ln>
                <a:solidFill>
                  <a:schemeClr val="tx1"/>
                </a:solidFill>
                <a:effectLst/>
                <a:latin typeface="+mj-lt"/>
              </a:rPr>
              <a:t>n+k</a:t>
            </a:r>
            <a:r>
              <a:rPr kumimoji="0" lang="en-US" altLang="en-US" sz="2000" b="0" i="0" u="none" strike="noStrike" cap="none" normalizeH="0" baseline="0" dirty="0">
                <a:ln>
                  <a:noFill/>
                </a:ln>
                <a:solidFill>
                  <a:schemeClr val="tx1"/>
                </a:solidFill>
                <a:effectLst/>
                <a:latin typeface="+mj-lt"/>
              </a:rPr>
              <a:t>)=O(n+1,000,000) That’s closer to </a:t>
            </a:r>
            <a:r>
              <a:rPr kumimoji="0" lang="en-US" altLang="en-US" sz="2000" b="1" i="0" u="none" strike="noStrike" cap="none" normalizeH="0" baseline="0" dirty="0">
                <a:ln>
                  <a:noFill/>
                </a:ln>
                <a:solidFill>
                  <a:schemeClr val="tx1"/>
                </a:solidFill>
                <a:effectLst/>
                <a:latin typeface="+mj-lt"/>
              </a:rPr>
              <a:t>O(k)</a:t>
            </a:r>
            <a:r>
              <a:rPr kumimoji="0" lang="en-US" altLang="en-US" sz="2000" b="0" i="0" u="none" strike="noStrike" cap="none" normalizeH="0" baseline="0" dirty="0">
                <a:ln>
                  <a:noFill/>
                </a:ln>
                <a:solidFill>
                  <a:schemeClr val="tx1"/>
                </a:solidFill>
                <a:effectLst/>
                <a:latin typeface="+mj-lt"/>
              </a:rPr>
              <a:t>, not O(n), and becomes inefficient.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
        <p:nvSpPr>
          <p:cNvPr id="4" name="TextBox 3">
            <a:extLst>
              <a:ext uri="{FF2B5EF4-FFF2-40B4-BE49-F238E27FC236}">
                <a16:creationId xmlns:a16="http://schemas.microsoft.com/office/drawing/2014/main" id="{A095A3BE-9E08-9F47-BD67-970A21134E24}"/>
              </a:ext>
            </a:extLst>
          </p:cNvPr>
          <p:cNvSpPr txBox="1"/>
          <p:nvPr/>
        </p:nvSpPr>
        <p:spPr>
          <a:xfrm>
            <a:off x="415359" y="5239899"/>
            <a:ext cx="8200739" cy="707886"/>
          </a:xfrm>
          <a:prstGeom prst="rect">
            <a:avLst/>
          </a:prstGeom>
          <a:noFill/>
        </p:spPr>
        <p:txBody>
          <a:bodyPr wrap="square">
            <a:spAutoFit/>
          </a:bodyPr>
          <a:lstStyle/>
          <a:p>
            <a:r>
              <a:rPr lang="en-US" sz="2000" dirty="0"/>
              <a:t>So Counting Sort is O(n) when the maximum element (range) is not much larger than the number of elements.</a:t>
            </a:r>
          </a:p>
        </p:txBody>
      </p:sp>
    </p:spTree>
    <p:extLst>
      <p:ext uri="{BB962C8B-B14F-4D97-AF65-F5344CB8AC3E}">
        <p14:creationId xmlns:p14="http://schemas.microsoft.com/office/powerpoint/2010/main" val="155816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E4CB0-B1F6-4A0A-CF71-237736DBCE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144641-9B2C-A9D0-D850-81D20547CCDC}"/>
              </a:ext>
            </a:extLst>
          </p:cNvPr>
          <p:cNvSpPr>
            <a:spLocks noGrp="1"/>
          </p:cNvSpPr>
          <p:nvPr>
            <p:ph type="title"/>
          </p:nvPr>
        </p:nvSpPr>
        <p:spPr/>
        <p:txBody>
          <a:bodyPr>
            <a:normAutofit/>
          </a:bodyPr>
          <a:lstStyle/>
          <a:p>
            <a:r>
              <a:rPr dirty="0"/>
              <a:t>Counting Sor</a:t>
            </a:r>
            <a:r>
              <a:rPr lang="en-US" dirty="0"/>
              <a:t>t is most suitable for:</a:t>
            </a:r>
            <a:endParaRPr dirty="0"/>
          </a:p>
        </p:txBody>
      </p:sp>
      <p:sp>
        <p:nvSpPr>
          <p:cNvPr id="6" name="Rectangle 1">
            <a:extLst>
              <a:ext uri="{FF2B5EF4-FFF2-40B4-BE49-F238E27FC236}">
                <a16:creationId xmlns:a16="http://schemas.microsoft.com/office/drawing/2014/main" id="{0BC196BC-8C77-CEB0-28F8-C8D795AFE2C2}"/>
              </a:ext>
            </a:extLst>
          </p:cNvPr>
          <p:cNvSpPr>
            <a:spLocks noChangeArrowheads="1"/>
          </p:cNvSpPr>
          <p:nvPr/>
        </p:nvSpPr>
        <p:spPr bwMode="auto">
          <a:xfrm>
            <a:off x="457200" y="1538624"/>
            <a:ext cx="8116478"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Small Range of Input Values</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 Works best when the maximum element (max) is not much larger than the number of elements (n), i.e., max = 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 Example: sorting exam marks in the range 0–100 for thousands of students.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Integer or Discrete Keys</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 Only suitable for integers or data that can be mapped to integer keys (like characters).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 Cannot directly handle floating-point numbers or very large ranges efficiently.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Stability is Required</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 Counting Sort is stable (preserves the order of equal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 Useful when sorting records based on keys, e.g., sorting students by roll number while maintaining order of names.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5857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Steps of Counting Sort</a:t>
            </a:r>
          </a:p>
        </p:txBody>
      </p:sp>
      <p:sp>
        <p:nvSpPr>
          <p:cNvPr id="3" name="TextBox 2"/>
          <p:cNvSpPr txBox="1"/>
          <p:nvPr/>
        </p:nvSpPr>
        <p:spPr>
          <a:xfrm>
            <a:off x="1670901" y="1899501"/>
            <a:ext cx="5802198" cy="2031325"/>
          </a:xfrm>
          <a:prstGeom prst="rect">
            <a:avLst/>
          </a:prstGeom>
          <a:noFill/>
        </p:spPr>
        <p:txBody>
          <a:bodyPr wrap="square">
            <a:spAutoFit/>
          </a:bodyPr>
          <a:lstStyle/>
          <a:p>
            <a:endParaRPr dirty="0"/>
          </a:p>
          <a:p>
            <a:r>
              <a:rPr dirty="0"/>
              <a:t>1. Find the maximum element (k).</a:t>
            </a:r>
          </a:p>
          <a:p>
            <a:r>
              <a:rPr dirty="0"/>
              <a:t>2. Initialize a count array of size (k+1).</a:t>
            </a:r>
          </a:p>
          <a:p>
            <a:r>
              <a:rPr dirty="0"/>
              <a:t>3. Count each element’s frequency.</a:t>
            </a:r>
          </a:p>
          <a:p>
            <a:r>
              <a:rPr dirty="0"/>
              <a:t>4. Compute cumulative sum (prefix sum) of counts.</a:t>
            </a:r>
          </a:p>
          <a:p>
            <a:r>
              <a:rPr dirty="0"/>
              <a:t>5. Place each element in its correct sorted position.</a:t>
            </a:r>
          </a:p>
          <a:p>
            <a:r>
              <a:rPr dirty="0"/>
              <a:t>6. Build and return the sorted output array.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3E71-9C9C-EDEC-E60F-9C084C6BC4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42AA2E-CDD4-7697-FCA7-A46408B4296E}"/>
              </a:ext>
            </a:extLst>
          </p:cNvPr>
          <p:cNvSpPr>
            <a:spLocks noGrp="1"/>
          </p:cNvSpPr>
          <p:nvPr>
            <p:ph type="title"/>
          </p:nvPr>
        </p:nvSpPr>
        <p:spPr/>
        <p:txBody>
          <a:bodyPr/>
          <a:lstStyle/>
          <a:p>
            <a:r>
              <a:rPr dirty="0"/>
              <a:t>Steps of Counting Sort</a:t>
            </a:r>
            <a:r>
              <a:rPr lang="en-US" dirty="0"/>
              <a:t> (in detail)</a:t>
            </a:r>
            <a:endParaRPr dirty="0"/>
          </a:p>
        </p:txBody>
      </p:sp>
      <p:sp>
        <p:nvSpPr>
          <p:cNvPr id="6" name="Rectangle 3">
            <a:extLst>
              <a:ext uri="{FF2B5EF4-FFF2-40B4-BE49-F238E27FC236}">
                <a16:creationId xmlns:a16="http://schemas.microsoft.com/office/drawing/2014/main" id="{E52BA1E9-F81B-2F9B-1636-D7B9C89E0313}"/>
              </a:ext>
            </a:extLst>
          </p:cNvPr>
          <p:cNvSpPr>
            <a:spLocks noChangeArrowheads="1"/>
          </p:cNvSpPr>
          <p:nvPr/>
        </p:nvSpPr>
        <p:spPr bwMode="auto">
          <a:xfrm>
            <a:off x="829558" y="1314851"/>
            <a:ext cx="57807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Find the maximum element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Let the maximum value in the array be </a:t>
            </a:r>
            <a:r>
              <a:rPr kumimoji="0" lang="en-US" altLang="en-US" sz="2000" b="0" i="0" u="none" strike="noStrike" cap="none" normalizeH="0" baseline="0" dirty="0">
                <a:ln>
                  <a:noFill/>
                </a:ln>
                <a:solidFill>
                  <a:schemeClr val="tx1"/>
                </a:solidFill>
                <a:effectLst/>
                <a:latin typeface="Arial Unicode MS"/>
              </a:rPr>
              <a:t>max</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This determines the size of the count array.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298BA76-B04D-CFAB-1B6C-5C94A70D76D8}"/>
              </a:ext>
            </a:extLst>
          </p:cNvPr>
          <p:cNvSpPr>
            <a:spLocks noChangeArrowheads="1"/>
          </p:cNvSpPr>
          <p:nvPr/>
        </p:nvSpPr>
        <p:spPr bwMode="auto">
          <a:xfrm>
            <a:off x="829558" y="2879131"/>
            <a:ext cx="730577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Initialize the count array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Create an array </a:t>
            </a:r>
            <a:r>
              <a:rPr kumimoji="0" lang="en-US" altLang="en-US" sz="2000" b="0" i="0" u="none" strike="noStrike" cap="none" normalizeH="0" baseline="0" dirty="0">
                <a:ln>
                  <a:noFill/>
                </a:ln>
                <a:solidFill>
                  <a:schemeClr val="tx1"/>
                </a:solidFill>
                <a:effectLst/>
                <a:latin typeface="Arial Unicode MS"/>
              </a:rPr>
              <a:t>count</a:t>
            </a:r>
            <a:r>
              <a:rPr kumimoji="0" lang="en-US" altLang="en-US" sz="2000" b="0" i="0" u="none" strike="noStrike" cap="none" normalizeH="0" baseline="0" dirty="0">
                <a:ln>
                  <a:noFill/>
                </a:ln>
                <a:solidFill>
                  <a:schemeClr val="tx1"/>
                </a:solidFill>
                <a:effectLst/>
              </a:rPr>
              <a:t> of size </a:t>
            </a:r>
            <a:r>
              <a:rPr kumimoji="0" lang="en-US" altLang="en-US" sz="2000" b="0" i="0" u="none" strike="noStrike" cap="none" normalizeH="0" baseline="0" dirty="0">
                <a:ln>
                  <a:noFill/>
                </a:ln>
                <a:solidFill>
                  <a:schemeClr val="tx1"/>
                </a:solidFill>
                <a:effectLst/>
                <a:latin typeface="Arial Unicode MS"/>
              </a:rPr>
              <a:t>max + 1</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Fill it with </a:t>
            </a:r>
            <a:r>
              <a:rPr kumimoji="0" lang="en-US" altLang="en-US" sz="2000" b="0" i="0" u="none" strike="noStrike" cap="none" normalizeH="0" baseline="0" dirty="0">
                <a:ln>
                  <a:noFill/>
                </a:ln>
                <a:solidFill>
                  <a:schemeClr val="tx1"/>
                </a:solidFill>
                <a:effectLst/>
                <a:latin typeface="Arial Unicode MS"/>
              </a:rPr>
              <a:t>0</a:t>
            </a:r>
            <a:r>
              <a:rPr kumimoji="0" lang="en-US" altLang="en-US" sz="2000" b="0" i="0" u="none" strike="noStrike" cap="none" normalizeH="0" baseline="0" dirty="0">
                <a:ln>
                  <a:noFill/>
                </a:ln>
                <a:solidFill>
                  <a:schemeClr val="tx1"/>
                </a:solidFill>
                <a:effectLst/>
              </a:rPr>
              <a:t>s initially.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Purpose: to store the frequency of each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619D3E1-891A-6425-8626-C2F43025FF58}"/>
              </a:ext>
            </a:extLst>
          </p:cNvPr>
          <p:cNvSpPr>
            <a:spLocks noChangeArrowheads="1"/>
          </p:cNvSpPr>
          <p:nvPr/>
        </p:nvSpPr>
        <p:spPr bwMode="auto">
          <a:xfrm>
            <a:off x="848411" y="4510347"/>
            <a:ext cx="801278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 Store the count of each element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For each element </a:t>
            </a:r>
            <a:r>
              <a:rPr kumimoji="0" lang="en-US" altLang="en-US" sz="2000" b="0" i="0" u="none" strike="noStrike" cap="none" normalizeH="0" baseline="0" dirty="0" err="1">
                <a:ln>
                  <a:noFill/>
                </a:ln>
                <a:solidFill>
                  <a:schemeClr val="tx1"/>
                </a:solidFill>
                <a:effectLst/>
                <a:latin typeface="Arial Unicode MS"/>
              </a:rPr>
              <a:t>arr</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err="1">
                <a:ln>
                  <a:noFill/>
                </a:ln>
                <a:solidFill>
                  <a:schemeClr val="tx1"/>
                </a:solidFill>
                <a:effectLst/>
                <a:latin typeface="Arial Unicode MS"/>
              </a:rPr>
              <a:t>i</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in the input array, increment </a:t>
            </a:r>
            <a:r>
              <a:rPr kumimoji="0" lang="en-US" altLang="en-US" sz="2000" b="0" i="0" u="none" strike="noStrike" cap="none" normalizeH="0" baseline="0" dirty="0">
                <a:ln>
                  <a:noFill/>
                </a:ln>
                <a:solidFill>
                  <a:schemeClr val="tx1"/>
                </a:solidFill>
                <a:effectLst/>
                <a:latin typeface="Arial Unicode MS"/>
              </a:rPr>
              <a:t>count[</a:t>
            </a:r>
            <a:r>
              <a:rPr kumimoji="0" lang="en-US" altLang="en-US" sz="2000" b="0" i="0" u="none" strike="noStrike" cap="none" normalizeH="0" baseline="0" dirty="0" err="1">
                <a:ln>
                  <a:noFill/>
                </a:ln>
                <a:solidFill>
                  <a:schemeClr val="tx1"/>
                </a:solidFill>
                <a:effectLst/>
                <a:latin typeface="Arial Unicode MS"/>
              </a:rPr>
              <a:t>arr</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err="1">
                <a:ln>
                  <a:noFill/>
                </a:ln>
                <a:solidFill>
                  <a:schemeClr val="tx1"/>
                </a:solidFill>
                <a:effectLst/>
                <a:latin typeface="Arial Unicode MS"/>
              </a:rPr>
              <a:t>i</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Example: if </a:t>
            </a:r>
            <a:r>
              <a:rPr kumimoji="0" lang="en-US" altLang="en-US" sz="2000" b="0" i="0" u="none" strike="noStrike" cap="none" normalizeH="0" baseline="0" dirty="0" err="1">
                <a:ln>
                  <a:noFill/>
                </a:ln>
                <a:solidFill>
                  <a:schemeClr val="tx1"/>
                </a:solidFill>
                <a:effectLst/>
                <a:latin typeface="Arial Unicode MS"/>
              </a:rPr>
              <a:t>arr</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err="1">
                <a:ln>
                  <a:noFill/>
                </a:ln>
                <a:solidFill>
                  <a:schemeClr val="tx1"/>
                </a:solidFill>
                <a:effectLst/>
                <a:latin typeface="Arial Unicode MS"/>
              </a:rPr>
              <a:t>i</a:t>
            </a:r>
            <a:r>
              <a:rPr kumimoji="0" lang="en-US" altLang="en-US" sz="2000" b="0" i="0" u="none" strike="noStrike" cap="none" normalizeH="0" baseline="0" dirty="0">
                <a:ln>
                  <a:noFill/>
                </a:ln>
                <a:solidFill>
                  <a:schemeClr val="tx1"/>
                </a:solidFill>
                <a:effectLst/>
                <a:latin typeface="Arial Unicode MS"/>
              </a:rPr>
              <a:t>] = 3</a:t>
            </a:r>
            <a:r>
              <a:rPr kumimoji="0" lang="en-US" altLang="en-US" sz="2000" b="0" i="0" u="none" strike="noStrike" cap="none" normalizeH="0" baseline="0" dirty="0">
                <a:ln>
                  <a:noFill/>
                </a:ln>
                <a:solidFill>
                  <a:schemeClr val="tx1"/>
                </a:solidFill>
                <a:effectLst/>
              </a:rPr>
              <a:t>, then increase </a:t>
            </a:r>
            <a:r>
              <a:rPr kumimoji="0" lang="en-US" altLang="en-US" sz="2000" b="0" i="0" u="none" strike="noStrike" cap="none" normalizeH="0" baseline="0" dirty="0">
                <a:ln>
                  <a:noFill/>
                </a:ln>
                <a:solidFill>
                  <a:schemeClr val="tx1"/>
                </a:solidFill>
                <a:effectLst/>
                <a:latin typeface="Arial Unicode MS"/>
              </a:rPr>
              <a:t>count[3]</a:t>
            </a:r>
            <a:r>
              <a:rPr kumimoji="0" lang="en-US" altLang="en-US" sz="2000" b="0" i="0" u="none" strike="noStrike" cap="none" normalizeH="0" baseline="0" dirty="0">
                <a:ln>
                  <a:noFill/>
                </a:ln>
                <a:solidFill>
                  <a:schemeClr val="tx1"/>
                </a:solidFill>
                <a:effectLst/>
              </a:rPr>
              <a:t> by 1.</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After this step, </a:t>
            </a:r>
            <a:r>
              <a:rPr kumimoji="0" lang="en-US" altLang="en-US" sz="2000" b="0" i="0" u="none" strike="noStrike" cap="none" normalizeH="0" baseline="0" dirty="0">
                <a:ln>
                  <a:noFill/>
                </a:ln>
                <a:solidFill>
                  <a:schemeClr val="tx1"/>
                </a:solidFill>
                <a:effectLst/>
                <a:latin typeface="Arial Unicode MS"/>
              </a:rPr>
              <a:t>count[x]</a:t>
            </a:r>
            <a:r>
              <a:rPr kumimoji="0" lang="en-US" altLang="en-US" sz="2000" b="0" i="0" u="none" strike="noStrike" cap="none" normalizeH="0" baseline="0" dirty="0">
                <a:ln>
                  <a:noFill/>
                </a:ln>
                <a:solidFill>
                  <a:schemeClr val="tx1"/>
                </a:solidFill>
                <a:effectLst/>
              </a:rPr>
              <a:t> tells how many times </a:t>
            </a:r>
            <a:r>
              <a:rPr kumimoji="0" lang="en-US" altLang="en-US" sz="2000" b="0" i="0" u="none" strike="noStrike" cap="none" normalizeH="0" baseline="0" dirty="0">
                <a:ln>
                  <a:noFill/>
                </a:ln>
                <a:solidFill>
                  <a:schemeClr val="tx1"/>
                </a:solidFill>
                <a:effectLst/>
                <a:latin typeface="Arial Unicode MS"/>
              </a:rPr>
              <a:t>x</a:t>
            </a:r>
            <a:r>
              <a:rPr kumimoji="0" lang="en-US" altLang="en-US" sz="2000" b="0" i="0" u="none" strike="noStrike" cap="none" normalizeH="0" baseline="0" dirty="0">
                <a:ln>
                  <a:noFill/>
                </a:ln>
                <a:solidFill>
                  <a:schemeClr val="tx1"/>
                </a:solidFill>
                <a:effectLst/>
              </a:rPr>
              <a:t> appears in the input.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073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C75CE-4CCE-BB10-7F19-A93C7C5975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56A09-4C06-1FBB-3D7B-C43370DA6525}"/>
              </a:ext>
            </a:extLst>
          </p:cNvPr>
          <p:cNvSpPr>
            <a:spLocks noGrp="1"/>
          </p:cNvSpPr>
          <p:nvPr>
            <p:ph type="title"/>
          </p:nvPr>
        </p:nvSpPr>
        <p:spPr/>
        <p:txBody>
          <a:bodyPr/>
          <a:lstStyle/>
          <a:p>
            <a:r>
              <a:rPr dirty="0"/>
              <a:t>Steps of Counting Sort</a:t>
            </a:r>
            <a:r>
              <a:rPr lang="en-US" dirty="0"/>
              <a:t> (in detail)</a:t>
            </a:r>
            <a:endParaRPr dirty="0"/>
          </a:p>
        </p:txBody>
      </p:sp>
      <p:sp>
        <p:nvSpPr>
          <p:cNvPr id="3" name="Rectangle 1">
            <a:extLst>
              <a:ext uri="{FF2B5EF4-FFF2-40B4-BE49-F238E27FC236}">
                <a16:creationId xmlns:a16="http://schemas.microsoft.com/office/drawing/2014/main" id="{0848BB04-87F0-92EC-2894-8CB3E4F19059}"/>
              </a:ext>
            </a:extLst>
          </p:cNvPr>
          <p:cNvSpPr>
            <a:spLocks noChangeArrowheads="1"/>
          </p:cNvSpPr>
          <p:nvPr/>
        </p:nvSpPr>
        <p:spPr bwMode="auto">
          <a:xfrm>
            <a:off x="457200" y="1560135"/>
            <a:ext cx="851711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4. Store the cumulative count</a:t>
            </a:r>
            <a:endParaRPr kumimoji="0" lang="en-US" altLang="en-US" sz="2000" b="0" i="0" u="none" strike="noStrike" cap="none" normalizeH="0" baseline="0" dirty="0">
              <a:ln>
                <a:noFill/>
              </a:ln>
              <a:solidFill>
                <a:schemeClr val="tx1"/>
              </a:solidFill>
              <a:effectLst/>
              <a:latin typeface="+mj-lt"/>
            </a:endParaRP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mj-lt"/>
              </a:rPr>
              <a:t> Modify the count array so that each position stores the </a:t>
            </a:r>
            <a:r>
              <a:rPr kumimoji="0" lang="en-US" altLang="en-US" sz="2000" i="0" u="none" strike="noStrike" cap="none" normalizeH="0" baseline="0" dirty="0">
                <a:ln>
                  <a:noFill/>
                </a:ln>
                <a:solidFill>
                  <a:schemeClr val="tx1"/>
                </a:solidFill>
                <a:effectLst/>
                <a:latin typeface="+mj-lt"/>
              </a:rPr>
              <a:t>cumulative sum:</a:t>
            </a:r>
          </a:p>
          <a:p>
            <a:pPr lvl="5"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mj-lt"/>
              </a:rPr>
              <a:t>count[</a:t>
            </a:r>
            <a:r>
              <a:rPr kumimoji="0" lang="en-US" altLang="en-US" sz="2000" b="0" i="0" u="none" strike="noStrike" cap="none" normalizeH="0" baseline="0" dirty="0" err="1">
                <a:ln>
                  <a:noFill/>
                </a:ln>
                <a:solidFill>
                  <a:schemeClr val="tx1"/>
                </a:solidFill>
                <a:effectLst/>
                <a:latin typeface="+mj-lt"/>
              </a:rPr>
              <a:t>i</a:t>
            </a:r>
            <a:r>
              <a:rPr kumimoji="0" lang="en-US" altLang="en-US" sz="2000" b="0" i="0" u="none" strike="noStrike" cap="none" normalizeH="0" baseline="0" dirty="0">
                <a:ln>
                  <a:noFill/>
                </a:ln>
                <a:solidFill>
                  <a:schemeClr val="tx1"/>
                </a:solidFill>
                <a:effectLst/>
                <a:latin typeface="+mj-lt"/>
              </a:rPr>
              <a:t>]=count[</a:t>
            </a:r>
            <a:r>
              <a:rPr kumimoji="0" lang="en-US" altLang="en-US" sz="2000" b="0" i="0" u="none" strike="noStrike" cap="none" normalizeH="0" baseline="0" dirty="0" err="1">
                <a:ln>
                  <a:noFill/>
                </a:ln>
                <a:solidFill>
                  <a:schemeClr val="tx1"/>
                </a:solidFill>
                <a:effectLst/>
                <a:latin typeface="+mj-lt"/>
              </a:rPr>
              <a:t>i</a:t>
            </a:r>
            <a:r>
              <a:rPr kumimoji="0" lang="en-US" altLang="en-US" sz="2000" b="0" i="0" u="none" strike="noStrike" cap="none" normalizeH="0" baseline="0" dirty="0">
                <a:ln>
                  <a:noFill/>
                </a:ln>
                <a:solidFill>
                  <a:schemeClr val="tx1"/>
                </a:solidFill>
                <a:effectLst/>
                <a:latin typeface="+mj-lt"/>
              </a:rPr>
              <a:t>]+count[i−1]</a:t>
            </a: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mj-lt"/>
              </a:rPr>
              <a:t> This tells us the position of each element in the sorted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8386789D-33A3-EDB7-4B04-526A57BF2292}"/>
              </a:ext>
            </a:extLst>
          </p:cNvPr>
          <p:cNvSpPr>
            <a:spLocks noChangeArrowheads="1"/>
          </p:cNvSpPr>
          <p:nvPr/>
        </p:nvSpPr>
        <p:spPr bwMode="auto">
          <a:xfrm>
            <a:off x="457200" y="3216572"/>
            <a:ext cx="768755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5. Place the elements into the output array</a:t>
            </a:r>
            <a:endParaRPr kumimoji="0" lang="en-US" altLang="en-US" sz="2000" b="0" i="0" u="none" strike="noStrike" cap="none" normalizeH="0" baseline="0" dirty="0">
              <a:ln>
                <a:noFill/>
              </a:ln>
              <a:solidFill>
                <a:schemeClr val="tx1"/>
              </a:solidFill>
              <a:effectLst/>
              <a:latin typeface="+mj-lt"/>
            </a:endParaRP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mj-lt"/>
              </a:rPr>
              <a:t> Traverse the input array </a:t>
            </a:r>
            <a:r>
              <a:rPr kumimoji="0" lang="en-US" altLang="en-US" sz="2000" b="1" i="0" u="none" strike="noStrike" cap="none" normalizeH="0" baseline="0" dirty="0">
                <a:ln>
                  <a:noFill/>
                </a:ln>
                <a:solidFill>
                  <a:schemeClr val="tx1"/>
                </a:solidFill>
                <a:effectLst/>
                <a:latin typeface="+mj-lt"/>
              </a:rPr>
              <a:t>from right to left</a:t>
            </a:r>
            <a:r>
              <a:rPr kumimoji="0" lang="en-US" altLang="en-US" sz="2000" b="0" i="0" u="none" strike="noStrike" cap="none" normalizeH="0" baseline="0" dirty="0">
                <a:ln>
                  <a:noFill/>
                </a:ln>
                <a:solidFill>
                  <a:schemeClr val="tx1"/>
                </a:solidFill>
                <a:effectLst/>
                <a:latin typeface="+mj-lt"/>
              </a:rPr>
              <a:t> (to maintain stability).</a:t>
            </a: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mj-lt"/>
              </a:rPr>
              <a:t> For each element </a:t>
            </a:r>
            <a:r>
              <a:rPr kumimoji="0" lang="en-US" altLang="en-US" sz="2000" b="0" i="0" u="none" strike="noStrike" cap="none" normalizeH="0" baseline="0" dirty="0" err="1">
                <a:ln>
                  <a:noFill/>
                </a:ln>
                <a:solidFill>
                  <a:schemeClr val="tx1"/>
                </a:solidFill>
                <a:effectLst/>
                <a:latin typeface="+mj-lt"/>
              </a:rPr>
              <a:t>arr</a:t>
            </a:r>
            <a:r>
              <a:rPr kumimoji="0" lang="en-US" altLang="en-US" sz="2000" b="0" i="0" u="none" strike="noStrike" cap="none" normalizeH="0" baseline="0" dirty="0">
                <a:ln>
                  <a:noFill/>
                </a:ln>
                <a:solidFill>
                  <a:schemeClr val="tx1"/>
                </a:solidFill>
                <a:effectLst/>
                <a:latin typeface="+mj-lt"/>
              </a:rPr>
              <a:t>[</a:t>
            </a:r>
            <a:r>
              <a:rPr kumimoji="0" lang="en-US" altLang="en-US" sz="2000" b="0" i="0" u="none" strike="noStrike" cap="none" normalizeH="0" baseline="0" dirty="0" err="1">
                <a:ln>
                  <a:noFill/>
                </a:ln>
                <a:solidFill>
                  <a:schemeClr val="tx1"/>
                </a:solidFill>
                <a:effectLst/>
                <a:latin typeface="+mj-lt"/>
              </a:rPr>
              <a:t>i</a:t>
            </a:r>
            <a:r>
              <a:rPr kumimoji="0" lang="en-US" altLang="en-US" sz="2000" b="0" i="0" u="none" strike="noStrike" cap="none" normalizeH="0" baseline="0" dirty="0">
                <a:ln>
                  <a:noFill/>
                </a:ln>
                <a:solidFill>
                  <a:schemeClr val="tx1"/>
                </a:solidFill>
                <a:effectLst/>
                <a:latin typeface="+mj-lt"/>
              </a:rPr>
              <a:t>]:</a:t>
            </a:r>
          </a:p>
          <a:p>
            <a:pPr lvl="2"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mj-lt"/>
              </a:rPr>
              <a:t> Look up count[</a:t>
            </a:r>
            <a:r>
              <a:rPr kumimoji="0" lang="en-US" altLang="en-US" sz="2000" b="0" i="0" u="none" strike="noStrike" cap="none" normalizeH="0" baseline="0" dirty="0" err="1">
                <a:ln>
                  <a:noFill/>
                </a:ln>
                <a:solidFill>
                  <a:schemeClr val="tx1"/>
                </a:solidFill>
                <a:effectLst/>
                <a:latin typeface="+mj-lt"/>
              </a:rPr>
              <a:t>arr</a:t>
            </a:r>
            <a:r>
              <a:rPr kumimoji="0" lang="en-US" altLang="en-US" sz="2000" b="0" i="0" u="none" strike="noStrike" cap="none" normalizeH="0" baseline="0" dirty="0">
                <a:ln>
                  <a:noFill/>
                </a:ln>
                <a:solidFill>
                  <a:schemeClr val="tx1"/>
                </a:solidFill>
                <a:effectLst/>
                <a:latin typeface="+mj-lt"/>
              </a:rPr>
              <a:t>[</a:t>
            </a:r>
            <a:r>
              <a:rPr kumimoji="0" lang="en-US" altLang="en-US" sz="2000" b="0" i="0" u="none" strike="noStrike" cap="none" normalizeH="0" baseline="0" dirty="0" err="1">
                <a:ln>
                  <a:noFill/>
                </a:ln>
                <a:solidFill>
                  <a:schemeClr val="tx1"/>
                </a:solidFill>
                <a:effectLst/>
                <a:latin typeface="+mj-lt"/>
              </a:rPr>
              <a:t>i</a:t>
            </a:r>
            <a:r>
              <a:rPr kumimoji="0" lang="en-US" altLang="en-US" sz="2000" b="0" i="0" u="none" strike="noStrike" cap="none" normalizeH="0" baseline="0" dirty="0">
                <a:ln>
                  <a:noFill/>
                </a:ln>
                <a:solidFill>
                  <a:schemeClr val="tx1"/>
                </a:solidFill>
                <a:effectLst/>
                <a:latin typeface="+mj-lt"/>
              </a:rPr>
              <a:t>]].</a:t>
            </a:r>
          </a:p>
          <a:p>
            <a:pPr lvl="2"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mj-lt"/>
              </a:rPr>
              <a:t> Place </a:t>
            </a:r>
            <a:r>
              <a:rPr kumimoji="0" lang="en-US" altLang="en-US" sz="2000" b="0" i="0" u="none" strike="noStrike" cap="none" normalizeH="0" baseline="0" dirty="0" err="1">
                <a:ln>
                  <a:noFill/>
                </a:ln>
                <a:solidFill>
                  <a:schemeClr val="tx1"/>
                </a:solidFill>
                <a:effectLst/>
                <a:latin typeface="+mj-lt"/>
              </a:rPr>
              <a:t>arr</a:t>
            </a:r>
            <a:r>
              <a:rPr kumimoji="0" lang="en-US" altLang="en-US" sz="2000" b="0" i="0" u="none" strike="noStrike" cap="none" normalizeH="0" baseline="0" dirty="0">
                <a:ln>
                  <a:noFill/>
                </a:ln>
                <a:solidFill>
                  <a:schemeClr val="tx1"/>
                </a:solidFill>
                <a:effectLst/>
                <a:latin typeface="+mj-lt"/>
              </a:rPr>
              <a:t>[</a:t>
            </a:r>
            <a:r>
              <a:rPr kumimoji="0" lang="en-US" altLang="en-US" sz="2000" b="0" i="0" u="none" strike="noStrike" cap="none" normalizeH="0" baseline="0" dirty="0" err="1">
                <a:ln>
                  <a:noFill/>
                </a:ln>
                <a:solidFill>
                  <a:schemeClr val="tx1"/>
                </a:solidFill>
                <a:effectLst/>
                <a:latin typeface="+mj-lt"/>
              </a:rPr>
              <a:t>i</a:t>
            </a:r>
            <a:r>
              <a:rPr kumimoji="0" lang="en-US" altLang="en-US" sz="2000" b="0" i="0" u="none" strike="noStrike" cap="none" normalizeH="0" baseline="0" dirty="0">
                <a:ln>
                  <a:noFill/>
                </a:ln>
                <a:solidFill>
                  <a:schemeClr val="tx1"/>
                </a:solidFill>
                <a:effectLst/>
                <a:latin typeface="+mj-lt"/>
              </a:rPr>
              <a:t>] into the correct index in the output array         (index = count[</a:t>
            </a:r>
            <a:r>
              <a:rPr kumimoji="0" lang="en-US" altLang="en-US" sz="2000" b="0" i="0" u="none" strike="noStrike" cap="none" normalizeH="0" baseline="0" dirty="0" err="1">
                <a:ln>
                  <a:noFill/>
                </a:ln>
                <a:solidFill>
                  <a:schemeClr val="tx1"/>
                </a:solidFill>
                <a:effectLst/>
                <a:latin typeface="+mj-lt"/>
              </a:rPr>
              <a:t>arr</a:t>
            </a:r>
            <a:r>
              <a:rPr kumimoji="0" lang="en-US" altLang="en-US" sz="2000" b="0" i="0" u="none" strike="noStrike" cap="none" normalizeH="0" baseline="0" dirty="0">
                <a:ln>
                  <a:noFill/>
                </a:ln>
                <a:solidFill>
                  <a:schemeClr val="tx1"/>
                </a:solidFill>
                <a:effectLst/>
                <a:latin typeface="+mj-lt"/>
              </a:rPr>
              <a:t>[</a:t>
            </a:r>
            <a:r>
              <a:rPr kumimoji="0" lang="en-US" altLang="en-US" sz="2000" b="0" i="0" u="none" strike="noStrike" cap="none" normalizeH="0" baseline="0" dirty="0" err="1">
                <a:ln>
                  <a:noFill/>
                </a:ln>
                <a:solidFill>
                  <a:schemeClr val="tx1"/>
                </a:solidFill>
                <a:effectLst/>
                <a:latin typeface="+mj-lt"/>
              </a:rPr>
              <a:t>i</a:t>
            </a:r>
            <a:r>
              <a:rPr kumimoji="0" lang="en-US" altLang="en-US" sz="2000" b="0" i="0" u="none" strike="noStrike" cap="none" normalizeH="0" baseline="0" dirty="0">
                <a:ln>
                  <a:noFill/>
                </a:ln>
                <a:solidFill>
                  <a:schemeClr val="tx1"/>
                </a:solidFill>
                <a:effectLst/>
                <a:latin typeface="+mj-lt"/>
              </a:rPr>
              <a:t>]] - 1).</a:t>
            </a:r>
          </a:p>
          <a:p>
            <a:pPr lvl="2"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mj-lt"/>
              </a:rPr>
              <a:t> Decrease count[</a:t>
            </a:r>
            <a:r>
              <a:rPr kumimoji="0" lang="en-US" altLang="en-US" sz="2000" b="0" i="0" u="none" strike="noStrike" cap="none" normalizeH="0" baseline="0" dirty="0" err="1">
                <a:ln>
                  <a:noFill/>
                </a:ln>
                <a:solidFill>
                  <a:schemeClr val="tx1"/>
                </a:solidFill>
                <a:effectLst/>
                <a:latin typeface="+mj-lt"/>
              </a:rPr>
              <a:t>arr</a:t>
            </a:r>
            <a:r>
              <a:rPr kumimoji="0" lang="en-US" altLang="en-US" sz="2000" b="0" i="0" u="none" strike="noStrike" cap="none" normalizeH="0" baseline="0" dirty="0">
                <a:ln>
                  <a:noFill/>
                </a:ln>
                <a:solidFill>
                  <a:schemeClr val="tx1"/>
                </a:solidFill>
                <a:effectLst/>
                <a:latin typeface="+mj-lt"/>
              </a:rPr>
              <a:t>[</a:t>
            </a:r>
            <a:r>
              <a:rPr kumimoji="0" lang="en-US" altLang="en-US" sz="2000" b="0" i="0" u="none" strike="noStrike" cap="none" normalizeH="0" baseline="0" dirty="0" err="1">
                <a:ln>
                  <a:noFill/>
                </a:ln>
                <a:solidFill>
                  <a:schemeClr val="tx1"/>
                </a:solidFill>
                <a:effectLst/>
                <a:latin typeface="+mj-lt"/>
              </a:rPr>
              <a:t>i</a:t>
            </a:r>
            <a:r>
              <a:rPr kumimoji="0" lang="en-US" altLang="en-US" sz="2000" b="0" i="0" u="none" strike="noStrike" cap="none" normalizeH="0" baseline="0" dirty="0">
                <a:ln>
                  <a:noFill/>
                </a:ln>
                <a:solidFill>
                  <a:schemeClr val="tx1"/>
                </a:solidFill>
                <a:effectLst/>
                <a:latin typeface="+mj-lt"/>
              </a:rPr>
              <a:t>]] by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
        <p:nvSpPr>
          <p:cNvPr id="9" name="TextBox 8">
            <a:extLst>
              <a:ext uri="{FF2B5EF4-FFF2-40B4-BE49-F238E27FC236}">
                <a16:creationId xmlns:a16="http://schemas.microsoft.com/office/drawing/2014/main" id="{5676CCDF-2751-4CC3-5437-776AD5CC9429}"/>
              </a:ext>
            </a:extLst>
          </p:cNvPr>
          <p:cNvSpPr txBox="1"/>
          <p:nvPr/>
        </p:nvSpPr>
        <p:spPr>
          <a:xfrm>
            <a:off x="358220" y="5684611"/>
            <a:ext cx="8719792" cy="707886"/>
          </a:xfrm>
          <a:prstGeom prst="rect">
            <a:avLst/>
          </a:prstGeom>
          <a:noFill/>
        </p:spPr>
        <p:txBody>
          <a:bodyPr wrap="square">
            <a:spAutoFit/>
          </a:bodyPr>
          <a:lstStyle/>
          <a:p>
            <a:pPr>
              <a:buNone/>
            </a:pPr>
            <a:r>
              <a:rPr lang="en-US" sz="2000" b="1" dirty="0">
                <a:latin typeface="+mj-lt"/>
              </a:rPr>
              <a:t>6. Copy back the sorted array</a:t>
            </a:r>
            <a:endParaRPr lang="en-US" sz="2000" dirty="0">
              <a:latin typeface="+mj-lt"/>
            </a:endParaRPr>
          </a:p>
          <a:p>
            <a:pPr>
              <a:buFont typeface="Arial" panose="020B0604020202020204" pitchFamily="34" charset="0"/>
              <a:buChar char="•"/>
            </a:pPr>
            <a:r>
              <a:rPr lang="en-US" sz="2000" dirty="0">
                <a:latin typeface="+mj-lt"/>
              </a:rPr>
              <a:t> Copy the elements from the output array back to the input array (if needed).</a:t>
            </a:r>
          </a:p>
        </p:txBody>
      </p:sp>
    </p:spTree>
    <p:extLst>
      <p:ext uri="{BB962C8B-B14F-4D97-AF65-F5344CB8AC3E}">
        <p14:creationId xmlns:p14="http://schemas.microsoft.com/office/powerpoint/2010/main" val="412186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Counting Sort Example</a:t>
            </a:r>
          </a:p>
        </p:txBody>
      </p:sp>
      <p:sp>
        <p:nvSpPr>
          <p:cNvPr id="3" name="TextBox 2"/>
          <p:cNvSpPr txBox="1"/>
          <p:nvPr/>
        </p:nvSpPr>
        <p:spPr>
          <a:xfrm>
            <a:off x="1677971" y="2274838"/>
            <a:ext cx="5377562" cy="3416320"/>
          </a:xfrm>
          <a:prstGeom prst="rect">
            <a:avLst/>
          </a:prstGeom>
          <a:noFill/>
        </p:spPr>
        <p:txBody>
          <a:bodyPr wrap="none">
            <a:spAutoFit/>
          </a:bodyPr>
          <a:lstStyle/>
          <a:p>
            <a:r>
              <a:rPr dirty="0"/>
              <a:t>Step 1: Input Array = [4, 2, 2, 8, 3, 3, 1]</a:t>
            </a:r>
            <a:endParaRPr lang="en-US" dirty="0"/>
          </a:p>
          <a:p>
            <a:endParaRPr lang="en-US" dirty="0"/>
          </a:p>
          <a:p>
            <a:r>
              <a:rPr lang="en-US" dirty="0"/>
              <a:t>Step 2: Count Array after counting → [0,1,2,2,1,0,0,0,1]</a:t>
            </a:r>
          </a:p>
          <a:p>
            <a:endParaRPr lang="en-US" dirty="0"/>
          </a:p>
          <a:p>
            <a:r>
              <a:rPr lang="en-US" dirty="0"/>
              <a:t>Step 3: Cumulative Count Array → [0,1,3,5,6,6,6,6,7]</a:t>
            </a:r>
          </a:p>
          <a:p>
            <a:endParaRPr lang="en-US" dirty="0"/>
          </a:p>
          <a:p>
            <a:r>
              <a:rPr lang="en-US" dirty="0"/>
              <a:t>Step 4: Place elements in output array → [1,2,2,3,3,4,8]</a:t>
            </a:r>
          </a:p>
          <a:p>
            <a:endParaRPr lang="en-US" dirty="0"/>
          </a:p>
          <a:p>
            <a:r>
              <a:rPr lang="en-US" dirty="0"/>
              <a:t>Final Sorted Output = [1,2,2,3,3,4,8]</a:t>
            </a:r>
          </a:p>
          <a:p>
            <a:endParaRPr lang="en-US" dirty="0"/>
          </a:p>
          <a:p>
            <a:endParaRPr lang="en-US" dirty="0"/>
          </a:p>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614" y="2159999"/>
            <a:ext cx="8229600" cy="1143000"/>
          </a:xfrm>
        </p:spPr>
        <p:txBody>
          <a:bodyPr>
            <a:normAutofit fontScale="90000"/>
          </a:bodyPr>
          <a:lstStyle/>
          <a:p>
            <a:r>
              <a:rPr dirty="0"/>
              <a:t>C++ Implementation of Counting Sort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8B4F9-DC74-FC34-A05A-5F0DE2D6004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9481AD-579B-A597-9584-1C4BDE0BE36B}"/>
              </a:ext>
            </a:extLst>
          </p:cNvPr>
          <p:cNvSpPr txBox="1"/>
          <p:nvPr/>
        </p:nvSpPr>
        <p:spPr>
          <a:xfrm>
            <a:off x="410066" y="335845"/>
            <a:ext cx="3916837" cy="6186309"/>
          </a:xfrm>
          <a:prstGeom prst="rect">
            <a:avLst/>
          </a:prstGeom>
          <a:noFill/>
        </p:spPr>
        <p:txBody>
          <a:bodyPr wrap="square">
            <a:spAutoFit/>
          </a:bodyPr>
          <a:lstStyle/>
          <a:p>
            <a:endParaRPr dirty="0"/>
          </a:p>
          <a:p>
            <a:r>
              <a:rPr dirty="0"/>
              <a:t>void </a:t>
            </a:r>
            <a:r>
              <a:rPr dirty="0" err="1"/>
              <a:t>countingSort</a:t>
            </a:r>
            <a:r>
              <a:rPr dirty="0"/>
              <a:t>(int </a:t>
            </a:r>
            <a:r>
              <a:rPr dirty="0" err="1"/>
              <a:t>arr</a:t>
            </a:r>
            <a:r>
              <a:rPr dirty="0"/>
              <a:t>[], int n) {</a:t>
            </a:r>
          </a:p>
          <a:p>
            <a:r>
              <a:rPr dirty="0"/>
              <a:t>    int </a:t>
            </a:r>
            <a:r>
              <a:rPr dirty="0" err="1"/>
              <a:t>maxVal</a:t>
            </a:r>
            <a:r>
              <a:rPr dirty="0"/>
              <a:t> = </a:t>
            </a:r>
            <a:r>
              <a:rPr dirty="0" err="1"/>
              <a:t>arr</a:t>
            </a:r>
            <a:r>
              <a:rPr dirty="0"/>
              <a:t>[0];</a:t>
            </a:r>
          </a:p>
          <a:p>
            <a:r>
              <a:rPr dirty="0"/>
              <a:t>    for (int </a:t>
            </a:r>
            <a:r>
              <a:rPr dirty="0" err="1"/>
              <a:t>i</a:t>
            </a:r>
            <a:r>
              <a:rPr dirty="0"/>
              <a:t> = 1; </a:t>
            </a:r>
            <a:r>
              <a:rPr dirty="0" err="1"/>
              <a:t>i</a:t>
            </a:r>
            <a:r>
              <a:rPr dirty="0"/>
              <a:t> &lt; n; </a:t>
            </a:r>
            <a:r>
              <a:rPr dirty="0" err="1"/>
              <a:t>i</a:t>
            </a:r>
            <a:r>
              <a:rPr dirty="0"/>
              <a:t>++)</a:t>
            </a:r>
          </a:p>
          <a:p>
            <a:r>
              <a:rPr dirty="0"/>
              <a:t>        if (</a:t>
            </a:r>
            <a:r>
              <a:rPr dirty="0" err="1"/>
              <a:t>arr</a:t>
            </a:r>
            <a:r>
              <a:rPr dirty="0"/>
              <a:t>[</a:t>
            </a:r>
            <a:r>
              <a:rPr dirty="0" err="1"/>
              <a:t>i</a:t>
            </a:r>
            <a:r>
              <a:rPr dirty="0"/>
              <a:t>] &gt; </a:t>
            </a:r>
            <a:r>
              <a:rPr dirty="0" err="1"/>
              <a:t>maxVal</a:t>
            </a:r>
            <a:r>
              <a:rPr dirty="0"/>
              <a:t>) </a:t>
            </a:r>
            <a:r>
              <a:rPr dirty="0" err="1"/>
              <a:t>maxVal</a:t>
            </a:r>
            <a:r>
              <a:rPr dirty="0"/>
              <a:t> = </a:t>
            </a:r>
            <a:r>
              <a:rPr dirty="0" err="1"/>
              <a:t>arr</a:t>
            </a:r>
            <a:r>
              <a:rPr dirty="0"/>
              <a:t>[</a:t>
            </a:r>
            <a:r>
              <a:rPr dirty="0" err="1"/>
              <a:t>i</a:t>
            </a:r>
            <a:r>
              <a:rPr dirty="0"/>
              <a:t>];</a:t>
            </a:r>
          </a:p>
          <a:p>
            <a:endParaRPr dirty="0"/>
          </a:p>
          <a:p>
            <a:r>
              <a:rPr dirty="0"/>
              <a:t>    int count[maxVal+1] = {0};</a:t>
            </a:r>
          </a:p>
          <a:p>
            <a:r>
              <a:rPr dirty="0"/>
              <a:t>    for (int </a:t>
            </a:r>
            <a:r>
              <a:rPr dirty="0" err="1"/>
              <a:t>i</a:t>
            </a:r>
            <a:r>
              <a:rPr dirty="0"/>
              <a:t> = 0; </a:t>
            </a:r>
            <a:r>
              <a:rPr dirty="0" err="1"/>
              <a:t>i</a:t>
            </a:r>
            <a:r>
              <a:rPr dirty="0"/>
              <a:t> &lt; n; </a:t>
            </a:r>
            <a:r>
              <a:rPr dirty="0" err="1"/>
              <a:t>i</a:t>
            </a:r>
            <a:r>
              <a:rPr dirty="0"/>
              <a:t>++)</a:t>
            </a:r>
          </a:p>
          <a:p>
            <a:r>
              <a:rPr dirty="0"/>
              <a:t>        count[</a:t>
            </a:r>
            <a:r>
              <a:rPr dirty="0" err="1"/>
              <a:t>arr</a:t>
            </a:r>
            <a:r>
              <a:rPr dirty="0"/>
              <a:t>[</a:t>
            </a:r>
            <a:r>
              <a:rPr dirty="0" err="1"/>
              <a:t>i</a:t>
            </a:r>
            <a:r>
              <a:rPr dirty="0"/>
              <a:t>]]++;</a:t>
            </a:r>
          </a:p>
          <a:p>
            <a:endParaRPr dirty="0"/>
          </a:p>
          <a:p>
            <a:r>
              <a:rPr dirty="0"/>
              <a:t>    for (int </a:t>
            </a:r>
            <a:r>
              <a:rPr dirty="0" err="1"/>
              <a:t>i</a:t>
            </a:r>
            <a:r>
              <a:rPr dirty="0"/>
              <a:t> = 1; </a:t>
            </a:r>
            <a:r>
              <a:rPr dirty="0" err="1"/>
              <a:t>i</a:t>
            </a:r>
            <a:r>
              <a:rPr dirty="0"/>
              <a:t> &lt;= </a:t>
            </a:r>
            <a:r>
              <a:rPr dirty="0" err="1"/>
              <a:t>maxVal</a:t>
            </a:r>
            <a:r>
              <a:rPr dirty="0"/>
              <a:t>; </a:t>
            </a:r>
            <a:r>
              <a:rPr dirty="0" err="1"/>
              <a:t>i</a:t>
            </a:r>
            <a:r>
              <a:rPr dirty="0"/>
              <a:t>++)</a:t>
            </a:r>
          </a:p>
          <a:p>
            <a:r>
              <a:rPr dirty="0"/>
              <a:t>        count[</a:t>
            </a:r>
            <a:r>
              <a:rPr dirty="0" err="1"/>
              <a:t>i</a:t>
            </a:r>
            <a:r>
              <a:rPr dirty="0"/>
              <a:t>] += count[i-1];</a:t>
            </a:r>
          </a:p>
          <a:p>
            <a:r>
              <a:rPr dirty="0"/>
              <a:t>   </a:t>
            </a:r>
            <a:endParaRPr lang="en-US" dirty="0"/>
          </a:p>
          <a:p>
            <a:r>
              <a:rPr dirty="0"/>
              <a:t> int output[n];</a:t>
            </a:r>
          </a:p>
          <a:p>
            <a:r>
              <a:rPr dirty="0"/>
              <a:t>    for (int </a:t>
            </a:r>
            <a:r>
              <a:rPr dirty="0" err="1"/>
              <a:t>i</a:t>
            </a:r>
            <a:r>
              <a:rPr dirty="0"/>
              <a:t> = n-1; </a:t>
            </a:r>
            <a:r>
              <a:rPr dirty="0" err="1"/>
              <a:t>i</a:t>
            </a:r>
            <a:r>
              <a:rPr dirty="0"/>
              <a:t> &gt;= 0; </a:t>
            </a:r>
            <a:r>
              <a:rPr dirty="0" err="1"/>
              <a:t>i</a:t>
            </a:r>
            <a:r>
              <a:rPr dirty="0"/>
              <a:t>--) {</a:t>
            </a:r>
          </a:p>
          <a:p>
            <a:r>
              <a:rPr dirty="0"/>
              <a:t>        output[count[</a:t>
            </a:r>
            <a:r>
              <a:rPr dirty="0" err="1"/>
              <a:t>arr</a:t>
            </a:r>
            <a:r>
              <a:rPr dirty="0"/>
              <a:t>[</a:t>
            </a:r>
            <a:r>
              <a:rPr dirty="0" err="1"/>
              <a:t>i</a:t>
            </a:r>
            <a:r>
              <a:rPr dirty="0"/>
              <a:t>]] - 1] = </a:t>
            </a:r>
            <a:r>
              <a:rPr dirty="0" err="1"/>
              <a:t>arr</a:t>
            </a:r>
            <a:r>
              <a:rPr dirty="0"/>
              <a:t>[</a:t>
            </a:r>
            <a:r>
              <a:rPr dirty="0" err="1"/>
              <a:t>i</a:t>
            </a:r>
            <a:r>
              <a:rPr dirty="0"/>
              <a:t>];</a:t>
            </a:r>
          </a:p>
          <a:p>
            <a:r>
              <a:rPr dirty="0"/>
              <a:t>        count[</a:t>
            </a:r>
            <a:r>
              <a:rPr dirty="0" err="1"/>
              <a:t>arr</a:t>
            </a:r>
            <a:r>
              <a:rPr dirty="0"/>
              <a:t>[</a:t>
            </a:r>
            <a:r>
              <a:rPr dirty="0" err="1"/>
              <a:t>i</a:t>
            </a:r>
            <a:r>
              <a:rPr dirty="0"/>
              <a:t>]]--;</a:t>
            </a:r>
          </a:p>
          <a:p>
            <a:r>
              <a:rPr dirty="0"/>
              <a:t>    }</a:t>
            </a:r>
          </a:p>
          <a:p>
            <a:r>
              <a:rPr dirty="0"/>
              <a:t>   </a:t>
            </a:r>
            <a:endParaRPr lang="en-US" dirty="0"/>
          </a:p>
          <a:p>
            <a:r>
              <a:rPr dirty="0"/>
              <a:t> for (int </a:t>
            </a:r>
            <a:r>
              <a:rPr dirty="0" err="1"/>
              <a:t>i</a:t>
            </a:r>
            <a:r>
              <a:rPr dirty="0"/>
              <a:t> = 0; </a:t>
            </a:r>
            <a:r>
              <a:rPr dirty="0" err="1"/>
              <a:t>i</a:t>
            </a:r>
            <a:r>
              <a:rPr dirty="0"/>
              <a:t> &lt; n; </a:t>
            </a:r>
            <a:r>
              <a:rPr dirty="0" err="1"/>
              <a:t>i</a:t>
            </a:r>
            <a:r>
              <a:rPr dirty="0"/>
              <a:t>++)</a:t>
            </a:r>
          </a:p>
          <a:p>
            <a:r>
              <a:rPr dirty="0"/>
              <a:t>        </a:t>
            </a:r>
            <a:r>
              <a:rPr dirty="0" err="1"/>
              <a:t>arr</a:t>
            </a:r>
            <a:r>
              <a:rPr dirty="0"/>
              <a:t>[</a:t>
            </a:r>
            <a:r>
              <a:rPr dirty="0" err="1"/>
              <a:t>i</a:t>
            </a:r>
            <a:r>
              <a:rPr dirty="0"/>
              <a:t>] = output[</a:t>
            </a:r>
            <a:r>
              <a:rPr dirty="0" err="1"/>
              <a:t>i</a:t>
            </a:r>
            <a:r>
              <a:rPr dirty="0"/>
              <a:t>];</a:t>
            </a:r>
          </a:p>
          <a:p>
            <a:r>
              <a:rPr dirty="0"/>
              <a:t>}</a:t>
            </a:r>
          </a:p>
        </p:txBody>
      </p:sp>
      <p:sp>
        <p:nvSpPr>
          <p:cNvPr id="6" name="TextBox 5">
            <a:extLst>
              <a:ext uri="{FF2B5EF4-FFF2-40B4-BE49-F238E27FC236}">
                <a16:creationId xmlns:a16="http://schemas.microsoft.com/office/drawing/2014/main" id="{514E3F1A-4799-E757-8310-1ADB5973346D}"/>
              </a:ext>
            </a:extLst>
          </p:cNvPr>
          <p:cNvSpPr txBox="1"/>
          <p:nvPr/>
        </p:nvSpPr>
        <p:spPr>
          <a:xfrm>
            <a:off x="5043340" y="1561707"/>
            <a:ext cx="3690594" cy="3139321"/>
          </a:xfrm>
          <a:prstGeom prst="rect">
            <a:avLst/>
          </a:prstGeom>
          <a:noFill/>
        </p:spPr>
        <p:txBody>
          <a:bodyPr wrap="square">
            <a:spAutoFit/>
          </a:bodyPr>
          <a:lstStyle/>
          <a:p>
            <a:r>
              <a:rPr lang="en-US" dirty="0"/>
              <a:t>#include &lt;iostream&gt;</a:t>
            </a:r>
          </a:p>
          <a:p>
            <a:r>
              <a:rPr lang="en-US" dirty="0"/>
              <a:t>using namespace std;</a:t>
            </a:r>
          </a:p>
          <a:p>
            <a:endParaRPr dirty="0"/>
          </a:p>
          <a:p>
            <a:r>
              <a:rPr dirty="0"/>
              <a:t>int main() {</a:t>
            </a:r>
          </a:p>
          <a:p>
            <a:r>
              <a:rPr dirty="0"/>
              <a:t>    int </a:t>
            </a:r>
            <a:r>
              <a:rPr dirty="0" err="1"/>
              <a:t>arr</a:t>
            </a:r>
            <a:r>
              <a:rPr dirty="0"/>
              <a:t>[] = {4, 2, 2, 8, 3, 3, 1};</a:t>
            </a:r>
          </a:p>
          <a:p>
            <a:r>
              <a:rPr dirty="0"/>
              <a:t>    int n = </a:t>
            </a:r>
            <a:r>
              <a:rPr dirty="0" err="1"/>
              <a:t>sizeof</a:t>
            </a:r>
            <a:r>
              <a:rPr dirty="0"/>
              <a:t>(</a:t>
            </a:r>
            <a:r>
              <a:rPr dirty="0" err="1"/>
              <a:t>arr</a:t>
            </a:r>
            <a:r>
              <a:rPr dirty="0"/>
              <a:t>)/</a:t>
            </a:r>
            <a:r>
              <a:rPr dirty="0" err="1"/>
              <a:t>sizeof</a:t>
            </a:r>
            <a:r>
              <a:rPr dirty="0"/>
              <a:t>(</a:t>
            </a:r>
            <a:r>
              <a:rPr dirty="0" err="1"/>
              <a:t>arr</a:t>
            </a:r>
            <a:r>
              <a:rPr dirty="0"/>
              <a:t>[0]);</a:t>
            </a:r>
          </a:p>
          <a:p>
            <a:r>
              <a:rPr dirty="0"/>
              <a:t>    </a:t>
            </a:r>
            <a:r>
              <a:rPr dirty="0" err="1"/>
              <a:t>countingSort</a:t>
            </a:r>
            <a:r>
              <a:rPr dirty="0"/>
              <a:t>(</a:t>
            </a:r>
            <a:r>
              <a:rPr dirty="0" err="1"/>
              <a:t>arr</a:t>
            </a:r>
            <a:r>
              <a:rPr dirty="0"/>
              <a:t>, n);</a:t>
            </a:r>
          </a:p>
          <a:p>
            <a:r>
              <a:rPr dirty="0"/>
              <a:t>    for (int </a:t>
            </a:r>
            <a:r>
              <a:rPr dirty="0" err="1"/>
              <a:t>i</a:t>
            </a:r>
            <a:r>
              <a:rPr dirty="0"/>
              <a:t> = 0; </a:t>
            </a:r>
            <a:r>
              <a:rPr dirty="0" err="1"/>
              <a:t>i</a:t>
            </a:r>
            <a:r>
              <a:rPr dirty="0"/>
              <a:t> &lt; n; </a:t>
            </a:r>
            <a:r>
              <a:rPr dirty="0" err="1"/>
              <a:t>i</a:t>
            </a:r>
            <a:r>
              <a:rPr dirty="0"/>
              <a:t>++)</a:t>
            </a:r>
          </a:p>
          <a:p>
            <a:r>
              <a:rPr dirty="0"/>
              <a:t>        </a:t>
            </a:r>
            <a:r>
              <a:rPr dirty="0" err="1"/>
              <a:t>cout</a:t>
            </a:r>
            <a:r>
              <a:rPr dirty="0"/>
              <a:t> &lt;&lt; </a:t>
            </a:r>
            <a:r>
              <a:rPr dirty="0" err="1"/>
              <a:t>arr</a:t>
            </a:r>
            <a:r>
              <a:rPr dirty="0"/>
              <a:t>[</a:t>
            </a:r>
            <a:r>
              <a:rPr dirty="0" err="1"/>
              <a:t>i</a:t>
            </a:r>
            <a:r>
              <a:rPr dirty="0"/>
              <a:t>] &lt;&lt; " ";</a:t>
            </a:r>
          </a:p>
          <a:p>
            <a:r>
              <a:rPr dirty="0"/>
              <a:t>    return 0;</a:t>
            </a:r>
          </a:p>
          <a:p>
            <a:r>
              <a:rPr dirty="0"/>
              <a:t>}</a:t>
            </a:r>
          </a:p>
        </p:txBody>
      </p:sp>
    </p:spTree>
    <p:extLst>
      <p:ext uri="{BB962C8B-B14F-4D97-AF65-F5344CB8AC3E}">
        <p14:creationId xmlns:p14="http://schemas.microsoft.com/office/powerpoint/2010/main" val="372772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FDF47-B39D-C033-D823-9240AFE834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BF4AC-A473-DB5A-6BF0-A295BCDF58F0}"/>
              </a:ext>
            </a:extLst>
          </p:cNvPr>
          <p:cNvSpPr>
            <a:spLocks noGrp="1"/>
          </p:cNvSpPr>
          <p:nvPr>
            <p:ph type="title"/>
          </p:nvPr>
        </p:nvSpPr>
        <p:spPr>
          <a:xfrm>
            <a:off x="532614" y="2159999"/>
            <a:ext cx="8229600" cy="1143000"/>
          </a:xfrm>
        </p:spPr>
        <p:txBody>
          <a:bodyPr>
            <a:normAutofit/>
          </a:bodyPr>
          <a:lstStyle/>
          <a:p>
            <a:r>
              <a:rPr lang="en-US" dirty="0"/>
              <a:t>Complexity </a:t>
            </a:r>
            <a:r>
              <a:rPr dirty="0"/>
              <a:t>of Counting Sort</a:t>
            </a:r>
          </a:p>
        </p:txBody>
      </p:sp>
    </p:spTree>
    <p:extLst>
      <p:ext uri="{BB962C8B-B14F-4D97-AF65-F5344CB8AC3E}">
        <p14:creationId xmlns:p14="http://schemas.microsoft.com/office/powerpoint/2010/main" val="895576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2DF34261CC124397F3D91909AA7EE8" ma:contentTypeVersion="3" ma:contentTypeDescription="Create a new document." ma:contentTypeScope="" ma:versionID="aae8c34e91a1797a299ef4ff2d86b071">
  <xsd:schema xmlns:xsd="http://www.w3.org/2001/XMLSchema" xmlns:xs="http://www.w3.org/2001/XMLSchema" xmlns:p="http://schemas.microsoft.com/office/2006/metadata/properties" xmlns:ns2="5e71315f-5b78-462f-9850-4380c4e47649" targetNamespace="http://schemas.microsoft.com/office/2006/metadata/properties" ma:root="true" ma:fieldsID="4b4576f0867e75ef051d607cd6875836" ns2:_="">
    <xsd:import namespace="5e71315f-5b78-462f-9850-4380c4e4764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71315f-5b78-462f-9850-4380c4e476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4B2A40-B3D0-452D-A15F-6F80043DE617}"/>
</file>

<file path=customXml/itemProps2.xml><?xml version="1.0" encoding="utf-8"?>
<ds:datastoreItem xmlns:ds="http://schemas.openxmlformats.org/officeDocument/2006/customXml" ds:itemID="{5E39AF61-FFED-4E18-AAF5-C34F80318C52}"/>
</file>

<file path=customXml/itemProps3.xml><?xml version="1.0" encoding="utf-8"?>
<ds:datastoreItem xmlns:ds="http://schemas.openxmlformats.org/officeDocument/2006/customXml" ds:itemID="{3B2C94B0-D357-440B-A11A-3848EFE15221}"/>
</file>

<file path=docProps/app.xml><?xml version="1.0" encoding="utf-8"?>
<Properties xmlns="http://schemas.openxmlformats.org/officeDocument/2006/extended-properties" xmlns:vt="http://schemas.openxmlformats.org/officeDocument/2006/docPropsVTypes">
  <TotalTime>66</TotalTime>
  <Words>1328</Words>
  <Application>Microsoft Office PowerPoint</Application>
  <PresentationFormat>On-screen Show (4:3)</PresentationFormat>
  <Paragraphs>144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Unicode MS</vt:lpstr>
      <vt:lpstr>Calibri</vt:lpstr>
      <vt:lpstr>Office Theme</vt:lpstr>
      <vt:lpstr>Counting Sort: Introduction</vt:lpstr>
      <vt:lpstr>Counting Sort is most suitable for:</vt:lpstr>
      <vt:lpstr>Steps of Counting Sort</vt:lpstr>
      <vt:lpstr>Steps of Counting Sort (in detail)</vt:lpstr>
      <vt:lpstr>Steps of Counting Sort (in detail)</vt:lpstr>
      <vt:lpstr>Counting Sort Example</vt:lpstr>
      <vt:lpstr>C++ Implementation of Counting Sort</vt:lpstr>
      <vt:lpstr>PowerPoint Presentation</vt:lpstr>
      <vt:lpstr>Complexity of Counting Sort</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Sumaiya Tasnim</cp:lastModifiedBy>
  <cp:revision>3</cp:revision>
  <dcterms:created xsi:type="dcterms:W3CDTF">2013-01-27T09:14:16Z</dcterms:created>
  <dcterms:modified xsi:type="dcterms:W3CDTF">2025-08-30T13:33:18Z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0x010100E82DF34261CC124397F3D91909AA7EE8</vt:lpwstr>
  </property>
</Properties>
</file>