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7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76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8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9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4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8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0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5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1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97E19B-E585-4F21-9B56-CCF1848068F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4B8706-6373-4559-9C33-54B3AC92FB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30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344466"/>
          </a:xfrm>
        </p:spPr>
        <p:txBody>
          <a:bodyPr anchor="ctr">
            <a:normAutofit/>
          </a:bodyPr>
          <a:lstStyle/>
          <a:p>
            <a:pPr algn="ctr"/>
            <a:r>
              <a:rPr lang="en-US" sz="8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311236"/>
            <a:ext cx="10058400" cy="273072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71678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recurrence relation is a mathematical expression that defines a sequence in terms of its previous terms.</a:t>
                </a:r>
              </a:p>
              <a:p>
                <a:pPr algn="just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 of a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...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</a:p>
              <a:p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 r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9044" y="3874926"/>
          <a:ext cx="5334000" cy="199416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30824067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249286354"/>
                    </a:ext>
                  </a:extLst>
                </a:gridCol>
              </a:tblGrid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Fibonacci Sequence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F(n-1) + F(n-2)</a:t>
                      </a:r>
                      <a:endParaRPr lang="en-US" sz="1800" b="0" i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33049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Factorial of a number n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F(n) = n * F(n-1)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305599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 2*T(n/2) + O(n)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100672"/>
                  </a:ext>
                </a:extLst>
              </a:tr>
              <a:tr h="49854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b="1" u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Search</a:t>
                      </a:r>
                    </a:p>
                  </a:txBody>
                  <a:tcPr marL="38100" marR="38100" marT="45911" marB="459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T(n) = T(n/2) + 1</a:t>
                      </a:r>
                    </a:p>
                  </a:txBody>
                  <a:tcPr marL="76200" marR="76200" marT="106680" marB="1066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5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65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Technique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recurrences plays a crucial role in the analysis, design, and optimization of algorithms.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ways of solving recurrences: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Recurrence Tree Method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yourself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</a:p>
        </p:txBody>
      </p:sp>
    </p:spTree>
    <p:extLst>
      <p:ext uri="{BB962C8B-B14F-4D97-AF65-F5344CB8AC3E}">
        <p14:creationId xmlns:p14="http://schemas.microsoft.com/office/powerpoint/2010/main" val="149430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following steps to find Time Complexity using recurrences: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main recurrence and try to write recurrences of previous terms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just previous recurrence and substitute into main recurrence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 take one more previous recurrence and substitute into main recurrence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this process until you reach to the initial condition</a:t>
            </a:r>
          </a:p>
          <a:p>
            <a:pPr lvl="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substitute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from initial condition and get the solution</a:t>
            </a:r>
          </a:p>
        </p:txBody>
      </p:sp>
    </p:spTree>
    <p:extLst>
      <p:ext uri="{BB962C8B-B14F-4D97-AF65-F5344CB8AC3E}">
        <p14:creationId xmlns:p14="http://schemas.microsoft.com/office/powerpoint/2010/main" val="79100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………………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substituting (2) into (1), we get,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35078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,[</m:t>
                      </m:r>
                      <m:r>
                        <m:rPr>
                          <m:nor/>
                        </m:rPr>
                        <a:rPr lang="en-US" sz="18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𝑘𝐶</m:t>
                      </m:r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20" y="1845735"/>
                <a:ext cx="4937760" cy="4350784"/>
              </a:xfrm>
              <a:blipFill>
                <a:blip r:embed="rId3"/>
                <a:stretch>
                  <a:fillRect l="-2840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69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Big-O notation of the following recurrences using Substitution method:</a:t>
                </a: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25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(Theorem)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Usually used for divide and conquer algorithm.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Required Form: 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d>
                      <m:d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1800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𝜽</m:t>
                    </m:r>
                    <m:d>
                      <m:dPr>
                        <m:ctrlP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𝒍𝒐𝒈</m:t>
                            </m:r>
                          </m:e>
                          <m:sup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sup>
                        </m:sSup>
                        <m:r>
                          <a:rPr lang="en-US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27846" y="3754875"/>
          <a:ext cx="9927833" cy="2322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090">
                  <a:extLst>
                    <a:ext uri="{9D8B030D-6E8A-4147-A177-3AD203B41FA5}">
                      <a16:colId xmlns:a16="http://schemas.microsoft.com/office/drawing/2014/main" val="2584901499"/>
                    </a:ext>
                  </a:extLst>
                </a:gridCol>
                <a:gridCol w="5902743">
                  <a:extLst>
                    <a:ext uri="{9D8B030D-6E8A-4147-A177-3AD203B41FA5}">
                      <a16:colId xmlns:a16="http://schemas.microsoft.com/office/drawing/2014/main" val="585446592"/>
                    </a:ext>
                  </a:extLst>
                </a:gridCol>
              </a:tblGrid>
              <a:tr h="23225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size of the problem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number of sub-problems and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&gt;= 1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n/b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size of each sub-problem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&gt; 1, k &gt;= 0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 real number.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623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5262665" y="3524182"/>
              <a:ext cx="5893014" cy="267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4338">
                      <a:extLst>
                        <a:ext uri="{9D8B030D-6E8A-4147-A177-3AD203B41FA5}">
                          <a16:colId xmlns:a16="http://schemas.microsoft.com/office/drawing/2014/main" val="2621873662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1336211485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3572251511"/>
                        </a:ext>
                      </a:extLst>
                    </a:gridCol>
                  </a:tblGrid>
                  <a:tr h="32483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/>
                              </a:solidFill>
                            </a:rPr>
                            <a:t>Condition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2"/>
                              </a:solidFill>
                            </a:rPr>
                            <a:t>T(n)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5822996"/>
                      </a:ext>
                    </a:extLst>
                  </a:tr>
                  <a:tr h="3248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579725"/>
                      </a:ext>
                    </a:extLst>
                  </a:tr>
                  <a:tr h="324830">
                    <a:tc rowSpan="3"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𝒍𝒐𝒈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331569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158542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&lt;−1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𝒍𝒐𝒈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sz="1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012438"/>
                      </a:ext>
                    </a:extLst>
                  </a:tr>
                  <a:tr h="324829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𝒍𝒐𝒈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𝒑</m:t>
                                        </m:r>
                                      </m:sup>
                                    </m:s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248197"/>
                      </a:ext>
                    </a:extLst>
                  </a:tr>
                  <a:tr h="32483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oMath>
                            </m:oMathPara>
                          </a14:m>
                          <a:endParaRPr lang="en-US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𝜽</m:t>
                                </m:r>
                                <m:d>
                                  <m:d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𝒌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436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533147"/>
                  </p:ext>
                </p:extLst>
              </p:nvPr>
            </p:nvGraphicFramePr>
            <p:xfrm>
              <a:off x="5262665" y="3524182"/>
              <a:ext cx="5893014" cy="26723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4338">
                      <a:extLst>
                        <a:ext uri="{9D8B030D-6E8A-4147-A177-3AD203B41FA5}">
                          <a16:colId xmlns:a16="http://schemas.microsoft.com/office/drawing/2014/main" val="2621873662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1336211485"/>
                        </a:ext>
                      </a:extLst>
                    </a:gridCol>
                    <a:gridCol w="1964338">
                      <a:extLst>
                        <a:ext uri="{9D8B030D-6E8A-4147-A177-3AD203B41FA5}">
                          <a16:colId xmlns:a16="http://schemas.microsoft.com/office/drawing/2014/main" val="3572251511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Condition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T(n)</a:t>
                          </a:r>
                          <a:endParaRPr lang="en-US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5822996"/>
                      </a:ext>
                    </a:extLst>
                  </a:tr>
                  <a:tr h="3761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104839" r="-201242" b="-5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104839" r="-932" b="-5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4579725"/>
                      </a:ext>
                    </a:extLst>
                  </a:tr>
                  <a:tr h="376111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68649" r="-201242" b="-724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4839" r="-100619" b="-4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204839" r="-932" b="-4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5331569"/>
                      </a:ext>
                    </a:extLst>
                  </a:tr>
                  <a:tr h="3761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9836" r="-100619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309836" r="-932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4158542"/>
                      </a:ext>
                    </a:extLst>
                  </a:tr>
                  <a:tr h="376111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3226" r="-100619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403226" r="-932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012438"/>
                      </a:ext>
                    </a:extLst>
                  </a:tr>
                  <a:tr h="401066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11" t="-236364" r="-201242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72727" r="-100619" b="-1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472727" r="-932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2248197"/>
                      </a:ext>
                    </a:extLst>
                  </a:tr>
                  <a:tr h="401066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72727" r="-10061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621" t="-572727" r="-932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294369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93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1               ,   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Here, a = 1, b = 2, k = 0, p = 0.</a:t>
                </a: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1 = 2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p &gt; -1.</a:t>
                </a:r>
                <a:endParaRPr lang="en-US" sz="1600" baseline="30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9" y="1845733"/>
                <a:ext cx="4937760" cy="4350785"/>
              </a:xfrm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7919" y="1845735"/>
                <a:ext cx="5192625" cy="435078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Recurrence Relation: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1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endParaRPr 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Here, a = 3, b = 2, k = 0, p = 2.</a:t>
                </a: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&gt; 1 = 2</a:t>
                </a:r>
                <a:r>
                  <a:rPr lang="en-US" sz="16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600" baseline="30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117475" indent="0">
                  <a:lnSpc>
                    <a:spcPct val="120000"/>
                  </a:lnSpc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</a:t>
                </a:r>
              </a:p>
              <a:p>
                <a:pPr marL="117475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6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7919" y="1845735"/>
                <a:ext cx="5192625" cy="4350784"/>
              </a:xfrm>
              <a:blipFill>
                <a:blip r:embed="rId3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Method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Big-O notation of the following recurrences using Master method:</a:t>
                </a: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ctr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  1           ,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  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3"/>
                <a:ext cx="10206261" cy="4350785"/>
              </a:xfrm>
              <a:blipFill>
                <a:blip r:embed="rId2"/>
                <a:stretch>
                  <a:fillRect l="-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0C9A-079F-028D-56F8-55281067C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4B21-F8A2-0B07-7E6B-FFA09568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5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523A-29FB-FACD-BE97-64AB3CD5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7387"/>
            <a:ext cx="10058400" cy="212184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Determine when it is suitable to apply Substitution Method and when it is not.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Determine when it is suitable to apply Master Method and when it is not.</a:t>
            </a:r>
          </a:p>
        </p:txBody>
      </p:sp>
    </p:spTree>
    <p:extLst>
      <p:ext uri="{BB962C8B-B14F-4D97-AF65-F5344CB8AC3E}">
        <p14:creationId xmlns:p14="http://schemas.microsoft.com/office/powerpoint/2010/main" val="352373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655"/>
            <a:ext cx="10058400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Asymptotic Notations are mathematical tools used to analyze the performance of algorithms by understanding how their efficiency changes as the input size grows.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mainly three asymptotic notations:</a:t>
            </a: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 (O-notation) ---- Worst Case</a:t>
            </a: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(Ω-notation) ---- Best Case</a:t>
            </a:r>
          </a:p>
          <a:p>
            <a:pPr marL="944118" lvl="3" indent="-285750" algn="just">
              <a:lnSpc>
                <a:spcPct val="150000"/>
              </a:lnSpc>
            </a:pPr>
            <a:r>
              <a:rPr 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(Θ-notation) ---- Average Case</a:t>
            </a:r>
          </a:p>
        </p:txBody>
      </p:sp>
    </p:spTree>
    <p:extLst>
      <p:ext uri="{BB962C8B-B14F-4D97-AF65-F5344CB8AC3E}">
        <p14:creationId xmlns:p14="http://schemas.microsoft.com/office/powerpoint/2010/main" val="27584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Big-O Notation (O-notation)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bound of the running time of an algorithm. Therefore, it gives the worst-case complexity of an algorithm.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O(g(n)) = { f(n): there exist positive constants c and n0 such that 0 ≤ f(n) ≤ cg(n) for all n ≥ n0 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f(n)=4n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f(n)⩽20g(n), for all the values of n&gt;0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complexity of f(n) can be represented as O(g(n)), i.e. O(n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13" y="1902742"/>
            <a:ext cx="3555423" cy="30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Omega Notation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Ω-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bound of the running time of an algorithm. Thus, it provides the best case complexity of an algorithm.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g(n)) = { f(n): there exist positive constants c and n0 such that 0 ≤ cg(n) ≤ f(n) for all n ≥ n0 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f(n)=4n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f(n)⩾4g(n), for all the values of n&gt;0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complexity of f(n) can be represented as Ω(g(n)), i.e. Ω(n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180" y="1842655"/>
            <a:ext cx="313967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6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Theta Notation (</a:t>
            </a:r>
            <a:r>
              <a:rPr lang="el-GR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Θ-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2655"/>
            <a:ext cx="10471265" cy="40264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and the lower bound of the running time of an algorithm, it is used for analyzing the average-case complexity of an algorithm.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(g(n)) = {f(n): there exist positive constants c1, c2 and n0 such that 0 ≤ c1 * g(n) ≤ f(n) ≤ c2 * g(n) for all n ≥ n0}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consider a given function, f(n)=4n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+10n</a:t>
            </a:r>
            <a:r>
              <a:rPr lang="en-US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+5n+1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g(n)=n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4.g(n)⩽f(n)⩽20.g(n), for all the large values of n.</a:t>
            </a:r>
          </a:p>
          <a:p>
            <a:pPr marL="1408560" lvl="7" indent="0" algn="just">
              <a:buNone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the complexity of f(n) can be represented as θ(g(n)), i.e. θ(n</a:t>
            </a:r>
            <a:r>
              <a:rPr lang="en-US" sz="20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334" y="2199842"/>
            <a:ext cx="3198383" cy="24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4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62088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Asymptotic Notations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40393"/>
              </p:ext>
            </p:extLst>
          </p:nvPr>
        </p:nvGraphicFramePr>
        <p:xfrm>
          <a:off x="1096963" y="1843088"/>
          <a:ext cx="519933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Logarithmic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O(log 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Linearithmic, Log-linear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Quadratic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200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Polynomial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20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i="0" kern="1200" baseline="30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US" sz="200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i="0" kern="1200" baseline="300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where c&gt;1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Factorial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O(n!)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192" y="1766258"/>
            <a:ext cx="5257317" cy="366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AE5C-2446-D77A-5D0D-41C390CA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37FB46-C124-20DF-C7B3-2B9E14CEECD3}"/>
              </a:ext>
            </a:extLst>
          </p:cNvPr>
          <p:cNvSpPr txBox="1">
            <a:spLocks/>
          </p:cNvSpPr>
          <p:nvPr/>
        </p:nvSpPr>
        <p:spPr>
          <a:xfrm>
            <a:off x="2944010" y="2523431"/>
            <a:ext cx="6128273" cy="72640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for Practice</a:t>
            </a:r>
          </a:p>
        </p:txBody>
      </p:sp>
    </p:spTree>
    <p:extLst>
      <p:ext uri="{BB962C8B-B14F-4D97-AF65-F5344CB8AC3E}">
        <p14:creationId xmlns:p14="http://schemas.microsoft.com/office/powerpoint/2010/main" val="213801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F10E-C80D-D600-D497-E728EA3FE028}"/>
              </a:ext>
            </a:extLst>
          </p:cNvPr>
          <p:cNvSpPr txBox="1">
            <a:spLocks/>
          </p:cNvSpPr>
          <p:nvPr/>
        </p:nvSpPr>
        <p:spPr>
          <a:xfrm>
            <a:off x="277905" y="336310"/>
            <a:ext cx="11083962" cy="1981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1. Consider the following functions representing the runtime of different algorithms: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f(n)=8n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+3n+10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g(n)=5n+100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h(n)= 2n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+7</a:t>
            </a:r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. Determine the asymptotic complexity (Big-O) of each function.</a:t>
            </a:r>
            <a:br>
              <a:rPr lang="en-US" sz="2400" dirty="0"/>
            </a:br>
            <a:r>
              <a:rPr lang="en-US" sz="2400" dirty="0"/>
              <a:t>ii. Rank them in terms of efficiency for large n, explaining your reasoning.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774428-B36F-8EB1-99BA-3D274A82B57C}"/>
              </a:ext>
            </a:extLst>
          </p:cNvPr>
          <p:cNvSpPr txBox="1">
            <a:spLocks/>
          </p:cNvSpPr>
          <p:nvPr/>
        </p:nvSpPr>
        <p:spPr>
          <a:xfrm>
            <a:off x="277905" y="2559291"/>
            <a:ext cx="11083962" cy="1981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2. Consider the following functions representing the runtime of different algorithms:</a:t>
            </a:r>
          </a:p>
          <a:p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f(n)=6n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+2n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g(n)=4n+log 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h(n)= 3n</a:t>
            </a:r>
            <a:r>
              <a:rPr lang="en-US" sz="2400"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+100</a:t>
            </a:r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/>
              <a:t>. Determine the asymptotic lower bound (Big-Ω) of each function.</a:t>
            </a:r>
            <a:br>
              <a:rPr lang="en-US" sz="2400" dirty="0"/>
            </a:br>
            <a:r>
              <a:rPr lang="en-US" sz="2400" dirty="0"/>
              <a:t>ii. Rank the functions based on their minimum growth rate and explain.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104904-6361-07F5-7926-4B3016CEB27E}"/>
              </a:ext>
            </a:extLst>
          </p:cNvPr>
          <p:cNvGrpSpPr/>
          <p:nvPr/>
        </p:nvGrpSpPr>
        <p:grpSpPr>
          <a:xfrm>
            <a:off x="1" y="4648333"/>
            <a:ext cx="12192000" cy="2209667"/>
            <a:chOff x="1" y="4648333"/>
            <a:chExt cx="12192000" cy="22096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AB865E-36FA-036D-B06F-0E6D2F84FB9B}"/>
                </a:ext>
              </a:extLst>
            </p:cNvPr>
            <p:cNvSpPr txBox="1"/>
            <p:nvPr/>
          </p:nvSpPr>
          <p:spPr>
            <a:xfrm>
              <a:off x="1" y="6051176"/>
              <a:ext cx="12192000" cy="80682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86042415-2C3F-BC57-070C-1241B8F9FA1B}"/>
                </a:ext>
              </a:extLst>
            </p:cNvPr>
            <p:cNvSpPr txBox="1">
              <a:spLocks/>
            </p:cNvSpPr>
            <p:nvPr/>
          </p:nvSpPr>
          <p:spPr>
            <a:xfrm>
              <a:off x="277905" y="4648333"/>
              <a:ext cx="11083962" cy="1981200"/>
            </a:xfrm>
            <a:prstGeom prst="rect">
              <a:avLst/>
            </a:prstGeom>
          </p:spPr>
          <p:txBody>
            <a:bodyPr anchor="ctr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/>
                <a:t>3. Consider the following functions representing the runtime of different algorithms:</a:t>
              </a:r>
            </a:p>
            <a:p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f(n)=2n</a:t>
              </a:r>
              <a:r>
                <a:rPr lang="en-US" sz="2400" baseline="30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+50n+20</a:t>
              </a:r>
              <a:r>
                <a:rPr lang="en-US" sz="2400" dirty="0"/>
                <a:t>; </a:t>
              </a: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g(n)=7n+5</a:t>
              </a:r>
              <a:r>
                <a:rPr lang="en-US" sz="2400" dirty="0"/>
                <a:t>; </a:t>
              </a: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h(n)= 10n</a:t>
              </a:r>
              <a:r>
                <a:rPr lang="en-US" sz="2400" baseline="30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+n</a:t>
              </a:r>
              <a:r>
                <a:rPr lang="en-US" sz="2400" baseline="30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en-US" sz="2400" dirty="0"/>
            </a:p>
            <a:p>
              <a:r>
                <a:rPr lang="en-US" sz="2400" dirty="0" err="1"/>
                <a:t>i</a:t>
              </a:r>
              <a:r>
                <a:rPr lang="en-US" sz="2400" dirty="0"/>
                <a:t>. Prove that each function belongs to a specific asymptotic class using Big-Θ notation.</a:t>
              </a:r>
              <a:br>
                <a:rPr lang="en-US" sz="2400" dirty="0"/>
              </a:br>
              <a:r>
                <a:rPr lang="en-US" sz="2400" dirty="0"/>
                <a:t>ii. Rank them by asymptotic growth rate with explanation.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9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057" y="1942294"/>
            <a:ext cx="10058400" cy="2258568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Analysis of Recurrence Relation</a:t>
            </a:r>
          </a:p>
        </p:txBody>
      </p:sp>
    </p:spTree>
    <p:extLst>
      <p:ext uri="{BB962C8B-B14F-4D97-AF65-F5344CB8AC3E}">
        <p14:creationId xmlns:p14="http://schemas.microsoft.com/office/powerpoint/2010/main" val="1783222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DF34261CC124397F3D91909AA7EE8" ma:contentTypeVersion="3" ma:contentTypeDescription="Create a new document." ma:contentTypeScope="" ma:versionID="aae8c34e91a1797a299ef4ff2d86b071">
  <xsd:schema xmlns:xsd="http://www.w3.org/2001/XMLSchema" xmlns:xs="http://www.w3.org/2001/XMLSchema" xmlns:p="http://schemas.microsoft.com/office/2006/metadata/properties" xmlns:ns2="5e71315f-5b78-462f-9850-4380c4e47649" targetNamespace="http://schemas.microsoft.com/office/2006/metadata/properties" ma:root="true" ma:fieldsID="4b4576f0867e75ef051d607cd6875836" ns2:_="">
    <xsd:import namespace="5e71315f-5b78-462f-9850-4380c4e476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1315f-5b78-462f-9850-4380c4e47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EE4BDE-C001-4CCE-ABAA-CDFF1D42A0C0}"/>
</file>

<file path=customXml/itemProps2.xml><?xml version="1.0" encoding="utf-8"?>
<ds:datastoreItem xmlns:ds="http://schemas.openxmlformats.org/officeDocument/2006/customXml" ds:itemID="{D835927C-1C82-485E-A956-2245F6CDB11A}"/>
</file>

<file path=customXml/itemProps3.xml><?xml version="1.0" encoding="utf-8"?>
<ds:datastoreItem xmlns:ds="http://schemas.openxmlformats.org/officeDocument/2006/customXml" ds:itemID="{A92366B0-B00F-4399-8FA5-A7FC4926873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387</TotalTime>
  <Words>1394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Cambria Math</vt:lpstr>
      <vt:lpstr>Times New Roman</vt:lpstr>
      <vt:lpstr>Wingdings</vt:lpstr>
      <vt:lpstr>Retrospect</vt:lpstr>
      <vt:lpstr>Asymptotic Notations</vt:lpstr>
      <vt:lpstr>Introduction</vt:lpstr>
      <vt:lpstr>Big-O Notation (O-notation)</vt:lpstr>
      <vt:lpstr>Omega Notation (Ω-Notation)</vt:lpstr>
      <vt:lpstr>Theta Notation (Θ-Notation)</vt:lpstr>
      <vt:lpstr>Common Asymptotic Notations</vt:lpstr>
      <vt:lpstr>PowerPoint Presentation</vt:lpstr>
      <vt:lpstr>PowerPoint Presentation</vt:lpstr>
      <vt:lpstr>Complexity Analysis of Recurrence Relation</vt:lpstr>
      <vt:lpstr>Definition</vt:lpstr>
      <vt:lpstr>Solving Technique</vt:lpstr>
      <vt:lpstr>Substitution Method</vt:lpstr>
      <vt:lpstr>Substitution Method Cont’d</vt:lpstr>
      <vt:lpstr>Substitution Method Cont’d</vt:lpstr>
      <vt:lpstr>Master Method (Theorem)</vt:lpstr>
      <vt:lpstr>Master Method Cont’d</vt:lpstr>
      <vt:lpstr>Master Method Cont’d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Lecturer-nth</dc:creator>
  <cp:lastModifiedBy>Sumaiya Tasnim</cp:lastModifiedBy>
  <cp:revision>18</cp:revision>
  <dcterms:created xsi:type="dcterms:W3CDTF">2024-12-10T08:20:15Z</dcterms:created>
  <dcterms:modified xsi:type="dcterms:W3CDTF">2025-08-25T12:54:24Z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0x010100E82DF34261CC124397F3D91909AA7EE8</vt:lpwstr>
  </property>
</Properties>
</file>