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  <p:sldId id="327" r:id="rId6"/>
    <p:sldId id="328" r:id="rId7"/>
    <p:sldId id="329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74" r:id="rId19"/>
    <p:sldId id="269" r:id="rId20"/>
    <p:sldId id="270" r:id="rId21"/>
    <p:sldId id="271" r:id="rId22"/>
    <p:sldId id="272" r:id="rId23"/>
    <p:sldId id="273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258" r:id="rId7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slide" Target="slides/slide70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331598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2303148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2473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033492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 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142282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0173432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6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93593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1904024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958106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3209956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1915650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7142195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211579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75292598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035331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4842862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08627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3109086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0824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6565313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409979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Algorithm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problem-solving technique used to solve problems by dividing the main problem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solving them individually and then merging them to find solution to the original problem.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440" y="2591723"/>
            <a:ext cx="5943600" cy="373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0849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8677454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330441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9263537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3593570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95968932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</p:spTree>
    <p:extLst>
      <p:ext uri="{BB962C8B-B14F-4D97-AF65-F5344CB8AC3E}">
        <p14:creationId xmlns:p14="http://schemas.microsoft.com/office/powerpoint/2010/main" val="2551259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357358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6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352529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9327238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355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827868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3245591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5502521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18239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194716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9640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374257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5340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20070825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293339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pPr algn="just"/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Steps of Divide and Conquer: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problem into two or more smaller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Conquer: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Solve each of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small enough, solve it directly (often recursively).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 the solutions to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solve the original problem.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typically uses recursion to solve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Combine Operations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is split into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results are merged to solve the original problem.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divide and conquer algorithms, especially when used in sorting or searching, can achieve optimal time complexity.</a:t>
            </a:r>
          </a:p>
        </p:txBody>
      </p:sp>
    </p:spTree>
    <p:extLst>
      <p:ext uri="{BB962C8B-B14F-4D97-AF65-F5344CB8AC3E}">
        <p14:creationId xmlns:p14="http://schemas.microsoft.com/office/powerpoint/2010/main" val="4280598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4617377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72418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47820835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646416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681977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180013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84907960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7770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52828574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310021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divides the array into two halves, solves the problem for each half recursively, and combines the results.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subarray sum in the left half.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subarray sum in the right half.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subarray sum that crosses the midpoint.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the maximum of the three.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54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63537631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0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2282876"/>
              </p:ext>
            </p:extLst>
          </p:nvPr>
        </p:nvGraphicFramePr>
        <p:xfrm>
          <a:off x="1084578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4378716"/>
              </p:ext>
            </p:extLst>
          </p:nvPr>
        </p:nvGraphicFramePr>
        <p:xfrm>
          <a:off x="1100192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20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3170211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2106"/>
              </p:ext>
            </p:extLst>
          </p:nvPr>
        </p:nvGraphicFramePr>
        <p:xfrm>
          <a:off x="1781750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641633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44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4044890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349346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832106"/>
              </p:ext>
            </p:extLst>
          </p:nvPr>
        </p:nvGraphicFramePr>
        <p:xfrm>
          <a:off x="1781750" y="322075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32056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10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 Cont’d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368454"/>
          </a:xfrm>
        </p:spPr>
        <p:txBody>
          <a:bodyPr>
            <a:normAutofit/>
          </a:bodyPr>
          <a:lstStyle/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Many divide and conquer algorithms (like binary search, merge sort and quick sort) are very efficient compared to simpler approaches.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independent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subproblems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divide and conquer are often suitable for parallel execution, leading to faster algorithms on multi-core machines.</a:t>
            </a:r>
          </a:p>
          <a:p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Overhead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Recursive calls can lead to overhead, especially if the recursion depth is high.</a:t>
            </a:r>
          </a:p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Some divide and conquer algorithms (e.g., merge sort) require additional memory space, leading to higher space complexity.</a:t>
            </a:r>
          </a:p>
        </p:txBody>
      </p:sp>
    </p:spTree>
    <p:extLst>
      <p:ext uri="{BB962C8B-B14F-4D97-AF65-F5344CB8AC3E}">
        <p14:creationId xmlns:p14="http://schemas.microsoft.com/office/powerpoint/2010/main" val="1560809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854044" y="1737360"/>
            <a:ext cx="6117131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0633257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5209529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 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161130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86529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1478778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6325331"/>
              </p:ext>
            </p:extLst>
          </p:nvPr>
        </p:nvGraphicFramePr>
        <p:xfrm>
          <a:off x="1084577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3331227"/>
              </p:ext>
            </p:extLst>
          </p:nvPr>
        </p:nvGraphicFramePr>
        <p:xfrm>
          <a:off x="1781750" y="371574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2394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61243707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08536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78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5757849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7446493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60029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012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6258636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3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515278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77962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73012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4625785"/>
              </p:ext>
            </p:extLst>
          </p:nvPr>
        </p:nvGraphicFramePr>
        <p:xfrm>
          <a:off x="1097281" y="274781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5776657"/>
              </p:ext>
            </p:extLst>
          </p:nvPr>
        </p:nvGraphicFramePr>
        <p:xfrm>
          <a:off x="2460397" y="274781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26144"/>
              </p:ext>
            </p:extLst>
          </p:nvPr>
        </p:nvGraphicFramePr>
        <p:xfrm>
          <a:off x="2460397" y="3201998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2698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875408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59692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2841965"/>
              </p:ext>
            </p:extLst>
          </p:nvPr>
        </p:nvGraphicFramePr>
        <p:xfrm>
          <a:off x="3177575" y="321251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277368"/>
              </p:ext>
            </p:extLst>
          </p:nvPr>
        </p:nvGraphicFramePr>
        <p:xfrm>
          <a:off x="3193189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888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859692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119026"/>
              </p:ext>
            </p:extLst>
          </p:nvPr>
        </p:nvGraphicFramePr>
        <p:xfrm>
          <a:off x="3871836" y="3212516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37620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4804403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295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5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18993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937620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227120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0657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1225419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918993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0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4990010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38598817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5997224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006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the largest sum that can be obtained from a contiguous subarray within a given array.</a:t>
            </a:r>
          </a:p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can be solved with different time complexities.</a:t>
            </a:r>
          </a:p>
          <a:p>
            <a:pPr algn="just">
              <a:spcBef>
                <a:spcPts val="0"/>
              </a:spcBef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O(n²)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Quadratic Time Complexity (Brute Force)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 log n)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O(n) –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Kadane’s Algorithm (Optimal Solution)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899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7334181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752835"/>
              </p:ext>
            </p:extLst>
          </p:nvPr>
        </p:nvGraphicFramePr>
        <p:xfrm>
          <a:off x="4534375" y="272906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 r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52267"/>
              </p:ext>
            </p:extLst>
          </p:nvPr>
        </p:nvGraphicFramePr>
        <p:xfrm>
          <a:off x="4534375" y="318324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1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0892854"/>
              </p:ext>
            </p:extLst>
          </p:nvPr>
        </p:nvGraphicFramePr>
        <p:xfrm>
          <a:off x="3190278" y="2739578"/>
          <a:ext cx="13631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4958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88158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9348063"/>
              </p:ext>
            </p:extLst>
          </p:nvPr>
        </p:nvGraphicFramePr>
        <p:xfrm>
          <a:off x="3177081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7450417"/>
              </p:ext>
            </p:extLst>
          </p:nvPr>
        </p:nvGraphicFramePr>
        <p:xfrm>
          <a:off x="3871836" y="3707503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2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4574923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486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4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80669883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7752267"/>
              </p:ext>
            </p:extLst>
          </p:nvPr>
        </p:nvGraphicFramePr>
        <p:xfrm>
          <a:off x="4534375" y="3183240"/>
          <a:ext cx="678647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8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7449605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04412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78104465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-2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2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1588335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6751487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2036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81303868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sum = 0;    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&gt;= left;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--)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sum = 0;   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mid + 1;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&lt;= right;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sum +=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];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   }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6413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2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779014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5997558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0138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03324271"/>
              </p:ext>
            </p:extLst>
          </p:nvPr>
        </p:nvGraphicFramePr>
        <p:xfrm>
          <a:off x="1084578" y="1820700"/>
          <a:ext cx="407188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5269584" y="1737360"/>
            <a:ext cx="6701592" cy="455031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left,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right) {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if (left == right) </a:t>
            </a: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[left];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mid = (left + right) / 2;    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mid);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maxSubarraySumDC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mid + 1, right);   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maxCrossingSum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left, mid, right);    </a:t>
            </a:r>
          </a:p>
          <a:p>
            <a:pPr>
              <a:spcBef>
                <a:spcPts val="0"/>
              </a:spcBef>
            </a:pPr>
            <a:endParaRPr lang="en-US" sz="15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return max({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});}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 </a:t>
            </a:r>
            <a:r>
              <a:rPr lang="en-US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logn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(Divide and Conquer)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39266" y="4854804"/>
            <a:ext cx="248867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439266" y="5338523"/>
            <a:ext cx="2488676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439266" y="5822242"/>
            <a:ext cx="2488676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crossMax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7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382000" y="5338523"/>
            <a:ext cx="2488676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 = 7</a:t>
            </a:r>
            <a:endParaRPr lang="en-US" dirty="0"/>
          </a:p>
        </p:txBody>
      </p:sp>
      <p:graphicFrame>
        <p:nvGraphicFramePr>
          <p:cNvPr id="1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4435801"/>
              </p:ext>
            </p:extLst>
          </p:nvPr>
        </p:nvGraphicFramePr>
        <p:xfrm>
          <a:off x="3177081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2731330"/>
              </p:ext>
            </p:extLst>
          </p:nvPr>
        </p:nvGraphicFramePr>
        <p:xfrm>
          <a:off x="1097280" y="2274880"/>
          <a:ext cx="2035941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64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67864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90099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Kadane's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efficiently finds the maximum subarray sum in O(n) time by maintaining a running sum.</a:t>
            </a:r>
          </a:p>
          <a:p>
            <a:pPr algn="just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the smallest possible integer.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0.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through the array: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current element to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exceeds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update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202870" lvl="5" indent="-285750" algn="just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drops below 0, reset it to 0.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maxSum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846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9487807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0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</p:spTree>
    <p:extLst>
      <p:ext uri="{BB962C8B-B14F-4D97-AF65-F5344CB8AC3E}">
        <p14:creationId xmlns:p14="http://schemas.microsoft.com/office/powerpoint/2010/main" val="21071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31863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9537201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9131863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08781394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8627127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-1</a:t>
            </a:r>
          </a:p>
        </p:txBody>
      </p:sp>
    </p:spTree>
    <p:extLst>
      <p:ext uri="{BB962C8B-B14F-4D97-AF65-F5344CB8AC3E}">
        <p14:creationId xmlns:p14="http://schemas.microsoft.com/office/powerpoint/2010/main" val="907652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76828"/>
          </a:xfrm>
        </p:spPr>
        <p:txBody>
          <a:bodyPr>
            <a:normAutofit/>
          </a:bodyPr>
          <a:lstStyle/>
          <a:p>
            <a:pPr algn="just">
              <a:spcBef>
                <a:spcPts val="0"/>
              </a:spcBef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Brute Force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considers all possible subarrays and computes their sums.</a:t>
            </a:r>
          </a:p>
          <a:p>
            <a:pPr algn="just"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Algorithm: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over all possible starting indices.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 over all possible ending indices.</a:t>
            </a:r>
          </a:p>
          <a:p>
            <a:pPr marL="909828" lvl="3" indent="-342900" algn="just">
              <a:spcBef>
                <a:spcPts val="0"/>
              </a:spcBef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 the sum for each subarray and track the maximum sum.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11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94133234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3818505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16270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0</a:t>
            </a:r>
          </a:p>
        </p:txBody>
      </p:sp>
    </p:spTree>
    <p:extLst>
      <p:ext uri="{BB962C8B-B14F-4D97-AF65-F5344CB8AC3E}">
        <p14:creationId xmlns:p14="http://schemas.microsoft.com/office/powerpoint/2010/main" val="25939983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3316270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20550639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88922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5</a:t>
            </a:r>
          </a:p>
        </p:txBody>
      </p:sp>
    </p:spTree>
    <p:extLst>
      <p:ext uri="{BB962C8B-B14F-4D97-AF65-F5344CB8AC3E}">
        <p14:creationId xmlns:p14="http://schemas.microsoft.com/office/powerpoint/2010/main" val="189927929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889220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28535988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9175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2637096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11917502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3575136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96661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7</a:t>
            </a:r>
          </a:p>
        </p:txBody>
      </p:sp>
    </p:spTree>
    <p:extLst>
      <p:ext uri="{BB962C8B-B14F-4D97-AF65-F5344CB8AC3E}">
        <p14:creationId xmlns:p14="http://schemas.microsoft.com/office/powerpoint/2010/main" val="28387335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88966613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20702035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2716721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kadane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{   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0)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;}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Kadane’s</a:t>
            </a: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9541" y="430546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7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09541" y="3407296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currentSum</a:t>
            </a:r>
            <a:r>
              <a:rPr lang="en-US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4292372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99487807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5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–</a:t>
            </a:r>
            <a:r>
              <a:rPr lang="en-US" b="1" dirty="0"/>
              <a:t>2147483648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0</a:t>
            </a:r>
          </a:p>
        </p:txBody>
      </p:sp>
    </p:spTree>
    <p:extLst>
      <p:ext uri="{BB962C8B-B14F-4D97-AF65-F5344CB8AC3E}">
        <p14:creationId xmlns:p14="http://schemas.microsoft.com/office/powerpoint/2010/main" val="3284857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of Approaches</a:t>
            </a:r>
            <a:endParaRPr lang="en-US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1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78199242"/>
              </p:ext>
            </p:extLst>
          </p:nvPr>
        </p:nvGraphicFramePr>
        <p:xfrm>
          <a:off x="1222308" y="2318326"/>
          <a:ext cx="9933372" cy="3066476"/>
        </p:xfrm>
        <a:graphic>
          <a:graphicData uri="http://schemas.openxmlformats.org/drawingml/2006/table">
            <a:tbl>
              <a:tblPr firstRow="1" bandRow="1">
                <a:tableStyleId>{D03447BB-5D67-496B-8E87-E561075AD55C}</a:tableStyleId>
              </a:tblPr>
              <a:tblGrid>
                <a:gridCol w="2241328">
                  <a:extLst>
                    <a:ext uri="{9D8B030D-6E8A-4147-A177-3AD203B41FA5}">
                      <a16:colId xmlns:a16="http://schemas.microsoft.com/office/drawing/2014/main" val="2669785383"/>
                    </a:ext>
                  </a:extLst>
                </a:gridCol>
                <a:gridCol w="2401455">
                  <a:extLst>
                    <a:ext uri="{9D8B030D-6E8A-4147-A177-3AD203B41FA5}">
                      <a16:colId xmlns:a16="http://schemas.microsoft.com/office/drawing/2014/main" val="2351724725"/>
                    </a:ext>
                  </a:extLst>
                </a:gridCol>
                <a:gridCol w="2419927">
                  <a:extLst>
                    <a:ext uri="{9D8B030D-6E8A-4147-A177-3AD203B41FA5}">
                      <a16:colId xmlns:a16="http://schemas.microsoft.com/office/drawing/2014/main" val="1546571875"/>
                    </a:ext>
                  </a:extLst>
                </a:gridCol>
                <a:gridCol w="2870662">
                  <a:extLst>
                    <a:ext uri="{9D8B030D-6E8A-4147-A177-3AD203B41FA5}">
                      <a16:colId xmlns:a16="http://schemas.microsoft.com/office/drawing/2014/main" val="2093145545"/>
                    </a:ext>
                  </a:extLst>
                </a:gridCol>
              </a:tblGrid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Space Complexity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4349375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Brute Force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O(n²)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Checks all subarrays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5062081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Divide &amp; Conquer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 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O(log 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Recursively divides array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576763"/>
                  </a:ext>
                </a:extLst>
              </a:tr>
              <a:tr h="7666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Kadane’s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Algorithm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Iterative approach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1303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45632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216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352071019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(int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–2147483648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159327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Subarray Sum – O(n</a:t>
            </a:r>
            <a:r>
              <a:rPr lang="en-US" b="1" baseline="3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(Brute Force Approach)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709397486"/>
              </p:ext>
            </p:extLst>
          </p:nvPr>
        </p:nvGraphicFramePr>
        <p:xfrm>
          <a:off x="1084578" y="1820700"/>
          <a:ext cx="50419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317">
                  <a:extLst>
                    <a:ext uri="{9D8B030D-6E8A-4147-A177-3AD203B41FA5}">
                      <a16:colId xmlns:a16="http://schemas.microsoft.com/office/drawing/2014/main" val="448382071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70210008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571810038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1969536162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778217074"/>
                    </a:ext>
                  </a:extLst>
                </a:gridCol>
                <a:gridCol w="840317">
                  <a:extLst>
                    <a:ext uri="{9D8B030D-6E8A-4147-A177-3AD203B41FA5}">
                      <a16:colId xmlns:a16="http://schemas.microsoft.com/office/drawing/2014/main" val="35173220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rgbClr val="0070C0"/>
                          </a:solidFill>
                        </a:rPr>
                        <a:t>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j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-2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-3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8060877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7920" y="1737360"/>
            <a:ext cx="5753256" cy="413173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maxSubarraySum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[],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n)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spcBef>
                <a:spcPts val="0"/>
              </a:spcBef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INT_MIN;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sum = 0;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for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j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j &lt; n;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		sum +=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[j];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max(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sum);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spcBef>
                <a:spcPts val="0"/>
              </a:spcBef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maxSum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5957" y="4111784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5957" y="3618561"/>
            <a:ext cx="2530764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sum = -1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5957" y="4605007"/>
            <a:ext cx="253076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maxSum</a:t>
            </a:r>
            <a:r>
              <a:rPr lang="en-US" dirty="0"/>
              <a:t> = 3</a:t>
            </a:r>
          </a:p>
        </p:txBody>
      </p:sp>
    </p:spTree>
    <p:extLst>
      <p:ext uri="{BB962C8B-B14F-4D97-AF65-F5344CB8AC3E}">
        <p14:creationId xmlns:p14="http://schemas.microsoft.com/office/powerpoint/2010/main" val="442653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2DF34261CC124397F3D91909AA7EE8" ma:contentTypeVersion="3" ma:contentTypeDescription="Create a new document." ma:contentTypeScope="" ma:versionID="aae8c34e91a1797a299ef4ff2d86b071">
  <xsd:schema xmlns:xsd="http://www.w3.org/2001/XMLSchema" xmlns:xs="http://www.w3.org/2001/XMLSchema" xmlns:p="http://schemas.microsoft.com/office/2006/metadata/properties" xmlns:ns2="5e71315f-5b78-462f-9850-4380c4e47649" targetNamespace="http://schemas.microsoft.com/office/2006/metadata/properties" ma:root="true" ma:fieldsID="4b4576f0867e75ef051d607cd6875836" ns2:_="">
    <xsd:import namespace="5e71315f-5b78-462f-9850-4380c4e4764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71315f-5b78-462f-9850-4380c4e476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77B6A6-F3CD-4615-A921-6D0784454FF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307F143-9F8C-45DF-B487-CC2DF86C38E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1A19C8D3-A002-46F4-9F27-5D0E6977380D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1319</TotalTime>
  <Words>7758</Words>
  <Application>Microsoft Office PowerPoint</Application>
  <PresentationFormat>Widescreen</PresentationFormat>
  <Paragraphs>1421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Algerian</vt:lpstr>
      <vt:lpstr>Arial</vt:lpstr>
      <vt:lpstr>Calibri</vt:lpstr>
      <vt:lpstr>Calibri Light</vt:lpstr>
      <vt:lpstr>Courier New</vt:lpstr>
      <vt:lpstr>Times New Roman</vt:lpstr>
      <vt:lpstr>Wingdings</vt:lpstr>
      <vt:lpstr>Retrospect</vt:lpstr>
      <vt:lpstr>Divide and Conquer Algorithms</vt:lpstr>
      <vt:lpstr>Divide and Conquer</vt:lpstr>
      <vt:lpstr>Divide and Conquer Cont’d</vt:lpstr>
      <vt:lpstr>Divide and Conquer Cont’d</vt:lpstr>
      <vt:lpstr>Maximum Subarray Sum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O(n2) (Brute Force Approach)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 logn) (Divide and Conquer)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Maximum Subarray Sum – O(n) (Kadane’s Algorithm)</vt:lpstr>
      <vt:lpstr>Comparison of Approaches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 - 3</dc:title>
  <dc:creator>Md. Muktar Hossain</dc:creator>
  <cp:lastModifiedBy>Sumaiya Tasnim</cp:lastModifiedBy>
  <cp:revision>34</cp:revision>
  <dcterms:created xsi:type="dcterms:W3CDTF">2025-01-07T12:40:22Z</dcterms:created>
  <dcterms:modified xsi:type="dcterms:W3CDTF">2025-08-30T12:23:53Z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0x010100E82DF34261CC124397F3D91909AA7EE8</vt:lpwstr>
  </property>
</Properties>
</file>