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1" r:id="rId5"/>
    <p:sldId id="290" r:id="rId6"/>
    <p:sldId id="267" r:id="rId7"/>
    <p:sldId id="287" r:id="rId8"/>
    <p:sldId id="377" r:id="rId9"/>
    <p:sldId id="378" r:id="rId10"/>
    <p:sldId id="291" r:id="rId11"/>
    <p:sldId id="293" r:id="rId12"/>
    <p:sldId id="380" r:id="rId13"/>
    <p:sldId id="292" r:id="rId14"/>
    <p:sldId id="381" r:id="rId15"/>
    <p:sldId id="382" r:id="rId16"/>
    <p:sldId id="383" r:id="rId17"/>
    <p:sldId id="384" r:id="rId18"/>
  </p:sldIdLst>
  <p:sldSz cx="9144000" cy="6858000" type="screen4x3"/>
  <p:notesSz cx="10223500" cy="70866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bg2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bg2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bg2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bg2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bg2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b="1" kern="1200">
        <a:solidFill>
          <a:schemeClr val="bg2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b="1" kern="1200">
        <a:solidFill>
          <a:schemeClr val="bg2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b="1" kern="1200">
        <a:solidFill>
          <a:schemeClr val="bg2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b="1" kern="1200">
        <a:solidFill>
          <a:schemeClr val="bg2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C0C0"/>
    <a:srgbClr val="B2B2B2"/>
    <a:srgbClr val="FFFF99"/>
    <a:srgbClr val="003399"/>
    <a:srgbClr val="336699"/>
    <a:srgbClr val="008080"/>
    <a:srgbClr val="009999"/>
    <a:srgbClr val="E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796972-79CF-5064-3356-F5031BA334CF}" v="3" dt="2025-08-21T07:39:49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4291" autoAdjust="0"/>
  </p:normalViewPr>
  <p:slideViewPr>
    <p:cSldViewPr>
      <p:cViewPr varScale="1">
        <p:scale>
          <a:sx n="74" d="100"/>
          <a:sy n="74" d="100"/>
        </p:scale>
        <p:origin x="15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IUL ISLAM RAFI" userId="S::241311142@vu.edu.bd::1531b9ca-00b1-4095-83f8-a6f2db2016a6" providerId="AD" clId="Web-{FF796972-79CF-5064-3356-F5031BA334CF}"/>
    <pc:docChg chg="modSld">
      <pc:chgData name="RAFIUL ISLAM RAFI" userId="S::241311142@vu.edu.bd::1531b9ca-00b1-4095-83f8-a6f2db2016a6" providerId="AD" clId="Web-{FF796972-79CF-5064-3356-F5031BA334CF}" dt="2025-08-21T07:39:49.481" v="2" actId="1076"/>
      <pc:docMkLst>
        <pc:docMk/>
      </pc:docMkLst>
      <pc:sldChg chg="modSp">
        <pc:chgData name="RAFIUL ISLAM RAFI" userId="S::241311142@vu.edu.bd::1531b9ca-00b1-4095-83f8-a6f2db2016a6" providerId="AD" clId="Web-{FF796972-79CF-5064-3356-F5031BA334CF}" dt="2025-08-21T07:39:49.481" v="2" actId="1076"/>
        <pc:sldMkLst>
          <pc:docMk/>
          <pc:sldMk cId="0" sldId="267"/>
        </pc:sldMkLst>
        <pc:picChg chg="mod">
          <ac:chgData name="RAFIUL ISLAM RAFI" userId="S::241311142@vu.edu.bd::1531b9ca-00b1-4095-83f8-a6f2db2016a6" providerId="AD" clId="Web-{FF796972-79CF-5064-3356-F5031BA334CF}" dt="2025-08-21T07:39:49.481" v="2" actId="1076"/>
          <ac:picMkLst>
            <pc:docMk/>
            <pc:sldMk cId="0" sldId="267"/>
            <ac:picMk id="8197" creationId="{235FF04D-761F-461B-9042-F11532165C19}"/>
          </ac:picMkLst>
        </pc:picChg>
      </pc:sldChg>
    </pc:docChg>
  </pc:docChgLst>
  <pc:docChgLst>
    <pc:chgData name="Md. Nahid Hasan" userId="S::nahid@vu.edu.bd::85ea5f9e-65d6-4031-b810-9415101f2e21" providerId="AD" clId="Web-{8239C61A-973E-47BA-B4A8-1ED843FCB9C0}"/>
    <pc:docChg chg="modSld">
      <pc:chgData name="Md. Nahid Hasan" userId="S::nahid@vu.edu.bd::85ea5f9e-65d6-4031-b810-9415101f2e21" providerId="AD" clId="Web-{8239C61A-973E-47BA-B4A8-1ED843FCB9C0}" dt="2021-01-17T08:44:11.358" v="0" actId="1076"/>
      <pc:docMkLst>
        <pc:docMk/>
      </pc:docMkLst>
      <pc:sldChg chg="modSp">
        <pc:chgData name="Md. Nahid Hasan" userId="S::nahid@vu.edu.bd::85ea5f9e-65d6-4031-b810-9415101f2e21" providerId="AD" clId="Web-{8239C61A-973E-47BA-B4A8-1ED843FCB9C0}" dt="2021-01-17T08:44:11.358" v="0" actId="1076"/>
        <pc:sldMkLst>
          <pc:docMk/>
          <pc:sldMk cId="0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8B2FA8E-F1BF-4949-AC98-582B6A6118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0713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>
            <a:lvl1pPr defTabSz="989013" eaLnBrk="0" hangingPunct="0">
              <a:defRPr sz="1300" b="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TCP/IP Protocol Suite and IP Addressing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4A37C75-5ED8-46AC-B18A-3944C191B59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2788" y="0"/>
            <a:ext cx="4430712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2B5D3810-52B5-4261-B837-C1D024ABAFB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32588"/>
            <a:ext cx="4430713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11" tIns="49455" rIns="98911" bIns="49455" numCol="1" anchor="b" anchorCtr="0" compatLnSpc="1">
            <a:prstTxWarp prst="textNoShape">
              <a:avLst/>
            </a:prstTxWarp>
          </a:bodyPr>
          <a:lstStyle>
            <a:lvl1pPr defTabSz="989013" eaLnBrk="0" hangingPunct="0">
              <a:defRPr sz="1300" b="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CCNA1 v3 Module 9 DC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FEBB2F85-12F0-4634-98E2-6DE932D3BE7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2788" y="6732588"/>
            <a:ext cx="4430712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11" tIns="49455" rIns="98911" bIns="49455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B728FF1-7D28-4515-9CC6-B4600B8243B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>
            <a:extLst>
              <a:ext uri="{FF2B5EF4-FFF2-40B4-BE49-F238E27FC236}">
                <a16:creationId xmlns:a16="http://schemas.microsoft.com/office/drawing/2014/main" id="{6E2E8FA0-FF75-47B2-95BF-638EFF7BA7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0713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>
            <a:lvl1pPr defTabSz="989013" eaLnBrk="0" hangingPunct="0">
              <a:defRPr sz="1300" b="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TCP/IP Protocol Suite and IP Addressing</a:t>
            </a:r>
          </a:p>
        </p:txBody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id="{96AD0692-3BF6-4A53-9937-771EA1A9507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2788" y="0"/>
            <a:ext cx="4430712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1028">
            <a:extLst>
              <a:ext uri="{FF2B5EF4-FFF2-40B4-BE49-F238E27FC236}">
                <a16:creationId xmlns:a16="http://schemas.microsoft.com/office/drawing/2014/main" id="{41C3ECD5-91C8-4308-8C32-D95A99ECF7A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0100" y="531813"/>
            <a:ext cx="3543300" cy="2657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1029">
            <a:extLst>
              <a:ext uri="{FF2B5EF4-FFF2-40B4-BE49-F238E27FC236}">
                <a16:creationId xmlns:a16="http://schemas.microsoft.com/office/drawing/2014/main" id="{DF19E8BD-C674-453B-BA11-6582370E62C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65500"/>
            <a:ext cx="7496175" cy="31892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5366" name="Rectangle 1030">
            <a:extLst>
              <a:ext uri="{FF2B5EF4-FFF2-40B4-BE49-F238E27FC236}">
                <a16:creationId xmlns:a16="http://schemas.microsoft.com/office/drawing/2014/main" id="{F949329E-82E1-4528-B6A4-6227557E80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32588"/>
            <a:ext cx="4430713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11" tIns="49455" rIns="98911" bIns="49455" numCol="1" anchor="b" anchorCtr="0" compatLnSpc="1">
            <a:prstTxWarp prst="textNoShape">
              <a:avLst/>
            </a:prstTxWarp>
          </a:bodyPr>
          <a:lstStyle>
            <a:lvl1pPr defTabSz="989013" eaLnBrk="0" hangingPunct="0">
              <a:defRPr sz="1300" b="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CCNA1 v3 Module 9 DC</a:t>
            </a:r>
          </a:p>
        </p:txBody>
      </p:sp>
      <p:sp>
        <p:nvSpPr>
          <p:cNvPr id="15367" name="Rectangle 1031">
            <a:extLst>
              <a:ext uri="{FF2B5EF4-FFF2-40B4-BE49-F238E27FC236}">
                <a16:creationId xmlns:a16="http://schemas.microsoft.com/office/drawing/2014/main" id="{E0A6062A-484C-469E-BA0B-D4BE849D89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2788" y="6732588"/>
            <a:ext cx="4430712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11" tIns="49455" rIns="98911" bIns="49455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B06FCE2-B548-45CE-9C50-C020223C06D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:a16="http://schemas.microsoft.com/office/drawing/2014/main" id="{911FF5CA-85B9-410A-B65F-470062A81C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GB" altLang="en-US" sz="1300">
                <a:latin typeface="Times New Roman" panose="02020603050405020304" pitchFamily="18" charset="0"/>
                <a:cs typeface="Arial" panose="020B0604020202020204" pitchFamily="34" charset="0"/>
              </a:rPr>
              <a:t>TCP/IP Protocol Suite and IP Addressing</a:t>
            </a:r>
          </a:p>
        </p:txBody>
      </p:sp>
      <p:sp>
        <p:nvSpPr>
          <p:cNvPr id="6147" name="Rectangle 1030">
            <a:extLst>
              <a:ext uri="{FF2B5EF4-FFF2-40B4-BE49-F238E27FC236}">
                <a16:creationId xmlns:a16="http://schemas.microsoft.com/office/drawing/2014/main" id="{1BC6BB67-F2FF-4B66-B4CC-2D766327181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GB" altLang="en-US" sz="1300">
                <a:latin typeface="Times New Roman" panose="02020603050405020304" pitchFamily="18" charset="0"/>
                <a:cs typeface="Arial" panose="020B0604020202020204" pitchFamily="34" charset="0"/>
              </a:rPr>
              <a:t>CCNA1 v3 Module 9 DC</a:t>
            </a:r>
          </a:p>
        </p:txBody>
      </p:sp>
      <p:sp>
        <p:nvSpPr>
          <p:cNvPr id="6148" name="Rectangle 1031">
            <a:extLst>
              <a:ext uri="{FF2B5EF4-FFF2-40B4-BE49-F238E27FC236}">
                <a16:creationId xmlns:a16="http://schemas.microsoft.com/office/drawing/2014/main" id="{105BCF38-623E-4212-9BDA-C532174DA1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57CED4-B7AA-456B-AFA6-3FD795A83A7A}" type="slidenum">
              <a:rPr kumimoji="0" lang="en-GB" altLang="en-US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kumimoji="0" lang="en-GB" altLang="en-US" sz="1300">
              <a:latin typeface="Times New Roman" panose="02020603050405020304" pitchFamily="18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E5220327-1536-467E-BFB2-19222F7972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C25E8BC0-6017-4E31-86CD-8BDE6EB257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>
            <a:extLst>
              <a:ext uri="{FF2B5EF4-FFF2-40B4-BE49-F238E27FC236}">
                <a16:creationId xmlns:a16="http://schemas.microsoft.com/office/drawing/2014/main" id="{5DA94FC9-B5AA-4FAA-A691-C106619C5A6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GB" altLang="en-US" sz="1300">
                <a:latin typeface="Times New Roman" panose="02020603050405020304" pitchFamily="18" charset="0"/>
                <a:cs typeface="Arial" panose="020B0604020202020204" pitchFamily="34" charset="0"/>
              </a:rPr>
              <a:t>TCP/IP Protocol Suite and IP Addressing</a:t>
            </a:r>
          </a:p>
        </p:txBody>
      </p:sp>
      <p:sp>
        <p:nvSpPr>
          <p:cNvPr id="10243" name="Rectangle 1030">
            <a:extLst>
              <a:ext uri="{FF2B5EF4-FFF2-40B4-BE49-F238E27FC236}">
                <a16:creationId xmlns:a16="http://schemas.microsoft.com/office/drawing/2014/main" id="{B152DD58-C064-4E56-9D7D-1EBAD6A9EBE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GB" altLang="en-US" sz="1300">
                <a:latin typeface="Times New Roman" panose="02020603050405020304" pitchFamily="18" charset="0"/>
                <a:cs typeface="Arial" panose="020B0604020202020204" pitchFamily="34" charset="0"/>
              </a:rPr>
              <a:t>CCNA1 v3 Module 9 DC</a:t>
            </a:r>
          </a:p>
        </p:txBody>
      </p:sp>
      <p:sp>
        <p:nvSpPr>
          <p:cNvPr id="10244" name="Rectangle 1031">
            <a:extLst>
              <a:ext uri="{FF2B5EF4-FFF2-40B4-BE49-F238E27FC236}">
                <a16:creationId xmlns:a16="http://schemas.microsoft.com/office/drawing/2014/main" id="{FDFC78D7-ECE1-489C-868B-A4F87508B1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89702F-CB5E-4C2D-B800-067CE46808DA}" type="slidenum">
              <a:rPr kumimoji="0" lang="en-GB" altLang="en-US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kumimoji="0" lang="en-GB" altLang="en-US" sz="1300">
              <a:latin typeface="Times New Roman" panose="02020603050405020304" pitchFamily="18" charset="0"/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4D92741C-D284-4BAB-9041-AE134A1984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31734C79-DEE0-482A-A263-27E757039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>
                <a:latin typeface="Arial" panose="020B0604020202020204" pitchFamily="34" charset="0"/>
                <a:cs typeface="Times New Roman" panose="02020603050405020304" pitchFamily="18" charset="0"/>
              </a:rPr>
              <a:t>An IP address consists of four sections separated by dots.</a:t>
            </a:r>
          </a:p>
          <a:p>
            <a:r>
              <a:rPr lang="en-GB" altLang="en-US">
                <a:latin typeface="Arial" panose="020B0604020202020204" pitchFamily="34" charset="0"/>
                <a:cs typeface="Times New Roman" panose="02020603050405020304" pitchFamily="18" charset="0"/>
              </a:rPr>
              <a:t>Commonly written in decimal </a:t>
            </a:r>
            <a:br>
              <a:rPr lang="en-GB" altLang="en-US">
                <a:latin typeface="Arial" panose="020B0604020202020204" pitchFamily="34" charset="0"/>
                <a:cs typeface="Times New Roman" panose="02020603050405020304" pitchFamily="18" charset="0"/>
              </a:rPr>
            </a:br>
            <a:br>
              <a:rPr lang="en-GB" altLang="en-US"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GB" altLang="en-US">
                <a:latin typeface="Arial" panose="020B0604020202020204" pitchFamily="34" charset="0"/>
                <a:cs typeface="Times New Roman" panose="02020603050405020304" pitchFamily="18" charset="0"/>
              </a:rPr>
              <a:t>Each section contains a number ranging from 0 to 255. </a:t>
            </a:r>
            <a:br>
              <a:rPr lang="en-GB" altLang="en-US"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GB" altLang="en-US">
                <a:latin typeface="Arial" panose="020B0604020202020204" pitchFamily="34" charset="0"/>
                <a:cs typeface="Times New Roman" panose="02020603050405020304" pitchFamily="18" charset="0"/>
              </a:rPr>
              <a:t>Example = 128.35.0.72</a:t>
            </a:r>
            <a:endParaRPr lang="en-GB" altLang="en-US">
              <a:latin typeface="Arial" panose="020B0604020202020204" pitchFamily="34" charset="0"/>
            </a:endParaRPr>
          </a:p>
          <a:p>
            <a:endParaRPr lang="en-GB" altLang="en-US">
              <a:latin typeface="Arial" panose="020B0604020202020204" pitchFamily="34" charset="0"/>
            </a:endParaRPr>
          </a:p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7B940C95-BC6B-466A-B9F2-CB5F5AFC5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Arc 3">
            <a:extLst>
              <a:ext uri="{FF2B5EF4-FFF2-40B4-BE49-F238E27FC236}">
                <a16:creationId xmlns:a16="http://schemas.microsoft.com/office/drawing/2014/main" id="{388FFBFB-F6FE-4C0E-9C48-817F12D68FC1}"/>
              </a:ext>
            </a:extLst>
          </p:cNvPr>
          <p:cNvSpPr>
            <a:spLocks/>
          </p:cNvSpPr>
          <p:nvPr/>
        </p:nvSpPr>
        <p:spPr bwMode="auto">
          <a:xfrm>
            <a:off x="0" y="842963"/>
            <a:ext cx="2897188" cy="6015037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743200" y="427038"/>
            <a:ext cx="6399213" cy="1524000"/>
          </a:xfrm>
        </p:spPr>
        <p:txBody>
          <a:bodyPr anchor="b"/>
          <a:lstStyle>
            <a:lvl1pPr>
              <a:lnSpc>
                <a:spcPct val="80000"/>
              </a:lnSpc>
              <a:defRPr sz="4400"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91000" y="1828800"/>
            <a:ext cx="4572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3A92-D437-421F-B5EE-E7FAEF6B34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F0B5D-7D08-4A48-A614-E86FE90ECB9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F5D8A-8B46-4310-8D07-C6E40B3D4E4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765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E34C7C3-F3C0-4062-84AC-982DBA9A00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A06D4-A13B-44D3-B24F-B14C7EF69B8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106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609600"/>
            <a:ext cx="1524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19400" y="609600"/>
            <a:ext cx="44196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0AAFBF5-3A27-45DF-987B-5AF42A2E02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C8514-A1A8-4536-8B62-DFD218D38E5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5791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609600"/>
            <a:ext cx="6096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19400" y="1981200"/>
            <a:ext cx="2971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43600" y="1981200"/>
            <a:ext cx="2971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43600" y="4114800"/>
            <a:ext cx="2971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CA3A69E-219E-47D1-B5C6-9EB643EA87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6BDD1-30A9-466B-BA31-1B5C0DF7929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4559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BB7E22E-7427-4626-9E75-6B973525B3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5A13F-9D70-4ADC-811C-DE164BC3914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7314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98C3E13-34FA-49A2-A114-C07F31B995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F14A7-18DE-41CE-9A04-B5ACE9446E3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0731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194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8A9331-F3DB-4ECA-8B7A-6F70F58CF0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133E7-5664-4847-B5F8-ABCE403B87F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822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46C3D73-B86D-415C-BF26-9EE481E95C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463AA-0F54-4362-9994-1A810F5650B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9571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873A6A9-46A1-4974-9978-469C1F4397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18A86-43D7-4203-8B77-75C2375E234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6786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182CC8E4-100C-46A5-8142-A02609BBB4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448D5-F690-4A4B-A29B-0F305B328FF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4345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BC7EF1D-3B92-4374-92A6-B3DDAC2ACC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2FE54-157C-4418-995C-DECC136203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397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C2C70AF-2AAC-45D5-AEA5-9B0E0AA155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8D7B2-2C5B-411A-9436-5FEAD5FCE3D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669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rc 2">
            <a:extLst>
              <a:ext uri="{FF2B5EF4-FFF2-40B4-BE49-F238E27FC236}">
                <a16:creationId xmlns:a16="http://schemas.microsoft.com/office/drawing/2014/main" id="{928FA8DB-A31B-416D-A5CA-1CE8855BE958}"/>
              </a:ext>
            </a:extLst>
          </p:cNvPr>
          <p:cNvSpPr>
            <a:spLocks/>
          </p:cNvSpPr>
          <p:nvPr/>
        </p:nvSpPr>
        <p:spPr bwMode="auto">
          <a:xfrm>
            <a:off x="0" y="842963"/>
            <a:ext cx="2897188" cy="6015037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418B4EE-F64D-485F-B969-A351B3DD9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609600"/>
            <a:ext cx="6096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AD0E911-1E42-4589-B37B-739EA53AE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819400" y="1981200"/>
            <a:ext cx="6096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BF1F48A-1F2B-4EB2-87A6-95D2F3DB1FE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924D446-9682-4AB3-994C-32FE946334A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u"/>
        <a:defRPr sz="26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«"/>
        <a:defRPr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:a16="http://schemas.microsoft.com/office/drawing/2014/main" id="{E77A353F-F308-40C8-90BF-6C66E72DE6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6B1E2F-4559-494E-AE74-658EA6ECFE98}" type="slidenum">
              <a:rPr lang="en-GB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1F16A73-82D7-4D4A-8E09-7520E3E3DD5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209800"/>
            <a:ext cx="9144000" cy="731838"/>
          </a:xfrm>
        </p:spPr>
        <p:txBody>
          <a:bodyPr/>
          <a:lstStyle/>
          <a:p>
            <a:pPr algn="ctr" eaLnBrk="1" hangingPunct="1"/>
            <a:r>
              <a:rPr lang="en-GB" altLang="en-US" sz="4000">
                <a:solidFill>
                  <a:srgbClr val="00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Addressing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B14AD20-AB57-451C-ABD1-208CFE65E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207963"/>
            <a:ext cx="81438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1"/>
                </a:solidFill>
                <a:latin typeface="Arial Narrow" panose="020B0606020202030204" pitchFamily="34" charset="0"/>
              </a:rPr>
              <a:t>IP Addressing Structure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614AB3A-8729-457D-BC28-7C7415A8F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" y="1093788"/>
            <a:ext cx="794067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chemeClr val="tx1"/>
                </a:solidFill>
              </a:rPr>
              <a:t>Describe the dotted decimal structure of a binary IP address and label its parts</a:t>
            </a:r>
          </a:p>
        </p:txBody>
      </p:sp>
      <p:pic>
        <p:nvPicPr>
          <p:cNvPr id="16388" name="Picture 11">
            <a:extLst>
              <a:ext uri="{FF2B5EF4-FFF2-40B4-BE49-F238E27FC236}">
                <a16:creationId xmlns:a16="http://schemas.microsoft.com/office/drawing/2014/main" id="{ED47D024-4342-4D5F-A68F-2F0185F78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8" y="2179638"/>
            <a:ext cx="587057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>
            <a:extLst>
              <a:ext uri="{FF2B5EF4-FFF2-40B4-BE49-F238E27FC236}">
                <a16:creationId xmlns:a16="http://schemas.microsoft.com/office/drawing/2014/main" id="{474E8600-8FDD-47C9-BF81-F1B499F3F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249238"/>
            <a:ext cx="2017712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200" i="1">
                <a:effectLst>
                  <a:outerShdw blurRad="38100" dist="38100" dir="2700000" algn="tl">
                    <a:srgbClr val="000000"/>
                  </a:outerShdw>
                </a:effectLst>
              </a:rPr>
              <a:t>Example 1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A51B5EE-F7B1-4323-94BF-CFBD1EE1E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93825"/>
            <a:ext cx="84582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Change the following IP address from binary notation to dotted-decimal notation.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10000001  00001011   00001011 11101111</a:t>
            </a:r>
          </a:p>
        </p:txBody>
      </p:sp>
      <p:sp>
        <p:nvSpPr>
          <p:cNvPr id="210948" name="Text Box 4">
            <a:extLst>
              <a:ext uri="{FF2B5EF4-FFF2-40B4-BE49-F238E27FC236}">
                <a16:creationId xmlns:a16="http://schemas.microsoft.com/office/drawing/2014/main" id="{DAE0A9FF-5703-4FD0-B359-96949BA23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124325"/>
            <a:ext cx="2008187" cy="5857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Solution</a:t>
            </a:r>
          </a:p>
        </p:txBody>
      </p:sp>
      <p:sp>
        <p:nvSpPr>
          <p:cNvPr id="210949" name="Rectangle 5">
            <a:extLst>
              <a:ext uri="{FF2B5EF4-FFF2-40B4-BE49-F238E27FC236}">
                <a16:creationId xmlns:a16="http://schemas.microsoft.com/office/drawing/2014/main" id="{F9795568-BBC6-4D19-89EE-95090953E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725988"/>
            <a:ext cx="8382000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4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panose="02020603050405020304" pitchFamily="18" charset="0"/>
              </a:rPr>
              <a:t>129.11.11.239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8" grpId="0" animBg="1"/>
      <p:bldP spid="2109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>
            <a:extLst>
              <a:ext uri="{FF2B5EF4-FFF2-40B4-BE49-F238E27FC236}">
                <a16:creationId xmlns:a16="http://schemas.microsoft.com/office/drawing/2014/main" id="{BCF78774-F031-4629-ADEF-9977F5C28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249238"/>
            <a:ext cx="2017712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200" i="1">
                <a:effectLst>
                  <a:outerShdw blurRad="38100" dist="38100" dir="2700000" algn="tl">
                    <a:srgbClr val="000000"/>
                  </a:outerShdw>
                </a:effectLst>
              </a:rPr>
              <a:t>Example 2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578E140-3915-401B-97AB-ACA90FEAD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93825"/>
            <a:ext cx="84582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Change the following IP address from dotted-decimal notation to binary notation.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111.56.45.78</a:t>
            </a:r>
          </a:p>
        </p:txBody>
      </p:sp>
      <p:sp>
        <p:nvSpPr>
          <p:cNvPr id="211972" name="Text Box 4">
            <a:extLst>
              <a:ext uri="{FF2B5EF4-FFF2-40B4-BE49-F238E27FC236}">
                <a16:creationId xmlns:a16="http://schemas.microsoft.com/office/drawing/2014/main" id="{C3EFFBAF-9580-4562-885D-342DDCFFA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076700"/>
            <a:ext cx="1857375" cy="5857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Solution</a:t>
            </a:r>
          </a:p>
        </p:txBody>
      </p:sp>
      <p:sp>
        <p:nvSpPr>
          <p:cNvPr id="211973" name="Rectangle 5">
            <a:extLst>
              <a:ext uri="{FF2B5EF4-FFF2-40B4-BE49-F238E27FC236}">
                <a16:creationId xmlns:a16="http://schemas.microsoft.com/office/drawing/2014/main" id="{D61303EA-7B38-4361-96A0-0CC7F0A45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956175"/>
            <a:ext cx="81851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6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panose="02020603050405020304" pitchFamily="18" charset="0"/>
              </a:rPr>
              <a:t>01101111  00111000  00101101  01001110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2" grpId="0" animBg="1"/>
      <p:bldP spid="2119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>
            <a:extLst>
              <a:ext uri="{FF2B5EF4-FFF2-40B4-BE49-F238E27FC236}">
                <a16:creationId xmlns:a16="http://schemas.microsoft.com/office/drawing/2014/main" id="{4E420246-A6FB-4FD0-938A-4E18A849E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249238"/>
            <a:ext cx="2017712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200" i="1">
                <a:effectLst>
                  <a:outerShdw blurRad="38100" dist="38100" dir="2700000" algn="tl">
                    <a:srgbClr val="000000"/>
                  </a:outerShdw>
                </a:effectLst>
              </a:rPr>
              <a:t>Example 3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38FB9E5-EB9D-480D-8D5D-8D7E5C183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93825"/>
            <a:ext cx="84582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Find the error, if any, in the following IP address: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111.56.045.78</a:t>
            </a:r>
          </a:p>
        </p:txBody>
      </p:sp>
      <p:sp>
        <p:nvSpPr>
          <p:cNvPr id="212996" name="Text Box 4">
            <a:extLst>
              <a:ext uri="{FF2B5EF4-FFF2-40B4-BE49-F238E27FC236}">
                <a16:creationId xmlns:a16="http://schemas.microsoft.com/office/drawing/2014/main" id="{5C69A5B7-77B1-4580-AC4C-458E05A0D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810000"/>
            <a:ext cx="1933575" cy="584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Solution</a:t>
            </a:r>
          </a:p>
        </p:txBody>
      </p:sp>
      <p:sp>
        <p:nvSpPr>
          <p:cNvPr id="212997" name="Rectangle 5">
            <a:extLst>
              <a:ext uri="{FF2B5EF4-FFF2-40B4-BE49-F238E27FC236}">
                <a16:creationId xmlns:a16="http://schemas.microsoft.com/office/drawing/2014/main" id="{20A5C004-75E6-460D-A0BE-6B896BD3B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956175"/>
            <a:ext cx="5822950" cy="1190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600" dirty="0">
                <a:latin typeface="Times" panose="02020603050405020304" pitchFamily="18" charset="0"/>
              </a:rPr>
              <a:t>There are no leading zeroes in </a:t>
            </a:r>
          </a:p>
          <a:p>
            <a:pPr eaLnBrk="1" hangingPunct="1">
              <a:defRPr/>
            </a:pPr>
            <a:r>
              <a:rPr lang="en-US" sz="3600" dirty="0">
                <a:latin typeface="Times" panose="02020603050405020304" pitchFamily="18" charset="0"/>
              </a:rPr>
              <a:t>dotted-decimal notation (045).</a:t>
            </a:r>
            <a:endParaRPr lang="en-US" sz="3600" i="1" dirty="0">
              <a:effectLst>
                <a:outerShdw blurRad="38100" dist="38100" dir="2700000" algn="tl">
                  <a:srgbClr val="FFFFFF"/>
                </a:outerShdw>
              </a:effectLst>
              <a:latin typeface="Times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 animBg="1"/>
      <p:bldP spid="2129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>
            <a:extLst>
              <a:ext uri="{FF2B5EF4-FFF2-40B4-BE49-F238E27FC236}">
                <a16:creationId xmlns:a16="http://schemas.microsoft.com/office/drawing/2014/main" id="{A5635B77-2DA5-4102-B8D7-8EB951C01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249238"/>
            <a:ext cx="4059237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200" i="1">
                <a:effectLst>
                  <a:outerShdw blurRad="38100" dist="38100" dir="2700000" algn="tl">
                    <a:srgbClr val="000000"/>
                  </a:outerShdw>
                </a:effectLst>
              </a:rPr>
              <a:t>Example 3 (continued)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8A49800-BA60-48FB-9FBB-8FFCF6F1C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93825"/>
            <a:ext cx="84582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Find the error, if any, in the following IP address: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75.45.301.14</a:t>
            </a:r>
          </a:p>
        </p:txBody>
      </p:sp>
      <p:sp>
        <p:nvSpPr>
          <p:cNvPr id="214020" name="Text Box 4">
            <a:extLst>
              <a:ext uri="{FF2B5EF4-FFF2-40B4-BE49-F238E27FC236}">
                <a16:creationId xmlns:a16="http://schemas.microsoft.com/office/drawing/2014/main" id="{5E6E4D62-4265-48D9-A5CD-EA1537347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810000"/>
            <a:ext cx="1966913" cy="584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Solution</a:t>
            </a:r>
          </a:p>
        </p:txBody>
      </p:sp>
      <p:sp>
        <p:nvSpPr>
          <p:cNvPr id="214021" name="Rectangle 5">
            <a:extLst>
              <a:ext uri="{FF2B5EF4-FFF2-40B4-BE49-F238E27FC236}">
                <a16:creationId xmlns:a16="http://schemas.microsoft.com/office/drawing/2014/main" id="{94258D32-C0C7-41A3-8E3F-A7270EF58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648200"/>
            <a:ext cx="7245350" cy="17399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600" dirty="0">
                <a:latin typeface="Times" panose="02020603050405020304" pitchFamily="18" charset="0"/>
              </a:rPr>
              <a:t>In dotted-decimal notation, </a:t>
            </a:r>
          </a:p>
          <a:p>
            <a:pPr eaLnBrk="1" hangingPunct="1">
              <a:defRPr/>
            </a:pPr>
            <a:r>
              <a:rPr lang="en-US" sz="3600" dirty="0">
                <a:latin typeface="Times" panose="02020603050405020304" pitchFamily="18" charset="0"/>
              </a:rPr>
              <a:t>each number is less than or </a:t>
            </a:r>
          </a:p>
          <a:p>
            <a:pPr eaLnBrk="1" hangingPunct="1">
              <a:defRPr/>
            </a:pPr>
            <a:r>
              <a:rPr lang="en-US" sz="3600" dirty="0">
                <a:latin typeface="Times" panose="02020603050405020304" pitchFamily="18" charset="0"/>
              </a:rPr>
              <a:t>equal to 255; 301 is outside this range.</a:t>
            </a:r>
            <a:endParaRPr lang="en-US" sz="3600" i="1" dirty="0">
              <a:effectLst>
                <a:outerShdw blurRad="38100" dist="38100" dir="2700000" algn="tl">
                  <a:srgbClr val="FFFFFF"/>
                </a:outerShdw>
              </a:effectLst>
              <a:latin typeface="Times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 animBg="1"/>
      <p:bldP spid="2140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B7ABC52-88FD-42D9-9A71-10E877DFC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an IP Address?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2399538-EA9A-4F94-901E-5B6D7352D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382000" cy="3895725"/>
          </a:xfrm>
        </p:spPr>
        <p:txBody>
          <a:bodyPr/>
          <a:lstStyle/>
          <a:p>
            <a:pPr eaLnBrk="1" hangingPunct="1">
              <a:tabLst>
                <a:tab pos="1828800" algn="l"/>
                <a:tab pos="3543300" algn="l"/>
                <a:tab pos="5661025" algn="l"/>
              </a:tabLst>
              <a:defRPr/>
            </a:pPr>
            <a:r>
              <a:rPr lang="en-US" altLang="en-US" dirty="0"/>
              <a:t>An IP address is a unique global address for a network interface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828800" algn="l"/>
                <a:tab pos="3543300" algn="l"/>
                <a:tab pos="5661025" algn="l"/>
              </a:tabLst>
              <a:defRPr/>
            </a:pPr>
            <a:endParaRPr lang="en-US" altLang="en-US" dirty="0"/>
          </a:p>
          <a:p>
            <a:pPr algn="just" eaLnBrk="1" hangingPunct="1">
              <a:tabLst>
                <a:tab pos="1828800" algn="l"/>
                <a:tab pos="3543300" algn="l"/>
                <a:tab pos="5661025" algn="l"/>
              </a:tabLst>
              <a:defRPr/>
            </a:pPr>
            <a:r>
              <a:rPr lang="en-US" altLang="en-US" dirty="0"/>
              <a:t>An </a:t>
            </a:r>
            <a:r>
              <a:rPr lang="en-US" altLang="en-US" b="1" dirty="0"/>
              <a:t>Internet Protocol address </a:t>
            </a:r>
            <a:r>
              <a:rPr lang="en-US" altLang="en-US" dirty="0"/>
              <a:t>(IP address) is a numerical label assigned to each device connected to a computer network that uses the Internet Protocol for communication</a:t>
            </a:r>
          </a:p>
          <a:p>
            <a:pPr eaLnBrk="1" hangingPunct="1">
              <a:tabLst>
                <a:tab pos="1828800" algn="l"/>
                <a:tab pos="3543300" algn="l"/>
                <a:tab pos="5661025" algn="l"/>
              </a:tabLst>
              <a:defRPr/>
            </a:pPr>
            <a:endParaRPr lang="en-US" altLang="en-US" dirty="0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FA58231D-4820-4101-AFF0-29853AF1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67200"/>
            <a:ext cx="8382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3" tIns="45717" rIns="91433" bIns="45717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1833E437-2FE1-4956-9165-85C96F9BF9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0B9E71-8D65-41AF-B53D-D34A51E6C1F5}" type="slidenum">
              <a:rPr lang="en-GB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B239688-190F-4960-8131-01E6F18E9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2275" y="0"/>
            <a:ext cx="6096000" cy="1143000"/>
          </a:xfrm>
        </p:spPr>
        <p:txBody>
          <a:bodyPr/>
          <a:lstStyle/>
          <a:p>
            <a:pPr algn="ctr" eaLnBrk="1" hangingPunct="1"/>
            <a:r>
              <a:rPr lang="en-GB" altLang="en-US"/>
              <a:t>IPv4 Address</a:t>
            </a:r>
          </a:p>
        </p:txBody>
      </p:sp>
      <p:sp>
        <p:nvSpPr>
          <p:cNvPr id="8196" name="Rectangle 47">
            <a:extLst>
              <a:ext uri="{FF2B5EF4-FFF2-40B4-BE49-F238E27FC236}">
                <a16:creationId xmlns:a16="http://schemas.microsoft.com/office/drawing/2014/main" id="{E52FB89A-BD52-4147-ACDA-0CD7C1DBA04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628775"/>
            <a:ext cx="8496300" cy="22320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ctr" anchorCtr="1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An IPv4 address is a 32-bit sequence of 1s and 0s.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To make the IP address easier to use, the address is usually written as four decimal numbers separated by periods.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This way of writing the address is called the dotted decimal format. </a:t>
            </a:r>
          </a:p>
        </p:txBody>
      </p:sp>
      <p:pic>
        <p:nvPicPr>
          <p:cNvPr id="8197" name="Picture 48">
            <a:extLst>
              <a:ext uri="{FF2B5EF4-FFF2-40B4-BE49-F238E27FC236}">
                <a16:creationId xmlns:a16="http://schemas.microsoft.com/office/drawing/2014/main" id="{235FF04D-761F-461B-9042-F11532165C19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21" b="24515"/>
          <a:stretch>
            <a:fillRect/>
          </a:stretch>
        </p:blipFill>
        <p:spPr>
          <a:xfrm>
            <a:off x="1577850" y="4054670"/>
            <a:ext cx="5689600" cy="1103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50">
            <a:extLst>
              <a:ext uri="{FF2B5EF4-FFF2-40B4-BE49-F238E27FC236}">
                <a16:creationId xmlns:a16="http://schemas.microsoft.com/office/drawing/2014/main" id="{85CD716F-1325-40A3-8BA2-C5BA156EAF47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5516563"/>
            <a:ext cx="8496300" cy="9715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3750F341-301E-4A14-AF12-97DF3495B1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971F88-5BC8-4491-BC4E-D2BA46DC03DB}" type="slidenum">
              <a:rPr lang="en-GB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8F940B9F-876F-4D84-9E3F-C0A734BA0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IP structure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CEAB15BA-84E6-4AA0-A015-464F4B9A82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GB" altLang="en-US" sz="2000"/>
              <a:t>IP addresses consist of four sections</a:t>
            </a:r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GB" altLang="en-US" sz="2000"/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GB" altLang="en-US" sz="2000"/>
              <a:t>Each section is 8 bits long</a:t>
            </a:r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GB" altLang="en-US" sz="2000"/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GB" altLang="en-US" sz="2000"/>
              <a:t>Each section can range from 0 to 255</a:t>
            </a:r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GB" altLang="en-US" sz="2000"/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GB" altLang="en-US" sz="2000"/>
              <a:t>Written, for example, 128.35.0.72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804EB93B-45EF-4C11-83B9-62AD77B42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057400"/>
            <a:ext cx="6858000" cy="3124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267" name="Text Box 5">
            <a:extLst>
              <a:ext uri="{FF2B5EF4-FFF2-40B4-BE49-F238E27FC236}">
                <a16:creationId xmlns:a16="http://schemas.microsoft.com/office/drawing/2014/main" id="{F050DA9B-4A85-4B7C-853D-0E18B43D4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1076325"/>
            <a:ext cx="399256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800">
                <a:solidFill>
                  <a:schemeClr val="tx1"/>
                </a:solidFill>
                <a:latin typeface="Times New Roman" panose="02020603050405020304" pitchFamily="18" charset="0"/>
              </a:rPr>
              <a:t>Address Space</a:t>
            </a:r>
          </a:p>
        </p:txBody>
      </p:sp>
      <p:sp>
        <p:nvSpPr>
          <p:cNvPr id="11268" name="Text Box 6">
            <a:extLst>
              <a:ext uri="{FF2B5EF4-FFF2-40B4-BE49-F238E27FC236}">
                <a16:creationId xmlns:a16="http://schemas.microsoft.com/office/drawing/2014/main" id="{ABE06DA0-733E-4198-83D9-322731E9E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0" y="2568575"/>
            <a:ext cx="1312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addr15</a:t>
            </a:r>
          </a:p>
        </p:txBody>
      </p:sp>
      <p:sp>
        <p:nvSpPr>
          <p:cNvPr id="11269" name="Text Box 7">
            <a:extLst>
              <a:ext uri="{FF2B5EF4-FFF2-40B4-BE49-F238E27FC236}">
                <a16:creationId xmlns:a16="http://schemas.microsoft.com/office/drawing/2014/main" id="{8463D8D3-FAC2-46CE-8926-FE82053FF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187575"/>
            <a:ext cx="1109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addr1</a:t>
            </a:r>
          </a:p>
        </p:txBody>
      </p:sp>
      <p:sp>
        <p:nvSpPr>
          <p:cNvPr id="11270" name="Text Box 8">
            <a:extLst>
              <a:ext uri="{FF2B5EF4-FFF2-40B4-BE49-F238E27FC236}">
                <a16:creationId xmlns:a16="http://schemas.microsoft.com/office/drawing/2014/main" id="{62E4ABB4-0DE7-4988-8908-A9B3830CF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797175"/>
            <a:ext cx="1109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addr2</a:t>
            </a:r>
          </a:p>
        </p:txBody>
      </p:sp>
      <p:sp>
        <p:nvSpPr>
          <p:cNvPr id="11271" name="Text Box 9">
            <a:extLst>
              <a:ext uri="{FF2B5EF4-FFF2-40B4-BE49-F238E27FC236}">
                <a16:creationId xmlns:a16="http://schemas.microsoft.com/office/drawing/2014/main" id="{75DD2C97-BCCE-4F3A-BC87-7A2E8CD20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840163"/>
            <a:ext cx="13128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addr41</a:t>
            </a:r>
          </a:p>
        </p:txBody>
      </p:sp>
      <p:sp>
        <p:nvSpPr>
          <p:cNvPr id="11272" name="Text Box 10">
            <a:extLst>
              <a:ext uri="{FF2B5EF4-FFF2-40B4-BE49-F238E27FC236}">
                <a16:creationId xmlns:a16="http://schemas.microsoft.com/office/drawing/2014/main" id="{28D38AA6-64B1-4721-8866-905512E4D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144963"/>
            <a:ext cx="13128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addr31</a:t>
            </a:r>
          </a:p>
        </p:txBody>
      </p:sp>
      <p:sp>
        <p:nvSpPr>
          <p:cNvPr id="11273" name="Text Box 11">
            <a:extLst>
              <a:ext uri="{FF2B5EF4-FFF2-40B4-BE49-F238E27FC236}">
                <a16:creationId xmlns:a16="http://schemas.microsoft.com/office/drawing/2014/main" id="{83730EEC-F790-4B51-9049-FC9FF5E40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787775"/>
            <a:ext cx="1516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addr226</a:t>
            </a:r>
          </a:p>
        </p:txBody>
      </p:sp>
      <p:sp>
        <p:nvSpPr>
          <p:cNvPr id="11274" name="Text Box 13">
            <a:extLst>
              <a:ext uri="{FF2B5EF4-FFF2-40B4-BE49-F238E27FC236}">
                <a16:creationId xmlns:a16="http://schemas.microsoft.com/office/drawing/2014/main" id="{3B110231-D28B-43CE-8039-ABBC096B7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949575"/>
            <a:ext cx="201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…………..</a:t>
            </a:r>
          </a:p>
        </p:txBody>
      </p:sp>
      <p:sp>
        <p:nvSpPr>
          <p:cNvPr id="11275" name="Text Box 14">
            <a:extLst>
              <a:ext uri="{FF2B5EF4-FFF2-40B4-BE49-F238E27FC236}">
                <a16:creationId xmlns:a16="http://schemas.microsoft.com/office/drawing/2014/main" id="{D3AFBD93-DE64-449B-B725-2EE19E80B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330575"/>
            <a:ext cx="201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…………..</a:t>
            </a:r>
          </a:p>
        </p:txBody>
      </p:sp>
      <p:sp>
        <p:nvSpPr>
          <p:cNvPr id="11276" name="Text Box 15">
            <a:extLst>
              <a:ext uri="{FF2B5EF4-FFF2-40B4-BE49-F238E27FC236}">
                <a16:creationId xmlns:a16="http://schemas.microsoft.com/office/drawing/2014/main" id="{CB62DDC4-0BC2-4539-8BB4-8012CA71F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111375"/>
            <a:ext cx="201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…………..</a:t>
            </a:r>
          </a:p>
        </p:txBody>
      </p:sp>
      <p:sp>
        <p:nvSpPr>
          <p:cNvPr id="11277" name="Text Box 16">
            <a:extLst>
              <a:ext uri="{FF2B5EF4-FFF2-40B4-BE49-F238E27FC236}">
                <a16:creationId xmlns:a16="http://schemas.microsoft.com/office/drawing/2014/main" id="{7ADBFFA6-C984-426B-9BEB-C0A3C2573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981200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…………..</a:t>
            </a:r>
          </a:p>
        </p:txBody>
      </p:sp>
      <p:sp>
        <p:nvSpPr>
          <p:cNvPr id="11278" name="Text Box 17">
            <a:extLst>
              <a:ext uri="{FF2B5EF4-FFF2-40B4-BE49-F238E27FC236}">
                <a16:creationId xmlns:a16="http://schemas.microsoft.com/office/drawing/2014/main" id="{3463DDFA-5A0B-4C27-A20E-F49FC504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873375"/>
            <a:ext cx="201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…………..</a:t>
            </a:r>
          </a:p>
        </p:txBody>
      </p:sp>
      <p:sp>
        <p:nvSpPr>
          <p:cNvPr id="11279" name="Text Box 18">
            <a:extLst>
              <a:ext uri="{FF2B5EF4-FFF2-40B4-BE49-F238E27FC236}">
                <a16:creationId xmlns:a16="http://schemas.microsoft.com/office/drawing/2014/main" id="{5C674AD7-C127-42B8-8E6C-25A4F4B12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419600"/>
            <a:ext cx="201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…………..</a:t>
            </a:r>
          </a:p>
        </p:txBody>
      </p:sp>
      <p:sp>
        <p:nvSpPr>
          <p:cNvPr id="11280" name="Text Box 19">
            <a:extLst>
              <a:ext uri="{FF2B5EF4-FFF2-40B4-BE49-F238E27FC236}">
                <a16:creationId xmlns:a16="http://schemas.microsoft.com/office/drawing/2014/main" id="{31A5A43A-58CB-472F-B0FB-4491A7D94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72000"/>
            <a:ext cx="201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…………..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Text Box 3">
            <a:extLst>
              <a:ext uri="{FF2B5EF4-FFF2-40B4-BE49-F238E27FC236}">
                <a16:creationId xmlns:a16="http://schemas.microsoft.com/office/drawing/2014/main" id="{8BFC2D76-231A-492E-A454-9E8B208C9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175" y="1233488"/>
            <a:ext cx="2012950" cy="8239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4800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RULE:</a:t>
            </a:r>
          </a:p>
        </p:txBody>
      </p:sp>
      <p:sp>
        <p:nvSpPr>
          <p:cNvPr id="12291" name="Text Box 4">
            <a:extLst>
              <a:ext uri="{FF2B5EF4-FFF2-40B4-BE49-F238E27FC236}">
                <a16:creationId xmlns:a16="http://schemas.microsoft.com/office/drawing/2014/main" id="{15E6B5F7-DAFB-43FA-9E51-C60B6A442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0" y="2568575"/>
            <a:ext cx="1312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addr15</a:t>
            </a:r>
          </a:p>
        </p:txBody>
      </p:sp>
      <p:sp>
        <p:nvSpPr>
          <p:cNvPr id="12292" name="Text Box 5">
            <a:extLst>
              <a:ext uri="{FF2B5EF4-FFF2-40B4-BE49-F238E27FC236}">
                <a16:creationId xmlns:a16="http://schemas.microsoft.com/office/drawing/2014/main" id="{7FADC932-0159-4E38-AC55-62E61BE2C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187575"/>
            <a:ext cx="1109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addr1</a:t>
            </a:r>
          </a:p>
        </p:txBody>
      </p:sp>
      <p:sp>
        <p:nvSpPr>
          <p:cNvPr id="12293" name="Text Box 6">
            <a:extLst>
              <a:ext uri="{FF2B5EF4-FFF2-40B4-BE49-F238E27FC236}">
                <a16:creationId xmlns:a16="http://schemas.microsoft.com/office/drawing/2014/main" id="{B8DFAAD5-F477-4B88-A85C-A62777F00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797175"/>
            <a:ext cx="1109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addr2</a:t>
            </a:r>
          </a:p>
        </p:txBody>
      </p:sp>
      <p:sp>
        <p:nvSpPr>
          <p:cNvPr id="12294" name="Text Box 7">
            <a:extLst>
              <a:ext uri="{FF2B5EF4-FFF2-40B4-BE49-F238E27FC236}">
                <a16:creationId xmlns:a16="http://schemas.microsoft.com/office/drawing/2014/main" id="{A21258D7-A5F9-46F4-AF8D-8C1AFD4CD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840163"/>
            <a:ext cx="13128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addr41</a:t>
            </a:r>
          </a:p>
        </p:txBody>
      </p:sp>
      <p:sp>
        <p:nvSpPr>
          <p:cNvPr id="12295" name="Text Box 8">
            <a:extLst>
              <a:ext uri="{FF2B5EF4-FFF2-40B4-BE49-F238E27FC236}">
                <a16:creationId xmlns:a16="http://schemas.microsoft.com/office/drawing/2014/main" id="{90502400-597F-42B9-806D-381D8FC1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144963"/>
            <a:ext cx="13128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addr31</a:t>
            </a:r>
          </a:p>
        </p:txBody>
      </p:sp>
      <p:sp>
        <p:nvSpPr>
          <p:cNvPr id="12296" name="Text Box 9">
            <a:extLst>
              <a:ext uri="{FF2B5EF4-FFF2-40B4-BE49-F238E27FC236}">
                <a16:creationId xmlns:a16="http://schemas.microsoft.com/office/drawing/2014/main" id="{F5C6A2FF-1F5C-48F4-9414-C1EF8CA55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787775"/>
            <a:ext cx="1516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addr226</a:t>
            </a:r>
          </a:p>
        </p:txBody>
      </p:sp>
      <p:sp>
        <p:nvSpPr>
          <p:cNvPr id="12297" name="Text Box 10">
            <a:extLst>
              <a:ext uri="{FF2B5EF4-FFF2-40B4-BE49-F238E27FC236}">
                <a16:creationId xmlns:a16="http://schemas.microsoft.com/office/drawing/2014/main" id="{64557FA1-BC7F-4436-99B7-89E65B9BE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949575"/>
            <a:ext cx="201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…………..</a:t>
            </a:r>
          </a:p>
        </p:txBody>
      </p:sp>
      <p:sp>
        <p:nvSpPr>
          <p:cNvPr id="12298" name="Text Box 11">
            <a:extLst>
              <a:ext uri="{FF2B5EF4-FFF2-40B4-BE49-F238E27FC236}">
                <a16:creationId xmlns:a16="http://schemas.microsoft.com/office/drawing/2014/main" id="{100C9F8C-6D91-422A-9343-DD598AF0C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330575"/>
            <a:ext cx="201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…………..</a:t>
            </a:r>
          </a:p>
        </p:txBody>
      </p:sp>
      <p:sp>
        <p:nvSpPr>
          <p:cNvPr id="12299" name="Text Box 12">
            <a:extLst>
              <a:ext uri="{FF2B5EF4-FFF2-40B4-BE49-F238E27FC236}">
                <a16:creationId xmlns:a16="http://schemas.microsoft.com/office/drawing/2014/main" id="{09F8811C-759E-4D7E-BD88-28593CE5B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111375"/>
            <a:ext cx="201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…………..</a:t>
            </a:r>
          </a:p>
        </p:txBody>
      </p:sp>
      <p:sp>
        <p:nvSpPr>
          <p:cNvPr id="12300" name="Text Box 13">
            <a:extLst>
              <a:ext uri="{FF2B5EF4-FFF2-40B4-BE49-F238E27FC236}">
                <a16:creationId xmlns:a16="http://schemas.microsoft.com/office/drawing/2014/main" id="{0671EF59-790D-4215-97DB-9EC58F603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981200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…………..</a:t>
            </a:r>
          </a:p>
        </p:txBody>
      </p:sp>
      <p:sp>
        <p:nvSpPr>
          <p:cNvPr id="12301" name="Text Box 14">
            <a:extLst>
              <a:ext uri="{FF2B5EF4-FFF2-40B4-BE49-F238E27FC236}">
                <a16:creationId xmlns:a16="http://schemas.microsoft.com/office/drawing/2014/main" id="{162A7348-C673-49A6-AF92-35957046B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873375"/>
            <a:ext cx="201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…………..</a:t>
            </a:r>
          </a:p>
        </p:txBody>
      </p:sp>
      <p:sp>
        <p:nvSpPr>
          <p:cNvPr id="12302" name="Text Box 15">
            <a:extLst>
              <a:ext uri="{FF2B5EF4-FFF2-40B4-BE49-F238E27FC236}">
                <a16:creationId xmlns:a16="http://schemas.microsoft.com/office/drawing/2014/main" id="{87A153C8-816A-4B74-97B2-9167A411A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419600"/>
            <a:ext cx="201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…………..</a:t>
            </a:r>
          </a:p>
        </p:txBody>
      </p:sp>
      <p:sp>
        <p:nvSpPr>
          <p:cNvPr id="12303" name="Text Box 16">
            <a:extLst>
              <a:ext uri="{FF2B5EF4-FFF2-40B4-BE49-F238E27FC236}">
                <a16:creationId xmlns:a16="http://schemas.microsoft.com/office/drawing/2014/main" id="{AE822AB8-332A-4F07-B859-7D090E443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72000"/>
            <a:ext cx="201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…………..</a:t>
            </a:r>
          </a:p>
        </p:txBody>
      </p:sp>
      <p:sp>
        <p:nvSpPr>
          <p:cNvPr id="12304" name="Rectangle 17">
            <a:extLst>
              <a:ext uri="{FF2B5EF4-FFF2-40B4-BE49-F238E27FC236}">
                <a16:creationId xmlns:a16="http://schemas.microsoft.com/office/drawing/2014/main" id="{8E646C7B-7906-4C43-BD68-4ACE93253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2174875"/>
            <a:ext cx="6184900" cy="3444875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If a protocol uses </a:t>
            </a:r>
            <a:r>
              <a:rPr lang="en-US" altLang="en-US" sz="3600" i="1">
                <a:solidFill>
                  <a:schemeClr val="tx1"/>
                </a:solidFill>
                <a:latin typeface="Times" panose="02020603050405020304" pitchFamily="18" charset="0"/>
              </a:rPr>
              <a:t>N</a:t>
            </a: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 bits to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define an address,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the address space is 2</a:t>
            </a:r>
            <a:r>
              <a:rPr lang="en-US" altLang="en-US" sz="3600" i="1" baseline="30000">
                <a:solidFill>
                  <a:schemeClr val="tx1"/>
                </a:solidFill>
                <a:latin typeface="Times" panose="02020603050405020304" pitchFamily="18" charset="0"/>
              </a:rPr>
              <a:t>N</a:t>
            </a: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because each bit can have two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different values (0 and 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and </a:t>
            </a:r>
            <a:r>
              <a:rPr lang="en-US" altLang="en-US" sz="3600" i="1">
                <a:solidFill>
                  <a:schemeClr val="tx1"/>
                </a:solidFill>
                <a:latin typeface="Times" panose="02020603050405020304" pitchFamily="18" charset="0"/>
              </a:rPr>
              <a:t>N</a:t>
            </a: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 bits can have 2</a:t>
            </a:r>
            <a:r>
              <a:rPr lang="en-US" altLang="en-US" sz="3600" i="1" baseline="30000">
                <a:solidFill>
                  <a:schemeClr val="tx1"/>
                </a:solidFill>
                <a:latin typeface="Times" panose="02020603050405020304" pitchFamily="18" charset="0"/>
              </a:rPr>
              <a:t>N</a:t>
            </a: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 values.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B1D236A3-F3D9-4A04-B367-2E1E7BAE5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2149475"/>
            <a:ext cx="8077200" cy="10668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200" i="1" dirty="0">
                <a:solidFill>
                  <a:schemeClr val="bg1"/>
                </a:solidFill>
                <a:latin typeface="Arial" panose="020B0604020202020204" pitchFamily="34" charset="0"/>
              </a:rPr>
              <a:t>The address space of IPv4 is </a:t>
            </a:r>
            <a:br>
              <a:rPr lang="en-US" altLang="en-US" sz="3200" i="1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en-US" sz="3200" i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en-US" altLang="en-US" sz="3200" i="1" baseline="30000" dirty="0">
                <a:solidFill>
                  <a:schemeClr val="bg1"/>
                </a:solidFill>
                <a:latin typeface="Arial" panose="020B0604020202020204" pitchFamily="34" charset="0"/>
              </a:rPr>
              <a:t>32</a:t>
            </a:r>
            <a:r>
              <a:rPr lang="en-US" altLang="en-US" sz="3200" i="1" dirty="0">
                <a:solidFill>
                  <a:schemeClr val="bg1"/>
                </a:solidFill>
                <a:latin typeface="Arial" panose="020B0604020202020204" pitchFamily="34" charset="0"/>
              </a:rPr>
              <a:t> or 4,294,967,296.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A99E575-4E02-4D57-AE7E-CE046370B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Dotted Decimal Notation</a:t>
            </a:r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6C6340CC-E384-412E-9475-ACB71E07BC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28775"/>
            <a:ext cx="8534400" cy="4467225"/>
          </a:xfrm>
        </p:spPr>
        <p:txBody>
          <a:bodyPr/>
          <a:lstStyle/>
          <a:p>
            <a:pPr eaLnBrk="1" hangingPunct="1">
              <a:tabLst>
                <a:tab pos="1828800" algn="l"/>
                <a:tab pos="3543300" algn="l"/>
                <a:tab pos="5661025" algn="l"/>
              </a:tabLst>
              <a:defRPr/>
            </a:pPr>
            <a:r>
              <a:rPr lang="en-US" dirty="0"/>
              <a:t>IP addresses are written in a so-called </a:t>
            </a:r>
            <a:r>
              <a:rPr lang="en-US" b="1" i="1" dirty="0"/>
              <a:t>dotted decimal </a:t>
            </a:r>
            <a:r>
              <a:rPr lang="en-US" b="1" dirty="0"/>
              <a:t>notation</a:t>
            </a:r>
          </a:p>
          <a:p>
            <a:pPr eaLnBrk="1" hangingPunct="1">
              <a:tabLst>
                <a:tab pos="1828800" algn="l"/>
                <a:tab pos="3543300" algn="l"/>
                <a:tab pos="5661025" algn="l"/>
              </a:tabLst>
              <a:defRPr/>
            </a:pPr>
            <a:r>
              <a:rPr lang="en-US" dirty="0"/>
              <a:t>Each byte is identified by a decimal number in the range [0..255]:</a:t>
            </a:r>
          </a:p>
          <a:p>
            <a:pPr eaLnBrk="1" hangingPunct="1">
              <a:tabLst>
                <a:tab pos="1828800" algn="l"/>
                <a:tab pos="3543300" algn="l"/>
                <a:tab pos="5661025" algn="l"/>
              </a:tabLst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828800" algn="l"/>
                <a:tab pos="3543300" algn="l"/>
                <a:tab pos="5661025" algn="l"/>
              </a:tabLst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828800" algn="l"/>
                <a:tab pos="3543300" algn="l"/>
                <a:tab pos="5661025" algn="l"/>
              </a:tabLst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828800" algn="l"/>
                <a:tab pos="3543300" algn="l"/>
                <a:tab pos="5661025" algn="l"/>
              </a:tabLst>
              <a:defRPr/>
            </a:pPr>
            <a:r>
              <a:rPr lang="en-US" b="1" dirty="0">
                <a:solidFill>
                  <a:srgbClr val="FF0000"/>
                </a:solidFill>
              </a:rPr>
              <a:t>Example:</a:t>
            </a:r>
            <a:r>
              <a:rPr lang="en-US" dirty="0"/>
              <a:t> 		      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78DFD0D-4DA7-4A2E-84C5-E18A2B943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67200"/>
            <a:ext cx="8382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3" tIns="45717" rIns="91433" bIns="45717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 Narrow" panose="020B0606020202030204" pitchFamily="34" charset="0"/>
            </a:endParaRP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056C0E1C-A7FA-410C-9651-DA49C0FA6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962400"/>
            <a:ext cx="18288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10001111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04C8EEC3-1AE7-4D8F-9F18-5A37DD42C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18288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10000000</a:t>
            </a:r>
            <a:endParaRPr lang="en-US" altLang="en-US" sz="2000">
              <a:latin typeface="Arial Narrow" panose="020B0606020202030204" pitchFamily="34" charset="0"/>
            </a:endParaRP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B752CAA7-817A-4441-8260-DBEE1FA4A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62400"/>
            <a:ext cx="18288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10001001</a:t>
            </a:r>
            <a:endParaRPr lang="en-US" altLang="en-US" sz="200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CE50E600-541A-4296-8F5D-6139CDBA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962400"/>
            <a:ext cx="18288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10010000</a:t>
            </a:r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33D06FF1-11A5-4C83-A9E5-F8E4B34BA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343400"/>
            <a:ext cx="1295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  <a:r>
              <a:rPr lang="en-US" altLang="en-US" sz="2000" baseline="30000"/>
              <a:t>st</a:t>
            </a:r>
            <a:r>
              <a:rPr lang="en-US" altLang="en-US" sz="2000"/>
              <a:t> Byte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 = 128</a:t>
            </a:r>
            <a:endParaRPr lang="en-US" altLang="en-US" sz="2000">
              <a:latin typeface="Arial Narrow" panose="020B0606020202030204" pitchFamily="34" charset="0"/>
            </a:endParaRPr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6488EB46-D1F9-4BB6-A430-86FE585E1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343400"/>
            <a:ext cx="1295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  <a:r>
              <a:rPr lang="en-US" altLang="en-US" sz="2000" baseline="30000"/>
              <a:t>nd</a:t>
            </a:r>
            <a:r>
              <a:rPr lang="en-US" altLang="en-US" sz="2000"/>
              <a:t> Byte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 = 143</a:t>
            </a:r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E7F1931F-7236-4FDC-91C6-B0A06F844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343400"/>
            <a:ext cx="1295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  <a:r>
              <a:rPr lang="en-US" altLang="en-US" sz="2000" baseline="30000"/>
              <a:t>rd</a:t>
            </a:r>
            <a:r>
              <a:rPr lang="en-US" altLang="en-US" sz="2000"/>
              <a:t> Byte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 = 137</a:t>
            </a:r>
          </a:p>
        </p:txBody>
      </p:sp>
      <p:sp>
        <p:nvSpPr>
          <p:cNvPr id="14348" name="Text Box 12">
            <a:extLst>
              <a:ext uri="{FF2B5EF4-FFF2-40B4-BE49-F238E27FC236}">
                <a16:creationId xmlns:a16="http://schemas.microsoft.com/office/drawing/2014/main" id="{DBB59E8C-2DAB-44F2-8277-0D62824CC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343400"/>
            <a:ext cx="1295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4</a:t>
            </a:r>
            <a:r>
              <a:rPr lang="en-US" altLang="en-US" sz="2000" baseline="30000"/>
              <a:t>th</a:t>
            </a:r>
            <a:r>
              <a:rPr lang="en-US" altLang="en-US" sz="2000"/>
              <a:t> Byte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 = 144</a:t>
            </a:r>
          </a:p>
        </p:txBody>
      </p:sp>
      <p:sp>
        <p:nvSpPr>
          <p:cNvPr id="14349" name="Text Box 13">
            <a:extLst>
              <a:ext uri="{FF2B5EF4-FFF2-40B4-BE49-F238E27FC236}">
                <a16:creationId xmlns:a16="http://schemas.microsoft.com/office/drawing/2014/main" id="{94361AAA-0E5D-4BE0-8D12-5B938B15D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0198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128.143.137.144</a:t>
            </a:r>
          </a:p>
        </p:txBody>
      </p:sp>
      <p:sp>
        <p:nvSpPr>
          <p:cNvPr id="14350" name="Line 14">
            <a:extLst>
              <a:ext uri="{FF2B5EF4-FFF2-40B4-BE49-F238E27FC236}">
                <a16:creationId xmlns:a16="http://schemas.microsoft.com/office/drawing/2014/main" id="{C8A4985E-8BFB-4597-A561-DA3311136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334000"/>
            <a:ext cx="1295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5">
            <a:extLst>
              <a:ext uri="{FF2B5EF4-FFF2-40B4-BE49-F238E27FC236}">
                <a16:creationId xmlns:a16="http://schemas.microsoft.com/office/drawing/2014/main" id="{664CCA2E-7975-47F4-9C60-6ADE8CC4C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334000"/>
            <a:ext cx="3810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57D04B61-99C6-42AF-8E72-A2AA19F8FC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53340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5AFC2E06-7F87-457C-8B68-EE890C749E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5334000"/>
            <a:ext cx="1752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D442065-EBA2-4F83-8EFA-BED0FD560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828800"/>
            <a:ext cx="800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100"/>
              </a:spcBef>
              <a:spcAft>
                <a:spcPts val="1100"/>
              </a:spcAft>
              <a:buClrTx/>
              <a:buSzTx/>
              <a:buFontTx/>
              <a:buNone/>
            </a:pPr>
            <a:r>
              <a:rPr lang="en-US" altLang="en-US" sz="3200">
                <a:solidFill>
                  <a:schemeClr val="tx1"/>
                </a:solidFill>
                <a:latin typeface="Times" panose="02020603050405020304" pitchFamily="18" charset="0"/>
              </a:rPr>
              <a:t>0111 0101   1001 0101   0001 1101   1110 1010</a:t>
            </a:r>
          </a:p>
        </p:txBody>
      </p:sp>
      <p:sp>
        <p:nvSpPr>
          <p:cNvPr id="279555" name="Text Box 3">
            <a:extLst>
              <a:ext uri="{FF2B5EF4-FFF2-40B4-BE49-F238E27FC236}">
                <a16:creationId xmlns:a16="http://schemas.microsoft.com/office/drawing/2014/main" id="{8A38179D-DD55-4CA9-AD21-3F72890EA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163" y="533400"/>
            <a:ext cx="4911725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4000" i="1">
                <a:effectLst>
                  <a:outerShdw blurRad="38100" dist="38100" dir="2700000" algn="tl">
                    <a:srgbClr val="C0C0C0"/>
                  </a:outerShdw>
                </a:effectLst>
              </a:rPr>
              <a:t>Hexadecimal Notation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C7ACC913-6A7C-49E3-B075-097E668D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2971800"/>
            <a:ext cx="64277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100"/>
              </a:spcBef>
              <a:spcAft>
                <a:spcPts val="1100"/>
              </a:spcAft>
              <a:buClrTx/>
              <a:buSzTx/>
              <a:buFontTx/>
              <a:buNone/>
            </a:pPr>
            <a:r>
              <a:rPr lang="en-US" altLang="en-US" sz="3200">
                <a:solidFill>
                  <a:srgbClr val="FF3300"/>
                </a:solidFill>
                <a:latin typeface="Times" panose="02020603050405020304" pitchFamily="18" charset="0"/>
              </a:rPr>
              <a:t>75               95             1D               EA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3D215B47-B9C2-4C30-B380-816EA1907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962400"/>
            <a:ext cx="2465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100"/>
              </a:spcBef>
              <a:spcAft>
                <a:spcPts val="1100"/>
              </a:spcAft>
              <a:buClrTx/>
              <a:buSzTx/>
              <a:buFontTx/>
              <a:buNone/>
            </a:pPr>
            <a:r>
              <a:rPr lang="en-US" altLang="en-US" sz="3200">
                <a:solidFill>
                  <a:schemeClr val="tx1"/>
                </a:solidFill>
                <a:latin typeface="Times" panose="02020603050405020304" pitchFamily="18" charset="0"/>
              </a:rPr>
              <a:t>0x</a:t>
            </a:r>
            <a:r>
              <a:rPr lang="en-US" altLang="en-US" sz="3200">
                <a:solidFill>
                  <a:srgbClr val="FF3300"/>
                </a:solidFill>
                <a:latin typeface="Times" panose="02020603050405020304" pitchFamily="18" charset="0"/>
              </a:rPr>
              <a:t>75951DEA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SOTCATC">
  <a:themeElements>
    <a:clrScheme name="NESOTCATC 2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FFCC66"/>
      </a:folHlink>
    </a:clrScheme>
    <a:fontScheme name="NESOTCATC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 Narrow" pitchFamily="34" charset="0"/>
            <a:cs typeface="Arial" charset="0"/>
          </a:defRPr>
        </a:defPPr>
      </a:lstStyle>
    </a:lnDef>
  </a:objectDefaults>
  <a:extraClrSchemeLst>
    <a:extraClrScheme>
      <a:clrScheme name="NESOTCATC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SOTCATC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SOTCATC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52966F0DCB174EB292923C0D4D8D7D" ma:contentTypeVersion="3" ma:contentTypeDescription="Create a new document." ma:contentTypeScope="" ma:versionID="eeed69bd77efcfeab31f51872eacebfe">
  <xsd:schema xmlns:xsd="http://www.w3.org/2001/XMLSchema" xmlns:xs="http://www.w3.org/2001/XMLSchema" xmlns:p="http://schemas.microsoft.com/office/2006/metadata/properties" xmlns:ns2="5e5b48b9-56ea-4e7f-bbcc-91ef0f5a1608" targetNamespace="http://schemas.microsoft.com/office/2006/metadata/properties" ma:root="true" ma:fieldsID="9aef76fabd1f5519d3188a87df0e9546" ns2:_="">
    <xsd:import namespace="5e5b48b9-56ea-4e7f-bbcc-91ef0f5a16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5b48b9-56ea-4e7f-bbcc-91ef0f5a16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F6A1AB-55B0-4319-BE28-FECD16DF98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5b48b9-56ea-4e7f-bbcc-91ef0f5a16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B51C07-11F1-4C9F-8AA9-27C0BD741C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DF5F6F8-A08C-4C23-9040-0C629C35FB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</TotalTime>
  <Words>465</Words>
  <Application>Microsoft Office PowerPoint</Application>
  <PresentationFormat>On-screen Show (4:3)</PresentationFormat>
  <Paragraphs>112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NESOTCATC</vt:lpstr>
      <vt:lpstr>IP Addressing </vt:lpstr>
      <vt:lpstr>What is an IP Address? </vt:lpstr>
      <vt:lpstr>IPv4 Address</vt:lpstr>
      <vt:lpstr>IP structure</vt:lpstr>
      <vt:lpstr>PowerPoint Presentation</vt:lpstr>
      <vt:lpstr>PowerPoint Presentation</vt:lpstr>
      <vt:lpstr>PowerPoint Presentation</vt:lpstr>
      <vt:lpstr>Dotted Decimal Notation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Nescot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dcook</dc:creator>
  <cp:lastModifiedBy>Md. Nahid Hasan</cp:lastModifiedBy>
  <cp:revision>64</cp:revision>
  <cp:lastPrinted>1601-01-01T00:00:00Z</cp:lastPrinted>
  <dcterms:created xsi:type="dcterms:W3CDTF">2003-09-25T14:58:26Z</dcterms:created>
  <dcterms:modified xsi:type="dcterms:W3CDTF">2025-08-21T07:39:54Z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0x0101007852966F0DCB174EB292923C0D4D8D7D</vt:lpwstr>
  </property>
</Properties>
</file>