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0"/>
  </p:notesMasterIdLst>
  <p:sldIdLst>
    <p:sldId id="310" r:id="rId5"/>
    <p:sldId id="298" r:id="rId6"/>
    <p:sldId id="307" r:id="rId7"/>
    <p:sldId id="320" r:id="rId8"/>
    <p:sldId id="321" r:id="rId9"/>
    <p:sldId id="304" r:id="rId10"/>
    <p:sldId id="326" r:id="rId11"/>
    <p:sldId id="312" r:id="rId12"/>
    <p:sldId id="313" r:id="rId13"/>
    <p:sldId id="314" r:id="rId14"/>
    <p:sldId id="315" r:id="rId15"/>
    <p:sldId id="285" r:id="rId16"/>
    <p:sldId id="299" r:id="rId17"/>
    <p:sldId id="272" r:id="rId18"/>
    <p:sldId id="316" r:id="rId19"/>
    <p:sldId id="257" r:id="rId20"/>
    <p:sldId id="258" r:id="rId21"/>
    <p:sldId id="300" r:id="rId22"/>
    <p:sldId id="259" r:id="rId23"/>
    <p:sldId id="260" r:id="rId24"/>
    <p:sldId id="277" r:id="rId25"/>
    <p:sldId id="261" r:id="rId26"/>
    <p:sldId id="278" r:id="rId27"/>
    <p:sldId id="262" r:id="rId28"/>
    <p:sldId id="279" r:id="rId29"/>
    <p:sldId id="263" r:id="rId30"/>
    <p:sldId id="264" r:id="rId31"/>
    <p:sldId id="265" r:id="rId32"/>
    <p:sldId id="280" r:id="rId33"/>
    <p:sldId id="325" r:id="rId34"/>
    <p:sldId id="309" r:id="rId35"/>
    <p:sldId id="319" r:id="rId36"/>
    <p:sldId id="301" r:id="rId37"/>
    <p:sldId id="306" r:id="rId38"/>
    <p:sldId id="266" r:id="rId39"/>
    <p:sldId id="305" r:id="rId40"/>
    <p:sldId id="302" r:id="rId41"/>
    <p:sldId id="268" r:id="rId42"/>
    <p:sldId id="317" r:id="rId43"/>
    <p:sldId id="322" r:id="rId44"/>
    <p:sldId id="323" r:id="rId45"/>
    <p:sldId id="324" r:id="rId46"/>
    <p:sldId id="274" r:id="rId47"/>
    <p:sldId id="318" r:id="rId48"/>
    <p:sldId id="327" r:id="rId4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7FA055-22F7-2FBF-8E48-E78D2A9E4F41}" v="8" dt="2025-08-30T06:21:14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26" autoAdjust="0"/>
    <p:restoredTop sz="90929"/>
  </p:normalViewPr>
  <p:slideViewPr>
    <p:cSldViewPr>
      <p:cViewPr varScale="1">
        <p:scale>
          <a:sx n="66" d="100"/>
          <a:sy n="66" d="100"/>
        </p:scale>
        <p:origin x="122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ib Ikbal" userId="S::akib@vu.edu.bd::334d03ed-2746-460b-91ca-b626f6f89ba0" providerId="AD" clId="Web-{F7D18A57-1CFC-4B65-B650-0DB8B0CF4383}"/>
    <pc:docChg chg="addSld modSld">
      <pc:chgData name="Akib Ikbal" userId="S::akib@vu.edu.bd::334d03ed-2746-460b-91ca-b626f6f89ba0" providerId="AD" clId="Web-{F7D18A57-1CFC-4B65-B650-0DB8B0CF4383}" dt="2025-08-25T04:42:11.921" v="50" actId="20577"/>
      <pc:docMkLst>
        <pc:docMk/>
      </pc:docMkLst>
      <pc:sldChg chg="modSp new">
        <pc:chgData name="Akib Ikbal" userId="S::akib@vu.edu.bd::334d03ed-2746-460b-91ca-b626f6f89ba0" providerId="AD" clId="Web-{F7D18A57-1CFC-4B65-B650-0DB8B0CF4383}" dt="2025-08-25T04:42:11.921" v="50" actId="20577"/>
        <pc:sldMkLst>
          <pc:docMk/>
          <pc:sldMk cId="1953446240" sldId="327"/>
        </pc:sldMkLst>
        <pc:spChg chg="mod">
          <ac:chgData name="Akib Ikbal" userId="S::akib@vu.edu.bd::334d03ed-2746-460b-91ca-b626f6f89ba0" providerId="AD" clId="Web-{F7D18A57-1CFC-4B65-B650-0DB8B0CF4383}" dt="2025-08-25T04:41:27.325" v="46" actId="20577"/>
          <ac:spMkLst>
            <pc:docMk/>
            <pc:sldMk cId="1953446240" sldId="327"/>
            <ac:spMk id="2" creationId="{20ED2F66-A0A7-8794-2392-93F365B37826}"/>
          </ac:spMkLst>
        </pc:spChg>
        <pc:spChg chg="mod">
          <ac:chgData name="Akib Ikbal" userId="S::akib@vu.edu.bd::334d03ed-2746-460b-91ca-b626f6f89ba0" providerId="AD" clId="Web-{F7D18A57-1CFC-4B65-B650-0DB8B0CF4383}" dt="2025-08-25T04:42:11.921" v="50" actId="20577"/>
          <ac:spMkLst>
            <pc:docMk/>
            <pc:sldMk cId="1953446240" sldId="327"/>
            <ac:spMk id="3" creationId="{B5C9FD08-A84C-25BD-8535-AA1C5E58C028}"/>
          </ac:spMkLst>
        </pc:spChg>
      </pc:sldChg>
    </pc:docChg>
  </pc:docChgLst>
  <pc:docChgLst>
    <pc:chgData name="RAFIUL ISLAM RAFI" userId="S::241311142@vu.edu.bd::1531b9ca-00b1-4095-83f8-a6f2db2016a6" providerId="AD" clId="Web-{487FA055-22F7-2FBF-8E48-E78D2A9E4F41}"/>
    <pc:docChg chg="modSld">
      <pc:chgData name="RAFIUL ISLAM RAFI" userId="S::241311142@vu.edu.bd::1531b9ca-00b1-4095-83f8-a6f2db2016a6" providerId="AD" clId="Web-{487FA055-22F7-2FBF-8E48-E78D2A9E4F41}" dt="2025-08-30T06:21:14.344" v="6" actId="20577"/>
      <pc:docMkLst>
        <pc:docMk/>
      </pc:docMkLst>
      <pc:sldChg chg="modSp">
        <pc:chgData name="RAFIUL ISLAM RAFI" userId="S::241311142@vu.edu.bd::1531b9ca-00b1-4095-83f8-a6f2db2016a6" providerId="AD" clId="Web-{487FA055-22F7-2FBF-8E48-E78D2A9E4F41}" dt="2025-08-30T06:09:38.519" v="1" actId="1076"/>
        <pc:sldMkLst>
          <pc:docMk/>
          <pc:sldMk cId="0" sldId="257"/>
        </pc:sldMkLst>
        <pc:picChg chg="mod">
          <ac:chgData name="RAFIUL ISLAM RAFI" userId="S::241311142@vu.edu.bd::1531b9ca-00b1-4095-83f8-a6f2db2016a6" providerId="AD" clId="Web-{487FA055-22F7-2FBF-8E48-E78D2A9E4F41}" dt="2025-08-30T06:09:38.519" v="1" actId="1076"/>
          <ac:picMkLst>
            <pc:docMk/>
            <pc:sldMk cId="0" sldId="257"/>
            <ac:picMk id="17412" creationId="{FFF29009-A997-4E77-A261-16541F4CEACF}"/>
          </ac:picMkLst>
        </pc:picChg>
      </pc:sldChg>
      <pc:sldChg chg="modSp">
        <pc:chgData name="RAFIUL ISLAM RAFI" userId="S::241311142@vu.edu.bd::1531b9ca-00b1-4095-83f8-a6f2db2016a6" providerId="AD" clId="Web-{487FA055-22F7-2FBF-8E48-E78D2A9E4F41}" dt="2025-08-30T06:21:14.344" v="6" actId="20577"/>
        <pc:sldMkLst>
          <pc:docMk/>
          <pc:sldMk cId="0" sldId="259"/>
        </pc:sldMkLst>
        <pc:spChg chg="mod">
          <ac:chgData name="RAFIUL ISLAM RAFI" userId="S::241311142@vu.edu.bd::1531b9ca-00b1-4095-83f8-a6f2db2016a6" providerId="AD" clId="Web-{487FA055-22F7-2FBF-8E48-E78D2A9E4F41}" dt="2025-08-30T06:21:14.344" v="6" actId="20577"/>
          <ac:spMkLst>
            <pc:docMk/>
            <pc:sldMk cId="0" sldId="259"/>
            <ac:spMk id="20485" creationId="{75A80C38-6E49-4130-8DE1-7CB55863D3A2}"/>
          </ac:spMkLst>
        </pc:spChg>
      </pc:sldChg>
    </pc:docChg>
  </pc:docChgLst>
  <pc:docChgLst>
    <pc:chgData name="Md. Nahid Hasan" userId="S::nahid@vu.edu.bd::85ea5f9e-65d6-4031-b810-9415101f2e21" providerId="AD" clId="Web-{6E3CC0BB-3613-422E-875E-2185F5412A19}"/>
    <pc:docChg chg="modSld">
      <pc:chgData name="Md. Nahid Hasan" userId="S::nahid@vu.edu.bd::85ea5f9e-65d6-4031-b810-9415101f2e21" providerId="AD" clId="Web-{6E3CC0BB-3613-422E-875E-2185F5412A19}" dt="2021-01-24T05:15:51.564" v="10"/>
      <pc:docMkLst>
        <pc:docMk/>
      </pc:docMkLst>
      <pc:sldChg chg="delSp">
        <pc:chgData name="Md. Nahid Hasan" userId="S::nahid@vu.edu.bd::85ea5f9e-65d6-4031-b810-9415101f2e21" providerId="AD" clId="Web-{6E3CC0BB-3613-422E-875E-2185F5412A19}" dt="2021-01-24T05:15:47.377" v="9"/>
        <pc:sldMkLst>
          <pc:docMk/>
          <pc:sldMk cId="0" sldId="257"/>
        </pc:sldMkLst>
      </pc:sldChg>
      <pc:sldChg chg="delSp">
        <pc:chgData name="Md. Nahid Hasan" userId="S::nahid@vu.edu.bd::85ea5f9e-65d6-4031-b810-9415101f2e21" providerId="AD" clId="Web-{6E3CC0BB-3613-422E-875E-2185F5412A19}" dt="2021-01-24T05:15:51.564" v="10"/>
        <pc:sldMkLst>
          <pc:docMk/>
          <pc:sldMk cId="0" sldId="258"/>
        </pc:sldMkLst>
      </pc:sldChg>
      <pc:sldChg chg="delSp">
        <pc:chgData name="Md. Nahid Hasan" userId="S::nahid@vu.edu.bd::85ea5f9e-65d6-4031-b810-9415101f2e21" providerId="AD" clId="Web-{6E3CC0BB-3613-422E-875E-2185F5412A19}" dt="2021-01-24T05:15:35.595" v="7"/>
        <pc:sldMkLst>
          <pc:docMk/>
          <pc:sldMk cId="0" sldId="272"/>
        </pc:sldMkLst>
      </pc:sldChg>
      <pc:sldChg chg="delSp">
        <pc:chgData name="Md. Nahid Hasan" userId="S::nahid@vu.edu.bd::85ea5f9e-65d6-4031-b810-9415101f2e21" providerId="AD" clId="Web-{6E3CC0BB-3613-422E-875E-2185F5412A19}" dt="2021-01-24T05:15:01.392" v="3"/>
        <pc:sldMkLst>
          <pc:docMk/>
          <pc:sldMk cId="0" sldId="304"/>
        </pc:sldMkLst>
      </pc:sldChg>
      <pc:sldChg chg="delSp">
        <pc:chgData name="Md. Nahid Hasan" userId="S::nahid@vu.edu.bd::85ea5f9e-65d6-4031-b810-9415101f2e21" providerId="AD" clId="Web-{6E3CC0BB-3613-422E-875E-2185F5412A19}" dt="2021-01-24T05:14:37.751" v="0"/>
        <pc:sldMkLst>
          <pc:docMk/>
          <pc:sldMk cId="0" sldId="307"/>
        </pc:sldMkLst>
      </pc:sldChg>
      <pc:sldChg chg="delSp">
        <pc:chgData name="Md. Nahid Hasan" userId="S::nahid@vu.edu.bd::85ea5f9e-65d6-4031-b810-9415101f2e21" providerId="AD" clId="Web-{6E3CC0BB-3613-422E-875E-2185F5412A19}" dt="2021-01-24T05:15:13.704" v="4"/>
        <pc:sldMkLst>
          <pc:docMk/>
          <pc:sldMk cId="0" sldId="313"/>
        </pc:sldMkLst>
      </pc:sldChg>
      <pc:sldChg chg="delSp">
        <pc:chgData name="Md. Nahid Hasan" userId="S::nahid@vu.edu.bd::85ea5f9e-65d6-4031-b810-9415101f2e21" providerId="AD" clId="Web-{6E3CC0BB-3613-422E-875E-2185F5412A19}" dt="2021-01-24T05:15:28.767" v="6"/>
        <pc:sldMkLst>
          <pc:docMk/>
          <pc:sldMk cId="0" sldId="314"/>
        </pc:sldMkLst>
      </pc:sldChg>
      <pc:sldChg chg="delSp">
        <pc:chgData name="Md. Nahid Hasan" userId="S::nahid@vu.edu.bd::85ea5f9e-65d6-4031-b810-9415101f2e21" providerId="AD" clId="Web-{6E3CC0BB-3613-422E-875E-2185F5412A19}" dt="2021-01-24T05:15:21.517" v="5"/>
        <pc:sldMkLst>
          <pc:docMk/>
          <pc:sldMk cId="0" sldId="315"/>
        </pc:sldMkLst>
      </pc:sldChg>
      <pc:sldChg chg="delSp">
        <pc:chgData name="Md. Nahid Hasan" userId="S::nahid@vu.edu.bd::85ea5f9e-65d6-4031-b810-9415101f2e21" providerId="AD" clId="Web-{6E3CC0BB-3613-422E-875E-2185F5412A19}" dt="2021-01-24T05:15:42.830" v="8"/>
        <pc:sldMkLst>
          <pc:docMk/>
          <pc:sldMk cId="0" sldId="316"/>
        </pc:sldMkLst>
      </pc:sldChg>
      <pc:sldChg chg="delSp">
        <pc:chgData name="Md. Nahid Hasan" userId="S::nahid@vu.edu.bd::85ea5f9e-65d6-4031-b810-9415101f2e21" providerId="AD" clId="Web-{6E3CC0BB-3613-422E-875E-2185F5412A19}" dt="2021-01-24T05:14:48.876" v="1"/>
        <pc:sldMkLst>
          <pc:docMk/>
          <pc:sldMk cId="0" sldId="320"/>
        </pc:sldMkLst>
      </pc:sldChg>
      <pc:sldChg chg="delSp">
        <pc:chgData name="Md. Nahid Hasan" userId="S::nahid@vu.edu.bd::85ea5f9e-65d6-4031-b810-9415101f2e21" providerId="AD" clId="Web-{6E3CC0BB-3613-422E-875E-2185F5412A19}" dt="2021-01-24T05:14:56.860" v="2"/>
        <pc:sldMkLst>
          <pc:docMk/>
          <pc:sldMk cId="0" sldId="32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F83504-1215-40E3-B512-5E861F8952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4CCF7-FB3C-49D5-9869-94C5C858FCA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3ADAE1B-A92D-41EE-BE74-353EA9C897EA}" type="datetimeFigureOut">
              <a:rPr lang="en-US"/>
              <a:pPr>
                <a:defRPr/>
              </a:pPr>
              <a:t>8/29/2025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D62A641-A14E-4E75-A533-81CBA2BE85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23B7111-FF11-4B41-9997-BB36C0279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0C6E2-1E71-4546-8793-DA50D3BF6F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E2EF4-7D8D-4905-AD97-D944D90E8B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945E78A-83AA-4AE4-A4C2-41341BC62A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0BBB55C8-6C97-40F8-9FB4-13769D52A08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250FEEB9-6F89-4F35-9F1C-78CD2B866D9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Added later.</a:t>
            </a:r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839692C3-FB66-4F63-8EB2-A43F9F2C33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3569320-6488-4765-81A9-92E0BCD0696F}" type="slidenum">
              <a:rPr lang="en-US" altLang="en-US" sz="1200" smtClean="0"/>
              <a:pPr/>
              <a:t>32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32A63663-4469-4244-BDD4-B6D3C0CACB4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CE2C1848-6AF9-461E-9464-1C5495CFCFA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Added later.</a:t>
            </a:r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3A34E0F7-F8D0-4BA6-BA33-8217E16779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244CFFA-2368-4C0D-8177-0D438A45ED09}" type="slidenum">
              <a:rPr lang="en-US" altLang="en-US" sz="1200" smtClean="0"/>
              <a:pPr/>
              <a:t>34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4A3AD41C-3938-4DE5-BBC6-78446D054C6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994EF887-30E7-42EA-83F5-2F13089E05D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Added later.</a:t>
            </a:r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944BBED8-9776-4547-915B-C856B05495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55FCF69-31FE-408F-ACB0-0B93D3D16B94}" type="slidenum">
              <a:rPr lang="en-US" altLang="en-US" sz="1200" smtClean="0"/>
              <a:pPr/>
              <a:t>36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7350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45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648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309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285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831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436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061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73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335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6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7">
            <a:extLst>
              <a:ext uri="{FF2B5EF4-FFF2-40B4-BE49-F238E27FC236}">
                <a16:creationId xmlns:a16="http://schemas.microsoft.com/office/drawing/2014/main" id="{18CBC567-D955-4B08-8141-965148465E4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400">
                <a:latin typeface="McGrawHill-Italic" pitchFamily="2" charset="0"/>
              </a:rPr>
              <a:t>McGraw-Hill</a:t>
            </a:r>
            <a:endParaRPr lang="en-US" altLang="en-US"/>
          </a:p>
        </p:txBody>
      </p:sp>
      <p:sp>
        <p:nvSpPr>
          <p:cNvPr id="1027" name="Text Box 8">
            <a:extLst>
              <a:ext uri="{FF2B5EF4-FFF2-40B4-BE49-F238E27FC236}">
                <a16:creationId xmlns:a16="http://schemas.microsoft.com/office/drawing/2014/main" id="{B359589A-F7D0-4051-9262-5281087710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Char char="©"/>
              <a:defRPr/>
            </a:pPr>
            <a:r>
              <a:rPr lang="en-US" altLang="en-US" sz="1400">
                <a:latin typeface="McGrawHill-Italic" pitchFamily="2" charset="0"/>
              </a:rPr>
              <a:t>The McGraw-Hill Companies, Inc., 2000</a:t>
            </a: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>
            <a:extLst>
              <a:ext uri="{FF2B5EF4-FFF2-40B4-BE49-F238E27FC236}">
                <a16:creationId xmlns:a16="http://schemas.microsoft.com/office/drawing/2014/main" id="{C60943E5-13FD-456E-B1FA-F12AD04BBD71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457200" y="1122363"/>
            <a:ext cx="8229600" cy="2387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5400" b="1" i="1">
                <a:solidFill>
                  <a:srgbClr val="FF0066"/>
                </a:solidFill>
              </a:rPr>
              <a:t>Computer Network Models</a:t>
            </a:r>
            <a:br>
              <a:rPr lang="en-US" altLang="en-US" b="1" i="1">
                <a:solidFill>
                  <a:srgbClr val="FF0066"/>
                </a:solidFill>
              </a:rPr>
            </a:br>
            <a:endParaRPr lang="en-US" altLang="en-US"/>
          </a:p>
        </p:txBody>
      </p:sp>
      <p:sp>
        <p:nvSpPr>
          <p:cNvPr id="3075" name="Subtitle 4">
            <a:extLst>
              <a:ext uri="{FF2B5EF4-FFF2-40B4-BE49-F238E27FC236}">
                <a16:creationId xmlns:a16="http://schemas.microsoft.com/office/drawing/2014/main" id="{ADDC3CBB-1330-4277-AE66-5EE5A641F07A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b="1" i="1">
                <a:solidFill>
                  <a:srgbClr val="FF0066"/>
                </a:solidFill>
              </a:rPr>
              <a:t>The OSI Model </a:t>
            </a:r>
            <a:br>
              <a:rPr lang="en-US" altLang="en-US" b="1" i="1">
                <a:solidFill>
                  <a:srgbClr val="FF0066"/>
                </a:solidFill>
              </a:rPr>
            </a:br>
            <a:r>
              <a:rPr lang="en-US" altLang="en-US" b="1" i="1">
                <a:solidFill>
                  <a:srgbClr val="FF0066"/>
                </a:solidFill>
              </a:rPr>
              <a:t>and</a:t>
            </a:r>
          </a:p>
          <a:p>
            <a:pPr eaLnBrk="1" hangingPunct="1"/>
            <a:r>
              <a:rPr lang="en-US" altLang="en-US" b="1" i="1">
                <a:solidFill>
                  <a:srgbClr val="FF0066"/>
                </a:solidFill>
              </a:rPr>
              <a:t>TCP/IP  Model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D55B0E8-D940-4B7B-AD9F-EFE0B4D62E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/>
              <a:t>The OSI Reference Model 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68975A2-F6E3-4A46-A5A4-E8305A31C5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80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OSI stands for </a:t>
            </a:r>
            <a:r>
              <a:rPr lang="en-US" altLang="en-US" sz="2800" b="1" dirty="0">
                <a:solidFill>
                  <a:srgbClr val="E0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en-US" sz="28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System Interconnection</a:t>
            </a:r>
            <a:r>
              <a:rPr lang="en-US" altLang="en-US" sz="2800" b="1" dirty="0">
                <a:solidFill>
                  <a:srgbClr val="E0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name of this reference model was given by an organization known as </a:t>
            </a:r>
            <a:r>
              <a:rPr lang="en-US" altLang="en-US" sz="2800" b="1" dirty="0">
                <a:solidFill>
                  <a:srgbClr val="E0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en-US" sz="28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 Organization for Standardization</a:t>
            </a:r>
            <a:r>
              <a:rPr lang="en-US" altLang="en-US" sz="2800" b="1" dirty="0">
                <a:solidFill>
                  <a:srgbClr val="E0609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is not a protocol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is a model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05DC943-1261-4BD3-8D52-5283904F51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OSI </a:t>
            </a:r>
            <a:r>
              <a:rPr lang="en-US" altLang="en-US" sz="4000"/>
              <a:t>(Open system Interconnection)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9C0EF80-C465-4475-AE8A-3082AF7989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72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Open  system is a set of protocols that allows any two different systems to communicate regardless of their underlying architecture.</a:t>
            </a:r>
          </a:p>
          <a:p>
            <a:pPr eaLnBrk="1" hangingPunct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OSI model is called as “</a:t>
            </a: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Source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” because of its “fit anywhere” ability. </a:t>
            </a:r>
          </a:p>
          <a:p>
            <a:pPr eaLnBrk="1" hangingPunct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Any connection can be established using the OSI model unless and until any protocols are not used as OSI model does not support protocol establishment.</a:t>
            </a:r>
          </a:p>
          <a:p>
            <a:pPr eaLnBrk="1" hangingPunct="1"/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66F5FE19-79D4-4422-8775-AA18B9214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14600"/>
            <a:ext cx="7772400" cy="1247775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571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ts val="1100"/>
              </a:spcBef>
              <a:spcAft>
                <a:spcPts val="1100"/>
              </a:spcAft>
              <a:defRPr/>
            </a:pPr>
            <a:r>
              <a:rPr lang="en-US" sz="3600" b="1" i="1">
                <a:latin typeface="Times" panose="02020603050405020304" pitchFamily="18" charset="0"/>
              </a:rPr>
              <a:t>ISO is the organization. </a:t>
            </a:r>
            <a:br>
              <a:rPr lang="en-US" sz="3600" b="1" i="1">
                <a:latin typeface="Times" panose="02020603050405020304" pitchFamily="18" charset="0"/>
              </a:rPr>
            </a:br>
            <a:r>
              <a:rPr lang="en-US" sz="3600" b="1" i="1">
                <a:latin typeface="Times" panose="02020603050405020304" pitchFamily="18" charset="0"/>
              </a:rPr>
              <a:t>OSI is the model.</a:t>
            </a:r>
            <a:endParaRPr lang="en-US" sz="3600" b="1" i="1">
              <a:effectLst>
                <a:outerShdw blurRad="38100" dist="38100" dir="2700000" algn="tl">
                  <a:srgbClr val="FFFFFF"/>
                </a:outerShdw>
              </a:effectLst>
              <a:latin typeface="Times" panose="02020603050405020304" pitchFamily="18" charset="0"/>
            </a:endParaRPr>
          </a:p>
        </p:txBody>
      </p:sp>
      <p:pic>
        <p:nvPicPr>
          <p:cNvPr id="13315" name="Picture 3">
            <a:extLst>
              <a:ext uri="{FF2B5EF4-FFF2-40B4-BE49-F238E27FC236}">
                <a16:creationId xmlns:a16="http://schemas.microsoft.com/office/drawing/2014/main" id="{CB6166FC-3751-4C1F-B9E5-DCC1AD732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46250"/>
            <a:ext cx="20574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 descr="Large confetti">
            <a:extLst>
              <a:ext uri="{FF2B5EF4-FFF2-40B4-BE49-F238E27FC236}">
                <a16:creationId xmlns:a16="http://schemas.microsoft.com/office/drawing/2014/main" id="{8F702245-5D30-40D9-A6A9-1ADDE72D7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19200"/>
            <a:ext cx="8534400" cy="4419600"/>
          </a:xfrm>
          <a:prstGeom prst="verticalScroll">
            <a:avLst>
              <a:gd name="adj" fmla="val 125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A3EB1B9-726F-40AF-B8E8-531DE59F3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3925" y="2590800"/>
            <a:ext cx="2295525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4400" b="1">
                <a:latin typeface="Times" panose="02020603050405020304" pitchFamily="18" charset="0"/>
              </a:rPr>
              <a:t>THE </a:t>
            </a:r>
          </a:p>
          <a:p>
            <a:pPr algn="ctr" eaLnBrk="1" hangingPunct="1"/>
            <a:r>
              <a:rPr lang="en-US" altLang="en-US" sz="4400" b="1">
                <a:latin typeface="Times" panose="02020603050405020304" pitchFamily="18" charset="0"/>
              </a:rPr>
              <a:t>OSI </a:t>
            </a:r>
          </a:p>
          <a:p>
            <a:pPr algn="ctr" eaLnBrk="1" hangingPunct="1"/>
            <a:r>
              <a:rPr lang="en-US" altLang="en-US" sz="4400" b="1">
                <a:latin typeface="Times" panose="02020603050405020304" pitchFamily="18" charset="0"/>
              </a:rPr>
              <a:t>MODEL</a:t>
            </a:r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0557752F-4332-46AE-A915-E64A2C0BF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1905000"/>
            <a:ext cx="88265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44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2.1</a:t>
            </a:r>
            <a:endParaRPr lang="en-US" sz="4400" b="1" i="1">
              <a:solidFill>
                <a:srgbClr val="06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C95F766A-DE68-4868-BC90-E3D5440A4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295400"/>
            <a:ext cx="4899025" cy="495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 Box 3">
            <a:extLst>
              <a:ext uri="{FF2B5EF4-FFF2-40B4-BE49-F238E27FC236}">
                <a16:creationId xmlns:a16="http://schemas.microsoft.com/office/drawing/2014/main" id="{15D285ED-CBF0-47D2-8DEB-1E52CDA11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accent2"/>
                </a:solidFill>
              </a:rPr>
              <a:t>Figure  2-1</a:t>
            </a:r>
          </a:p>
        </p:txBody>
      </p:sp>
      <p:sp>
        <p:nvSpPr>
          <p:cNvPr id="15364" name="Content Placeholder 5">
            <a:extLst>
              <a:ext uri="{FF2B5EF4-FFF2-40B4-BE49-F238E27FC236}">
                <a16:creationId xmlns:a16="http://schemas.microsoft.com/office/drawing/2014/main" id="{4189544F-BA10-4D5E-AFE9-4C243A94D108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609600" y="1524000"/>
            <a:ext cx="2876550" cy="435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/>
              <a:t>The functionalities are different for each layer and thus when combined together forms the OSI Model. There are in total seven layers in general purpose OSI model.</a:t>
            </a:r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064E7167-6DE9-4A7B-B6F9-80E9A0233006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 sz="3200" b="1">
                <a:solidFill>
                  <a:schemeClr val="accent2"/>
                </a:solidFill>
                <a:latin typeface="Times" panose="02020603050405020304" pitchFamily="18" charset="0"/>
              </a:rPr>
              <a:t>OSI Model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3">
            <a:extLst>
              <a:ext uri="{FF2B5EF4-FFF2-40B4-BE49-F238E27FC236}">
                <a16:creationId xmlns:a16="http://schemas.microsoft.com/office/drawing/2014/main" id="{378A1413-212F-455D-9C6D-DA0EB34B3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accent2"/>
                </a:solidFill>
              </a:rPr>
              <a:t>Figure  2-1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9791E-30D1-4D79-8AAF-FEF5AD053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267200"/>
            <a:ext cx="7848600" cy="2209800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The seven layers of OSI model are further categorized into </a:t>
            </a:r>
            <a:r>
              <a:rPr lang="en-US" sz="2000" b="1" dirty="0">
                <a:solidFill>
                  <a:srgbClr val="C00000"/>
                </a:solidFill>
              </a:rPr>
              <a:t>Upper Layers</a:t>
            </a:r>
            <a:r>
              <a:rPr lang="en-US" sz="2000" dirty="0"/>
              <a:t>, </a:t>
            </a:r>
            <a:r>
              <a:rPr lang="en-US" sz="2000" b="1" dirty="0">
                <a:solidFill>
                  <a:schemeClr val="accent1"/>
                </a:solidFill>
              </a:rPr>
              <a:t>Network Independent Layer</a:t>
            </a:r>
            <a:r>
              <a:rPr lang="en-US" sz="2000" dirty="0"/>
              <a:t> and </a:t>
            </a:r>
            <a:r>
              <a:rPr lang="en-US" sz="2000" b="1" dirty="0">
                <a:solidFill>
                  <a:schemeClr val="accent6"/>
                </a:solidFill>
              </a:rPr>
              <a:t>Lower Layers</a:t>
            </a:r>
            <a:r>
              <a:rPr lang="en-US" sz="2000" dirty="0"/>
              <a:t>. </a:t>
            </a:r>
          </a:p>
          <a:p>
            <a:pPr>
              <a:defRPr/>
            </a:pPr>
            <a:r>
              <a:rPr lang="en-US" sz="2000" dirty="0"/>
              <a:t>Physical Layer, Data link Layer and Network Layer are categorized as Lower Layers. </a:t>
            </a:r>
          </a:p>
          <a:p>
            <a:pPr>
              <a:defRPr/>
            </a:pPr>
            <a:r>
              <a:rPr lang="en-US" sz="2000" dirty="0"/>
              <a:t>Transport Layer as Network Independent Layer and </a:t>
            </a:r>
          </a:p>
          <a:p>
            <a:pPr>
              <a:defRPr/>
            </a:pPr>
            <a:r>
              <a:rPr lang="en-US" sz="2000" dirty="0"/>
              <a:t>Session Layer, Presentation Layer, Application Layer as Upper Layers.</a:t>
            </a:r>
          </a:p>
        </p:txBody>
      </p:sp>
      <p:sp>
        <p:nvSpPr>
          <p:cNvPr id="16388" name="Text Box 5">
            <a:extLst>
              <a:ext uri="{FF2B5EF4-FFF2-40B4-BE49-F238E27FC236}">
                <a16:creationId xmlns:a16="http://schemas.microsoft.com/office/drawing/2014/main" id="{4E6E65EA-DFF9-4AAE-92C1-3B3B2C55B887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 sz="3200" b="1">
                <a:solidFill>
                  <a:schemeClr val="accent2"/>
                </a:solidFill>
                <a:latin typeface="Times" panose="02020603050405020304" pitchFamily="18" charset="0"/>
              </a:rPr>
              <a:t>OSI Model</a:t>
            </a:r>
          </a:p>
        </p:txBody>
      </p:sp>
      <p:pic>
        <p:nvPicPr>
          <p:cNvPr id="16389" name="Picture 2" descr="This image describes the categorization of layers of OSI Model on the basis of their functionalities. ">
            <a:extLst>
              <a:ext uri="{FF2B5EF4-FFF2-40B4-BE49-F238E27FC236}">
                <a16:creationId xmlns:a16="http://schemas.microsoft.com/office/drawing/2014/main" id="{6CD71AF0-B11A-4821-998A-53CBE9A47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598170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>
            <a:extLst>
              <a:ext uri="{FF2B5EF4-FFF2-40B4-BE49-F238E27FC236}">
                <a16:creationId xmlns:a16="http://schemas.microsoft.com/office/drawing/2014/main" id="{C83BF320-BA5E-4AF9-9D1F-295174B42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accent2"/>
                </a:solidFill>
              </a:rPr>
              <a:t>Figure  2-2</a:t>
            </a:r>
          </a:p>
        </p:txBody>
      </p:sp>
      <p:sp>
        <p:nvSpPr>
          <p:cNvPr id="17411" name="Text Box 4">
            <a:extLst>
              <a:ext uri="{FF2B5EF4-FFF2-40B4-BE49-F238E27FC236}">
                <a16:creationId xmlns:a16="http://schemas.microsoft.com/office/drawing/2014/main" id="{6AD3291B-00B5-41A1-BB8D-CEA6DE3F1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0"/>
            <a:ext cx="5216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chemeClr val="accent2"/>
                </a:solidFill>
                <a:latin typeface="Times" panose="02020603050405020304" pitchFamily="18" charset="0"/>
              </a:rPr>
              <a:t>Architecture of OSI Model</a:t>
            </a:r>
            <a:endParaRPr lang="en-US" altLang="en-US" sz="3200">
              <a:latin typeface="Times" panose="02020603050405020304" pitchFamily="18" charset="0"/>
            </a:endParaRPr>
          </a:p>
        </p:txBody>
      </p:sp>
      <p:pic>
        <p:nvPicPr>
          <p:cNvPr id="17412" name="Picture 5">
            <a:extLst>
              <a:ext uri="{FF2B5EF4-FFF2-40B4-BE49-F238E27FC236}">
                <a16:creationId xmlns:a16="http://schemas.microsoft.com/office/drawing/2014/main" id="{FFF29009-A997-4E77-A261-16541F4CE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45" y="593295"/>
            <a:ext cx="79613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3">
            <a:extLst>
              <a:ext uri="{FF2B5EF4-FFF2-40B4-BE49-F238E27FC236}">
                <a16:creationId xmlns:a16="http://schemas.microsoft.com/office/drawing/2014/main" id="{C3537F4F-3E88-4689-B044-A6708CCD0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accent2"/>
                </a:solidFill>
              </a:rPr>
              <a:t>Figure  2-3</a:t>
            </a:r>
          </a:p>
        </p:txBody>
      </p:sp>
      <p:sp>
        <p:nvSpPr>
          <p:cNvPr id="18435" name="Text Box 5">
            <a:extLst>
              <a:ext uri="{FF2B5EF4-FFF2-40B4-BE49-F238E27FC236}">
                <a16:creationId xmlns:a16="http://schemas.microsoft.com/office/drawing/2014/main" id="{D1F39EB8-33ED-4832-BF8C-46C6A1678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0"/>
            <a:ext cx="184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3200">
              <a:latin typeface="Times" panose="02020603050405020304" pitchFamily="18" charset="0"/>
            </a:endParaRPr>
          </a:p>
        </p:txBody>
      </p:sp>
      <p:sp>
        <p:nvSpPr>
          <p:cNvPr id="18436" name="Text Box 6">
            <a:extLst>
              <a:ext uri="{FF2B5EF4-FFF2-40B4-BE49-F238E27FC236}">
                <a16:creationId xmlns:a16="http://schemas.microsoft.com/office/drawing/2014/main" id="{7B1A2CAB-656A-4415-8BBC-8578C0EF1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0"/>
            <a:ext cx="7150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chemeClr val="accent2"/>
                </a:solidFill>
                <a:latin typeface="Times" panose="02020603050405020304" pitchFamily="18" charset="0"/>
              </a:rPr>
              <a:t>Data exchange using the OSI model</a:t>
            </a:r>
            <a:endParaRPr lang="en-US" altLang="en-US" sz="3200">
              <a:latin typeface="Times" panose="02020603050405020304" pitchFamily="18" charset="0"/>
            </a:endParaRPr>
          </a:p>
        </p:txBody>
      </p:sp>
      <p:pic>
        <p:nvPicPr>
          <p:cNvPr id="18437" name="Picture 7">
            <a:extLst>
              <a:ext uri="{FF2B5EF4-FFF2-40B4-BE49-F238E27FC236}">
                <a16:creationId xmlns:a16="http://schemas.microsoft.com/office/drawing/2014/main" id="{987F59E9-745D-4F04-A83B-26BE91BD3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87413"/>
            <a:ext cx="7861300" cy="528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1026" descr="Large confetti">
            <a:extLst>
              <a:ext uri="{FF2B5EF4-FFF2-40B4-BE49-F238E27FC236}">
                <a16:creationId xmlns:a16="http://schemas.microsoft.com/office/drawing/2014/main" id="{C67885B9-4249-4D64-B7BE-8882F26E6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19200"/>
            <a:ext cx="8534400" cy="4419600"/>
          </a:xfrm>
          <a:prstGeom prst="verticalScroll">
            <a:avLst>
              <a:gd name="adj" fmla="val 125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59" name="Rectangle 1027">
            <a:extLst>
              <a:ext uri="{FF2B5EF4-FFF2-40B4-BE49-F238E27FC236}">
                <a16:creationId xmlns:a16="http://schemas.microsoft.com/office/drawing/2014/main" id="{78B95E01-12E1-4412-BB92-BF4E7F100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6288" y="1968500"/>
            <a:ext cx="25908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4400" b="1">
                <a:latin typeface="Times" panose="02020603050405020304" pitchFamily="18" charset="0"/>
              </a:rPr>
              <a:t>LAYERS </a:t>
            </a:r>
          </a:p>
          <a:p>
            <a:pPr algn="ctr" eaLnBrk="1" hangingPunct="1"/>
            <a:r>
              <a:rPr lang="en-US" altLang="en-US" sz="4400" b="1">
                <a:latin typeface="Times" panose="02020603050405020304" pitchFamily="18" charset="0"/>
              </a:rPr>
              <a:t>IN </a:t>
            </a:r>
          </a:p>
          <a:p>
            <a:pPr algn="ctr" eaLnBrk="1" hangingPunct="1"/>
            <a:r>
              <a:rPr lang="en-US" altLang="en-US" sz="4400" b="1">
                <a:latin typeface="Times" panose="02020603050405020304" pitchFamily="18" charset="0"/>
              </a:rPr>
              <a:t>THE </a:t>
            </a:r>
          </a:p>
          <a:p>
            <a:pPr algn="ctr" eaLnBrk="1" hangingPunct="1"/>
            <a:r>
              <a:rPr lang="en-US" altLang="en-US" sz="4400" b="1">
                <a:latin typeface="Times" panose="02020603050405020304" pitchFamily="18" charset="0"/>
              </a:rPr>
              <a:t>OSI </a:t>
            </a:r>
          </a:p>
          <a:p>
            <a:pPr algn="ctr" eaLnBrk="1" hangingPunct="1"/>
            <a:r>
              <a:rPr lang="en-US" altLang="en-US" sz="4400" b="1">
                <a:latin typeface="Times" panose="02020603050405020304" pitchFamily="18" charset="0"/>
              </a:rPr>
              <a:t>MODEL</a:t>
            </a:r>
          </a:p>
        </p:txBody>
      </p:sp>
      <p:sp>
        <p:nvSpPr>
          <p:cNvPr id="60420" name="Rectangle 1028">
            <a:extLst>
              <a:ext uri="{FF2B5EF4-FFF2-40B4-BE49-F238E27FC236}">
                <a16:creationId xmlns:a16="http://schemas.microsoft.com/office/drawing/2014/main" id="{ECCA096B-D363-42E2-9BE1-C65DF2249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1905000"/>
            <a:ext cx="88265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44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2.2</a:t>
            </a:r>
            <a:endParaRPr lang="en-US" sz="4400" b="1" i="1">
              <a:solidFill>
                <a:srgbClr val="06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3">
            <a:extLst>
              <a:ext uri="{FF2B5EF4-FFF2-40B4-BE49-F238E27FC236}">
                <a16:creationId xmlns:a16="http://schemas.microsoft.com/office/drawing/2014/main" id="{EA919866-609D-4607-9405-F89F1D02F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accent2"/>
                </a:solidFill>
              </a:rPr>
              <a:t>Figure  2-4</a:t>
            </a:r>
          </a:p>
        </p:txBody>
      </p:sp>
      <p:sp>
        <p:nvSpPr>
          <p:cNvPr id="20483" name="Text Box 4">
            <a:extLst>
              <a:ext uri="{FF2B5EF4-FFF2-40B4-BE49-F238E27FC236}">
                <a16:creationId xmlns:a16="http://schemas.microsoft.com/office/drawing/2014/main" id="{DA607B2B-6591-4B1A-8300-D1CDFDD3C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49250"/>
            <a:ext cx="3092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chemeClr val="accent2"/>
                </a:solidFill>
                <a:latin typeface="Times" panose="02020603050405020304" pitchFamily="18" charset="0"/>
              </a:rPr>
              <a:t>Physical Layer</a:t>
            </a:r>
          </a:p>
        </p:txBody>
      </p:sp>
      <p:pic>
        <p:nvPicPr>
          <p:cNvPr id="20484" name="Picture 5">
            <a:extLst>
              <a:ext uri="{FF2B5EF4-FFF2-40B4-BE49-F238E27FC236}">
                <a16:creationId xmlns:a16="http://schemas.microsoft.com/office/drawing/2014/main" id="{C6366EFD-404B-4E7F-AA54-A8C1D78A8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6619875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Box 4">
            <a:extLst>
              <a:ext uri="{FF2B5EF4-FFF2-40B4-BE49-F238E27FC236}">
                <a16:creationId xmlns:a16="http://schemas.microsoft.com/office/drawing/2014/main" id="{75A80C38-6E49-4130-8DE1-7CB55863D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876800"/>
            <a:ext cx="84582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The Physical Layer is the bottom most layer and is associated with electrical, mechanical and functional aspects of the transmission media for information and receiving over internet.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1026">
            <a:extLst>
              <a:ext uri="{FF2B5EF4-FFF2-40B4-BE49-F238E27FC236}">
                <a16:creationId xmlns:a16="http://schemas.microsoft.com/office/drawing/2014/main" id="{22487185-2036-4482-9D7C-C0ACBEF81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09800"/>
            <a:ext cx="8153400" cy="2971800"/>
          </a:xfrm>
          <a:prstGeom prst="flowChart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47" name="Text Box 1027">
            <a:extLst>
              <a:ext uri="{FF2B5EF4-FFF2-40B4-BE49-F238E27FC236}">
                <a16:creationId xmlns:a16="http://schemas.microsoft.com/office/drawing/2014/main" id="{C9EA46E5-2438-49C2-97B9-3ECCE4F99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371600"/>
            <a:ext cx="3133725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44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CONTENTS</a:t>
            </a:r>
          </a:p>
        </p:txBody>
      </p:sp>
      <p:sp>
        <p:nvSpPr>
          <p:cNvPr id="4100" name="Text Box 1028">
            <a:extLst>
              <a:ext uri="{FF2B5EF4-FFF2-40B4-BE49-F238E27FC236}">
                <a16:creationId xmlns:a16="http://schemas.microsoft.com/office/drawing/2014/main" id="{D9E5DBE5-CE67-4277-9D15-9719A9313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2286000"/>
            <a:ext cx="6045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3200" b="1"/>
              <a:t> </a:t>
            </a:r>
            <a:r>
              <a:rPr lang="en-US" altLang="en-US" sz="3200" b="1">
                <a:solidFill>
                  <a:srgbClr val="000000"/>
                </a:solidFill>
                <a:latin typeface="Times" panose="02020603050405020304" pitchFamily="18" charset="0"/>
              </a:rPr>
              <a:t>THE OSI MODEL</a:t>
            </a:r>
            <a:endParaRPr lang="en-US" altLang="en-US" sz="3200" b="1"/>
          </a:p>
          <a:p>
            <a:pPr eaLnBrk="1" hangingPunct="1">
              <a:buFontTx/>
              <a:buChar char="•"/>
            </a:pPr>
            <a:r>
              <a:rPr lang="en-US" altLang="en-US" sz="3200" b="1"/>
              <a:t> </a:t>
            </a:r>
            <a:r>
              <a:rPr lang="en-US" altLang="en-US" sz="3200" b="1">
                <a:solidFill>
                  <a:srgbClr val="000000"/>
                </a:solidFill>
                <a:latin typeface="Times" panose="02020603050405020304" pitchFamily="18" charset="0"/>
              </a:rPr>
              <a:t>LAYERS IN THE OSI MODEL</a:t>
            </a:r>
            <a:endParaRPr lang="en-US" altLang="en-US" sz="3200" b="1"/>
          </a:p>
          <a:p>
            <a:pPr eaLnBrk="1" hangingPunct="1">
              <a:buFontTx/>
              <a:buChar char="•"/>
            </a:pPr>
            <a:r>
              <a:rPr lang="en-US" altLang="en-US" sz="3200" b="1"/>
              <a:t> </a:t>
            </a:r>
            <a:r>
              <a:rPr lang="en-US" altLang="en-US" sz="3200" b="1">
                <a:solidFill>
                  <a:srgbClr val="000000"/>
                </a:solidFill>
                <a:latin typeface="Times" panose="02020603050405020304" pitchFamily="18" charset="0"/>
              </a:rPr>
              <a:t>TCP/IP MODEL</a:t>
            </a:r>
          </a:p>
          <a:p>
            <a:pPr eaLnBrk="1" hangingPunct="1">
              <a:buFontTx/>
              <a:buChar char="•"/>
            </a:pPr>
            <a:r>
              <a:rPr lang="en-US" altLang="en-US" sz="3200" b="1">
                <a:solidFill>
                  <a:srgbClr val="000000"/>
                </a:solidFill>
                <a:latin typeface="Times" panose="02020603050405020304" pitchFamily="18" charset="0"/>
              </a:rPr>
              <a:t> ADDRESSING</a:t>
            </a:r>
          </a:p>
          <a:p>
            <a:pPr eaLnBrk="1" hangingPunct="1"/>
            <a:endParaRPr lang="en-US" altLang="en-US" sz="3200" b="1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>
            <a:extLst>
              <a:ext uri="{FF2B5EF4-FFF2-40B4-BE49-F238E27FC236}">
                <a16:creationId xmlns:a16="http://schemas.microsoft.com/office/drawing/2014/main" id="{7116F44E-A15F-4038-8D95-AEB3C1BDA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accent2"/>
                </a:solidFill>
              </a:rPr>
              <a:t>Figure  2-5</a:t>
            </a:r>
          </a:p>
        </p:txBody>
      </p:sp>
      <p:sp>
        <p:nvSpPr>
          <p:cNvPr id="21507" name="Text Box 4">
            <a:extLst>
              <a:ext uri="{FF2B5EF4-FFF2-40B4-BE49-F238E27FC236}">
                <a16:creationId xmlns:a16="http://schemas.microsoft.com/office/drawing/2014/main" id="{8159474F-BDD3-427D-A7BC-1CB9FEA67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49250"/>
            <a:ext cx="3460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chemeClr val="accent2"/>
                </a:solidFill>
                <a:latin typeface="Times" panose="02020603050405020304" pitchFamily="18" charset="0"/>
              </a:rPr>
              <a:t>Data Link Layer</a:t>
            </a:r>
          </a:p>
        </p:txBody>
      </p:sp>
      <p:pic>
        <p:nvPicPr>
          <p:cNvPr id="21508" name="Picture 5">
            <a:extLst>
              <a:ext uri="{FF2B5EF4-FFF2-40B4-BE49-F238E27FC236}">
                <a16:creationId xmlns:a16="http://schemas.microsoft.com/office/drawing/2014/main" id="{52E2FE6B-57E8-40B4-A8A5-48C9F58C5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7377113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Box 4">
            <a:extLst>
              <a:ext uri="{FF2B5EF4-FFF2-40B4-BE49-F238E27FC236}">
                <a16:creationId xmlns:a16="http://schemas.microsoft.com/office/drawing/2014/main" id="{541B2760-D936-4C62-B465-8291F060C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105400"/>
            <a:ext cx="8458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/>
              <a:t>The Data Link Layer is second from bottom and comes under the lower layer category. It ensures that the </a:t>
            </a:r>
            <a:r>
              <a:rPr lang="en-US" altLang="en-US" b="1" dirty="0">
                <a:solidFill>
                  <a:srgbClr val="FF0000"/>
                </a:solidFill>
              </a:rPr>
              <a:t>data framing. Error detection and control</a:t>
            </a:r>
            <a:r>
              <a:rPr lang="en-US" altLang="en-US" b="1" dirty="0"/>
              <a:t> are enabled in this layer.</a:t>
            </a:r>
            <a:endParaRPr lang="en-US" altLang="en-US" dirty="0"/>
          </a:p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7D394D3F-C9FA-4683-86FE-5A90748BB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accent2"/>
                </a:solidFill>
              </a:rPr>
              <a:t>Figure  2-6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BAAE04BA-7ECB-4769-B984-AF485A03F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49250"/>
            <a:ext cx="7315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chemeClr val="accent2"/>
                </a:solidFill>
                <a:latin typeface="Times" panose="02020603050405020304" pitchFamily="18" charset="0"/>
              </a:rPr>
              <a:t>Node-to-node delivery </a:t>
            </a:r>
          </a:p>
          <a:p>
            <a:pPr algn="ctr" eaLnBrk="1" hangingPunct="1"/>
            <a:r>
              <a:rPr lang="en-US" altLang="en-US" sz="3600" b="1">
                <a:solidFill>
                  <a:schemeClr val="accent2"/>
                </a:solidFill>
                <a:latin typeface="Times" panose="02020603050405020304" pitchFamily="18" charset="0"/>
              </a:rPr>
              <a:t>(Data link layer)</a:t>
            </a:r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7B6BC115-2479-425D-8412-0CC21F8B4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47800"/>
            <a:ext cx="59436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3">
            <a:extLst>
              <a:ext uri="{FF2B5EF4-FFF2-40B4-BE49-F238E27FC236}">
                <a16:creationId xmlns:a16="http://schemas.microsoft.com/office/drawing/2014/main" id="{B98A21CE-2F60-4A07-BEA4-F6B9A0285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accent2"/>
                </a:solidFill>
              </a:rPr>
              <a:t>Figure  2-7</a:t>
            </a: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AFCF9B77-77BB-4744-8B65-21D298A83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49250"/>
            <a:ext cx="3168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chemeClr val="accent2"/>
                </a:solidFill>
                <a:latin typeface="Times" panose="02020603050405020304" pitchFamily="18" charset="0"/>
              </a:rPr>
              <a:t>Network Layer</a:t>
            </a:r>
          </a:p>
        </p:txBody>
      </p:sp>
      <p:pic>
        <p:nvPicPr>
          <p:cNvPr id="23556" name="Picture 5">
            <a:extLst>
              <a:ext uri="{FF2B5EF4-FFF2-40B4-BE49-F238E27FC236}">
                <a16:creationId xmlns:a16="http://schemas.microsoft.com/office/drawing/2014/main" id="{BF3ABF7C-E283-4B91-AF53-9B2A89E4E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6818313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Rectangle 4">
            <a:extLst>
              <a:ext uri="{FF2B5EF4-FFF2-40B4-BE49-F238E27FC236}">
                <a16:creationId xmlns:a16="http://schemas.microsoft.com/office/drawing/2014/main" id="{DFB695AA-5706-4C32-A961-0134C83BC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029200"/>
            <a:ext cx="78486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Network Layer is third from bottom in OSI model and is responsible for 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establishing data communication channel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between multiple networks or devices or hosts or nodes.it controls the operation of the 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 and routing packet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from source to destination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3">
            <a:extLst>
              <a:ext uri="{FF2B5EF4-FFF2-40B4-BE49-F238E27FC236}">
                <a16:creationId xmlns:a16="http://schemas.microsoft.com/office/drawing/2014/main" id="{9D0566FC-3B61-4BF6-8705-EC4B98533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accent2"/>
                </a:solidFill>
              </a:rPr>
              <a:t>Figure  2-8</a:t>
            </a:r>
          </a:p>
        </p:txBody>
      </p:sp>
      <p:sp>
        <p:nvSpPr>
          <p:cNvPr id="24579" name="Text Box 4">
            <a:extLst>
              <a:ext uri="{FF2B5EF4-FFF2-40B4-BE49-F238E27FC236}">
                <a16:creationId xmlns:a16="http://schemas.microsoft.com/office/drawing/2014/main" id="{B50CAAC0-AB67-4669-9804-B4CDEDF6F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0" y="-31750"/>
            <a:ext cx="4540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chemeClr val="accent2"/>
                </a:solidFill>
                <a:latin typeface="Times" panose="02020603050405020304" pitchFamily="18" charset="0"/>
              </a:rPr>
              <a:t>End-to-end delivery</a:t>
            </a:r>
          </a:p>
        </p:txBody>
      </p:sp>
      <p:pic>
        <p:nvPicPr>
          <p:cNvPr id="24580" name="Picture 5">
            <a:extLst>
              <a:ext uri="{FF2B5EF4-FFF2-40B4-BE49-F238E27FC236}">
                <a16:creationId xmlns:a16="http://schemas.microsoft.com/office/drawing/2014/main" id="{3E471643-C35D-4153-A573-2E1B29ACE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838200"/>
            <a:ext cx="484346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Rectangle 4">
            <a:extLst>
              <a:ext uri="{FF2B5EF4-FFF2-40B4-BE49-F238E27FC236}">
                <a16:creationId xmlns:a16="http://schemas.microsoft.com/office/drawing/2014/main" id="{AF54BD56-EA6E-41DA-ACE5-95D7383FD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715000"/>
            <a:ext cx="7848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Network layer is responsible for End-to-End Delivery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3">
            <a:extLst>
              <a:ext uri="{FF2B5EF4-FFF2-40B4-BE49-F238E27FC236}">
                <a16:creationId xmlns:a16="http://schemas.microsoft.com/office/drawing/2014/main" id="{B03342EC-50D6-46FB-8502-B00C0FD69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accent2"/>
                </a:solidFill>
              </a:rPr>
              <a:t>Figure  2-9</a:t>
            </a:r>
          </a:p>
        </p:txBody>
      </p:sp>
      <p:sp>
        <p:nvSpPr>
          <p:cNvPr id="25603" name="Text Box 4">
            <a:extLst>
              <a:ext uri="{FF2B5EF4-FFF2-40B4-BE49-F238E27FC236}">
                <a16:creationId xmlns:a16="http://schemas.microsoft.com/office/drawing/2014/main" id="{359C9551-88E8-4DD1-9DBC-19913F287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1150" y="152400"/>
            <a:ext cx="347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chemeClr val="accent2"/>
                </a:solidFill>
                <a:latin typeface="Times" panose="02020603050405020304" pitchFamily="18" charset="0"/>
              </a:rPr>
              <a:t>Transport Layer</a:t>
            </a:r>
          </a:p>
        </p:txBody>
      </p:sp>
      <p:pic>
        <p:nvPicPr>
          <p:cNvPr id="25604" name="Picture 5">
            <a:extLst>
              <a:ext uri="{FF2B5EF4-FFF2-40B4-BE49-F238E27FC236}">
                <a16:creationId xmlns:a16="http://schemas.microsoft.com/office/drawing/2014/main" id="{6F62904F-ED77-4A0B-AA7B-2DE8B0560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19200"/>
            <a:ext cx="673417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Rectangle 4">
            <a:extLst>
              <a:ext uri="{FF2B5EF4-FFF2-40B4-BE49-F238E27FC236}">
                <a16:creationId xmlns:a16="http://schemas.microsoft.com/office/drawing/2014/main" id="{C860E1E7-6411-4094-9CCA-B6CAD8197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572000"/>
            <a:ext cx="79248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Transport Layer is the middle most layer in OSI model and it acts as Network Independent Layer.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Transport layer is responsible for reliable process-to-process delivery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>
            <a:extLst>
              <a:ext uri="{FF2B5EF4-FFF2-40B4-BE49-F238E27FC236}">
                <a16:creationId xmlns:a16="http://schemas.microsoft.com/office/drawing/2014/main" id="{7BF82511-1577-4B7B-B37B-70001FFFB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accent2"/>
                </a:solidFill>
              </a:rPr>
              <a:t>Figure  2-10</a:t>
            </a:r>
          </a:p>
        </p:txBody>
      </p:sp>
      <p:sp>
        <p:nvSpPr>
          <p:cNvPr id="26627" name="Text Box 4">
            <a:extLst>
              <a:ext uri="{FF2B5EF4-FFF2-40B4-BE49-F238E27FC236}">
                <a16:creationId xmlns:a16="http://schemas.microsoft.com/office/drawing/2014/main" id="{ACAE8C60-8E41-46A5-806C-D4A7BCFB7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81000"/>
            <a:ext cx="8229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chemeClr val="accent2"/>
                </a:solidFill>
                <a:latin typeface="Times" panose="02020603050405020304" pitchFamily="18" charset="0"/>
              </a:rPr>
              <a:t>Reliable end-to-end delivery of a message</a:t>
            </a:r>
          </a:p>
        </p:txBody>
      </p:sp>
      <p:pic>
        <p:nvPicPr>
          <p:cNvPr id="26628" name="Picture 5">
            <a:extLst>
              <a:ext uri="{FF2B5EF4-FFF2-40B4-BE49-F238E27FC236}">
                <a16:creationId xmlns:a16="http://schemas.microsoft.com/office/drawing/2014/main" id="{DC2AC0B7-0EC7-4D6D-9695-F749CC972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8528050" cy="343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3">
            <a:extLst>
              <a:ext uri="{FF2B5EF4-FFF2-40B4-BE49-F238E27FC236}">
                <a16:creationId xmlns:a16="http://schemas.microsoft.com/office/drawing/2014/main" id="{1132AE0A-2C6C-4467-BC99-4ADC71439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accent2"/>
                </a:solidFill>
              </a:rPr>
              <a:t>Figure  2-11</a:t>
            </a:r>
          </a:p>
        </p:txBody>
      </p:sp>
      <p:sp>
        <p:nvSpPr>
          <p:cNvPr id="27651" name="Text Box 4">
            <a:extLst>
              <a:ext uri="{FF2B5EF4-FFF2-40B4-BE49-F238E27FC236}">
                <a16:creationId xmlns:a16="http://schemas.microsoft.com/office/drawing/2014/main" id="{67B58594-DC19-4BBA-BFD5-7EF10D928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49250"/>
            <a:ext cx="2889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chemeClr val="accent2"/>
                </a:solidFill>
                <a:latin typeface="Times" panose="02020603050405020304" pitchFamily="18" charset="0"/>
              </a:rPr>
              <a:t>Session Layer</a:t>
            </a:r>
          </a:p>
        </p:txBody>
      </p:sp>
      <p:pic>
        <p:nvPicPr>
          <p:cNvPr id="27652" name="Picture 5">
            <a:extLst>
              <a:ext uri="{FF2B5EF4-FFF2-40B4-BE49-F238E27FC236}">
                <a16:creationId xmlns:a16="http://schemas.microsoft.com/office/drawing/2014/main" id="{D0D189B4-E744-42F2-B633-11E9DA7AA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19200"/>
            <a:ext cx="5873750" cy="277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Rectangle 4">
            <a:extLst>
              <a:ext uri="{FF2B5EF4-FFF2-40B4-BE49-F238E27FC236}">
                <a16:creationId xmlns:a16="http://schemas.microsoft.com/office/drawing/2014/main" id="{3BED1A14-3F06-42FA-8F0F-BE17877CB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419600"/>
            <a:ext cx="8686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Session Layer is the fifth layer of OSI model and it provides appropriate sessions between users and entities.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It can be skipped too if not required.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For example : Login Sessions in online banking.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3">
            <a:extLst>
              <a:ext uri="{FF2B5EF4-FFF2-40B4-BE49-F238E27FC236}">
                <a16:creationId xmlns:a16="http://schemas.microsoft.com/office/drawing/2014/main" id="{7A78E9B5-8872-4EEB-B853-DFBCFFCD7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accent2"/>
                </a:solidFill>
              </a:rPr>
              <a:t>Figure  2-12</a:t>
            </a:r>
          </a:p>
        </p:txBody>
      </p:sp>
      <p:sp>
        <p:nvSpPr>
          <p:cNvPr id="28675" name="Text Box 4">
            <a:extLst>
              <a:ext uri="{FF2B5EF4-FFF2-40B4-BE49-F238E27FC236}">
                <a16:creationId xmlns:a16="http://schemas.microsoft.com/office/drawing/2014/main" id="{82A8E39B-3904-45D4-9AEF-823C28FD1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49250"/>
            <a:ext cx="3930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chemeClr val="accent2"/>
                </a:solidFill>
                <a:latin typeface="Times" panose="02020603050405020304" pitchFamily="18" charset="0"/>
              </a:rPr>
              <a:t>Presentation Layer</a:t>
            </a:r>
          </a:p>
        </p:txBody>
      </p:sp>
      <p:pic>
        <p:nvPicPr>
          <p:cNvPr id="28676" name="Picture 5">
            <a:extLst>
              <a:ext uri="{FF2B5EF4-FFF2-40B4-BE49-F238E27FC236}">
                <a16:creationId xmlns:a16="http://schemas.microsoft.com/office/drawing/2014/main" id="{D64AB084-8D2C-4187-BD28-EB5E9B1F8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47800"/>
            <a:ext cx="6019800" cy="303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4">
            <a:extLst>
              <a:ext uri="{FF2B5EF4-FFF2-40B4-BE49-F238E27FC236}">
                <a16:creationId xmlns:a16="http://schemas.microsoft.com/office/drawing/2014/main" id="{3FA38EE6-D39D-4907-9001-C03EAE718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876800"/>
            <a:ext cx="8534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This is the sixth layer of OSI model and it provides appropriate representation of data through various data presentation techniques.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3">
            <a:extLst>
              <a:ext uri="{FF2B5EF4-FFF2-40B4-BE49-F238E27FC236}">
                <a16:creationId xmlns:a16="http://schemas.microsoft.com/office/drawing/2014/main" id="{75B340DF-4210-4CC7-8C27-9FE15BCFC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accent2"/>
                </a:solidFill>
              </a:rPr>
              <a:t>Figure  2-13</a:t>
            </a:r>
          </a:p>
        </p:txBody>
      </p:sp>
      <p:sp>
        <p:nvSpPr>
          <p:cNvPr id="29699" name="Text Box 4">
            <a:extLst>
              <a:ext uri="{FF2B5EF4-FFF2-40B4-BE49-F238E27FC236}">
                <a16:creationId xmlns:a16="http://schemas.microsoft.com/office/drawing/2014/main" id="{870D1CFE-AA28-4683-AF1D-71B073C68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49250"/>
            <a:ext cx="3867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chemeClr val="accent2"/>
                </a:solidFill>
                <a:latin typeface="Times" panose="02020603050405020304" pitchFamily="18" charset="0"/>
              </a:rPr>
              <a:t>Application  Layer</a:t>
            </a:r>
          </a:p>
        </p:txBody>
      </p:sp>
      <p:pic>
        <p:nvPicPr>
          <p:cNvPr id="29700" name="Picture 5">
            <a:extLst>
              <a:ext uri="{FF2B5EF4-FFF2-40B4-BE49-F238E27FC236}">
                <a16:creationId xmlns:a16="http://schemas.microsoft.com/office/drawing/2014/main" id="{A149A3FB-AE20-45DA-8386-4DDFAFBDE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7453313" cy="332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4">
            <a:extLst>
              <a:ext uri="{FF2B5EF4-FFF2-40B4-BE49-F238E27FC236}">
                <a16:creationId xmlns:a16="http://schemas.microsoft.com/office/drawing/2014/main" id="{95BC12F1-CC50-4F5B-BA4B-0DA9198CC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800600"/>
            <a:ext cx="8534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Application Layer is the topmost layer of the OSI model and has the responsibility for providing interface between various users and application.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3">
            <a:extLst>
              <a:ext uri="{FF2B5EF4-FFF2-40B4-BE49-F238E27FC236}">
                <a16:creationId xmlns:a16="http://schemas.microsoft.com/office/drawing/2014/main" id="{5F1F9C91-0AB4-4C7A-8A43-40F4402C3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accent2"/>
                </a:solidFill>
              </a:rPr>
              <a:t>Figure  2-14</a:t>
            </a:r>
          </a:p>
        </p:txBody>
      </p:sp>
      <p:sp>
        <p:nvSpPr>
          <p:cNvPr id="30723" name="Text Box 4">
            <a:extLst>
              <a:ext uri="{FF2B5EF4-FFF2-40B4-BE49-F238E27FC236}">
                <a16:creationId xmlns:a16="http://schemas.microsoft.com/office/drawing/2014/main" id="{37C92F3A-384C-4E28-B1AD-E261705E2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49250"/>
            <a:ext cx="3892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chemeClr val="accent2"/>
                </a:solidFill>
                <a:latin typeface="Times" panose="02020603050405020304" pitchFamily="18" charset="0"/>
              </a:rPr>
              <a:t>Summary of layers</a:t>
            </a:r>
          </a:p>
        </p:txBody>
      </p:sp>
      <p:pic>
        <p:nvPicPr>
          <p:cNvPr id="30724" name="Picture 5">
            <a:extLst>
              <a:ext uri="{FF2B5EF4-FFF2-40B4-BE49-F238E27FC236}">
                <a16:creationId xmlns:a16="http://schemas.microsoft.com/office/drawing/2014/main" id="{E1DC40AD-F1C7-4394-AF17-44FEEEB04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2057400"/>
            <a:ext cx="7953375" cy="342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792536D-CDE9-4EF5-87FF-749431AB880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altLang="en-US"/>
              <a:t>What is a Protocol?</a:t>
            </a:r>
            <a:endParaRPr lang="en-US" altLang="en-US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5A83C070-430F-4BFE-A8A6-68ED4CF89CFC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/>
            <a:r>
              <a:rPr lang="en-US" altLang="en-US"/>
              <a:t>A network protocol is a formal set of</a:t>
            </a:r>
            <a:r>
              <a:rPr lang="en-US" altLang="en-US">
                <a:solidFill>
                  <a:srgbClr val="FF0000"/>
                </a:solidFill>
              </a:rPr>
              <a:t> rules, conventions and data structure</a:t>
            </a:r>
            <a:r>
              <a:rPr lang="en-US" altLang="en-US"/>
              <a:t> that governs how computers and other network devices exchange information over a network. </a:t>
            </a:r>
          </a:p>
          <a:p>
            <a:pPr algn="just" eaLnBrk="1" hangingPunct="1"/>
            <a:r>
              <a:rPr lang="en-US" altLang="en-US"/>
              <a:t>In other words, protocol is a standard procedure and format that two data communication devices must </a:t>
            </a:r>
            <a:r>
              <a:rPr lang="en-US" altLang="en-US">
                <a:solidFill>
                  <a:srgbClr val="FF0000"/>
                </a:solidFill>
              </a:rPr>
              <a:t>understand, accept and use to be able </a:t>
            </a:r>
            <a:r>
              <a:rPr lang="en-US" altLang="en-US"/>
              <a:t>to talk to each other 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8B0E8D-30FD-437C-9E23-247955A0592E}"/>
              </a:ext>
            </a:extLst>
          </p:cNvPr>
          <p:cNvSpPr txBox="1"/>
          <p:nvPr/>
        </p:nvSpPr>
        <p:spPr>
          <a:xfrm>
            <a:off x="533400" y="457200"/>
            <a:ext cx="82296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+----------------------+</a:t>
            </a:r>
          </a:p>
          <a:p>
            <a:r>
              <a:rPr lang="en-US" dirty="0"/>
              <a:t>| 7. Application       |  (User services: HTTP, FTP, Email)</a:t>
            </a:r>
          </a:p>
          <a:p>
            <a:r>
              <a:rPr lang="en-US" dirty="0"/>
              <a:t>+----------------------+</a:t>
            </a:r>
          </a:p>
          <a:p>
            <a:r>
              <a:rPr lang="en-US" dirty="0"/>
              <a:t>| 6. Presentation      |  (Encryption, Compression, Translation)</a:t>
            </a:r>
          </a:p>
          <a:p>
            <a:r>
              <a:rPr lang="en-US" dirty="0"/>
              <a:t>+----------------------+</a:t>
            </a:r>
          </a:p>
          <a:p>
            <a:r>
              <a:rPr lang="en-US" dirty="0"/>
              <a:t>| 5. Session           |  (Session management, synchronization)</a:t>
            </a:r>
          </a:p>
          <a:p>
            <a:r>
              <a:rPr lang="en-US" dirty="0"/>
              <a:t>+----------------------+</a:t>
            </a:r>
          </a:p>
          <a:p>
            <a:r>
              <a:rPr lang="en-US" dirty="0"/>
              <a:t>| 4. Transport         |  (TCP, UDP, reliable delivery)</a:t>
            </a:r>
          </a:p>
          <a:p>
            <a:r>
              <a:rPr lang="en-US" dirty="0"/>
              <a:t>+----------------------+</a:t>
            </a:r>
          </a:p>
          <a:p>
            <a:r>
              <a:rPr lang="en-US" dirty="0"/>
              <a:t>| 3. Network           |  (IP, Routing, logical addressing)</a:t>
            </a:r>
          </a:p>
          <a:p>
            <a:r>
              <a:rPr lang="en-US" dirty="0"/>
              <a:t>+----------------------+</a:t>
            </a:r>
          </a:p>
          <a:p>
            <a:r>
              <a:rPr lang="en-US" dirty="0"/>
              <a:t>| 2. Data Link         |  (MAC address, frames, error detection)</a:t>
            </a:r>
          </a:p>
          <a:p>
            <a:r>
              <a:rPr lang="en-US" dirty="0"/>
              <a:t>+----------------------+</a:t>
            </a:r>
          </a:p>
          <a:p>
            <a:r>
              <a:rPr lang="en-US" dirty="0"/>
              <a:t>| 1. Physical          |  (Cables, Wi-Fi, signals, bits)</a:t>
            </a:r>
          </a:p>
          <a:p>
            <a:r>
              <a:rPr lang="en-US" dirty="0"/>
              <a:t>+----------------------+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3675865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" descr="seven layers of OSI model">
            <a:extLst>
              <a:ext uri="{FF2B5EF4-FFF2-40B4-BE49-F238E27FC236}">
                <a16:creationId xmlns:a16="http://schemas.microsoft.com/office/drawing/2014/main" id="{D808143E-3AFB-4416-BCB4-28CF16A317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95400" y="-762000"/>
            <a:ext cx="6762750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47" name="Text Box 4">
            <a:extLst>
              <a:ext uri="{FF2B5EF4-FFF2-40B4-BE49-F238E27FC236}">
                <a16:creationId xmlns:a16="http://schemas.microsoft.com/office/drawing/2014/main" id="{944BC1BE-61F3-45E5-8B59-B6F621B8E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2450" y="0"/>
            <a:ext cx="57086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chemeClr val="accent2"/>
                </a:solidFill>
                <a:latin typeface="Times" panose="02020603050405020304" pitchFamily="18" charset="0"/>
              </a:rPr>
              <a:t>Visualization of  OSI layers</a:t>
            </a:r>
          </a:p>
        </p:txBody>
      </p:sp>
      <p:pic>
        <p:nvPicPr>
          <p:cNvPr id="31748" name="Picture 2">
            <a:extLst>
              <a:ext uri="{FF2B5EF4-FFF2-40B4-BE49-F238E27FC236}">
                <a16:creationId xmlns:a16="http://schemas.microsoft.com/office/drawing/2014/main" id="{97029880-1F4E-46A6-9FCD-CF08403C8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646113"/>
            <a:ext cx="5721350" cy="581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>
            <a:extLst>
              <a:ext uri="{FF2B5EF4-FFF2-40B4-BE49-F238E27FC236}">
                <a16:creationId xmlns:a16="http://schemas.microsoft.com/office/drawing/2014/main" id="{294700CC-7C5E-4650-967A-89CF04C1A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28600"/>
            <a:ext cx="40814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chemeClr val="accent2"/>
                </a:solidFill>
                <a:latin typeface="Times" panose="02020603050405020304" pitchFamily="18" charset="0"/>
              </a:rPr>
              <a:t>OSI layers Key-term</a:t>
            </a:r>
            <a:endParaRPr lang="en-US" altLang="en-US" sz="3200">
              <a:latin typeface="Times" panose="02020603050405020304" pitchFamily="18" charset="0"/>
            </a:endParaRPr>
          </a:p>
        </p:txBody>
      </p:sp>
      <p:pic>
        <p:nvPicPr>
          <p:cNvPr id="32771" name="Picture 4">
            <a:extLst>
              <a:ext uri="{FF2B5EF4-FFF2-40B4-BE49-F238E27FC236}">
                <a16:creationId xmlns:a16="http://schemas.microsoft.com/office/drawing/2014/main" id="{A830F616-F570-4A22-932E-31CCF6602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1162050"/>
            <a:ext cx="722947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AutoShape 1026" descr="Large confetti">
            <a:extLst>
              <a:ext uri="{FF2B5EF4-FFF2-40B4-BE49-F238E27FC236}">
                <a16:creationId xmlns:a16="http://schemas.microsoft.com/office/drawing/2014/main" id="{9E60EC23-A647-4AB0-92EE-48D589E47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19200"/>
            <a:ext cx="8534400" cy="4419600"/>
          </a:xfrm>
          <a:prstGeom prst="verticalScroll">
            <a:avLst>
              <a:gd name="adj" fmla="val 125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19" name="Rectangle 1027">
            <a:extLst>
              <a:ext uri="{FF2B5EF4-FFF2-40B4-BE49-F238E27FC236}">
                <a16:creationId xmlns:a16="http://schemas.microsoft.com/office/drawing/2014/main" id="{9B5344C8-FC4A-4652-B3C7-632FFB039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9563" y="2514600"/>
            <a:ext cx="2151062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4400" b="1">
                <a:latin typeface="Times" panose="02020603050405020304" pitchFamily="18" charset="0"/>
              </a:rPr>
              <a:t>TCP/IP </a:t>
            </a:r>
          </a:p>
          <a:p>
            <a:pPr algn="ctr" eaLnBrk="1" hangingPunct="1"/>
            <a:r>
              <a:rPr lang="en-US" altLang="en-US" sz="4400" b="1">
                <a:latin typeface="Times" panose="02020603050405020304" pitchFamily="18" charset="0"/>
              </a:rPr>
              <a:t>Model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4">
            <a:extLst>
              <a:ext uri="{FF2B5EF4-FFF2-40B4-BE49-F238E27FC236}">
                <a16:creationId xmlns:a16="http://schemas.microsoft.com/office/drawing/2014/main" id="{7D6DA531-2F30-42A7-A91C-DB9292724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33400"/>
            <a:ext cx="4921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chemeClr val="accent2"/>
                </a:solidFill>
                <a:latin typeface="Times" panose="02020603050405020304" pitchFamily="18" charset="0"/>
              </a:rPr>
              <a:t>TCP/IP Protocol Suite</a:t>
            </a: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F0C99C77-D65D-4C3D-A6A2-464EB61D9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819400"/>
            <a:ext cx="7086600" cy="2308225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57150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600"/>
              <a:t>Apart from OSI Model, another computer network models which is widely used is </a:t>
            </a:r>
            <a:r>
              <a:rPr lang="en-US" altLang="en-US" sz="3600" b="1">
                <a:solidFill>
                  <a:srgbClr val="FF0000"/>
                </a:solidFill>
              </a:rPr>
              <a:t>TCP/IP Protocol Suite</a:t>
            </a:r>
            <a:r>
              <a:rPr lang="en-US" altLang="en-US" sz="3600"/>
              <a:t>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3">
            <a:extLst>
              <a:ext uri="{FF2B5EF4-FFF2-40B4-BE49-F238E27FC236}">
                <a16:creationId xmlns:a16="http://schemas.microsoft.com/office/drawing/2014/main" id="{431C4387-ACEF-40BD-91F5-42E503BA3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accent2"/>
                </a:solidFill>
              </a:rPr>
              <a:t>Figure  2-15</a:t>
            </a:r>
          </a:p>
        </p:txBody>
      </p:sp>
      <p:sp>
        <p:nvSpPr>
          <p:cNvPr id="37891" name="Text Box 4">
            <a:extLst>
              <a:ext uri="{FF2B5EF4-FFF2-40B4-BE49-F238E27FC236}">
                <a16:creationId xmlns:a16="http://schemas.microsoft.com/office/drawing/2014/main" id="{62E0A554-3609-4EC7-9F3D-5111CEF1F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-76200"/>
            <a:ext cx="474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chemeClr val="accent2"/>
                </a:solidFill>
                <a:latin typeface="Times" panose="02020603050405020304" pitchFamily="18" charset="0"/>
              </a:rPr>
              <a:t>TCP/IP and OSI model</a:t>
            </a:r>
          </a:p>
        </p:txBody>
      </p:sp>
      <p:pic>
        <p:nvPicPr>
          <p:cNvPr id="37892" name="Picture 5">
            <a:extLst>
              <a:ext uri="{FF2B5EF4-FFF2-40B4-BE49-F238E27FC236}">
                <a16:creationId xmlns:a16="http://schemas.microsoft.com/office/drawing/2014/main" id="{FE644851-4879-4767-83F0-3723E48F8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73576"/>
            <a:ext cx="6281447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1">
            <a:extLst>
              <a:ext uri="{FF2B5EF4-FFF2-40B4-BE49-F238E27FC236}">
                <a16:creationId xmlns:a16="http://schemas.microsoft.com/office/drawing/2014/main" id="{549383CF-593B-4C03-9E82-611F2916E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150" y="1219200"/>
            <a:ext cx="49657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Text Box 4">
            <a:extLst>
              <a:ext uri="{FF2B5EF4-FFF2-40B4-BE49-F238E27FC236}">
                <a16:creationId xmlns:a16="http://schemas.microsoft.com/office/drawing/2014/main" id="{5DB5AA73-8BD0-4500-A89E-40C53DE13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275" y="381000"/>
            <a:ext cx="474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chemeClr val="accent2"/>
                </a:solidFill>
                <a:latin typeface="Times" panose="02020603050405020304" pitchFamily="18" charset="0"/>
              </a:rPr>
              <a:t>TCP/IP and OSI model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1026" descr="Large confetti">
            <a:extLst>
              <a:ext uri="{FF2B5EF4-FFF2-40B4-BE49-F238E27FC236}">
                <a16:creationId xmlns:a16="http://schemas.microsoft.com/office/drawing/2014/main" id="{0457E1C4-E14A-4572-906D-4C8EBB7F5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19200"/>
            <a:ext cx="8534400" cy="4419600"/>
          </a:xfrm>
          <a:prstGeom prst="verticalScroll">
            <a:avLst>
              <a:gd name="adj" fmla="val 125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3" name="Rectangle 1027">
            <a:extLst>
              <a:ext uri="{FF2B5EF4-FFF2-40B4-BE49-F238E27FC236}">
                <a16:creationId xmlns:a16="http://schemas.microsoft.com/office/drawing/2014/main" id="{5631364D-89DA-4203-A820-7B776CDE1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638" y="3352800"/>
            <a:ext cx="38481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4400" b="1">
                <a:latin typeface="Times" panose="02020603050405020304" pitchFamily="18" charset="0"/>
              </a:rPr>
              <a:t>ADDRESSING</a:t>
            </a:r>
          </a:p>
        </p:txBody>
      </p:sp>
      <p:sp>
        <p:nvSpPr>
          <p:cNvPr id="62468" name="Rectangle 1028">
            <a:extLst>
              <a:ext uri="{FF2B5EF4-FFF2-40B4-BE49-F238E27FC236}">
                <a16:creationId xmlns:a16="http://schemas.microsoft.com/office/drawing/2014/main" id="{3A992753-0151-4D15-9714-5C601859B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1905000"/>
            <a:ext cx="88265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44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2.4</a:t>
            </a:r>
            <a:endParaRPr lang="en-US" sz="4400" b="1" i="1">
              <a:solidFill>
                <a:srgbClr val="06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>
            <a:extLst>
              <a:ext uri="{FF2B5EF4-FFF2-40B4-BE49-F238E27FC236}">
                <a16:creationId xmlns:a16="http://schemas.microsoft.com/office/drawing/2014/main" id="{FEAD922E-6F01-42C8-A76D-6FBA4C369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304800"/>
            <a:ext cx="6105525" cy="596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Text Box 3">
            <a:extLst>
              <a:ext uri="{FF2B5EF4-FFF2-40B4-BE49-F238E27FC236}">
                <a16:creationId xmlns:a16="http://schemas.microsoft.com/office/drawing/2014/main" id="{6E35EAED-A9E7-41AA-9D56-8EC92FAE9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accent2"/>
                </a:solidFill>
              </a:rPr>
              <a:t>Figure  2-17</a:t>
            </a:r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id="{E3E7014A-EF81-4A2F-B83A-8BC9BB57D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3550" y="76200"/>
            <a:ext cx="217805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chemeClr val="accent2"/>
                </a:solidFill>
                <a:latin typeface="Times" panose="02020603050405020304" pitchFamily="18" charset="0"/>
              </a:rPr>
              <a:t>Relation-</a:t>
            </a:r>
          </a:p>
          <a:p>
            <a:pPr eaLnBrk="1" hangingPunct="1"/>
            <a:r>
              <a:rPr lang="en-US" altLang="en-US" sz="3600" b="1">
                <a:solidFill>
                  <a:schemeClr val="accent2"/>
                </a:solidFill>
                <a:latin typeface="Times" panose="02020603050405020304" pitchFamily="18" charset="0"/>
              </a:rPr>
              <a:t>ship </a:t>
            </a:r>
          </a:p>
          <a:p>
            <a:pPr eaLnBrk="1" hangingPunct="1"/>
            <a:r>
              <a:rPr lang="en-US" altLang="en-US" sz="3600" b="1">
                <a:solidFill>
                  <a:schemeClr val="accent2"/>
                </a:solidFill>
                <a:latin typeface="Times" panose="02020603050405020304" pitchFamily="18" charset="0"/>
              </a:rPr>
              <a:t>of </a:t>
            </a:r>
          </a:p>
          <a:p>
            <a:pPr eaLnBrk="1" hangingPunct="1"/>
            <a:r>
              <a:rPr lang="en-US" altLang="en-US" sz="3600" b="1">
                <a:solidFill>
                  <a:schemeClr val="accent2"/>
                </a:solidFill>
                <a:latin typeface="Times" panose="02020603050405020304" pitchFamily="18" charset="0"/>
              </a:rPr>
              <a:t>layers </a:t>
            </a:r>
          </a:p>
          <a:p>
            <a:pPr eaLnBrk="1" hangingPunct="1"/>
            <a:r>
              <a:rPr lang="en-US" altLang="en-US" sz="3600" b="1">
                <a:solidFill>
                  <a:schemeClr val="accent2"/>
                </a:solidFill>
                <a:latin typeface="Times" panose="02020603050405020304" pitchFamily="18" charset="0"/>
              </a:rPr>
              <a:t>and </a:t>
            </a:r>
          </a:p>
          <a:p>
            <a:pPr eaLnBrk="1" hangingPunct="1"/>
            <a:r>
              <a:rPr lang="en-US" altLang="en-US" sz="3600" b="1">
                <a:solidFill>
                  <a:schemeClr val="accent2"/>
                </a:solidFill>
                <a:latin typeface="Times" panose="02020603050405020304" pitchFamily="18" charset="0"/>
              </a:rPr>
              <a:t>addresses </a:t>
            </a:r>
          </a:p>
          <a:p>
            <a:pPr eaLnBrk="1" hangingPunct="1"/>
            <a:r>
              <a:rPr lang="en-US" altLang="en-US" sz="3600" b="1">
                <a:solidFill>
                  <a:schemeClr val="accent2"/>
                </a:solidFill>
                <a:latin typeface="Times" panose="02020603050405020304" pitchFamily="18" charset="0"/>
              </a:rPr>
              <a:t>in TCP/IP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>
            <a:extLst>
              <a:ext uri="{FF2B5EF4-FFF2-40B4-BE49-F238E27FC236}">
                <a16:creationId xmlns:a16="http://schemas.microsoft.com/office/drawing/2014/main" id="{8B8F6396-43FE-42DF-A5BD-68C445DDA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077200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Text Box 3">
            <a:extLst>
              <a:ext uri="{FF2B5EF4-FFF2-40B4-BE49-F238E27FC236}">
                <a16:creationId xmlns:a16="http://schemas.microsoft.com/office/drawing/2014/main" id="{2A561A17-30B3-46A7-9093-73C769A2B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accent2"/>
                </a:solidFill>
              </a:rPr>
              <a:t>Figure  2-16</a:t>
            </a:r>
          </a:p>
        </p:txBody>
      </p:sp>
      <p:sp>
        <p:nvSpPr>
          <p:cNvPr id="43012" name="Text Box 4">
            <a:extLst>
              <a:ext uri="{FF2B5EF4-FFF2-40B4-BE49-F238E27FC236}">
                <a16:creationId xmlns:a16="http://schemas.microsoft.com/office/drawing/2014/main" id="{B98BBD95-1063-4B16-9B56-A7950F02E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3450" y="349250"/>
            <a:ext cx="4273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chemeClr val="accent2"/>
                </a:solidFill>
                <a:latin typeface="Times" panose="02020603050405020304" pitchFamily="18" charset="0"/>
              </a:rPr>
              <a:t>Addresses in TCP/IP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62136271-92C0-415A-9C56-7AC45FC54F1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417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Tasks involved in sending a letter</a:t>
            </a:r>
            <a:br>
              <a:rPr lang="en-US" altLang="en-US" sz="4800" i="1"/>
            </a:br>
            <a:r>
              <a:rPr lang="en-US" altLang="en-US" sz="4800" i="1"/>
              <a:t>Example of protocols</a:t>
            </a:r>
            <a:endParaRPr lang="en-US" altLang="en-US"/>
          </a:p>
        </p:txBody>
      </p:sp>
      <p:sp>
        <p:nvSpPr>
          <p:cNvPr id="6147" name="Content Placeholder 4">
            <a:extLst>
              <a:ext uri="{FF2B5EF4-FFF2-40B4-BE49-F238E27FC236}">
                <a16:creationId xmlns:a16="http://schemas.microsoft.com/office/drawing/2014/main" id="{1A4ECFB2-8E2C-4530-BD21-DB485188AEE5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1447800"/>
            <a:ext cx="8229600" cy="4678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pic>
        <p:nvPicPr>
          <p:cNvPr id="6148" name="Picture 6">
            <a:extLst>
              <a:ext uri="{FF2B5EF4-FFF2-40B4-BE49-F238E27FC236}">
                <a16:creationId xmlns:a16="http://schemas.microsoft.com/office/drawing/2014/main" id="{DBB4CF3F-5797-4559-BF9C-B032D27B1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14488"/>
            <a:ext cx="7010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3">
            <a:extLst>
              <a:ext uri="{FF2B5EF4-FFF2-40B4-BE49-F238E27FC236}">
                <a16:creationId xmlns:a16="http://schemas.microsoft.com/office/drawing/2014/main" id="{E8013ED2-EB22-45A9-A2D5-A6A3C0D49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accent2"/>
                </a:solidFill>
              </a:rPr>
              <a:t>Figure  2-18</a:t>
            </a:r>
          </a:p>
        </p:txBody>
      </p:sp>
      <p:sp>
        <p:nvSpPr>
          <p:cNvPr id="44035" name="Text Box 4">
            <a:extLst>
              <a:ext uri="{FF2B5EF4-FFF2-40B4-BE49-F238E27FC236}">
                <a16:creationId xmlns:a16="http://schemas.microsoft.com/office/drawing/2014/main" id="{B21B0B60-3FDA-4CF5-A386-98484E282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49250"/>
            <a:ext cx="3803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chemeClr val="accent2"/>
                </a:solidFill>
                <a:latin typeface="Times" panose="02020603050405020304" pitchFamily="18" charset="0"/>
              </a:rPr>
              <a:t>Physical addresses</a:t>
            </a:r>
          </a:p>
        </p:txBody>
      </p:sp>
      <p:pic>
        <p:nvPicPr>
          <p:cNvPr id="44036" name="Picture 5">
            <a:extLst>
              <a:ext uri="{FF2B5EF4-FFF2-40B4-BE49-F238E27FC236}">
                <a16:creationId xmlns:a16="http://schemas.microsoft.com/office/drawing/2014/main" id="{5DC9C9C8-7A9B-4CF7-9BA9-2F8A00452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2438400"/>
            <a:ext cx="8318500" cy="277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3">
            <a:extLst>
              <a:ext uri="{FF2B5EF4-FFF2-40B4-BE49-F238E27FC236}">
                <a16:creationId xmlns:a16="http://schemas.microsoft.com/office/drawing/2014/main" id="{4E6C44DC-BE06-47FC-9221-3C109F7F9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accent2"/>
                </a:solidFill>
              </a:rPr>
              <a:t>Figure  2-19</a:t>
            </a:r>
          </a:p>
        </p:txBody>
      </p:sp>
      <p:sp>
        <p:nvSpPr>
          <p:cNvPr id="45059" name="Text Box 4">
            <a:extLst>
              <a:ext uri="{FF2B5EF4-FFF2-40B4-BE49-F238E27FC236}">
                <a16:creationId xmlns:a16="http://schemas.microsoft.com/office/drawing/2014/main" id="{F3C9E9E0-25B5-4EE2-8343-E0DADDE72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3950" y="349250"/>
            <a:ext cx="2635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chemeClr val="accent2"/>
                </a:solidFill>
                <a:latin typeface="Times" panose="02020603050405020304" pitchFamily="18" charset="0"/>
              </a:rPr>
              <a:t>IP addresses</a:t>
            </a:r>
          </a:p>
        </p:txBody>
      </p:sp>
      <p:pic>
        <p:nvPicPr>
          <p:cNvPr id="45060" name="Picture 6">
            <a:extLst>
              <a:ext uri="{FF2B5EF4-FFF2-40B4-BE49-F238E27FC236}">
                <a16:creationId xmlns:a16="http://schemas.microsoft.com/office/drawing/2014/main" id="{3CAC228D-B60A-4362-AB22-2E700EBAD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667" y="168275"/>
            <a:ext cx="381267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3">
            <a:extLst>
              <a:ext uri="{FF2B5EF4-FFF2-40B4-BE49-F238E27FC236}">
                <a16:creationId xmlns:a16="http://schemas.microsoft.com/office/drawing/2014/main" id="{B0D39DA7-E5D0-4162-9F07-3918AE264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0"/>
            <a:ext cx="1614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accent2"/>
                </a:solidFill>
              </a:rPr>
              <a:t>Figure  2-20</a:t>
            </a:r>
          </a:p>
        </p:txBody>
      </p:sp>
      <p:sp>
        <p:nvSpPr>
          <p:cNvPr id="46083" name="Text Box 4">
            <a:extLst>
              <a:ext uri="{FF2B5EF4-FFF2-40B4-BE49-F238E27FC236}">
                <a16:creationId xmlns:a16="http://schemas.microsoft.com/office/drawing/2014/main" id="{20442A7E-C574-4D0C-AD1F-A619B58AC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76200"/>
            <a:ext cx="3041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chemeClr val="accent2"/>
                </a:solidFill>
                <a:latin typeface="Times" panose="02020603050405020304" pitchFamily="18" charset="0"/>
              </a:rPr>
              <a:t>Port addresses</a:t>
            </a:r>
          </a:p>
        </p:txBody>
      </p:sp>
      <p:pic>
        <p:nvPicPr>
          <p:cNvPr id="46084" name="Picture 5">
            <a:extLst>
              <a:ext uri="{FF2B5EF4-FFF2-40B4-BE49-F238E27FC236}">
                <a16:creationId xmlns:a16="http://schemas.microsoft.com/office/drawing/2014/main" id="{D228D4BA-FE61-4E6E-A786-272B397C5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604" y="914400"/>
            <a:ext cx="5299075" cy="450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2">
            <a:extLst>
              <a:ext uri="{FF2B5EF4-FFF2-40B4-BE49-F238E27FC236}">
                <a16:creationId xmlns:a16="http://schemas.microsoft.com/office/drawing/2014/main" id="{683CB9F5-5C41-4629-B557-E720F71E646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000" b="1">
                <a:latin typeface="Arial" panose="020B0604020202020204" pitchFamily="34" charset="0"/>
                <a:cs typeface="Arial" panose="020B0604020202020204" pitchFamily="34" charset="0"/>
              </a:rPr>
              <a:t>Advantages Of OSI Model</a:t>
            </a:r>
            <a:b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07" name="Content Placeholder 3">
            <a:extLst>
              <a:ext uri="{FF2B5EF4-FFF2-40B4-BE49-F238E27FC236}">
                <a16:creationId xmlns:a16="http://schemas.microsoft.com/office/drawing/2014/main" id="{5C7CD558-4D42-4806-A434-B0653997E540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649705" y="1143000"/>
            <a:ext cx="7886700" cy="435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dirty="0"/>
              <a:t>The OSI Model being one of the most widely used computer network models does posses some major advantages which makes it so popular. These are :</a:t>
            </a:r>
          </a:p>
          <a:p>
            <a:endParaRPr lang="en-US" altLang="en-US" sz="2400" dirty="0"/>
          </a:p>
          <a:p>
            <a:pPr lvl="1"/>
            <a:r>
              <a:rPr lang="en-US" altLang="en-US" sz="2000" dirty="0"/>
              <a:t>Each layer has its </a:t>
            </a:r>
            <a:r>
              <a:rPr lang="en-US" altLang="en-US" sz="2000" dirty="0">
                <a:solidFill>
                  <a:srgbClr val="FF0000"/>
                </a:solidFill>
              </a:rPr>
              <a:t>definite structure and functionality </a:t>
            </a:r>
            <a:r>
              <a:rPr lang="en-US" altLang="en-US" sz="2000" dirty="0"/>
              <a:t>which makes OSI model simple and easy to use.</a:t>
            </a:r>
          </a:p>
          <a:p>
            <a:pPr lvl="1"/>
            <a:r>
              <a:rPr lang="en-US" altLang="en-US" sz="2000" dirty="0"/>
              <a:t>It is a </a:t>
            </a:r>
            <a:r>
              <a:rPr lang="en-US" altLang="en-US" sz="2000" dirty="0">
                <a:solidFill>
                  <a:srgbClr val="FF0000"/>
                </a:solidFill>
              </a:rPr>
              <a:t>general purpose reference model </a:t>
            </a:r>
            <a:r>
              <a:rPr lang="en-US" altLang="en-US" sz="2000" dirty="0"/>
              <a:t>that can be used for data communication.</a:t>
            </a:r>
          </a:p>
          <a:p>
            <a:pPr lvl="1"/>
            <a:r>
              <a:rPr lang="en-US" altLang="en-US" sz="2000" dirty="0"/>
              <a:t>Connection oriented and connection-less services are supported.</a:t>
            </a:r>
          </a:p>
          <a:p>
            <a:pPr lvl="1"/>
            <a:r>
              <a:rPr lang="en-US" altLang="en-US" sz="2000" dirty="0"/>
              <a:t>Connection between any type of devices or host or hardware or software is possible.</a:t>
            </a:r>
          </a:p>
          <a:p>
            <a:endParaRPr lang="en-US" altLang="en-US" sz="24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2">
            <a:extLst>
              <a:ext uri="{FF2B5EF4-FFF2-40B4-BE49-F238E27FC236}">
                <a16:creationId xmlns:a16="http://schemas.microsoft.com/office/drawing/2014/main" id="{32648A83-85FE-4C12-84DC-EC9B5C2482F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000" b="1">
                <a:latin typeface="Arial" panose="020B0604020202020204" pitchFamily="34" charset="0"/>
                <a:cs typeface="Arial" panose="020B0604020202020204" pitchFamily="34" charset="0"/>
              </a:rPr>
              <a:t>Disadvantages Of OSI Model</a:t>
            </a:r>
          </a:p>
        </p:txBody>
      </p:sp>
      <p:sp>
        <p:nvSpPr>
          <p:cNvPr id="48131" name="Content Placeholder 3">
            <a:extLst>
              <a:ext uri="{FF2B5EF4-FFF2-40B4-BE49-F238E27FC236}">
                <a16:creationId xmlns:a16="http://schemas.microsoft.com/office/drawing/2014/main" id="{7C6CB1C0-AB44-4259-AB16-B0272449BD82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/>
              <a:t>Because of its inability to fit protocols, this model was replaced by TCP/IP Internet Model.</a:t>
            </a:r>
          </a:p>
          <a:p>
            <a:r>
              <a:rPr lang="en-US" altLang="en-US" sz="2400"/>
              <a:t>Session and Presentation layers does not provide high end functionalities and are not of much use as compared to other layers.</a:t>
            </a:r>
          </a:p>
          <a:p>
            <a:r>
              <a:rPr lang="en-US" altLang="en-US" sz="2400"/>
              <a:t>Connection oriented and connection-less services are supported.</a:t>
            </a:r>
          </a:p>
          <a:p>
            <a:endParaRPr lang="en-US" altLang="en-US" sz="2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D2F66-A0A7-8794-2392-93F365B3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dirty="0">
                <a:cs typeface="Times New Roman"/>
              </a:rPr>
              <a:t>H.W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9FD08-A84C-25BD-8535-AA1C5E58C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dirty="0">
                <a:cs typeface="Times New Roman"/>
              </a:rPr>
              <a:t>Difference Between OSI model and TCP/IP model</a:t>
            </a:r>
          </a:p>
        </p:txBody>
      </p:sp>
    </p:spTree>
    <p:extLst>
      <p:ext uri="{BB962C8B-B14F-4D97-AF65-F5344CB8AC3E}">
        <p14:creationId xmlns:p14="http://schemas.microsoft.com/office/powerpoint/2010/main" val="195344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6BDC1E0F-F022-42FF-9F3B-A817B3433D9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US" altLang="en-US"/>
              <a:t>Why Use Protocol Architecture?</a:t>
            </a:r>
            <a:endParaRPr lang="en-US" altLang="en-US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54389447-AD8A-4DF1-A280-0084779B318F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kumimoji="1" lang="en-US" altLang="en-US"/>
              <a:t>Data communications requires complex procedures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en-US"/>
              <a:t>Sender identifies data path/receiver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en-US"/>
              <a:t>Systems negotiate preparedness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en-US"/>
              <a:t>Applications negotiate preparedness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en-US"/>
              <a:t>Translation of file formats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en-US"/>
              <a:t>For all tasks to occur, high level of cooperation is required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2528DA2-56A3-4794-BD63-2FDEC9ACDD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Network Models</a:t>
            </a:r>
            <a:endParaRPr lang="en-US" altLang="en-US" sz="4000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5BD22A0-0F1C-4834-A404-C19DBD5F0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For data communication to take place and </a:t>
            </a:r>
            <a:r>
              <a:rPr lang="en-US" altLang="en-US" b="1" dirty="0">
                <a:solidFill>
                  <a:srgbClr val="FF0000"/>
                </a:solidFill>
              </a:rPr>
              <a:t>two</a:t>
            </a:r>
            <a:r>
              <a:rPr lang="en-US" altLang="en-US" dirty="0"/>
              <a:t> or more users can transmit data from one to other, a </a:t>
            </a:r>
            <a:r>
              <a:rPr lang="en-US" altLang="en-US" b="1" dirty="0">
                <a:solidFill>
                  <a:srgbClr val="FF0000"/>
                </a:solidFill>
              </a:rPr>
              <a:t>systematic approach </a:t>
            </a:r>
            <a:r>
              <a:rPr lang="en-US" altLang="en-US" dirty="0"/>
              <a:t>is required. This approach enables users to communicate and transmit data through efficient and ordered path.</a:t>
            </a:r>
          </a:p>
          <a:p>
            <a:r>
              <a:rPr lang="en-US" altLang="en-US" dirty="0"/>
              <a:t>It is implemented using </a:t>
            </a:r>
            <a:r>
              <a:rPr lang="en-US" altLang="en-US" b="1" dirty="0">
                <a:solidFill>
                  <a:srgbClr val="FF0000"/>
                </a:solidFill>
              </a:rPr>
              <a:t>models</a:t>
            </a:r>
            <a:r>
              <a:rPr lang="en-US" altLang="en-US" dirty="0"/>
              <a:t> in computer networks and are known as computer network models.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14C4538-1782-4AA3-BA61-F8C86C56E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039529"/>
              </p:ext>
            </p:extLst>
          </p:nvPr>
        </p:nvGraphicFramePr>
        <p:xfrm>
          <a:off x="381000" y="1143001"/>
          <a:ext cx="8382000" cy="4571998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1724772367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1129228266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698857784"/>
                    </a:ext>
                  </a:extLst>
                </a:gridCol>
              </a:tblGrid>
              <a:tr h="468923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Network Model</a:t>
                      </a:r>
                      <a:endParaRPr lang="en-US" sz="2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Protocol</a:t>
                      </a:r>
                      <a:endParaRPr lang="en-US" sz="2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202856"/>
                  </a:ext>
                </a:extLst>
              </a:tr>
              <a:tr h="820615">
                <a:tc>
                  <a:txBody>
                    <a:bodyPr/>
                    <a:lstStyle/>
                    <a:p>
                      <a:r>
                        <a:rPr lang="en-US" sz="2000" b="1"/>
                        <a:t>Definition</a:t>
                      </a:r>
                      <a:endParaRPr lang="en-US" sz="2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Conceptual framework for communication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Set of rules/standards for communication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843940"/>
                  </a:ext>
                </a:extLst>
              </a:tr>
              <a:tr h="1172307">
                <a:tc>
                  <a:txBody>
                    <a:bodyPr/>
                    <a:lstStyle/>
                    <a:p>
                      <a:r>
                        <a:rPr lang="en-US" sz="2000" b="1" dirty="0"/>
                        <a:t>Purpose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Explains how communication is organized (layers)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Implements communication between devices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817494"/>
                  </a:ext>
                </a:extLst>
              </a:tr>
              <a:tr h="820615">
                <a:tc>
                  <a:txBody>
                    <a:bodyPr/>
                    <a:lstStyle/>
                    <a:p>
                      <a:r>
                        <a:rPr lang="en-US" sz="2000" b="1"/>
                        <a:t>Examples</a:t>
                      </a:r>
                      <a:endParaRPr lang="en-US" sz="2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OSI Model, TCP/IP 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HTTP, TCP, IP, Ethernet, Wi-Fi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4512916"/>
                  </a:ext>
                </a:extLst>
              </a:tr>
              <a:tr h="468923">
                <a:tc>
                  <a:txBody>
                    <a:bodyPr/>
                    <a:lstStyle/>
                    <a:p>
                      <a:r>
                        <a:rPr lang="en-US" sz="2000" b="1"/>
                        <a:t>Nature</a:t>
                      </a:r>
                      <a:endParaRPr lang="en-US" sz="2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Theoretical / conceptual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Practical / implemented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0324308"/>
                  </a:ext>
                </a:extLst>
              </a:tr>
              <a:tr h="820615">
                <a:tc>
                  <a:txBody>
                    <a:bodyPr/>
                    <a:lstStyle/>
                    <a:p>
                      <a:r>
                        <a:rPr lang="en-US" sz="2000" b="1"/>
                        <a:t>Analogy</a:t>
                      </a:r>
                      <a:endParaRPr lang="en-US" sz="2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Blueprint / architecture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Actual language or instructions used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500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61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1A5B7C9-3996-4823-82E1-423142928C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Networking models</a:t>
            </a:r>
            <a:endParaRPr lang="en-US" altLang="en-US" sz="40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FD4D296-F8B0-4C56-B231-30FDE29C7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Computer network models are responsible for establishing a connection among the sender and receiver and transmitting the data in a smooth manner respectively.</a:t>
            </a:r>
          </a:p>
          <a:p>
            <a:r>
              <a:rPr lang="en-US" altLang="en-US"/>
              <a:t>There are two computer network models i.e. </a:t>
            </a:r>
            <a:r>
              <a:rPr lang="en-US" altLang="en-US" b="1">
                <a:solidFill>
                  <a:srgbClr val="FF0000"/>
                </a:solidFill>
              </a:rPr>
              <a:t>OSI Model</a:t>
            </a:r>
            <a:r>
              <a:rPr lang="en-US" altLang="en-US"/>
              <a:t> and </a:t>
            </a:r>
            <a:r>
              <a:rPr lang="en-US" altLang="en-US" b="1">
                <a:solidFill>
                  <a:srgbClr val="FF0000"/>
                </a:solidFill>
              </a:rPr>
              <a:t>TCP/IP Model</a:t>
            </a:r>
            <a:r>
              <a:rPr lang="en-US" altLang="en-US"/>
              <a:t> on which the whole data communication process relies.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460961B-5847-40DA-9846-4CDD516CB3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Networking models</a:t>
            </a:r>
            <a:endParaRPr lang="en-US" altLang="en-US" sz="4000"/>
          </a:p>
        </p:txBody>
      </p:sp>
      <p:pic>
        <p:nvPicPr>
          <p:cNvPr id="10243" name="Picture 2" descr="This image describes the two major types of models used in computer networks. ">
            <a:extLst>
              <a:ext uri="{FF2B5EF4-FFF2-40B4-BE49-F238E27FC236}">
                <a16:creationId xmlns:a16="http://schemas.microsoft.com/office/drawing/2014/main" id="{A3E7EC1E-D0FD-479B-9E5D-994719616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7991475" cy="280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52966F0DCB174EB292923C0D4D8D7D" ma:contentTypeVersion="3" ma:contentTypeDescription="Create a new document." ma:contentTypeScope="" ma:versionID="eeed69bd77efcfeab31f51872eacebfe">
  <xsd:schema xmlns:xsd="http://www.w3.org/2001/XMLSchema" xmlns:xs="http://www.w3.org/2001/XMLSchema" xmlns:p="http://schemas.microsoft.com/office/2006/metadata/properties" xmlns:ns2="5e5b48b9-56ea-4e7f-bbcc-91ef0f5a1608" targetNamespace="http://schemas.microsoft.com/office/2006/metadata/properties" ma:root="true" ma:fieldsID="9aef76fabd1f5519d3188a87df0e9546" ns2:_="">
    <xsd:import namespace="5e5b48b9-56ea-4e7f-bbcc-91ef0f5a16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5b48b9-56ea-4e7f-bbcc-91ef0f5a16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628AA3-E74A-4F6C-84A7-5FAEE14C4F0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BCC0CD-E445-4C2F-A3DB-6648EDE6DA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5b48b9-56ea-4e7f-bbcc-91ef0f5a16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C374FE8-F4C2-4FF7-A5D3-F43C3E742E9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1163</Words>
  <Application>Microsoft Office PowerPoint</Application>
  <PresentationFormat>On-screen Show (4:3)</PresentationFormat>
  <Paragraphs>170</Paragraphs>
  <Slides>45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Default Design</vt:lpstr>
      <vt:lpstr>Computer Network Models </vt:lpstr>
      <vt:lpstr>PowerPoint Presentation</vt:lpstr>
      <vt:lpstr>What is a Protocol?</vt:lpstr>
      <vt:lpstr>Tasks involved in sending a letter Example of protocols</vt:lpstr>
      <vt:lpstr>Why Use Protocol Architecture?</vt:lpstr>
      <vt:lpstr>Network Models</vt:lpstr>
      <vt:lpstr>PowerPoint Presentation</vt:lpstr>
      <vt:lpstr>Networking models</vt:lpstr>
      <vt:lpstr>Networking models</vt:lpstr>
      <vt:lpstr>The OSI Reference Model </vt:lpstr>
      <vt:lpstr>OSI (Open system Interconnection)</vt:lpstr>
      <vt:lpstr>PowerPoint Presentation</vt:lpstr>
      <vt:lpstr>PowerPoint Presentation</vt:lpstr>
      <vt:lpstr>OSI Model</vt:lpstr>
      <vt:lpstr>OSI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 Of OSI Model </vt:lpstr>
      <vt:lpstr>Disadvantages Of OSI Model</vt:lpstr>
      <vt:lpstr>H.W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CSE VU</cp:lastModifiedBy>
  <cp:revision>88</cp:revision>
  <dcterms:created xsi:type="dcterms:W3CDTF">2000-01-15T04:50:39Z</dcterms:created>
  <dcterms:modified xsi:type="dcterms:W3CDTF">2025-08-30T06:40:47Z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0x0101007852966F0DCB174EB292923C0D4D8D7D</vt:lpwstr>
  </property>
</Properties>
</file>