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Income of University of Barishal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 Source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Government Grants</c:v>
                </c:pt>
                <c:pt idx="1">
                  <c:v>Tuition Fees</c:v>
                </c:pt>
                <c:pt idx="2">
                  <c:v>Research Grants</c:v>
                </c:pt>
                <c:pt idx="3">
                  <c:v>Donations and Endowments</c:v>
                </c:pt>
                <c:pt idx="4">
                  <c:v>Miscellaneous Income</c:v>
                </c:pt>
                <c:pt idx="5">
                  <c:v>Total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0-79DA-4AC1-ADB9-CBEE5D0006F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Annual Income (BDT)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Government Grants</c:v>
                </c:pt>
                <c:pt idx="1">
                  <c:v>Tuition Fees</c:v>
                </c:pt>
                <c:pt idx="2">
                  <c:v>Research Grants</c:v>
                </c:pt>
                <c:pt idx="3">
                  <c:v>Donations and Endowments</c:v>
                </c:pt>
                <c:pt idx="4">
                  <c:v>Miscellaneous Income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#,##0</c:formatCode>
                <c:ptCount val="6"/>
                <c:pt idx="0">
                  <c:v>50000000</c:v>
                </c:pt>
                <c:pt idx="1">
                  <c:v>20000000</c:v>
                </c:pt>
                <c:pt idx="2">
                  <c:v>5000000</c:v>
                </c:pt>
                <c:pt idx="3">
                  <c:v>3000000</c:v>
                </c:pt>
                <c:pt idx="4">
                  <c:v>2000000</c:v>
                </c:pt>
                <c:pt idx="5">
                  <c:v>80000000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DA-4AC1-ADB9-CBEE5D0006F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Percentage (%)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Government Grants</c:v>
                </c:pt>
                <c:pt idx="1">
                  <c:v>Tuition Fees</c:v>
                </c:pt>
                <c:pt idx="2">
                  <c:v>Research Grants</c:v>
                </c:pt>
                <c:pt idx="3">
                  <c:v>Donations and Endowments</c:v>
                </c:pt>
                <c:pt idx="4">
                  <c:v>Miscellaneous Income</c:v>
                </c:pt>
                <c:pt idx="5">
                  <c:v>Total</c:v>
                </c:pt>
              </c:strCache>
            </c:strRef>
          </c:cat>
          <c:val>
            <c:numRef>
              <c:f>Sheet1!$D$2:$D$7</c:f>
              <c:numCache>
                <c:formatCode>0%</c:formatCode>
                <c:ptCount val="6"/>
                <c:pt idx="0">
                  <c:v>0.6</c:v>
                </c:pt>
                <c:pt idx="1">
                  <c:v>0.24</c:v>
                </c:pt>
                <c:pt idx="2">
                  <c:v>0.06</c:v>
                </c:pt>
                <c:pt idx="3">
                  <c:v>0.04</c:v>
                </c:pt>
                <c:pt idx="4">
                  <c:v>0.02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9DA-4AC1-ADB9-CBEE5D0006F5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40304992"/>
        <c:axId val="1740306912"/>
      </c:barChart>
      <c:catAx>
        <c:axId val="1740304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0306912"/>
        <c:crosses val="autoZero"/>
        <c:auto val="1"/>
        <c:lblAlgn val="ctr"/>
        <c:lblOffset val="100"/>
        <c:noMultiLvlLbl val="0"/>
      </c:catAx>
      <c:valAx>
        <c:axId val="1740306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0304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79036-B611-45D1-A990-C93FED35287E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58D836-8E74-45A1-88AF-FCC49FC2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22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47277-3417-13C9-F913-AC4F6EF35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CA9998-7EB5-4622-F3EE-2204097882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47979-29AB-0E18-EBB9-364DFD4A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1/12/2025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C11BF-1749-D293-92F3-EA7786291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Mahfuz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23E51-6588-6DAB-B28A-B40960247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024-4039-45EE-B545-7726EFB30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08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D00A6-C288-1B55-4176-348E1720A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73A3C-1A1D-2DFE-29B0-B776BE2BA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D90E2-3F91-A8AB-9272-1485A4625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1/12/2025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0A02E-CB08-25F8-8529-FCF0787BE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Mahfuz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8FF71-07FC-2F28-8941-674B12594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024-4039-45EE-B545-7726EFB30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70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638204-B688-A469-76E3-EFB2515C93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6B13AA-C8CE-24D5-40A4-83A3521E5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A8059-23EB-8F88-BB8B-A59EBFD3D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1/12/2025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B8AA1-7779-666E-6EA5-1A1F5580F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Mahfuz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D9A62-0553-9D19-75EF-98B73213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024-4039-45EE-B545-7726EFB30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04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18AC2-3383-7685-4F8D-7452E6F23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04F4D-1F57-8F1F-C48F-14ED9754B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2B16F-2146-040B-AA09-2592328F5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1/12/2025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126D5-1EFA-7524-893B-A134289A6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Mahfuz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332B4-F23B-6874-23DF-54B484FFA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024-4039-45EE-B545-7726EFB30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6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FD631-BC2D-4F34-CAA6-593EF850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79234-F03E-8C55-727A-ECCEC00B8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998EE-094D-10EB-2678-1873BCBC6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1/12/2025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6F46D-34D2-809B-DE9A-6FC339172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Mahfuz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5EA4F-4B0E-CEEF-DB55-B00466D73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024-4039-45EE-B545-7726EFB30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2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8957D-D8D7-05BA-5AC5-18B086EC4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BDA72-CDC2-2E68-5EBB-FC4E1C83D6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DD261-FE4E-696C-BD63-586E98726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79DB3-2D48-67CC-2B3A-CA8FE3525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1/12/2025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11B10-9ABE-2B5A-C65D-A8C32F880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Mahfuz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2CA45-88E1-5C34-9483-F6F00CA1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024-4039-45EE-B545-7726EFB30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1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12D04-81F9-3274-828C-ABB19F465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4AF7E-EF81-A618-6611-21B5C82A0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F5EB9-42C6-0EB1-F0AD-091CAE0DB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3D3E44-1C73-EC01-BCDA-BD424FADD1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3F2F2B-70CC-80FB-2D65-C7E65EC5E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A049D8-2CFE-A271-10A9-EF81C0969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1/12/2025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42664D-A5B0-2D67-3AF8-B86C9FFCC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Mahfuz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2935D4-ECFF-4540-88A5-BC5BA69FE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024-4039-45EE-B545-7726EFB30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109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E177E-BB58-A9E6-DE04-A8D6BF6CE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F4EEE6-1FE6-415F-D3A6-E8934F9FD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1/12/2025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397CBA-FFCE-7FCA-526F-903F39173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Mahfuz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F4DEA1-042D-F70D-EA86-2126281B9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024-4039-45EE-B545-7726EFB30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95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10CFE2-6986-E4E2-69F8-E16004209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1/12/2025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F20D2B-E984-3C12-0029-7DC127BA2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Mahfuz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7CCB96-63BD-90EF-FF66-E36726676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024-4039-45EE-B545-7726EFB30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50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80789-6689-75DE-85CB-3D908EFA5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01DB4-4E1C-8601-F074-AE9E59D56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E37CC-4AB2-218D-8D1C-CC22E0F6F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C859A-EE93-D82E-E3DD-2989B72F8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1/12/2025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1C2EA-25B8-CA29-4208-BC2C73491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Mahfuz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1730A-BA90-3A56-3552-B410A197C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024-4039-45EE-B545-7726EFB30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8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6CF99-76D2-0822-0684-1BB8EF598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62CA0E-A872-9A4E-A909-E9643DE2D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EB70DA-4CA1-6DD2-EDCA-5D9C5F955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F9236-A800-343D-E972-349A057FC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1/12/2025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38192-D2A6-1DD0-3806-E88CF5C0D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Mahfuz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25352-318F-09DF-3244-D3C6E19EA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024-4039-45EE-B545-7726EFB30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1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08785D-1373-3426-9863-B815D60EA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8833B-0C0D-4C61-90E5-57DEE8537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FADB5-7106-0187-0CE3-9303E791A3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1/12/2025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88EAC-79F3-8940-50F5-FEA4542DB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Mahfuz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7BB14-8C42-BB6A-3EEF-6017A96B7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62D024-4039-45EE-B545-7726EFB30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93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u.ac.bd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5A8AFA4-5C32-4100-9C6D-839A47E15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B5F253-7949-47C2-9DBD-1570ECDA2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799" y="685800"/>
            <a:ext cx="5421703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C6344A-3AAA-E1B5-B8A4-03D2AC4C9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8426" y="1254763"/>
            <a:ext cx="3444948" cy="2481729"/>
          </a:xfrm>
        </p:spPr>
        <p:txBody>
          <a:bodyPr anchor="b">
            <a:normAutofit/>
          </a:bodyPr>
          <a:lstStyle/>
          <a:p>
            <a:r>
              <a:rPr lang="en-US" sz="3200" b="1" i="0">
                <a:solidFill>
                  <a:srgbClr val="5959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Barishal</a:t>
            </a:r>
            <a:br>
              <a:rPr lang="en-US" sz="3200" b="0" i="0">
                <a:solidFill>
                  <a:srgbClr val="595959"/>
                </a:solidFill>
                <a:effectLst/>
                <a:latin typeface="ZineSlabDisRegularRomanTf"/>
              </a:rPr>
            </a:br>
            <a:endParaRPr lang="en-US" sz="3200">
              <a:solidFill>
                <a:srgbClr val="595959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7DBA1-569E-D0EB-36CA-3E0DE0EBA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179" y="4046453"/>
            <a:ext cx="3083442" cy="1785506"/>
          </a:xfrm>
        </p:spPr>
        <p:txBody>
          <a:bodyPr anchor="t">
            <a:normAutofit/>
          </a:bodyPr>
          <a:lstStyle/>
          <a:p>
            <a:r>
              <a:rPr lang="en-US" sz="1400" b="1" i="0">
                <a:solidFill>
                  <a:srgbClr val="5959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Knowledge is power</a:t>
            </a:r>
            <a:endParaRPr lang="en-US" sz="1400">
              <a:solidFill>
                <a:srgbClr val="59595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logo with a flame and text&#10;&#10;Description automatically generated">
            <a:extLst>
              <a:ext uri="{FF2B5EF4-FFF2-40B4-BE49-F238E27FC236}">
                <a16:creationId xmlns:a16="http://schemas.microsoft.com/office/drawing/2014/main" id="{A8672E1D-DDD5-5927-EF5A-2794A5184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"/>
          <a:stretch/>
        </p:blipFill>
        <p:spPr>
          <a:xfrm>
            <a:off x="6107503" y="685799"/>
            <a:ext cx="5410200" cy="5486400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7A25825-5727-3360-CB07-973A1ECC6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1/12/2025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00BC72D-CF38-7107-E38B-836737F24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Mahfuz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A71790A-E60B-F547-934D-09FF0FCD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024-4039-45EE-B545-7726EFB30F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uilding with a sign on it&#10;&#10;Description automatically generated">
            <a:extLst>
              <a:ext uri="{FF2B5EF4-FFF2-40B4-BE49-F238E27FC236}">
                <a16:creationId xmlns:a16="http://schemas.microsoft.com/office/drawing/2014/main" id="{26657E3D-2131-2FDE-C1CF-FB3C58DB1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47986"/>
            <a:ext cx="10905066" cy="43620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3B0E62-B283-6FA7-769B-0806E3729D27}"/>
              </a:ext>
            </a:extLst>
          </p:cNvPr>
          <p:cNvSpPr txBox="1"/>
          <p:nvPr/>
        </p:nvSpPr>
        <p:spPr>
          <a:xfrm>
            <a:off x="643467" y="5914417"/>
            <a:ext cx="226301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University of Barishal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594B53A-17FB-8B5D-84FE-5612C8C3C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2051" y="5804869"/>
            <a:ext cx="4609961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University of Barishal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established on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February 24, 2011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is a prominent public university in southern Bangladesh. Situated along the tranquil </a:t>
            </a:r>
            <a:r>
              <a:rPr kumimoji="0" lang="en-US" altLang="en-US" sz="7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Kirtankhola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River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the campus is admired for its lush greenery and natural beauty, providing a serene environment for education. With modern facilities and a commitment to academic excellence, the university blends progress with picturesque charm, inspiring students to contribute to national development.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F946597-DEB6-941A-71C2-76B5E6906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1/12/2025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CC8E2CD-C0A9-596C-70F3-E2A92E0C7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Mahfuz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7197592-00E2-C067-D61C-5F085F5ED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024-4039-45EE-B545-7726EFB30F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84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F2BD2BF-0734-E65B-6DB0-FAB0E714B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952644"/>
              </p:ext>
            </p:extLst>
          </p:nvPr>
        </p:nvGraphicFramePr>
        <p:xfrm>
          <a:off x="1997529" y="1854502"/>
          <a:ext cx="8196942" cy="2962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7152">
                  <a:extLst>
                    <a:ext uri="{9D8B030D-6E8A-4147-A177-3AD203B41FA5}">
                      <a16:colId xmlns:a16="http://schemas.microsoft.com/office/drawing/2014/main" val="3162097734"/>
                    </a:ext>
                  </a:extLst>
                </a:gridCol>
                <a:gridCol w="2729895">
                  <a:extLst>
                    <a:ext uri="{9D8B030D-6E8A-4147-A177-3AD203B41FA5}">
                      <a16:colId xmlns:a16="http://schemas.microsoft.com/office/drawing/2014/main" val="519059557"/>
                    </a:ext>
                  </a:extLst>
                </a:gridCol>
                <a:gridCol w="2729895">
                  <a:extLst>
                    <a:ext uri="{9D8B030D-6E8A-4147-A177-3AD203B41FA5}">
                      <a16:colId xmlns:a16="http://schemas.microsoft.com/office/drawing/2014/main" val="443935326"/>
                    </a:ext>
                  </a:extLst>
                </a:gridCol>
              </a:tblGrid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Income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Annual Income(BDT)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797123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Government Grants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91840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Tuition Fees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558669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Research Grants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736491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Donations and Endowments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067887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Miscellaneous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956890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72303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3B7C431-E0B5-AE1D-B717-4192D5D9FD1B}"/>
              </a:ext>
            </a:extLst>
          </p:cNvPr>
          <p:cNvSpPr txBox="1"/>
          <p:nvPr/>
        </p:nvSpPr>
        <p:spPr>
          <a:xfrm>
            <a:off x="3755571" y="1094013"/>
            <a:ext cx="4155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Income of University of Barishal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F89870-F131-B19B-3A77-05AE5D393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1/12/2025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0B465C-DA2D-B631-DE8F-D094C2501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Mahfuz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40DF6D-B2DD-986F-DE36-CD84EC2F0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024-4039-45EE-B545-7726EFB30F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62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35200-8AF1-AEF6-CF71-D670CEDB8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1/12/2025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F4A5EC-7318-AA2D-42E6-744FCEC17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Mahfuz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6330A-634F-628B-1F6C-5C13FBE02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024-4039-45EE-B545-7726EFB30FCB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F6D8A12-1703-D1B2-0835-A08FD975CF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1044222"/>
              </p:ext>
            </p:extLst>
          </p:nvPr>
        </p:nvGraphicFramePr>
        <p:xfrm>
          <a:off x="1928305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34080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144</Words>
  <Application>Microsoft Office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Times New Roman</vt:lpstr>
      <vt:lpstr>ZineSlabDisRegularRomanTf</vt:lpstr>
      <vt:lpstr>Office Theme</vt:lpstr>
      <vt:lpstr>University of Barishal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joy bangla </dc:creator>
  <cp:lastModifiedBy>joy bangla </cp:lastModifiedBy>
  <cp:revision>1</cp:revision>
  <dcterms:created xsi:type="dcterms:W3CDTF">2025-01-12T13:59:29Z</dcterms:created>
  <dcterms:modified xsi:type="dcterms:W3CDTF">2025-01-12T15:16:37Z</dcterms:modified>
</cp:coreProperties>
</file>