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865" r:id="rId3"/>
    <p:sldId id="867" r:id="rId4"/>
    <p:sldId id="868" r:id="rId5"/>
    <p:sldId id="892" r:id="rId6"/>
    <p:sldId id="891" r:id="rId8"/>
    <p:sldId id="890" r:id="rId9"/>
    <p:sldId id="918" r:id="rId10"/>
    <p:sldId id="879" r:id="rId11"/>
    <p:sldId id="894" r:id="rId12"/>
    <p:sldId id="904" r:id="rId13"/>
    <p:sldId id="905" r:id="rId14"/>
    <p:sldId id="909" r:id="rId15"/>
    <p:sldId id="910" r:id="rId16"/>
    <p:sldId id="911" r:id="rId17"/>
    <p:sldId id="912" r:id="rId18"/>
    <p:sldId id="913" r:id="rId19"/>
    <p:sldId id="914" r:id="rId20"/>
    <p:sldId id="916" r:id="rId21"/>
    <p:sldId id="917" r:id="rId22"/>
    <p:sldId id="919" r:id="rId23"/>
    <p:sldId id="920" r:id="rId24"/>
    <p:sldId id="871"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2" userDrawn="1">
          <p15:clr>
            <a:srgbClr val="A4A3A4"/>
          </p15:clr>
        </p15:guide>
        <p15:guide id="2" pos="7204" userDrawn="1">
          <p15:clr>
            <a:srgbClr val="A4A3A4"/>
          </p15:clr>
        </p15:guide>
        <p15:guide id="3" orient="horz" pos="750" userDrawn="1">
          <p15:clr>
            <a:srgbClr val="A4A3A4"/>
          </p15:clr>
        </p15:guide>
        <p15:guide id="5" orient="horz" pos="3903" userDrawn="1">
          <p15:clr>
            <a:srgbClr val="A4A3A4"/>
          </p15:clr>
        </p15:guide>
        <p15:guide id="6" orient="horz" pos="3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D9BD4"/>
    <a:srgbClr val="00539E"/>
    <a:srgbClr val="89DFFD"/>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5" autoAdjust="0"/>
    <p:restoredTop sz="82339" autoAdjust="0"/>
  </p:normalViewPr>
  <p:slideViewPr>
    <p:cSldViewPr snapToGrid="0" showGuides="1">
      <p:cViewPr varScale="1">
        <p:scale>
          <a:sx n="68" d="100"/>
          <a:sy n="68" d="100"/>
        </p:scale>
        <p:origin x="1224" y="53"/>
      </p:cViewPr>
      <p:guideLst>
        <p:guide pos="502"/>
        <p:guide pos="7204"/>
        <p:guide orient="horz" pos="750"/>
        <p:guide orient="horz" pos="3903"/>
        <p:guide orient="horz" pos="381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10" name="组合 9"/>
          <p:cNvGrpSpPr/>
          <p:nvPr userDrawn="1"/>
        </p:nvGrpSpPr>
        <p:grpSpPr>
          <a:xfrm flipH="1" flipV="1">
            <a:off x="0" y="0"/>
            <a:ext cx="1280160" cy="685800"/>
            <a:chOff x="11489653" y="5119600"/>
            <a:chExt cx="702346" cy="1738401"/>
          </a:xfrm>
        </p:grpSpPr>
        <p:sp>
          <p:nvSpPr>
            <p:cNvPr id="11" name="任意多边形: 形状 10"/>
            <p:cNvSpPr/>
            <p:nvPr/>
          </p:nvSpPr>
          <p:spPr>
            <a:xfrm>
              <a:off x="11852771" y="6018366"/>
              <a:ext cx="339228" cy="839635"/>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2" name="任意多边形: 形状 11"/>
            <p:cNvSpPr/>
            <p:nvPr/>
          </p:nvSpPr>
          <p:spPr>
            <a:xfrm>
              <a:off x="11623086" y="5449864"/>
              <a:ext cx="568913" cy="1408137"/>
            </a:xfrm>
            <a:custGeom>
              <a:avLst/>
              <a:gdLst>
                <a:gd name="connsiteX0" fmla="*/ 568913 w 568913"/>
                <a:gd name="connsiteY0" fmla="*/ 0 h 1408137"/>
                <a:gd name="connsiteX1" fmla="*/ 568913 w 568913"/>
                <a:gd name="connsiteY1" fmla="*/ 643241 h 1408137"/>
                <a:gd name="connsiteX2" fmla="*/ 259881 w 568913"/>
                <a:gd name="connsiteY2" fmla="*/ 1408137 h 1408137"/>
                <a:gd name="connsiteX3" fmla="*/ 0 w 568913"/>
                <a:gd name="connsiteY3" fmla="*/ 1408137 h 1408137"/>
              </a:gdLst>
              <a:ahLst/>
              <a:cxnLst>
                <a:cxn ang="0">
                  <a:pos x="connsiteX0" y="connsiteY0"/>
                </a:cxn>
                <a:cxn ang="0">
                  <a:pos x="connsiteX1" y="connsiteY1"/>
                </a:cxn>
                <a:cxn ang="0">
                  <a:pos x="connsiteX2" y="connsiteY2"/>
                </a:cxn>
                <a:cxn ang="0">
                  <a:pos x="connsiteX3" y="connsiteY3"/>
                </a:cxn>
              </a:cxnLst>
              <a:rect l="l" t="t" r="r" b="b"/>
              <a:pathLst>
                <a:path w="568913" h="1408137">
                  <a:moveTo>
                    <a:pt x="568913" y="0"/>
                  </a:moveTo>
                  <a:lnTo>
                    <a:pt x="568913" y="643241"/>
                  </a:lnTo>
                  <a:lnTo>
                    <a:pt x="259881" y="1408137"/>
                  </a:lnTo>
                  <a:lnTo>
                    <a:pt x="0" y="1408137"/>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3" name="任意多边形: 形状 12"/>
            <p:cNvSpPr/>
            <p:nvPr/>
          </p:nvSpPr>
          <p:spPr>
            <a:xfrm>
              <a:off x="11489653" y="5119600"/>
              <a:ext cx="702346" cy="1738401"/>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a:fillRect/>
          </a:stretch>
        </p:blipFill>
        <p:spPr>
          <a:xfrm>
            <a:off x="2737536" y="-23325"/>
            <a:ext cx="9450900" cy="6862666"/>
          </a:xfrm>
          <a:prstGeom prst="rect">
            <a:avLst/>
          </a:prstGeom>
        </p:spPr>
      </p:pic>
      <p:sp>
        <p:nvSpPr>
          <p:cNvPr id="4" name="矩形 11"/>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p:cNvGrpSpPr/>
          <p:nvPr/>
        </p:nvGrpSpPr>
        <p:grpSpPr>
          <a:xfrm flipH="1">
            <a:off x="6096000" y="-18659"/>
            <a:ext cx="3603649" cy="6858000"/>
            <a:chOff x="1531613" y="0"/>
            <a:chExt cx="3375826" cy="6858000"/>
          </a:xfrm>
        </p:grpSpPr>
        <p:sp>
          <p:nvSpPr>
            <p:cNvPr id="6" name="任意多边形: 形状 5"/>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a:fillRect/>
          </a:stretch>
        </p:blipFill>
        <p:spPr>
          <a:xfrm>
            <a:off x="0" y="0"/>
            <a:ext cx="9921730" cy="6909263"/>
          </a:xfrm>
          <a:prstGeom prst="rect">
            <a:avLst/>
          </a:prstGeom>
        </p:spPr>
      </p:pic>
      <p:sp>
        <p:nvSpPr>
          <p:cNvPr id="8" name="矩形 7"/>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p:cNvGrpSpPr/>
          <p:nvPr userDrawn="1"/>
        </p:nvGrpSpPr>
        <p:grpSpPr>
          <a:xfrm>
            <a:off x="3078548" y="0"/>
            <a:ext cx="3375827" cy="6909262"/>
            <a:chOff x="1531612" y="0"/>
            <a:chExt cx="3375827" cy="6858000"/>
          </a:xfrm>
        </p:grpSpPr>
        <p:sp>
          <p:nvSpPr>
            <p:cNvPr id="11" name="任意多边形: 形状 10"/>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p:cNvGrpSpPr/>
          <p:nvPr userDrawn="1"/>
        </p:nvGrpSpPr>
        <p:grpSpPr>
          <a:xfrm>
            <a:off x="11698028" y="5577840"/>
            <a:ext cx="529752" cy="1331422"/>
            <a:chOff x="11489652" y="4991405"/>
            <a:chExt cx="753203" cy="1866596"/>
          </a:xfrm>
        </p:grpSpPr>
        <p:sp>
          <p:nvSpPr>
            <p:cNvPr id="15" name="任意多边形: 形状 14"/>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p:cNvGrpSpPr/>
          <p:nvPr userDrawn="1"/>
        </p:nvGrpSpPr>
        <p:grpSpPr>
          <a:xfrm>
            <a:off x="-61453" y="-11151"/>
            <a:ext cx="12314904" cy="6909263"/>
            <a:chOff x="-61453" y="-11151"/>
            <a:chExt cx="12314904" cy="6909263"/>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5" name="矩形 4"/>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394159" y="310888"/>
            <a:ext cx="682341" cy="539179"/>
            <a:chOff x="1801006" y="1526207"/>
            <a:chExt cx="1242672" cy="981947"/>
          </a:xfrm>
        </p:grpSpPr>
        <p:sp>
          <p:nvSpPr>
            <p:cNvPr id="5" name="矩形 4"/>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slideLayout" Target="../slideLayouts/slideLayout3.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p:cNvSpPr txBox="1"/>
          <p:nvPr/>
        </p:nvSpPr>
        <p:spPr>
          <a:xfrm>
            <a:off x="4354351" y="5047329"/>
            <a:ext cx="350009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MD MAHFUZUR RAHMAN</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2" name="矩形 21"/>
          <p:cNvSpPr/>
          <p:nvPr/>
        </p:nvSpPr>
        <p:spPr>
          <a:xfrm>
            <a:off x="5299710" y="3429000"/>
            <a:ext cx="6061075" cy="570865"/>
          </a:xfrm>
          <a:prstGeom prst="rect">
            <a:avLst/>
          </a:prstGeom>
          <a:noFill/>
        </p:spPr>
        <p:txBody>
          <a:bodyPr wrap="square">
            <a:spAutoFit/>
          </a:bodyPr>
          <a:lstStyle/>
          <a:p>
            <a:pPr lvl="0" algn="l">
              <a:lnSpc>
                <a:spcPct val="130000"/>
              </a:lnSpc>
              <a:defRPr/>
            </a:pPr>
            <a:r>
              <a:rPr kumimoji="1" lang="en-US" altLang="zh-CN" sz="12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rPr>
              <a:t>Island Detection for Grid-Connected Photovoltaic Distributed Generations via Integrated Signal Processing and Machine Learning Approach</a:t>
            </a:r>
            <a:endParaRPr kumimoji="1" lang="en-US" altLang="zh-CN" sz="12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3692" y="2095342"/>
            <a:ext cx="2514152" cy="673296"/>
          </a:xfrm>
          <a:prstGeom prst="rect">
            <a:avLst/>
          </a:prstGeom>
        </p:spPr>
      </p:pic>
      <p:sp>
        <p:nvSpPr>
          <p:cNvPr id="23" name="文本框 22"/>
          <p:cNvSpPr txBox="1"/>
          <p:nvPr/>
        </p:nvSpPr>
        <p:spPr>
          <a:xfrm>
            <a:off x="8157428" y="5047329"/>
            <a:ext cx="243025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rPr>
              <a:t>2024.6.17</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7218045" y="3999865"/>
            <a:ext cx="3651250" cy="398780"/>
          </a:xfrm>
          <a:prstGeom prst="rect">
            <a:avLst/>
          </a:prstGeom>
          <a:noFill/>
        </p:spPr>
        <p:txBody>
          <a:bodyPr wrap="square" rtlCol="0">
            <a:spAutoFit/>
          </a:bodyPr>
          <a:p>
            <a:r>
              <a:rPr lang="en-US" sz="1000" i="1"/>
              <a:t>Younis M. Nsaif, M.S. Hossain Lipu, Aini Hussain, Afida Ayob, Yushaizad Yusof</a:t>
            </a:r>
            <a:endParaRPr lang="en-US" sz="10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780605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dirty="0">
                <a:solidFill>
                  <a:prstClr val="black">
                    <a:lumMod val="95000"/>
                    <a:lumOff val="5000"/>
                  </a:prstClr>
                </a:solidFill>
                <a:latin typeface="Microsoft YaHei" panose="020B0503020204020204" pitchFamily="34" charset="-122"/>
                <a:ea typeface="Microsoft YaHei" panose="020B0503020204020204" pitchFamily="34" charset="-122"/>
              </a:rPr>
              <a:t>Essemble Bagged Trees Methods</a:t>
            </a:r>
            <a:endPar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5" name="Picture 4"/>
          <p:cNvPicPr>
            <a:picLocks noChangeAspect="1"/>
          </p:cNvPicPr>
          <p:nvPr/>
        </p:nvPicPr>
        <p:blipFill>
          <a:blip r:embed="rId1"/>
          <a:stretch>
            <a:fillRect/>
          </a:stretch>
        </p:blipFill>
        <p:spPr>
          <a:xfrm>
            <a:off x="2966720" y="1184275"/>
            <a:ext cx="5745480" cy="509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dirty="0">
                <a:solidFill>
                  <a:prstClr val="black">
                    <a:lumMod val="95000"/>
                    <a:lumOff val="5000"/>
                  </a:prstClr>
                </a:solidFill>
                <a:latin typeface="Microsoft YaHei" panose="020B0503020204020204" pitchFamily="34" charset="-122"/>
                <a:ea typeface="Microsoft YaHei" panose="020B0503020204020204" pitchFamily="34" charset="-122"/>
              </a:rPr>
              <a:t>Island Detection Algorithm</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5" name="Picture 4"/>
          <p:cNvPicPr>
            <a:picLocks noChangeAspect="1"/>
          </p:cNvPicPr>
          <p:nvPr/>
        </p:nvPicPr>
        <p:blipFill>
          <a:blip r:embed="rId1"/>
          <a:stretch>
            <a:fillRect/>
          </a:stretch>
        </p:blipFill>
        <p:spPr>
          <a:xfrm>
            <a:off x="6573520" y="213360"/>
            <a:ext cx="3192780" cy="628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342201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The Test System</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1"/>
          <a:stretch>
            <a:fillRect/>
          </a:stretch>
        </p:blipFill>
        <p:spPr>
          <a:xfrm>
            <a:off x="598170" y="1101090"/>
            <a:ext cx="6838315" cy="4218305"/>
          </a:xfrm>
          <a:prstGeom prst="rect">
            <a:avLst/>
          </a:prstGeom>
        </p:spPr>
      </p:pic>
      <p:pic>
        <p:nvPicPr>
          <p:cNvPr id="3" name="Picture 2"/>
          <p:cNvPicPr>
            <a:picLocks noChangeAspect="1"/>
          </p:cNvPicPr>
          <p:nvPr/>
        </p:nvPicPr>
        <p:blipFill>
          <a:blip r:embed="rId2"/>
          <a:stretch>
            <a:fillRect/>
          </a:stretch>
        </p:blipFill>
        <p:spPr>
          <a:xfrm>
            <a:off x="7711440" y="2890520"/>
            <a:ext cx="3950335" cy="3751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5" name="Picture 4"/>
          <p:cNvPicPr>
            <a:picLocks noChangeAspect="1"/>
          </p:cNvPicPr>
          <p:nvPr/>
        </p:nvPicPr>
        <p:blipFill>
          <a:blip r:embed="rId1"/>
          <a:stretch>
            <a:fillRect/>
          </a:stretch>
        </p:blipFill>
        <p:spPr>
          <a:xfrm>
            <a:off x="463550" y="1241425"/>
            <a:ext cx="7003415" cy="4564380"/>
          </a:xfrm>
          <a:prstGeom prst="rect">
            <a:avLst/>
          </a:prstGeom>
        </p:spPr>
      </p:pic>
      <p:pic>
        <p:nvPicPr>
          <p:cNvPr id="6" name="Picture 5"/>
          <p:cNvPicPr>
            <a:picLocks noChangeAspect="1"/>
          </p:cNvPicPr>
          <p:nvPr/>
        </p:nvPicPr>
        <p:blipFill>
          <a:blip r:embed="rId2"/>
          <a:stretch>
            <a:fillRect/>
          </a:stretch>
        </p:blipFill>
        <p:spPr>
          <a:xfrm>
            <a:off x="7467600" y="3830320"/>
            <a:ext cx="4340860" cy="2769870"/>
          </a:xfrm>
          <a:prstGeom prst="rect">
            <a:avLst/>
          </a:prstGeom>
        </p:spPr>
      </p:pic>
      <p:sp>
        <p:nvSpPr>
          <p:cNvPr id="7" name="矩形 22"/>
          <p:cNvSpPr/>
          <p:nvPr/>
        </p:nvSpPr>
        <p:spPr>
          <a:xfrm>
            <a:off x="1278890" y="340360"/>
            <a:ext cx="3350895" cy="776605"/>
          </a:xfrm>
          <a:prstGeom prst="rect">
            <a:avLst/>
          </a:prstGeom>
        </p:spPr>
        <p:txBody>
          <a:bodyPr wrap="none">
            <a:no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The Test System</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04</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102860" y="3708400"/>
            <a:ext cx="7013575"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Result and Discussion</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flipV="1">
            <a:off x="5266000" y="4531570"/>
            <a:ext cx="6740525" cy="158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724471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Active and Reactive Power Mismatch</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3" name="Picture 2"/>
          <p:cNvPicPr>
            <a:picLocks noChangeAspect="1"/>
          </p:cNvPicPr>
          <p:nvPr/>
        </p:nvPicPr>
        <p:blipFill>
          <a:blip r:embed="rId1"/>
          <a:stretch>
            <a:fillRect/>
          </a:stretch>
        </p:blipFill>
        <p:spPr>
          <a:xfrm>
            <a:off x="593725" y="1305560"/>
            <a:ext cx="5615940" cy="3009900"/>
          </a:xfrm>
          <a:prstGeom prst="rect">
            <a:avLst/>
          </a:prstGeom>
        </p:spPr>
      </p:pic>
      <p:pic>
        <p:nvPicPr>
          <p:cNvPr id="4" name="Picture 3"/>
          <p:cNvPicPr>
            <a:picLocks noChangeAspect="1"/>
          </p:cNvPicPr>
          <p:nvPr/>
        </p:nvPicPr>
        <p:blipFill>
          <a:blip r:embed="rId2"/>
          <a:stretch>
            <a:fillRect/>
          </a:stretch>
        </p:blipFill>
        <p:spPr>
          <a:xfrm>
            <a:off x="6280785" y="3525520"/>
            <a:ext cx="5722620" cy="303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78070"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Inconvenient quality factor</a:t>
            </a:r>
            <a:endParaRPr kumimoji="0" lang="en-US" sz="2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1"/>
          <a:stretch>
            <a:fillRect/>
          </a:stretch>
        </p:blipFill>
        <p:spPr>
          <a:xfrm>
            <a:off x="1466850" y="1570990"/>
            <a:ext cx="4023360" cy="1165860"/>
          </a:xfrm>
          <a:prstGeom prst="rect">
            <a:avLst/>
          </a:prstGeom>
        </p:spPr>
      </p:pic>
      <p:pic>
        <p:nvPicPr>
          <p:cNvPr id="3" name="Picture 2"/>
          <p:cNvPicPr>
            <a:picLocks noChangeAspect="1"/>
          </p:cNvPicPr>
          <p:nvPr/>
        </p:nvPicPr>
        <p:blipFill>
          <a:blip r:embed="rId2"/>
          <a:stretch>
            <a:fillRect/>
          </a:stretch>
        </p:blipFill>
        <p:spPr>
          <a:xfrm>
            <a:off x="6029325" y="213360"/>
            <a:ext cx="5750560" cy="6043930"/>
          </a:xfrm>
          <a:prstGeom prst="rect">
            <a:avLst/>
          </a:prstGeom>
        </p:spPr>
      </p:pic>
      <p:sp>
        <p:nvSpPr>
          <p:cNvPr id="4" name="Text Box 3"/>
          <p:cNvSpPr txBox="1"/>
          <p:nvPr/>
        </p:nvSpPr>
        <p:spPr>
          <a:xfrm>
            <a:off x="6888480" y="6329680"/>
            <a:ext cx="4754880" cy="245110"/>
          </a:xfrm>
          <a:prstGeom prst="rect">
            <a:avLst/>
          </a:prstGeom>
          <a:noFill/>
        </p:spPr>
        <p:txBody>
          <a:bodyPr wrap="square" rtlCol="0">
            <a:spAutoFit/>
          </a:bodyPr>
          <a:p>
            <a:r>
              <a:rPr lang="en-US" sz="1000"/>
              <a:t>Figure 7. Variation of VMD IMF_3 during various quality factors</a:t>
            </a:r>
            <a:endParaRPr lang="en-US" sz="1000"/>
          </a:p>
        </p:txBody>
      </p:sp>
      <p:sp>
        <p:nvSpPr>
          <p:cNvPr id="7" name="Text Box 6"/>
          <p:cNvSpPr txBox="1"/>
          <p:nvPr/>
        </p:nvSpPr>
        <p:spPr>
          <a:xfrm>
            <a:off x="1588770" y="3942080"/>
            <a:ext cx="3901440" cy="990600"/>
          </a:xfrm>
          <a:prstGeom prst="rect">
            <a:avLst/>
          </a:prstGeom>
          <a:noFill/>
        </p:spPr>
        <p:txBody>
          <a:bodyPr wrap="square" rtlCol="0">
            <a:noAutofit/>
          </a:bodyPr>
          <a:p>
            <a:r>
              <a:rPr lang="en-US" sz="1200"/>
              <a:t>(a) IMF_3 of the positive sequence component of the voltage signal, </a:t>
            </a:r>
            <a:endParaRPr lang="en-US" sz="1200"/>
          </a:p>
          <a:p>
            <a:r>
              <a:rPr lang="en-US" sz="1200"/>
              <a:t>(b) IMF_3 of the negative sequence </a:t>
            </a:r>
            <a:endParaRPr lang="en-US" sz="1200"/>
          </a:p>
          <a:p>
            <a:r>
              <a:rPr lang="en-US" sz="1200"/>
              <a:t>component of the voltage signal, and </a:t>
            </a:r>
            <a:endParaRPr lang="en-US" sz="1200"/>
          </a:p>
          <a:p>
            <a:r>
              <a:rPr lang="en-US" sz="1200"/>
              <a:t>(c) IMF_3 of the power signal.</a:t>
            </a:r>
            <a:endParaRPr lang="en-US" sz="12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1"/>
          <a:stretch>
            <a:fillRect/>
          </a:stretch>
        </p:blipFill>
        <p:spPr>
          <a:xfrm>
            <a:off x="767080" y="1143000"/>
            <a:ext cx="3977640" cy="2286000"/>
          </a:xfrm>
          <a:prstGeom prst="rect">
            <a:avLst/>
          </a:prstGeom>
        </p:spPr>
      </p:pic>
      <p:pic>
        <p:nvPicPr>
          <p:cNvPr id="3" name="Picture 2"/>
          <p:cNvPicPr>
            <a:picLocks noChangeAspect="1"/>
          </p:cNvPicPr>
          <p:nvPr/>
        </p:nvPicPr>
        <p:blipFill>
          <a:blip r:embed="rId2"/>
          <a:stretch>
            <a:fillRect/>
          </a:stretch>
        </p:blipFill>
        <p:spPr>
          <a:xfrm>
            <a:off x="4997450" y="2861310"/>
            <a:ext cx="6667500" cy="3542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Performance</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1"/>
          <a:stretch>
            <a:fillRect/>
          </a:stretch>
        </p:blipFill>
        <p:spPr>
          <a:xfrm>
            <a:off x="1334770" y="1402080"/>
            <a:ext cx="4053840" cy="1432560"/>
          </a:xfrm>
          <a:prstGeom prst="rect">
            <a:avLst/>
          </a:prstGeom>
        </p:spPr>
      </p:pic>
      <p:pic>
        <p:nvPicPr>
          <p:cNvPr id="3" name="Picture 2"/>
          <p:cNvPicPr>
            <a:picLocks noChangeAspect="1"/>
          </p:cNvPicPr>
          <p:nvPr/>
        </p:nvPicPr>
        <p:blipFill>
          <a:blip r:embed="rId2"/>
          <a:stretch>
            <a:fillRect/>
          </a:stretch>
        </p:blipFill>
        <p:spPr>
          <a:xfrm>
            <a:off x="5036820" y="2651760"/>
            <a:ext cx="6263640" cy="344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258889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Comparison</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1"/>
          <a:stretch>
            <a:fillRect/>
          </a:stretch>
        </p:blipFill>
        <p:spPr>
          <a:xfrm>
            <a:off x="1151890" y="989965"/>
            <a:ext cx="9263380" cy="555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ACF"/>
        </a:solidFill>
        <a:effectLst/>
      </p:bgPr>
    </p:bg>
    <p:spTree>
      <p:nvGrpSpPr>
        <p:cNvPr id="1" name=""/>
        <p:cNvGrpSpPr/>
        <p:nvPr/>
      </p:nvGrpSpPr>
      <p:grpSpPr>
        <a:xfrm>
          <a:off x="0" y="0"/>
          <a:ext cx="0" cy="0"/>
          <a:chOff x="0" y="0"/>
          <a:chExt cx="0" cy="0"/>
        </a:xfrm>
      </p:grpSpPr>
      <p:sp>
        <p:nvSpPr>
          <p:cNvPr id="17" name="任意多边形: 形状 76"/>
          <p:cNvSpPr/>
          <p:nvPr/>
        </p:nvSpPr>
        <p:spPr>
          <a:xfrm flipH="1">
            <a:off x="472439" y="319249"/>
            <a:ext cx="1589824" cy="1441259"/>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chemeClr val="accent5">
                  <a:lumMod val="50000"/>
                </a:schemeClr>
              </a:gs>
              <a:gs pos="100000">
                <a:srgbClr val="0070C0"/>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占位符 1"/>
          <p:cNvSpPr txBox="1"/>
          <p:nvPr/>
        </p:nvSpPr>
        <p:spPr>
          <a:xfrm>
            <a:off x="2003123" y="920780"/>
            <a:ext cx="3754877"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ONTENTS</a:t>
            </a:r>
            <a:endPar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19" name="矩形 18"/>
          <p:cNvSpPr/>
          <p:nvPr/>
        </p:nvSpPr>
        <p:spPr>
          <a:xfrm>
            <a:off x="891041" y="381259"/>
            <a:ext cx="1063112" cy="14465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1" u="none" strike="noStrike" kern="1200" cap="none" spc="0" normalizeH="0" baseline="0" noProof="0" dirty="0">
                <a:ln>
                  <a:noFill/>
                </a:ln>
                <a:solidFill>
                  <a:prstClr val="white"/>
                </a:solidFill>
                <a:effectLst/>
                <a:uLnTx/>
                <a:uFillTx/>
                <a:latin typeface="Arial Black" panose="020B0A04020102020204" pitchFamily="34" charset="0"/>
                <a:ea typeface="等线" panose="02010600030101010101" charset="-122"/>
                <a:cs typeface="+mn-cs"/>
              </a:rPr>
              <a:t>C</a:t>
            </a:r>
            <a:endParaRPr kumimoji="0" lang="zh-CN" altLang="en-US" sz="4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23" name="组合 22"/>
          <p:cNvGrpSpPr/>
          <p:nvPr>
            <p:custDataLst>
              <p:tags r:id="rId1"/>
            </p:custDataLst>
          </p:nvPr>
        </p:nvGrpSpPr>
        <p:grpSpPr>
          <a:xfrm>
            <a:off x="1108333" y="2052480"/>
            <a:ext cx="3548254" cy="589473"/>
            <a:chOff x="6676062" y="1485495"/>
            <a:chExt cx="3548254" cy="589473"/>
          </a:xfrm>
        </p:grpSpPr>
        <p:grpSp>
          <p:nvGrpSpPr>
            <p:cNvPr id="44" name="组合 43"/>
            <p:cNvGrpSpPr/>
            <p:nvPr/>
          </p:nvGrpSpPr>
          <p:grpSpPr>
            <a:xfrm>
              <a:off x="6676062" y="1485495"/>
              <a:ext cx="679374" cy="589473"/>
              <a:chOff x="725726" y="1781746"/>
              <a:chExt cx="515267" cy="515267"/>
            </a:xfrm>
          </p:grpSpPr>
          <p:sp>
            <p:nvSpPr>
              <p:cNvPr id="46" name="椭圆 45"/>
              <p:cNvSpPr/>
              <p:nvPr>
                <p:custDataLst>
                  <p:tags r:id="rId2"/>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47" name="矩形 46"/>
              <p:cNvSpPr/>
              <p:nvPr>
                <p:custDataLst>
                  <p:tags r:id="rId3"/>
                </p:custDataLst>
              </p:nvPr>
            </p:nvSpPr>
            <p:spPr>
              <a:xfrm>
                <a:off x="792109" y="1823935"/>
                <a:ext cx="389296" cy="4573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1</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5" name="矩形 44"/>
            <p:cNvSpPr/>
            <p:nvPr>
              <p:custDataLst>
                <p:tags r:id="rId4"/>
              </p:custDataLst>
            </p:nvPr>
          </p:nvSpPr>
          <p:spPr>
            <a:xfrm>
              <a:off x="7470956" y="1487843"/>
              <a:ext cx="2753360" cy="583565"/>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a:t>
              </a:r>
              <a:r>
                <a:rPr kumimoji="0" lang="zh-CN" altLang="en-US" sz="32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ntroduction</a:t>
              </a:r>
              <a:endParaRPr kumimoji="0" lang="zh-CN" altLang="en-US" sz="32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5" name="组合 24"/>
          <p:cNvGrpSpPr/>
          <p:nvPr>
            <p:custDataLst>
              <p:tags r:id="rId5"/>
            </p:custDataLst>
          </p:nvPr>
        </p:nvGrpSpPr>
        <p:grpSpPr>
          <a:xfrm>
            <a:off x="1108333" y="3071852"/>
            <a:ext cx="6880225" cy="589473"/>
            <a:chOff x="6676062" y="2441885"/>
            <a:chExt cx="6880225" cy="589473"/>
          </a:xfrm>
        </p:grpSpPr>
        <p:sp>
          <p:nvSpPr>
            <p:cNvPr id="36" name="矩形 35"/>
            <p:cNvSpPr/>
            <p:nvPr>
              <p:custDataLst>
                <p:tags r:id="rId6"/>
              </p:custDataLst>
            </p:nvPr>
          </p:nvSpPr>
          <p:spPr>
            <a:xfrm>
              <a:off x="7471082" y="2444425"/>
              <a:ext cx="6085205" cy="583565"/>
            </a:xfrm>
            <a:prstGeom prst="rect">
              <a:avLst/>
            </a:prstGeom>
          </p:spPr>
          <p:txBody>
            <a:bodyPr wrap="square">
              <a:spAutoFit/>
            </a:bodyPr>
            <a:lstStyle/>
            <a:p>
              <a:pPr lvl="0">
                <a:defRPr/>
              </a:pPr>
              <a:r>
                <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rPr>
                <a:t>Background of the Problem</a:t>
              </a:r>
              <a:endPar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endParaRPr>
            </a:p>
          </p:txBody>
        </p:sp>
        <p:grpSp>
          <p:nvGrpSpPr>
            <p:cNvPr id="37" name="组合 36"/>
            <p:cNvGrpSpPr/>
            <p:nvPr/>
          </p:nvGrpSpPr>
          <p:grpSpPr>
            <a:xfrm>
              <a:off x="6676062" y="2441885"/>
              <a:ext cx="676565" cy="589473"/>
              <a:chOff x="725726" y="1781746"/>
              <a:chExt cx="515267" cy="515267"/>
            </a:xfrm>
          </p:grpSpPr>
          <p:sp>
            <p:nvSpPr>
              <p:cNvPr id="38" name="椭圆 37"/>
              <p:cNvSpPr/>
              <p:nvPr>
                <p:custDataLst>
                  <p:tags r:id="rId7"/>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39" name="矩形 38"/>
              <p:cNvSpPr/>
              <p:nvPr>
                <p:custDataLst>
                  <p:tags r:id="rId8"/>
                </p:custDataLst>
              </p:nvPr>
            </p:nvSpPr>
            <p:spPr>
              <a:xfrm>
                <a:off x="774821" y="1823935"/>
                <a:ext cx="423874" cy="45626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2</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grpSp>
      <p:grpSp>
        <p:nvGrpSpPr>
          <p:cNvPr id="9" name="组合 22"/>
          <p:cNvGrpSpPr/>
          <p:nvPr>
            <p:custDataLst>
              <p:tags r:id="rId9"/>
            </p:custDataLst>
          </p:nvPr>
        </p:nvGrpSpPr>
        <p:grpSpPr>
          <a:xfrm>
            <a:off x="1108333" y="4038760"/>
            <a:ext cx="5447665" cy="589473"/>
            <a:chOff x="6676062" y="1485495"/>
            <a:chExt cx="5447665" cy="589473"/>
          </a:xfrm>
        </p:grpSpPr>
        <p:grpSp>
          <p:nvGrpSpPr>
            <p:cNvPr id="10" name="组合 43"/>
            <p:cNvGrpSpPr/>
            <p:nvPr/>
          </p:nvGrpSpPr>
          <p:grpSpPr>
            <a:xfrm>
              <a:off x="6676062" y="1485495"/>
              <a:ext cx="679374" cy="589473"/>
              <a:chOff x="725726" y="1781746"/>
              <a:chExt cx="515267" cy="515267"/>
            </a:xfrm>
          </p:grpSpPr>
          <p:sp>
            <p:nvSpPr>
              <p:cNvPr id="11" name="椭圆 45"/>
              <p:cNvSpPr/>
              <p:nvPr>
                <p:custDataLst>
                  <p:tags r:id="rId10"/>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12" name="矩形 46"/>
              <p:cNvSpPr/>
              <p:nvPr>
                <p:custDataLst>
                  <p:tags r:id="rId11"/>
                </p:custDataLst>
              </p:nvPr>
            </p:nvSpPr>
            <p:spPr>
              <a:xfrm>
                <a:off x="792109" y="1823935"/>
                <a:ext cx="389296" cy="456262"/>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3</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13" name="矩形 44"/>
            <p:cNvSpPr/>
            <p:nvPr>
              <p:custDataLst>
                <p:tags r:id="rId12"/>
              </p:custDataLst>
            </p:nvPr>
          </p:nvSpPr>
          <p:spPr>
            <a:xfrm>
              <a:off x="7471082" y="1488035"/>
              <a:ext cx="4652645" cy="583565"/>
            </a:xfrm>
            <a:prstGeom prst="rect">
              <a:avLst/>
            </a:prstGeom>
          </p:spPr>
          <p:txBody>
            <a:bodyPr wrap="square">
              <a:sp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2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Proposed Solution</a:t>
              </a:r>
              <a:endParaRPr kumimoji="0" lang="en-US" sz="32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4" name="组合 24"/>
          <p:cNvGrpSpPr/>
          <p:nvPr>
            <p:custDataLst>
              <p:tags r:id="rId13"/>
            </p:custDataLst>
          </p:nvPr>
        </p:nvGrpSpPr>
        <p:grpSpPr>
          <a:xfrm>
            <a:off x="1108333" y="5068292"/>
            <a:ext cx="5854700" cy="589473"/>
            <a:chOff x="6676062" y="2441885"/>
            <a:chExt cx="5854700" cy="589473"/>
          </a:xfrm>
        </p:grpSpPr>
        <p:sp>
          <p:nvSpPr>
            <p:cNvPr id="15" name="矩形 35"/>
            <p:cNvSpPr/>
            <p:nvPr>
              <p:custDataLst>
                <p:tags r:id="rId14"/>
              </p:custDataLst>
            </p:nvPr>
          </p:nvSpPr>
          <p:spPr>
            <a:xfrm>
              <a:off x="7471082" y="2444425"/>
              <a:ext cx="5059680" cy="583565"/>
            </a:xfrm>
            <a:prstGeom prst="rect">
              <a:avLst/>
            </a:prstGeom>
          </p:spPr>
          <p:txBody>
            <a:bodyPr wrap="square">
              <a:spAutoFit/>
            </a:bodyPr>
            <a:p>
              <a:pPr lvl="0">
                <a:defRPr/>
              </a:pPr>
              <a:r>
                <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rPr>
                <a:t>Result &amp; Discussion</a:t>
              </a:r>
              <a:endPar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endParaRPr>
            </a:p>
          </p:txBody>
        </p:sp>
        <p:grpSp>
          <p:nvGrpSpPr>
            <p:cNvPr id="16" name="组合 36"/>
            <p:cNvGrpSpPr/>
            <p:nvPr/>
          </p:nvGrpSpPr>
          <p:grpSpPr>
            <a:xfrm>
              <a:off x="6676062" y="2441885"/>
              <a:ext cx="676565" cy="589473"/>
              <a:chOff x="725726" y="1781746"/>
              <a:chExt cx="515267" cy="515267"/>
            </a:xfrm>
          </p:grpSpPr>
          <p:sp>
            <p:nvSpPr>
              <p:cNvPr id="20" name="椭圆 37"/>
              <p:cNvSpPr/>
              <p:nvPr>
                <p:custDataLst>
                  <p:tags r:id="rId15"/>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21" name="矩形 38"/>
              <p:cNvSpPr/>
              <p:nvPr>
                <p:custDataLst>
                  <p:tags r:id="rId16"/>
                </p:custDataLst>
              </p:nvPr>
            </p:nvSpPr>
            <p:spPr>
              <a:xfrm>
                <a:off x="774821" y="1823935"/>
                <a:ext cx="423874" cy="456262"/>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4</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grpSp>
      <p:grpSp>
        <p:nvGrpSpPr>
          <p:cNvPr id="22" name="组合 24"/>
          <p:cNvGrpSpPr/>
          <p:nvPr>
            <p:custDataLst>
              <p:tags r:id="rId17"/>
            </p:custDataLst>
          </p:nvPr>
        </p:nvGrpSpPr>
        <p:grpSpPr>
          <a:xfrm>
            <a:off x="1108333" y="6116042"/>
            <a:ext cx="5854700" cy="589473"/>
            <a:chOff x="6676062" y="2441885"/>
            <a:chExt cx="5854700" cy="589473"/>
          </a:xfrm>
        </p:grpSpPr>
        <p:sp>
          <p:nvSpPr>
            <p:cNvPr id="24" name="矩形 35"/>
            <p:cNvSpPr/>
            <p:nvPr>
              <p:custDataLst>
                <p:tags r:id="rId18"/>
              </p:custDataLst>
            </p:nvPr>
          </p:nvSpPr>
          <p:spPr>
            <a:xfrm>
              <a:off x="7471082" y="2444425"/>
              <a:ext cx="5059680" cy="583565"/>
            </a:xfrm>
            <a:prstGeom prst="rect">
              <a:avLst/>
            </a:prstGeom>
          </p:spPr>
          <p:txBody>
            <a:bodyPr wrap="square">
              <a:spAutoFit/>
            </a:bodyPr>
            <a:p>
              <a:pPr lvl="0">
                <a:defRPr/>
              </a:pPr>
              <a:r>
                <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rPr>
                <a:t>Conclusion</a:t>
              </a:r>
              <a:endParaRPr lang="en-US" altLang="zh-CN" sz="3200" b="1" kern="0" dirty="0">
                <a:solidFill>
                  <a:prstClr val="black">
                    <a:lumMod val="95000"/>
                    <a:lumOff val="5000"/>
                  </a:prstClr>
                </a:solidFill>
                <a:latin typeface="Microsoft YaHei" panose="020B0503020204020204" pitchFamily="34" charset="-122"/>
                <a:ea typeface="Microsoft YaHei" panose="020B0503020204020204" pitchFamily="34" charset="-122"/>
              </a:endParaRPr>
            </a:p>
          </p:txBody>
        </p:sp>
        <p:grpSp>
          <p:nvGrpSpPr>
            <p:cNvPr id="26" name="组合 36"/>
            <p:cNvGrpSpPr/>
            <p:nvPr/>
          </p:nvGrpSpPr>
          <p:grpSpPr>
            <a:xfrm>
              <a:off x="6676062" y="2441885"/>
              <a:ext cx="676565" cy="589473"/>
              <a:chOff x="725726" y="1781746"/>
              <a:chExt cx="515267" cy="515267"/>
            </a:xfrm>
          </p:grpSpPr>
          <p:sp>
            <p:nvSpPr>
              <p:cNvPr id="27" name="椭圆 37"/>
              <p:cNvSpPr/>
              <p:nvPr>
                <p:custDataLst>
                  <p:tags r:id="rId19"/>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28" name="矩形 38"/>
              <p:cNvSpPr/>
              <p:nvPr>
                <p:custDataLst>
                  <p:tags r:id="rId20"/>
                </p:custDataLst>
              </p:nvPr>
            </p:nvSpPr>
            <p:spPr>
              <a:xfrm>
                <a:off x="774821" y="1823935"/>
                <a:ext cx="423874" cy="456262"/>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5</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05</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102860" y="3708400"/>
            <a:ext cx="6241415"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Conclusion</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Conlcusion</a:t>
            </a:r>
            <a:endParaRPr kumimoji="0" 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4" name="Text Box 3"/>
          <p:cNvSpPr txBox="1"/>
          <p:nvPr/>
        </p:nvSpPr>
        <p:spPr>
          <a:xfrm>
            <a:off x="1137920" y="914400"/>
            <a:ext cx="10617200" cy="5908040"/>
          </a:xfrm>
          <a:prstGeom prst="rect">
            <a:avLst/>
          </a:prstGeom>
          <a:noFill/>
        </p:spPr>
        <p:txBody>
          <a:bodyPr wrap="square" rtlCol="0">
            <a:spAutoFit/>
          </a:bodyPr>
          <a:p>
            <a:r>
              <a:rPr lang="en-US"/>
              <a:t>This paper proposes a new Islan detection method for photovoltaic distributed generation. </a:t>
            </a:r>
            <a:endParaRPr lang="en-US"/>
          </a:p>
          <a:p>
            <a:endParaRPr lang="en-US"/>
          </a:p>
          <a:p>
            <a:pPr marL="285750" indent="-285750">
              <a:buFont typeface="Arial" panose="020B0604020202020204" pitchFamily="34" charset="0"/>
              <a:buChar char="•"/>
            </a:pPr>
            <a:r>
              <a:rPr lang="en-US"/>
              <a:t>Both the signal processing and machine learning technique are used in the proposed. positive and negative sequence component voltage signals, as well as power signals, are processed with variational mode decomposition to acquire hidded features.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Afterwards, the ensemble bagged-trees method is applied to detect islanding. This proposed method is then compared with four traditional machine learning techniques such as ensemble random under-sampling-boosted trees, linear discriminant, K-nearest neighbours, and linear support vector machines.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ensemble bagged trees method provides high performance in regards to F1-score, precision, recall, and accuracy</a:t>
            </a:r>
            <a:r>
              <a:rPr lang="en-US">
                <a:highlight>
                  <a:srgbClr val="FFFF00"/>
                </a:highlight>
              </a:rPr>
              <a:t>(100%)</a:t>
            </a:r>
            <a:r>
              <a:rPr lang="en-US"/>
              <a:t> metrics.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Based on extensive tests for a variety of events, the proposed technique is able to differentiate between islanding and non-islanding events such as capacitive switching, fault emulation, and distributed generation cut-in.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proposed method is capable of detecting islanding during active and reactive power mismatch events and inconvenient quality factors in </a:t>
            </a:r>
            <a:r>
              <a:rPr lang="en-US">
                <a:highlight>
                  <a:srgbClr val="FFFF00"/>
                </a:highlight>
              </a:rPr>
              <a:t>4.8 ms</a:t>
            </a:r>
            <a:r>
              <a:rPr lang="en-US"/>
              <a:t>.</a:t>
            </a:r>
            <a:endParaRPr lang="en-US"/>
          </a:p>
          <a:p>
            <a:r>
              <a:rPr lang="en-US"/>
              <a:t>Therefore, the proposed technique offers a high degree of dependability.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700192" y="-21822"/>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287970" y="5356368"/>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p:cNvSpPr/>
          <p:nvPr/>
        </p:nvSpPr>
        <p:spPr>
          <a:xfrm>
            <a:off x="6150473" y="2444140"/>
            <a:ext cx="5284829" cy="1851025"/>
          </a:xfrm>
          <a:prstGeom prst="rect">
            <a:avLst/>
          </a:prstGeom>
          <a:noFill/>
        </p:spPr>
        <p:txBody>
          <a:bodyPr wrap="square">
            <a:spAutoFit/>
          </a:bodyPr>
          <a:lstStyle/>
          <a:p>
            <a:pPr lvl="0" algn="dist">
              <a:lnSpc>
                <a:spcPct val="130000"/>
              </a:lnSpc>
              <a:defRPr/>
            </a:pPr>
            <a:r>
              <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rPr>
              <a:t>Thanks</a:t>
            </a:r>
            <a:endPar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600" y="1911477"/>
            <a:ext cx="2514152" cy="6732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688330" y="3707130"/>
            <a:ext cx="5967730"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Intruduction</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5687640" y="454871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95020"/>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Introduction</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6" name="文本框 5"/>
          <p:cNvSpPr txBox="1"/>
          <p:nvPr/>
        </p:nvSpPr>
        <p:spPr>
          <a:xfrm>
            <a:off x="1151890" y="1174750"/>
            <a:ext cx="10109200" cy="1288415"/>
          </a:xfrm>
          <a:prstGeom prst="rect">
            <a:avLst/>
          </a:prstGeom>
          <a:noFill/>
        </p:spPr>
        <p:txBody>
          <a:bodyPr wrap="square" rtlCol="0" anchor="t">
            <a:noAutofit/>
          </a:bodyPr>
          <a:lstStyle/>
          <a:p>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Background</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Photovoltaic Distributed Generations (PVDGs): With the growing demand for renewable energy sources, PVDGs have become increasingly common in distribution networks. They offer benefits such as cost-effectiveness, environmental sustainability, and enhanced reliability of the power supply.</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Grid-Connected Systems: These systems are interconnected with the main power grid to ensure a stable supply of electricity. However, they must be carefully managed to maintain grid stability and safety.</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1151890" y="2628900"/>
            <a:ext cx="10560050" cy="1276985"/>
          </a:xfrm>
          <a:prstGeom prst="rect">
            <a:avLst/>
          </a:prstGeom>
          <a:noFill/>
        </p:spPr>
        <p:txBody>
          <a:bodyPr wrap="square" rtlCol="0" anchor="t">
            <a:noAutofit/>
          </a:bodyPr>
          <a:lstStyle/>
          <a:p>
            <a:pPr algn="l">
              <a:buClrTx/>
              <a:buSzTx/>
              <a:buFontTx/>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Problem</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Islanding: This is a condition where a section of the power grid becomes electrically isolated from the main grid but continues to be powered by distributed generators like PVDGs. Islanding can pose significant risks to both the equipment and personnel.</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Detection Challenges: Timely and accurate detection of islanding is crucial to prevent potential hazards. According to the IEEE Standard 1547-2003, islanding detection should occur within 2 seconds to ensure safety. Traditional methods can struggle with accuracy and speed, especially in complex and dynamic grid environments.</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2" name="文本框 14"/>
          <p:cNvSpPr txBox="1"/>
          <p:nvPr/>
        </p:nvSpPr>
        <p:spPr>
          <a:xfrm>
            <a:off x="1151890" y="4120515"/>
            <a:ext cx="10560050" cy="1117600"/>
          </a:xfrm>
          <a:prstGeom prst="rect">
            <a:avLst/>
          </a:prstGeom>
          <a:noFill/>
        </p:spPr>
        <p:txBody>
          <a:bodyPr wrap="square" rtlCol="0" anchor="t">
            <a:noAutofit/>
          </a:bodyPr>
          <a:p>
            <a:pPr algn="l">
              <a:buClrTx/>
              <a:buSzTx/>
              <a:buFontTx/>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Objective</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Propose a Solution: The paper introduces a novel approach combining Variational Mode Decomposition (VMD) and the Ensemble Bagged Trees Method (EBTM) to enhance island detection.</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Goals: Improve detection speed, reduce the non-detection zone (NDZ), and ensure high accuracy. Additionally, the solution aims to minimize power consumption and hardware requirements.</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3" name="文本框 14"/>
          <p:cNvSpPr txBox="1"/>
          <p:nvPr/>
        </p:nvSpPr>
        <p:spPr>
          <a:xfrm>
            <a:off x="1151890" y="5366385"/>
            <a:ext cx="10560050" cy="1491615"/>
          </a:xfrm>
          <a:prstGeom prst="rect">
            <a:avLst/>
          </a:prstGeom>
          <a:noFill/>
        </p:spPr>
        <p:txBody>
          <a:bodyPr wrap="square" rtlCol="0" anchor="t">
            <a:noAutofit/>
          </a:bodyPr>
          <a:p>
            <a:pPr algn="l">
              <a:buClrTx/>
              <a:buSzTx/>
              <a:buFontTx/>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Significance</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b="1"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Reliability and Safety: By improving island detection, the proposed method helps maintain the reliability and safety of the power grid.</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Efficiency: The integration of advanced signal processing and machine learning techniques can lead to more efficient and adaptive grid management.</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algn="l">
              <a:buClrTx/>
              <a:buSzTx/>
              <a:buFontTx/>
            </a:pP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    </a:t>
            </a:r>
            <a:r>
              <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rPr>
              <a:t>Innovation: Leveraging VMD and EBTM represents a significant advancement in the field, offering robust performance in varying operational conditions.</a:t>
            </a:r>
            <a:endParaRPr lang="en-US" altLang="zh-CN" sz="12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02</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102860" y="3708400"/>
            <a:ext cx="7013575" cy="58928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36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Background of the problem</a:t>
            </a:r>
            <a:endParaRPr kumimoji="0" lang="en-US" altLang="zh-CN" sz="36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5209485" y="4541730"/>
            <a:ext cx="675640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sp>
        <p:nvSpPr>
          <p:cNvPr id="6" name="矩形 22"/>
          <p:cNvSpPr/>
          <p:nvPr/>
        </p:nvSpPr>
        <p:spPr>
          <a:xfrm>
            <a:off x="1151890" y="213360"/>
            <a:ext cx="4897120" cy="741680"/>
          </a:xfrm>
          <a:prstGeom prst="rect">
            <a:avLst/>
          </a:prstGeom>
        </p:spPr>
        <p:txBody>
          <a:bodyPr wrap="none">
            <a:no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Background of the Problem</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8" name="文本框 2"/>
          <p:cNvSpPr txBox="1"/>
          <p:nvPr/>
        </p:nvSpPr>
        <p:spPr>
          <a:xfrm>
            <a:off x="1151890" y="1263015"/>
            <a:ext cx="7018020" cy="4173855"/>
          </a:xfrm>
          <a:prstGeom prst="rect">
            <a:avLst/>
          </a:prstGeom>
          <a:noFill/>
        </p:spPr>
        <p:txBody>
          <a:bodyPr wrap="square" rtlCol="0" anchor="t">
            <a:noAutofit/>
          </a:bodyPr>
          <a:p>
            <a:r>
              <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rPr>
              <a:t>Growing Use of Photovoltaic Distributed Generations (PVDGs)</a:t>
            </a:r>
            <a:endPar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PVDGs are increasingly integrated into distribution networks for enhanced reliability and cost-effectiveness.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They contribute to environmental sustainability by leveraging renewable energy sources.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rPr>
              <a:t>Grid-Connected Systems</a:t>
            </a:r>
            <a:endPar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These systems need to operate in synchrony with the main power grid to ensure a stable and reliable electricity supply.</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Proper management is crucial to maintain grid stability and safety.</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rPr>
              <a:t>Islanding in Power Systems</a:t>
            </a:r>
            <a:endParaRPr lang="en-US" altLang="zh-CN" sz="16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Islanding occurs when a section of the grid is isolated but remains powered by local DGs.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This poses significant safety and operational challenges, requiring rapid and accurate detection and mitigation.</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03</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102860" y="3708400"/>
            <a:ext cx="7013575"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Propose Solution</a:t>
            </a:r>
            <a:r>
              <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 </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flipV="1">
            <a:off x="5199325" y="4531570"/>
            <a:ext cx="6746240" cy="406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pic>
        <p:nvPicPr>
          <p:cNvPr id="13" name="图片 12"/>
          <p:cNvPicPr>
            <a:picLocks noChangeAspect="1"/>
          </p:cNvPicPr>
          <p:nvPr/>
        </p:nvPicPr>
        <p:blipFill>
          <a:blip r:embed="rId1"/>
          <a:srcRect l="5748" t="32677" r="5111" b="3651"/>
          <a:stretch>
            <a:fillRect/>
          </a:stretch>
        </p:blipFill>
        <p:spPr>
          <a:xfrm>
            <a:off x="7866313" y="3428795"/>
            <a:ext cx="1740771" cy="1737864"/>
          </a:xfrm>
          <a:custGeom>
            <a:avLst/>
            <a:gdLst>
              <a:gd name="connsiteX0" fmla="*/ 1661106 w 3322212"/>
              <a:gd name="connsiteY0" fmla="*/ 0 h 3322212"/>
              <a:gd name="connsiteX1" fmla="*/ 3322212 w 3322212"/>
              <a:gd name="connsiteY1" fmla="*/ 1661106 h 3322212"/>
              <a:gd name="connsiteX2" fmla="*/ 1661106 w 3322212"/>
              <a:gd name="connsiteY2" fmla="*/ 3322212 h 3322212"/>
              <a:gd name="connsiteX3" fmla="*/ 0 w 3322212"/>
              <a:gd name="connsiteY3" fmla="*/ 1661106 h 3322212"/>
              <a:gd name="connsiteX4" fmla="*/ 1661106 w 3322212"/>
              <a:gd name="connsiteY4" fmla="*/ 0 h 3322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12" h="3322212">
                <a:moveTo>
                  <a:pt x="1661106" y="0"/>
                </a:moveTo>
                <a:cubicBezTo>
                  <a:pt x="2578510" y="0"/>
                  <a:pt x="3322212" y="743702"/>
                  <a:pt x="3322212" y="1661106"/>
                </a:cubicBezTo>
                <a:cubicBezTo>
                  <a:pt x="3322212" y="2578510"/>
                  <a:pt x="2578510" y="3322212"/>
                  <a:pt x="1661106" y="3322212"/>
                </a:cubicBezTo>
                <a:cubicBezTo>
                  <a:pt x="743702" y="3322212"/>
                  <a:pt x="0" y="2578510"/>
                  <a:pt x="0" y="1661106"/>
                </a:cubicBezTo>
                <a:cubicBezTo>
                  <a:pt x="0" y="743702"/>
                  <a:pt x="743702" y="0"/>
                  <a:pt x="1661106" y="0"/>
                </a:cubicBezTo>
                <a:close/>
              </a:path>
            </a:pathLst>
          </a:custGeom>
        </p:spPr>
      </p:pic>
      <p:sp>
        <p:nvSpPr>
          <p:cNvPr id="2" name="矩形 22"/>
          <p:cNvSpPr/>
          <p:nvPr/>
        </p:nvSpPr>
        <p:spPr>
          <a:xfrm>
            <a:off x="1151890" y="213360"/>
            <a:ext cx="5057775" cy="977265"/>
          </a:xfrm>
          <a:prstGeom prst="rect">
            <a:avLst/>
          </a:prstGeom>
        </p:spPr>
        <p:txBody>
          <a:bodyPr wrap="none">
            <a:no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Proposed Solution</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6" name="文本框 1"/>
          <p:cNvSpPr txBox="1"/>
          <p:nvPr/>
        </p:nvSpPr>
        <p:spPr>
          <a:xfrm>
            <a:off x="797560" y="1546225"/>
            <a:ext cx="7645400" cy="1289050"/>
          </a:xfrm>
          <a:prstGeom prst="rect">
            <a:avLst/>
          </a:prstGeom>
          <a:noFill/>
        </p:spPr>
        <p:txBody>
          <a:bodyPr wrap="square" rtlCol="0" anchor="t">
            <a:noAutofit/>
          </a:bodyPr>
          <a:p>
            <a:r>
              <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rPr>
              <a:t>1. Variational Mode Decomposition (VMD)</a:t>
            </a:r>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Purpose: Decompose voltage and power signals into intrinsic mode function (IMFs)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Benefits: Noise resistance, no mode minxing, suitable for non-stationary signals.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Process: Decompose positive and negative sequence voltage components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a:p>
          <a:p>
            <a:endParaRPr lang="en-US" altLang="zh-CN"/>
          </a:p>
        </p:txBody>
      </p:sp>
      <p:sp>
        <p:nvSpPr>
          <p:cNvPr id="8" name="文本框 1"/>
          <p:cNvSpPr txBox="1"/>
          <p:nvPr/>
        </p:nvSpPr>
        <p:spPr>
          <a:xfrm>
            <a:off x="797560" y="3190875"/>
            <a:ext cx="7998460" cy="1614170"/>
          </a:xfrm>
          <a:prstGeom prst="rect">
            <a:avLst/>
          </a:prstGeom>
          <a:noFill/>
        </p:spPr>
        <p:txBody>
          <a:bodyPr wrap="square" rtlCol="0" anchor="t">
            <a:noAutofit/>
          </a:bodyPr>
          <a:p>
            <a:r>
              <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rPr>
              <a:t>2. Ensemble Bagged Trees Method (EBTM)</a:t>
            </a:r>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Purpose: Classify the decomposed signals into islanding and non-islanding events.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Benefits: High accuracy, robust to overfitting, effective with large datasets.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Process:Train the model using extracted features from VMD.</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Test the model to validate its accuracy and reliability.</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0" name="文本框 1"/>
          <p:cNvSpPr txBox="1"/>
          <p:nvPr/>
        </p:nvSpPr>
        <p:spPr>
          <a:xfrm>
            <a:off x="797560" y="4805045"/>
            <a:ext cx="7277735" cy="1863090"/>
          </a:xfrm>
          <a:prstGeom prst="rect">
            <a:avLst/>
          </a:prstGeom>
          <a:noFill/>
        </p:spPr>
        <p:txBody>
          <a:bodyPr wrap="square" rtlCol="0" anchor="t">
            <a:noAutofit/>
          </a:bodyPr>
          <a:p>
            <a:r>
              <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rPr>
              <a:t>3. Island Detection Algorithm</a:t>
            </a:r>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Purpose: Integrate VMD,  and EBTM into a cohesive detection system.</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Benefits: Ensures robust and efficient islanding detection.</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Process: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Pre-process signals using VMD.</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Apply sliding-window analysis to segment the signal.</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Classify segments using EBTM.</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Detect and respond to islanding events in real-time.</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5057775" cy="77660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sz="3600" b="1" i="0" u="none" strike="noStrike" kern="0" cap="none" spc="0" normalizeH="0" baseline="0" dirty="0">
                <a:solidFill>
                  <a:prstClr val="black">
                    <a:lumMod val="95000"/>
                    <a:lumOff val="5000"/>
                  </a:prstClr>
                </a:solidFill>
                <a:latin typeface="Microsoft YaHei" panose="020B0503020204020204" pitchFamily="34" charset="-122"/>
                <a:ea typeface="Microsoft YaHei" panose="020B0503020204020204" pitchFamily="34" charset="-122"/>
              </a:rPr>
              <a:t>VMD Decomposition</a:t>
            </a:r>
            <a:endParaRPr kumimoji="0" sz="3600" b="1" i="0" u="none" strike="noStrike" kern="0" cap="none" spc="0" normalizeH="0" baseline="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8" name="文本框 7"/>
          <p:cNvSpPr txBox="1"/>
          <p:nvPr/>
        </p:nvSpPr>
        <p:spPr>
          <a:xfrm>
            <a:off x="520700" y="989965"/>
            <a:ext cx="11183620" cy="1837690"/>
          </a:xfrm>
          <a:prstGeom prst="rect">
            <a:avLst/>
          </a:prstGeom>
          <a:noFill/>
        </p:spPr>
        <p:txBody>
          <a:bodyPr wrap="square" rtlCol="0" anchor="t">
            <a:noAutofit/>
          </a:bodyPr>
          <a:lstStyle/>
          <a:p>
            <a:pPr algn="just"/>
            <a:r>
              <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rPr>
              <a:t>VMD is applied to obtain the prominent features in the time frequency domain, that have multiple benefits, such as being self adaptive, noise-resistant, and having no effect on mode mixing. Multi component signal decomposition, identification of sidebands, extraction of intra-wave characteristics, and noise robustness are all fields where the VMD surpasses the empirical-mode decomposition. Therefore, features of the signal were extracted using VMD instead of empirical-mode decomposition.</a:t>
            </a:r>
            <a:endParaRPr lang="en-US" altLang="zh-CN"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151890" y="3380105"/>
            <a:ext cx="2118360" cy="457200"/>
          </a:xfrm>
          <a:prstGeom prst="rect">
            <a:avLst/>
          </a:prstGeom>
        </p:spPr>
      </p:pic>
      <p:pic>
        <p:nvPicPr>
          <p:cNvPr id="3" name="Picture 2"/>
          <p:cNvPicPr>
            <a:picLocks noChangeAspect="1"/>
          </p:cNvPicPr>
          <p:nvPr/>
        </p:nvPicPr>
        <p:blipFill>
          <a:blip r:embed="rId2"/>
          <a:stretch>
            <a:fillRect/>
          </a:stretch>
        </p:blipFill>
        <p:spPr>
          <a:xfrm>
            <a:off x="711200" y="4681855"/>
            <a:ext cx="4270375" cy="1979295"/>
          </a:xfrm>
          <a:prstGeom prst="rect">
            <a:avLst/>
          </a:prstGeom>
        </p:spPr>
      </p:pic>
      <p:pic>
        <p:nvPicPr>
          <p:cNvPr id="4" name="Picture 3"/>
          <p:cNvPicPr>
            <a:picLocks noChangeAspect="1"/>
          </p:cNvPicPr>
          <p:nvPr/>
        </p:nvPicPr>
        <p:blipFill>
          <a:blip r:embed="rId3"/>
          <a:stretch>
            <a:fillRect/>
          </a:stretch>
        </p:blipFill>
        <p:spPr>
          <a:xfrm>
            <a:off x="6947535" y="4779010"/>
            <a:ext cx="3914140" cy="1967230"/>
          </a:xfrm>
          <a:prstGeom prst="rect">
            <a:avLst/>
          </a:prstGeom>
        </p:spPr>
      </p:pic>
      <p:pic>
        <p:nvPicPr>
          <p:cNvPr id="7" name="Picture 6"/>
          <p:cNvPicPr>
            <a:picLocks noChangeAspect="1"/>
          </p:cNvPicPr>
          <p:nvPr/>
        </p:nvPicPr>
        <p:blipFill>
          <a:blip r:embed="rId4"/>
          <a:stretch>
            <a:fillRect/>
          </a:stretch>
        </p:blipFill>
        <p:spPr>
          <a:xfrm>
            <a:off x="6990080" y="3169285"/>
            <a:ext cx="3871595" cy="688975"/>
          </a:xfrm>
          <a:prstGeom prst="rect">
            <a:avLst/>
          </a:prstGeom>
        </p:spPr>
      </p:pic>
      <p:sp>
        <p:nvSpPr>
          <p:cNvPr id="11" name="Text Box 10"/>
          <p:cNvSpPr txBox="1"/>
          <p:nvPr/>
        </p:nvSpPr>
        <p:spPr>
          <a:xfrm>
            <a:off x="1151890" y="2950210"/>
            <a:ext cx="3004185" cy="306705"/>
          </a:xfrm>
          <a:prstGeom prst="rect">
            <a:avLst/>
          </a:prstGeom>
          <a:noFill/>
        </p:spPr>
        <p:txBody>
          <a:bodyPr wrap="square" rtlCol="0">
            <a:spAutoFit/>
          </a:bodyPr>
          <a:p>
            <a:r>
              <a:rPr lang="en-US" sz="1400"/>
              <a:t>The IMFs sinewave function</a:t>
            </a:r>
            <a:endParaRPr lang="en-US" sz="1400"/>
          </a:p>
        </p:txBody>
      </p:sp>
      <p:sp>
        <p:nvSpPr>
          <p:cNvPr id="12" name="Text Box 11"/>
          <p:cNvSpPr txBox="1"/>
          <p:nvPr/>
        </p:nvSpPr>
        <p:spPr>
          <a:xfrm>
            <a:off x="638175" y="4291965"/>
            <a:ext cx="5248910" cy="306705"/>
          </a:xfrm>
          <a:prstGeom prst="rect">
            <a:avLst/>
          </a:prstGeom>
          <a:noFill/>
        </p:spPr>
        <p:txBody>
          <a:bodyPr wrap="square" rtlCol="0">
            <a:spAutoFit/>
          </a:bodyPr>
          <a:p>
            <a:r>
              <a:rPr lang="en-US" sz="1400"/>
              <a:t>The decomposition problem for every signal eqation</a:t>
            </a:r>
            <a:endParaRPr lang="en-US" sz="1400"/>
          </a:p>
        </p:txBody>
      </p:sp>
      <p:sp>
        <p:nvSpPr>
          <p:cNvPr id="13" name="Text Box 12"/>
          <p:cNvSpPr txBox="1"/>
          <p:nvPr/>
        </p:nvSpPr>
        <p:spPr>
          <a:xfrm>
            <a:off x="6807835" y="4368800"/>
            <a:ext cx="4131310" cy="521970"/>
          </a:xfrm>
          <a:prstGeom prst="rect">
            <a:avLst/>
          </a:prstGeom>
          <a:noFill/>
        </p:spPr>
        <p:txBody>
          <a:bodyPr wrap="square" rtlCol="0">
            <a:spAutoFit/>
          </a:bodyPr>
          <a:p>
            <a:r>
              <a:rPr lang="en-US" sz="1400"/>
              <a:t>The updated values for the centre frequency and the evaluated modes in the frequency</a:t>
            </a:r>
            <a:endParaRPr lang="en-US" sz="1400"/>
          </a:p>
        </p:txBody>
      </p:sp>
      <p:sp>
        <p:nvSpPr>
          <p:cNvPr id="14" name="Text Box 13"/>
          <p:cNvSpPr txBox="1"/>
          <p:nvPr/>
        </p:nvSpPr>
        <p:spPr>
          <a:xfrm>
            <a:off x="6730365" y="2827655"/>
            <a:ext cx="4131310" cy="306705"/>
          </a:xfrm>
          <a:prstGeom prst="rect">
            <a:avLst/>
          </a:prstGeom>
          <a:noFill/>
        </p:spPr>
        <p:txBody>
          <a:bodyPr wrap="square" rtlCol="0">
            <a:spAutoFit/>
          </a:bodyPr>
          <a:p>
            <a:r>
              <a:rPr lang="en-US" sz="1400"/>
              <a:t>A new Lagrangian-multiplier is calculated as</a:t>
            </a:r>
            <a:endParaRPr lang="en-US" sz="14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1.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3.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5.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7.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9.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1.xml><?xml version="1.0" encoding="utf-8"?>
<p:tagLst xmlns:p="http://schemas.openxmlformats.org/presentationml/2006/main">
  <p:tag name="COMMONDATA" val="eyJoZGlkIjoiYmQ3NjQxYmZmN2ZkODIxYWNiNTEzMzQyMTZmNzQ1MmMifQ=="/>
</p:tagLst>
</file>

<file path=ppt/tags/tag3.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5.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7.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9.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6371</Words>
  <Application>WPS Presentation</Application>
  <PresentationFormat>宽屏</PresentationFormat>
  <Paragraphs>175</Paragraphs>
  <Slides>22</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SimSun</vt:lpstr>
      <vt:lpstr>Wingdings</vt:lpstr>
      <vt:lpstr>思源黑体 CN Normal</vt:lpstr>
      <vt:lpstr>Arial</vt:lpstr>
      <vt:lpstr>黑体</vt:lpstr>
      <vt:lpstr>思源黑体 CN Regular</vt:lpstr>
      <vt:lpstr>Microsoft YaHei</vt:lpstr>
      <vt:lpstr>Times New Roman</vt:lpstr>
      <vt:lpstr>Calibri</vt:lpstr>
      <vt:lpstr>等线</vt:lpstr>
      <vt:lpstr>Arial Black</vt:lpstr>
      <vt:lpstr>Palatino</vt:lpstr>
      <vt:lpstr>STSong</vt:lpstr>
      <vt:lpstr>Stencil</vt:lpstr>
      <vt:lpstr>Arial Unicode MS</vt:lpstr>
      <vt:lpstr>Palatino Linotype</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Mahfuz Ronnie</cp:lastModifiedBy>
  <cp:revision>460</cp:revision>
  <dcterms:created xsi:type="dcterms:W3CDTF">2020-08-21T00:34:00Z</dcterms:created>
  <dcterms:modified xsi:type="dcterms:W3CDTF">2024-06-17T02:33:29Z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799966BC40E540F6AE8DE6B42A7770FA_13</vt:lpwstr>
  </property>
  <property fmtid="{D5CDD505-2E9C-101B-9397-08002B2CF9AE}" pid="3" name="KSOProductBuildVer">
    <vt:lpwstr>1033-12.2.0.17119</vt:lpwstr>
  </property>
</Properties>
</file>