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266825"/>
          </a:xfrm>
        </p:spPr>
        <p:txBody>
          <a:bodyPr>
            <a:normAutofit/>
          </a:bodyPr>
          <a:lstStyle/>
          <a:p>
            <a:r>
              <a:rPr lang="en-US" sz="4000" dirty="0"/>
              <a:t>Deep Learning for Precipitation Nowcasting:</a:t>
            </a:r>
            <a:br>
              <a:rPr lang="en-US" sz="4000" dirty="0"/>
            </a:br>
            <a:r>
              <a:rPr lang="en-US" sz="4000" dirty="0"/>
              <a:t>A Benchmark and A New Model</a:t>
            </a:r>
            <a:endParaRPr lang="en-US" sz="4000" dirty="0"/>
          </a:p>
        </p:txBody>
      </p:sp>
      <p:sp>
        <p:nvSpPr>
          <p:cNvPr id="3" name="Subtitle 2"/>
          <p:cNvSpPr>
            <a:spLocks noGrp="1"/>
          </p:cNvSpPr>
          <p:nvPr>
            <p:ph type="subTitle" idx="1"/>
          </p:nvPr>
        </p:nvSpPr>
        <p:spPr>
          <a:xfrm>
            <a:off x="1524000" y="2315210"/>
            <a:ext cx="9144000" cy="3924935"/>
          </a:xfrm>
        </p:spPr>
        <p:txBody>
          <a:bodyPr>
            <a:normAutofit lnSpcReduction="20000"/>
          </a:bodyPr>
          <a:lstStyle/>
          <a:p>
            <a:pPr algn="l"/>
            <a:r>
              <a:rPr lang="en-US"/>
              <a:t>The paper  presents a new approach for predicting short-term rainfall using deep learning techniques. The authors highlight the limitations of traditional methods and previous deep learning models, proposing the Trajectory Gated Recurrent Unit (TrajGRU) model to address these issues. The key contributions include:</a:t>
            </a:r>
            <a:endParaRPr lang="en-US"/>
          </a:p>
          <a:p>
            <a:pPr algn="l"/>
            <a:r>
              <a:rPr lang="en-US"/>
              <a:t>1. TrajGRU Model</a:t>
            </a:r>
            <a:endParaRPr lang="en-US"/>
          </a:p>
          <a:p>
            <a:pPr algn="l"/>
            <a:r>
              <a:rPr lang="en-US"/>
              <a:t>2. Benchmark Dataset(HKO-7)</a:t>
            </a:r>
            <a:endParaRPr lang="en-US"/>
          </a:p>
          <a:p>
            <a:pPr algn="l"/>
            <a:r>
              <a:rPr lang="en-US"/>
              <a:t>3. Evaluation and Comparison: Extensive experiments showing that TrajGRU outperforms existing models, including ConvLSTM, ConvGRU, and optical flow-based methods.</a:t>
            </a:r>
            <a:endParaRPr lang="en-US"/>
          </a:p>
        </p:txBody>
      </p:sp>
      <p:sp>
        <p:nvSpPr>
          <p:cNvPr id="4" name="Text Box 3"/>
          <p:cNvSpPr txBox="1"/>
          <p:nvPr/>
        </p:nvSpPr>
        <p:spPr>
          <a:xfrm>
            <a:off x="5683885" y="1127760"/>
            <a:ext cx="3626485" cy="460375"/>
          </a:xfrm>
          <a:prstGeom prst="rect">
            <a:avLst/>
          </a:prstGeom>
          <a:noFill/>
        </p:spPr>
        <p:txBody>
          <a:bodyPr wrap="square" rtlCol="0">
            <a:spAutoFit/>
          </a:bodyPr>
          <a:p>
            <a:r>
              <a:rPr lang="en-US" sz="1200"/>
              <a:t>Xingjian Shi, Zhihan Gao, Leonard Lausen, Hao Wang, Dit-Yan Yeung,Wai-kin Wong, Wang-chun Woo</a:t>
            </a:r>
            <a:endParaRPr 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72160" y="137160"/>
            <a:ext cx="10515600" cy="775335"/>
          </a:xfrm>
        </p:spPr>
        <p:txBody>
          <a:bodyPr/>
          <a:p>
            <a:r>
              <a:rPr lang="en-US"/>
              <a:t>Model and Algorithm</a:t>
            </a:r>
            <a:endParaRPr lang="en-US"/>
          </a:p>
        </p:txBody>
      </p:sp>
      <p:pic>
        <p:nvPicPr>
          <p:cNvPr id="4" name="Content Placeholder 3"/>
          <p:cNvPicPr>
            <a:picLocks noChangeAspect="1"/>
          </p:cNvPicPr>
          <p:nvPr>
            <p:ph idx="1"/>
          </p:nvPr>
        </p:nvPicPr>
        <p:blipFill>
          <a:blip r:embed="rId1"/>
          <a:stretch>
            <a:fillRect/>
          </a:stretch>
        </p:blipFill>
        <p:spPr>
          <a:xfrm>
            <a:off x="627380" y="1300480"/>
            <a:ext cx="6781800" cy="1569720"/>
          </a:xfrm>
          <a:prstGeom prst="rect">
            <a:avLst/>
          </a:prstGeom>
        </p:spPr>
      </p:pic>
      <p:pic>
        <p:nvPicPr>
          <p:cNvPr id="5" name="Picture 4"/>
          <p:cNvPicPr>
            <a:picLocks noChangeAspect="1"/>
          </p:cNvPicPr>
          <p:nvPr/>
        </p:nvPicPr>
        <p:blipFill>
          <a:blip r:embed="rId2"/>
          <a:stretch>
            <a:fillRect/>
          </a:stretch>
        </p:blipFill>
        <p:spPr>
          <a:xfrm>
            <a:off x="6189345" y="1145540"/>
            <a:ext cx="6088380" cy="2545080"/>
          </a:xfrm>
          <a:prstGeom prst="rect">
            <a:avLst/>
          </a:prstGeom>
        </p:spPr>
      </p:pic>
      <p:pic>
        <p:nvPicPr>
          <p:cNvPr id="6" name="Content Placeholder 3"/>
          <p:cNvPicPr>
            <a:picLocks noChangeAspect="1"/>
          </p:cNvPicPr>
          <p:nvPr/>
        </p:nvPicPr>
        <p:blipFill>
          <a:blip r:embed="rId3"/>
          <a:stretch>
            <a:fillRect/>
          </a:stretch>
        </p:blipFill>
        <p:spPr>
          <a:xfrm>
            <a:off x="6518910" y="3770630"/>
            <a:ext cx="4069080" cy="2423160"/>
          </a:xfrm>
          <a:prstGeom prst="rect">
            <a:avLst/>
          </a:prstGeom>
        </p:spPr>
      </p:pic>
      <p:sp>
        <p:nvSpPr>
          <p:cNvPr id="7" name="Text Box 6"/>
          <p:cNvSpPr txBox="1"/>
          <p:nvPr/>
        </p:nvSpPr>
        <p:spPr>
          <a:xfrm>
            <a:off x="6819900" y="6201410"/>
            <a:ext cx="3834130" cy="306705"/>
          </a:xfrm>
          <a:prstGeom prst="rect">
            <a:avLst/>
          </a:prstGeom>
          <a:noFill/>
        </p:spPr>
        <p:txBody>
          <a:bodyPr wrap="square" rtlCol="0">
            <a:spAutoFit/>
          </a:bodyPr>
          <a:p>
            <a:r>
              <a:rPr lang="en-US" sz="1400"/>
              <a:t>Encoding-forcasting structure used in this paper</a:t>
            </a:r>
            <a:endParaRPr lang="en-US" sz="1400"/>
          </a:p>
        </p:txBody>
      </p:sp>
      <p:pic>
        <p:nvPicPr>
          <p:cNvPr id="8" name="Picture 7"/>
          <p:cNvPicPr>
            <a:picLocks noChangeAspect="1"/>
          </p:cNvPicPr>
          <p:nvPr/>
        </p:nvPicPr>
        <p:blipFill>
          <a:blip r:embed="rId4"/>
          <a:stretch>
            <a:fillRect/>
          </a:stretch>
        </p:blipFill>
        <p:spPr>
          <a:xfrm>
            <a:off x="2522220" y="3258185"/>
            <a:ext cx="2720340" cy="3147060"/>
          </a:xfrm>
          <a:prstGeom prst="rect">
            <a:avLst/>
          </a:prstGeom>
        </p:spPr>
      </p:pic>
      <p:sp>
        <p:nvSpPr>
          <p:cNvPr id="9" name="Text Box 8"/>
          <p:cNvSpPr txBox="1"/>
          <p:nvPr/>
        </p:nvSpPr>
        <p:spPr>
          <a:xfrm>
            <a:off x="2522220" y="6336030"/>
            <a:ext cx="3411855" cy="460375"/>
          </a:xfrm>
          <a:prstGeom prst="rect">
            <a:avLst/>
          </a:prstGeom>
          <a:noFill/>
        </p:spPr>
        <p:txBody>
          <a:bodyPr wrap="square" rtlCol="0">
            <a:spAutoFit/>
          </a:bodyPr>
          <a:p>
            <a:r>
              <a:rPr lang="en-US" sz="1200"/>
              <a:t>Comparison of the connection structures of convolutional RNN and trajectory RNN.</a:t>
            </a:r>
            <a:endParaRPr 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Content Placeholder 7"/>
          <p:cNvSpPr/>
          <p:nvPr>
            <p:ph idx="1"/>
          </p:nvPr>
        </p:nvSpPr>
        <p:spPr>
          <a:xfrm>
            <a:off x="752475" y="323850"/>
            <a:ext cx="3327400" cy="4697730"/>
          </a:xfrm>
        </p:spPr>
        <p:txBody>
          <a:bodyPr/>
          <a:p>
            <a:pPr marL="0" indent="0">
              <a:buNone/>
            </a:pPr>
            <a:r>
              <a:rPr lang="en-US" sz="1400" b="1"/>
              <a:t>Evaluation Methodology </a:t>
            </a:r>
            <a:endParaRPr lang="en-US" sz="1400" b="1"/>
          </a:p>
          <a:p>
            <a:pPr marL="0" indent="0">
              <a:buNone/>
            </a:pPr>
            <a:r>
              <a:rPr lang="en-US" sz="1200"/>
              <a:t>offine setting: the algorithm reveives 5 frames as input and predicts 20 frames ahead.</a:t>
            </a:r>
            <a:endParaRPr lang="en-US" sz="1200"/>
          </a:p>
          <a:p>
            <a:pPr marL="0" indent="0">
              <a:buNone/>
            </a:pPr>
            <a:r>
              <a:rPr lang="en-US" sz="1200"/>
              <a:t>Online Setting: The algorithm receives segments of length 5 sequentially and predicts 20 frames ahead for each new segment.</a:t>
            </a:r>
            <a:endParaRPr lang="en-US" sz="1200"/>
          </a:p>
          <a:p>
            <a:pPr marL="0" indent="0">
              <a:buNone/>
            </a:pPr>
            <a:r>
              <a:rPr lang="en-US" sz="1200"/>
              <a:t>*</a:t>
            </a:r>
            <a:r>
              <a:rPr lang="en-US" sz="1200">
                <a:highlight>
                  <a:srgbClr val="FFFF00"/>
                </a:highlight>
              </a:rPr>
              <a:t>thresholds</a:t>
            </a:r>
            <a:r>
              <a:rPr lang="en-US" sz="1200"/>
              <a:t>: 0.5,2,5,10,30 to calculate </a:t>
            </a:r>
            <a:endParaRPr lang="en-US" sz="1200"/>
          </a:p>
          <a:p>
            <a:pPr marL="0" indent="0">
              <a:buNone/>
            </a:pPr>
            <a:r>
              <a:rPr lang="en-US" sz="1200"/>
              <a:t>CSI</a:t>
            </a:r>
            <a:endParaRPr lang="en-US" sz="1200"/>
          </a:p>
          <a:p>
            <a:pPr marL="0" indent="0">
              <a:buNone/>
            </a:pPr>
            <a:r>
              <a:rPr lang="en-US" sz="1200"/>
              <a:t>HSS </a:t>
            </a:r>
            <a:endParaRPr lang="en-US" sz="1200"/>
          </a:p>
        </p:txBody>
      </p:sp>
      <p:pic>
        <p:nvPicPr>
          <p:cNvPr id="9" name="Picture 8"/>
          <p:cNvPicPr>
            <a:picLocks noChangeAspect="1"/>
          </p:cNvPicPr>
          <p:nvPr/>
        </p:nvPicPr>
        <p:blipFill>
          <a:blip r:embed="rId1"/>
          <a:stretch>
            <a:fillRect/>
          </a:stretch>
        </p:blipFill>
        <p:spPr>
          <a:xfrm>
            <a:off x="1259840" y="1951990"/>
            <a:ext cx="716280" cy="297180"/>
          </a:xfrm>
          <a:prstGeom prst="rect">
            <a:avLst/>
          </a:prstGeom>
        </p:spPr>
      </p:pic>
      <p:pic>
        <p:nvPicPr>
          <p:cNvPr id="10" name="Picture 9"/>
          <p:cNvPicPr>
            <a:picLocks noChangeAspect="1"/>
          </p:cNvPicPr>
          <p:nvPr/>
        </p:nvPicPr>
        <p:blipFill>
          <a:blip r:embed="rId2"/>
          <a:stretch>
            <a:fillRect/>
          </a:stretch>
        </p:blipFill>
        <p:spPr>
          <a:xfrm>
            <a:off x="1337945" y="2249170"/>
            <a:ext cx="2156460" cy="281940"/>
          </a:xfrm>
          <a:prstGeom prst="rect">
            <a:avLst/>
          </a:prstGeom>
        </p:spPr>
      </p:pic>
      <p:sp>
        <p:nvSpPr>
          <p:cNvPr id="11" name="Text Box 10"/>
          <p:cNvSpPr txBox="1"/>
          <p:nvPr/>
        </p:nvSpPr>
        <p:spPr>
          <a:xfrm>
            <a:off x="4418965" y="377190"/>
            <a:ext cx="3765550" cy="3076575"/>
          </a:xfrm>
          <a:prstGeom prst="rect">
            <a:avLst/>
          </a:prstGeom>
          <a:noFill/>
        </p:spPr>
        <p:txBody>
          <a:bodyPr wrap="square" rtlCol="0">
            <a:spAutoFit/>
          </a:bodyPr>
          <a:p>
            <a:r>
              <a:rPr lang="en-US" sz="1400" b="1"/>
              <a:t>Evaluated Algorithm</a:t>
            </a:r>
            <a:endParaRPr lang="en-US" sz="1400" b="1"/>
          </a:p>
          <a:p>
            <a:r>
              <a:rPr lang="en-US" sz="1200" b="1"/>
              <a:t>Optical FLow Methods:</a:t>
            </a:r>
            <a:endParaRPr lang="en-US" sz="1200" b="1"/>
          </a:p>
          <a:p>
            <a:r>
              <a:rPr lang="en-US" sz="1200"/>
              <a:t>ROVER</a:t>
            </a:r>
            <a:endParaRPr lang="en-US" sz="1200"/>
          </a:p>
          <a:p>
            <a:r>
              <a:rPr lang="en-US" sz="1200"/>
              <a:t>Nonlinear ROVER</a:t>
            </a:r>
            <a:endParaRPr lang="en-US" sz="1200"/>
          </a:p>
          <a:p>
            <a:r>
              <a:rPr lang="en-US" sz="1200" b="1"/>
              <a:t>Deep Learning Methonds</a:t>
            </a:r>
            <a:endParaRPr lang="en-US" sz="1200" b="1"/>
          </a:p>
          <a:p>
            <a:r>
              <a:rPr lang="en-US" sz="1200"/>
              <a:t>2D, 3DCNN</a:t>
            </a:r>
            <a:endParaRPr lang="en-US" sz="1200"/>
          </a:p>
          <a:p>
            <a:r>
              <a:rPr lang="en-US" sz="1200"/>
              <a:t>ConvGRU</a:t>
            </a:r>
            <a:endParaRPr lang="en-US" sz="1200"/>
          </a:p>
          <a:p>
            <a:r>
              <a:rPr lang="en-US" sz="1200"/>
              <a:t>TrajGRU</a:t>
            </a:r>
            <a:endParaRPr lang="en-US" sz="1200"/>
          </a:p>
          <a:p>
            <a:r>
              <a:rPr lang="en-US" sz="1200" b="1"/>
              <a:t>Model Training</a:t>
            </a:r>
            <a:endParaRPr lang="en-US" sz="1200" b="1"/>
          </a:p>
          <a:p>
            <a:r>
              <a:rPr lang="en-US" sz="1200"/>
              <a:t>online setting: Fine tuning with AdaGrad, Learning rate 10-4. Optimizing sum of B-MSE and B-MAE during training.</a:t>
            </a:r>
            <a:endParaRPr lang="en-US" sz="1200"/>
          </a:p>
          <a:p>
            <a:r>
              <a:rPr lang="en-US" sz="1200"/>
              <a:t>Offile Training: Optimized by Adam optimizer, learning rate 10-4, momentum 0.5. Early stopping based on B-MSE and B-MAE.</a:t>
            </a:r>
            <a:endParaRPr lang="en-US" sz="1200"/>
          </a:p>
          <a:p>
            <a:r>
              <a:rPr lang="en-US" sz="1200" b="1"/>
              <a:t>Batch sizes:</a:t>
            </a:r>
            <a:r>
              <a:rPr lang="en-US" sz="1200"/>
              <a:t> RNN-4, CNN-8</a:t>
            </a:r>
            <a:endParaRPr lang="en-US" sz="1200"/>
          </a:p>
        </p:txBody>
      </p:sp>
      <p:sp>
        <p:nvSpPr>
          <p:cNvPr id="12" name="Text Box 11"/>
          <p:cNvSpPr txBox="1"/>
          <p:nvPr/>
        </p:nvSpPr>
        <p:spPr>
          <a:xfrm>
            <a:off x="8238490" y="343535"/>
            <a:ext cx="3773805" cy="3476625"/>
          </a:xfrm>
          <a:prstGeom prst="rect">
            <a:avLst/>
          </a:prstGeom>
          <a:noFill/>
        </p:spPr>
        <p:txBody>
          <a:bodyPr wrap="square" rtlCol="0">
            <a:spAutoFit/>
          </a:bodyPr>
          <a:p>
            <a:r>
              <a:rPr lang="en-US" sz="1400" b="1"/>
              <a:t>Evaluation Results</a:t>
            </a:r>
            <a:endParaRPr lang="en-US" sz="1400" b="1"/>
          </a:p>
          <a:p>
            <a:endParaRPr lang="en-US" sz="1400" b="1"/>
          </a:p>
          <a:p>
            <a:r>
              <a:rPr lang="en-US" sz="1200" b="1"/>
              <a:t>Optical Flow Models</a:t>
            </a:r>
            <a:endParaRPr lang="en-US" sz="1200" b="1"/>
          </a:p>
          <a:p>
            <a:r>
              <a:rPr lang="en-US" sz="1200"/>
              <a:t>ConvGRU (without balanced loss) performs worse at higher rainfall thresholds (10mm/h and 30mm/h).</a:t>
            </a:r>
            <a:endParaRPr lang="en-US" sz="1200"/>
          </a:p>
          <a:p>
            <a:r>
              <a:rPr lang="en-US" sz="1200" b="1"/>
              <a:t>Deep Learning models</a:t>
            </a:r>
            <a:endParaRPr lang="en-US" sz="1200" b="1"/>
          </a:p>
          <a:p>
            <a:r>
              <a:rPr lang="en-US" sz="1200"/>
              <a:t>TrajGRU: Best Performace</a:t>
            </a:r>
            <a:endParaRPr lang="en-US" sz="1200"/>
          </a:p>
          <a:p>
            <a:r>
              <a:rPr lang="en-US" sz="1200"/>
              <a:t>3D CNN: Outperforms 2D CNN</a:t>
            </a:r>
            <a:endParaRPr lang="en-US" sz="1200"/>
          </a:p>
          <a:p>
            <a:endParaRPr lang="en-US" sz="1200"/>
          </a:p>
          <a:p>
            <a:r>
              <a:rPr lang="en-US" sz="1200"/>
              <a:t>The improvement of TrajGRU over the other models is statistically significant because the differences in</a:t>
            </a:r>
            <a:endParaRPr lang="en-US" sz="1200"/>
          </a:p>
          <a:p>
            <a:r>
              <a:rPr lang="en-US" sz="1200"/>
              <a:t>B-MSE and B-MAE are larger than three times their standard deviation. Moreover, the performance</a:t>
            </a:r>
            <a:endParaRPr lang="en-US" sz="1200"/>
          </a:p>
          <a:p>
            <a:r>
              <a:rPr lang="en-US" sz="1200"/>
              <a:t>with online fine-tuning enabled is consistently better than that without online fine-tuning, which</a:t>
            </a:r>
            <a:endParaRPr lang="en-US" sz="1200"/>
          </a:p>
          <a:p>
            <a:r>
              <a:rPr lang="en-US" sz="1200"/>
              <a:t>verifies the effectiveness of online learning at least for this task.</a:t>
            </a:r>
            <a:endParaRPr lang="en-US" sz="1200"/>
          </a:p>
          <a:p>
            <a:endParaRPr lang="en-US" sz="1200"/>
          </a:p>
        </p:txBody>
      </p:sp>
      <p:pic>
        <p:nvPicPr>
          <p:cNvPr id="15" name="Picture 14"/>
          <p:cNvPicPr>
            <a:picLocks noChangeAspect="1"/>
          </p:cNvPicPr>
          <p:nvPr/>
        </p:nvPicPr>
        <p:blipFill>
          <a:blip r:embed="rId3"/>
          <a:stretch>
            <a:fillRect/>
          </a:stretch>
        </p:blipFill>
        <p:spPr>
          <a:xfrm>
            <a:off x="2361565" y="4030345"/>
            <a:ext cx="6766560" cy="2148840"/>
          </a:xfrm>
          <a:prstGeom prst="rect">
            <a:avLst/>
          </a:prstGeom>
        </p:spPr>
      </p:pic>
      <p:sp>
        <p:nvSpPr>
          <p:cNvPr id="16" name="Text Box 15"/>
          <p:cNvSpPr txBox="1"/>
          <p:nvPr/>
        </p:nvSpPr>
        <p:spPr>
          <a:xfrm>
            <a:off x="4573905" y="6233160"/>
            <a:ext cx="2341880" cy="368300"/>
          </a:xfrm>
          <a:prstGeom prst="rect">
            <a:avLst/>
          </a:prstGeom>
          <a:noFill/>
        </p:spPr>
        <p:txBody>
          <a:bodyPr wrap="square" rtlCol="0">
            <a:spAutoFit/>
          </a:bodyPr>
          <a:p>
            <a:r>
              <a:rPr lang="en-US"/>
              <a:t>THe Overall Results </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2076</Words>
  <Application>WPS Presentation</Application>
  <PresentationFormat>Widescreen</PresentationFormat>
  <Paragraphs>51</Paragraphs>
  <Slides>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vt:i4>
      </vt:variant>
    </vt:vector>
  </HeadingPairs>
  <TitlesOfParts>
    <vt:vector size="11" baseType="lpstr">
      <vt:lpstr>Arial</vt:lpstr>
      <vt:lpstr>SimSun</vt:lpstr>
      <vt:lpstr>Wingdings</vt:lpstr>
      <vt:lpstr>Calibri Light</vt:lpstr>
      <vt:lpstr>Calibri</vt:lpstr>
      <vt:lpstr>Microsoft YaHei</vt:lpstr>
      <vt:lpstr>Arial Unicode MS</vt:lpstr>
      <vt:lpstr>Office Theme</vt:lpstr>
      <vt:lpstr>Deep Learning for Precipitation Nowcasting: A Benchmark and A New Model</vt:lpstr>
      <vt:lpstr>Model and Algorithm</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for Precipitation Nowcasting: A Benchmark and A New Model</dc:title>
  <dc:creator/>
  <cp:lastModifiedBy>Mahfuz Ronnie</cp:lastModifiedBy>
  <cp:revision>9</cp:revision>
  <dcterms:created xsi:type="dcterms:W3CDTF">2024-06-01T15:05:00Z</dcterms:created>
  <dcterms:modified xsi:type="dcterms:W3CDTF">2024-06-02T05:42:54Z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B572C153D2034265816F011E68D4FB3E_11</vt:lpwstr>
  </property>
  <property fmtid="{D5CDD505-2E9C-101B-9397-08002B2CF9AE}" pid="3" name="KSOProductBuildVer">
    <vt:lpwstr>1033-12.2.0.16909</vt:lpwstr>
  </property>
</Properties>
</file>