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59"/>
  </p:notesMasterIdLst>
  <p:handoutMasterIdLst>
    <p:handoutMasterId r:id="rId60"/>
  </p:handoutMasterIdLst>
  <p:sldIdLst>
    <p:sldId id="713" r:id="rId2"/>
    <p:sldId id="687" r:id="rId3"/>
    <p:sldId id="741" r:id="rId4"/>
    <p:sldId id="742" r:id="rId5"/>
    <p:sldId id="743" r:id="rId6"/>
    <p:sldId id="707" r:id="rId7"/>
    <p:sldId id="688" r:id="rId8"/>
    <p:sldId id="305" r:id="rId9"/>
    <p:sldId id="696" r:id="rId10"/>
    <p:sldId id="697" r:id="rId11"/>
    <p:sldId id="578" r:id="rId12"/>
    <p:sldId id="667" r:id="rId13"/>
    <p:sldId id="665" r:id="rId14"/>
    <p:sldId id="666" r:id="rId15"/>
    <p:sldId id="737" r:id="rId16"/>
    <p:sldId id="739" r:id="rId17"/>
    <p:sldId id="740" r:id="rId18"/>
    <p:sldId id="705" r:id="rId19"/>
    <p:sldId id="736" r:id="rId20"/>
    <p:sldId id="738" r:id="rId21"/>
    <p:sldId id="706" r:id="rId22"/>
    <p:sldId id="693" r:id="rId23"/>
    <p:sldId id="694" r:id="rId24"/>
    <p:sldId id="668" r:id="rId25"/>
    <p:sldId id="306" r:id="rId26"/>
    <p:sldId id="692" r:id="rId27"/>
    <p:sldId id="708" r:id="rId28"/>
    <p:sldId id="695" r:id="rId29"/>
    <p:sldId id="310" r:id="rId30"/>
    <p:sldId id="698" r:id="rId31"/>
    <p:sldId id="700" r:id="rId32"/>
    <p:sldId id="714" r:id="rId33"/>
    <p:sldId id="701" r:id="rId34"/>
    <p:sldId id="259" r:id="rId35"/>
    <p:sldId id="258" r:id="rId36"/>
    <p:sldId id="260" r:id="rId37"/>
    <p:sldId id="663" r:id="rId38"/>
    <p:sldId id="664" r:id="rId39"/>
    <p:sldId id="642" r:id="rId40"/>
    <p:sldId id="715" r:id="rId41"/>
    <p:sldId id="716" r:id="rId42"/>
    <p:sldId id="717" r:id="rId43"/>
    <p:sldId id="718" r:id="rId44"/>
    <p:sldId id="719" r:id="rId45"/>
    <p:sldId id="720" r:id="rId46"/>
    <p:sldId id="721" r:id="rId47"/>
    <p:sldId id="722" r:id="rId48"/>
    <p:sldId id="723" r:id="rId49"/>
    <p:sldId id="724" r:id="rId50"/>
    <p:sldId id="725" r:id="rId51"/>
    <p:sldId id="726" r:id="rId52"/>
    <p:sldId id="727" r:id="rId53"/>
    <p:sldId id="728" r:id="rId54"/>
    <p:sldId id="729" r:id="rId55"/>
    <p:sldId id="730" r:id="rId56"/>
    <p:sldId id="731" r:id="rId57"/>
    <p:sldId id="732" r:id="rId58"/>
  </p:sldIdLst>
  <p:sldSz cx="9144000" cy="6858000" type="screen4x3"/>
  <p:notesSz cx="6808788" cy="9823450"/>
  <p:defaultTextStyle>
    <a:defPPr>
      <a:defRPr lang="zh-CN"/>
    </a:defPPr>
    <a:lvl1pPr algn="just" rtl="0" fontAlgn="base">
      <a:lnSpc>
        <a:spcPct val="110000"/>
      </a:lnSpc>
      <a:spcBef>
        <a:spcPct val="20000"/>
      </a:spcBef>
      <a:spcAft>
        <a:spcPct val="0"/>
      </a:spcAft>
      <a:buClr>
        <a:schemeClr val="tx1"/>
      </a:buClr>
      <a:buSzPct val="80000"/>
      <a:buFont typeface="Wingdings" pitchFamily="2" charset="2"/>
      <a:defRPr sz="2000" kern="1200">
        <a:solidFill>
          <a:schemeClr val="tx1"/>
        </a:solidFill>
        <a:latin typeface="Arial" charset="0"/>
        <a:ea typeface="黑体" pitchFamily="2" charset="-122"/>
        <a:cs typeface="+mn-cs"/>
      </a:defRPr>
    </a:lvl1pPr>
    <a:lvl2pPr marL="457200" algn="just" rtl="0" fontAlgn="base">
      <a:lnSpc>
        <a:spcPct val="110000"/>
      </a:lnSpc>
      <a:spcBef>
        <a:spcPct val="20000"/>
      </a:spcBef>
      <a:spcAft>
        <a:spcPct val="0"/>
      </a:spcAft>
      <a:buClr>
        <a:schemeClr val="tx1"/>
      </a:buClr>
      <a:buSzPct val="80000"/>
      <a:buFont typeface="Wingdings" pitchFamily="2" charset="2"/>
      <a:defRPr sz="2000" kern="1200">
        <a:solidFill>
          <a:schemeClr val="tx1"/>
        </a:solidFill>
        <a:latin typeface="Arial" charset="0"/>
        <a:ea typeface="黑体" pitchFamily="2" charset="-122"/>
        <a:cs typeface="+mn-cs"/>
      </a:defRPr>
    </a:lvl2pPr>
    <a:lvl3pPr marL="914400" algn="just" rtl="0" fontAlgn="base">
      <a:lnSpc>
        <a:spcPct val="110000"/>
      </a:lnSpc>
      <a:spcBef>
        <a:spcPct val="20000"/>
      </a:spcBef>
      <a:spcAft>
        <a:spcPct val="0"/>
      </a:spcAft>
      <a:buClr>
        <a:schemeClr val="tx1"/>
      </a:buClr>
      <a:buSzPct val="80000"/>
      <a:buFont typeface="Wingdings" pitchFamily="2" charset="2"/>
      <a:defRPr sz="2000" kern="1200">
        <a:solidFill>
          <a:schemeClr val="tx1"/>
        </a:solidFill>
        <a:latin typeface="Arial" charset="0"/>
        <a:ea typeface="黑体" pitchFamily="2" charset="-122"/>
        <a:cs typeface="+mn-cs"/>
      </a:defRPr>
    </a:lvl3pPr>
    <a:lvl4pPr marL="1371600" algn="just" rtl="0" fontAlgn="base">
      <a:lnSpc>
        <a:spcPct val="110000"/>
      </a:lnSpc>
      <a:spcBef>
        <a:spcPct val="20000"/>
      </a:spcBef>
      <a:spcAft>
        <a:spcPct val="0"/>
      </a:spcAft>
      <a:buClr>
        <a:schemeClr val="tx1"/>
      </a:buClr>
      <a:buSzPct val="80000"/>
      <a:buFont typeface="Wingdings" pitchFamily="2" charset="2"/>
      <a:defRPr sz="2000" kern="1200">
        <a:solidFill>
          <a:schemeClr val="tx1"/>
        </a:solidFill>
        <a:latin typeface="Arial" charset="0"/>
        <a:ea typeface="黑体" pitchFamily="2" charset="-122"/>
        <a:cs typeface="+mn-cs"/>
      </a:defRPr>
    </a:lvl4pPr>
    <a:lvl5pPr marL="1828800" algn="just" rtl="0" fontAlgn="base">
      <a:lnSpc>
        <a:spcPct val="110000"/>
      </a:lnSpc>
      <a:spcBef>
        <a:spcPct val="20000"/>
      </a:spcBef>
      <a:spcAft>
        <a:spcPct val="0"/>
      </a:spcAft>
      <a:buClr>
        <a:schemeClr val="tx1"/>
      </a:buClr>
      <a:buSzPct val="80000"/>
      <a:buFont typeface="Wingdings" pitchFamily="2" charset="2"/>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94">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9900"/>
    <a:srgbClr val="00FFCC"/>
    <a:srgbClr val="FFCCFF"/>
    <a:srgbClr val="FF0000"/>
    <a:srgbClr val="FF3300"/>
    <a:srgbClr val="00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74082" autoAdjust="0"/>
  </p:normalViewPr>
  <p:slideViewPr>
    <p:cSldViewPr>
      <p:cViewPr varScale="1">
        <p:scale>
          <a:sx n="67" d="100"/>
          <a:sy n="67" d="100"/>
        </p:scale>
        <p:origin x="2532" y="78"/>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3996"/>
    </p:cViewPr>
  </p:sorterViewPr>
  <p:notesViewPr>
    <p:cSldViewPr>
      <p:cViewPr varScale="1">
        <p:scale>
          <a:sx n="51" d="100"/>
          <a:sy n="51" d="100"/>
        </p:scale>
        <p:origin x="-1980" y="-84"/>
      </p:cViewPr>
      <p:guideLst>
        <p:guide orient="horz" pos="3094"/>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0" y="0"/>
            <a:ext cx="2951163"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buClrTx/>
              <a:buSzTx/>
              <a:buFontTx/>
              <a:buNone/>
              <a:defRPr kumimoji="1" sz="1200">
                <a:latin typeface="Times New Roman" pitchFamily="18" charset="0"/>
                <a:ea typeface="SimSun" pitchFamily="2" charset="-122"/>
              </a:defRPr>
            </a:lvl1pPr>
          </a:lstStyle>
          <a:p>
            <a:endParaRPr lang="en-US" altLang="zh-CN"/>
          </a:p>
        </p:txBody>
      </p:sp>
      <p:sp>
        <p:nvSpPr>
          <p:cNvPr id="137219" name="Rectangle 3"/>
          <p:cNvSpPr>
            <a:spLocks noGrp="1" noChangeArrowheads="1"/>
          </p:cNvSpPr>
          <p:nvPr>
            <p:ph type="dt" sz="quarter" idx="1"/>
          </p:nvPr>
        </p:nvSpPr>
        <p:spPr bwMode="auto">
          <a:xfrm>
            <a:off x="3857625" y="0"/>
            <a:ext cx="2951163"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kumimoji="1" sz="1200">
                <a:latin typeface="Times New Roman" pitchFamily="18" charset="0"/>
                <a:ea typeface="SimSun" pitchFamily="2" charset="-122"/>
              </a:defRPr>
            </a:lvl1pPr>
          </a:lstStyle>
          <a:p>
            <a:endParaRPr lang="en-US" altLang="zh-CN"/>
          </a:p>
        </p:txBody>
      </p:sp>
      <p:sp>
        <p:nvSpPr>
          <p:cNvPr id="137220" name="Rectangle 4"/>
          <p:cNvSpPr>
            <a:spLocks noGrp="1" noChangeArrowheads="1"/>
          </p:cNvSpPr>
          <p:nvPr>
            <p:ph type="ftr" sz="quarter" idx="2"/>
          </p:nvPr>
        </p:nvSpPr>
        <p:spPr bwMode="auto">
          <a:xfrm>
            <a:off x="0" y="9332913"/>
            <a:ext cx="2951163"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SzTx/>
              <a:buFontTx/>
              <a:buNone/>
              <a:defRPr kumimoji="1" sz="1200">
                <a:latin typeface="Times New Roman" pitchFamily="18" charset="0"/>
                <a:ea typeface="SimSun" pitchFamily="2" charset="-122"/>
              </a:defRPr>
            </a:lvl1pPr>
          </a:lstStyle>
          <a:p>
            <a:endParaRPr lang="en-US" altLang="zh-CN"/>
          </a:p>
        </p:txBody>
      </p:sp>
      <p:sp>
        <p:nvSpPr>
          <p:cNvPr id="137221" name="Rectangle 5"/>
          <p:cNvSpPr>
            <a:spLocks noGrp="1" noChangeArrowheads="1"/>
          </p:cNvSpPr>
          <p:nvPr>
            <p:ph type="sldNum" sz="quarter" idx="3"/>
          </p:nvPr>
        </p:nvSpPr>
        <p:spPr bwMode="auto">
          <a:xfrm>
            <a:off x="3857625" y="9332913"/>
            <a:ext cx="2951163"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kumimoji="1" sz="1200">
                <a:latin typeface="Times New Roman" pitchFamily="18" charset="0"/>
                <a:ea typeface="SimSun" pitchFamily="2" charset="-122"/>
              </a:defRPr>
            </a:lvl1pPr>
          </a:lstStyle>
          <a:p>
            <a:fld id="{7916375B-D9A4-4DAD-B5DE-A4462A957D63}" type="slidenum">
              <a:rPr lang="en-US" altLang="zh-CN"/>
              <a:pPr/>
              <a:t>‹#›</a:t>
            </a:fld>
            <a:endParaRPr lang="en-US" altLang="zh-CN"/>
          </a:p>
        </p:txBody>
      </p:sp>
    </p:spTree>
    <p:extLst>
      <p:ext uri="{BB962C8B-B14F-4D97-AF65-F5344CB8AC3E}">
        <p14:creationId xmlns:p14="http://schemas.microsoft.com/office/powerpoint/2010/main" val="2959433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2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buClrTx/>
              <a:buSzTx/>
              <a:buFontTx/>
              <a:buNone/>
              <a:defRPr kumimoji="1" sz="1200" b="1">
                <a:solidFill>
                  <a:srgbClr val="000099"/>
                </a:solidFill>
                <a:latin typeface="Times New Roman" pitchFamily="18" charset="0"/>
              </a:defRPr>
            </a:lvl1pPr>
          </a:lstStyle>
          <a:p>
            <a:endParaRPr lang="en-US" altLang="zh-CN"/>
          </a:p>
        </p:txBody>
      </p:sp>
      <p:sp>
        <p:nvSpPr>
          <p:cNvPr id="312323" name="Rectangle 3"/>
          <p:cNvSpPr>
            <a:spLocks noGrp="1" noChangeArrowheads="1"/>
          </p:cNvSpPr>
          <p:nvPr>
            <p:ph type="dt" idx="1"/>
          </p:nvPr>
        </p:nvSpPr>
        <p:spPr bwMode="auto">
          <a:xfrm>
            <a:off x="3886200" y="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kumimoji="1" sz="1200" b="1">
                <a:solidFill>
                  <a:srgbClr val="000099"/>
                </a:solidFill>
                <a:latin typeface="Times New Roman" pitchFamily="18" charset="0"/>
              </a:defRPr>
            </a:lvl1pPr>
          </a:lstStyle>
          <a:p>
            <a:endParaRPr lang="en-US" altLang="zh-CN"/>
          </a:p>
        </p:txBody>
      </p:sp>
      <p:sp>
        <p:nvSpPr>
          <p:cNvPr id="312324" name="Rectangle 4"/>
          <p:cNvSpPr>
            <a:spLocks noGrp="1" noRot="1" noChangeAspect="1" noChangeArrowheads="1" noTextEdit="1"/>
          </p:cNvSpPr>
          <p:nvPr>
            <p:ph type="sldImg" idx="2"/>
          </p:nvPr>
        </p:nvSpPr>
        <p:spPr bwMode="auto">
          <a:xfrm>
            <a:off x="952500" y="762000"/>
            <a:ext cx="4876800" cy="3657600"/>
          </a:xfrm>
          <a:prstGeom prst="rect">
            <a:avLst/>
          </a:prstGeom>
          <a:noFill/>
          <a:ln w="9525">
            <a:solidFill>
              <a:srgbClr val="000000"/>
            </a:solidFill>
            <a:miter lim="800000"/>
            <a:headEnd/>
            <a:tailEnd/>
          </a:ln>
          <a:effectLst/>
        </p:spPr>
      </p:sp>
      <p:sp>
        <p:nvSpPr>
          <p:cNvPr id="312325" name="Rectangle 5"/>
          <p:cNvSpPr>
            <a:spLocks noGrp="1" noChangeArrowheads="1"/>
          </p:cNvSpPr>
          <p:nvPr>
            <p:ph type="body" sz="quarter" idx="3"/>
          </p:nvPr>
        </p:nvSpPr>
        <p:spPr bwMode="auto">
          <a:xfrm>
            <a:off x="914400" y="4648200"/>
            <a:ext cx="49530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2326" name="Rectangle 6"/>
          <p:cNvSpPr>
            <a:spLocks noGrp="1" noChangeArrowheads="1"/>
          </p:cNvSpPr>
          <p:nvPr>
            <p:ph type="ftr" sz="quarter" idx="4"/>
          </p:nvPr>
        </p:nvSpPr>
        <p:spPr bwMode="auto">
          <a:xfrm>
            <a:off x="0" y="9296400"/>
            <a:ext cx="29718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SzTx/>
              <a:buFontTx/>
              <a:buNone/>
              <a:defRPr kumimoji="1" sz="1200" b="1">
                <a:solidFill>
                  <a:srgbClr val="000099"/>
                </a:solidFill>
                <a:latin typeface="Times New Roman" pitchFamily="18" charset="0"/>
              </a:defRPr>
            </a:lvl1pPr>
          </a:lstStyle>
          <a:p>
            <a:endParaRPr lang="en-US" altLang="zh-CN"/>
          </a:p>
        </p:txBody>
      </p:sp>
      <p:sp>
        <p:nvSpPr>
          <p:cNvPr id="312327" name="Rectangle 7"/>
          <p:cNvSpPr>
            <a:spLocks noGrp="1" noChangeArrowheads="1"/>
          </p:cNvSpPr>
          <p:nvPr>
            <p:ph type="sldNum" sz="quarter" idx="5"/>
          </p:nvPr>
        </p:nvSpPr>
        <p:spPr bwMode="auto">
          <a:xfrm>
            <a:off x="3886200" y="9296400"/>
            <a:ext cx="28956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kumimoji="1" sz="1200" b="1">
                <a:solidFill>
                  <a:srgbClr val="000099"/>
                </a:solidFill>
                <a:latin typeface="Times New Roman" pitchFamily="18" charset="0"/>
              </a:defRPr>
            </a:lvl1pPr>
          </a:lstStyle>
          <a:p>
            <a:fld id="{7873EEE9-AE76-41EC-B01E-38074100D125}" type="slidenum">
              <a:rPr lang="en-US" altLang="zh-CN"/>
              <a:pPr/>
              <a:t>‹#›</a:t>
            </a:fld>
            <a:endParaRPr lang="en-US" altLang="zh-CN"/>
          </a:p>
        </p:txBody>
      </p:sp>
    </p:spTree>
    <p:extLst>
      <p:ext uri="{BB962C8B-B14F-4D97-AF65-F5344CB8AC3E}">
        <p14:creationId xmlns:p14="http://schemas.microsoft.com/office/powerpoint/2010/main" val="3581857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SimSun"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SimSun"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SimSun"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SimSun"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lectronicdesign.com/article/embedded/what-s-new-in-programming-languages-14688?topic=using-the-right-tools-embedded-scripting-and-other"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electronicdesign.com/article/embedded-software/uml-and-c-no-longer-oil-and-water13985.aspx" TargetMode="External"/><Relationship Id="rId5" Type="http://schemas.openxmlformats.org/officeDocument/2006/relationships/hyperlink" Target="http://electronicdesign.com/article/boards-modules-systems/eied-online-developing-arms11307.aspx" TargetMode="External"/><Relationship Id="rId4" Type="http://schemas.openxmlformats.org/officeDocument/2006/relationships/hyperlink" Target="http://electronicdesign.com/article/embedded-software/parallel-programming-and-multicore-environments146.aspx"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3" Type="http://schemas.openxmlformats.org/officeDocument/2006/relationships/hyperlink" Target="http://en.wikipedia.org/wiki/Domain-specific_language" TargetMode="External"/><Relationship Id="rId18" Type="http://schemas.openxmlformats.org/officeDocument/2006/relationships/hyperlink" Target="http://en.wikipedia.org/wiki/Functional_programming" TargetMode="External"/><Relationship Id="rId26" Type="http://schemas.openxmlformats.org/officeDocument/2006/relationships/hyperlink" Target="http://en.wikipedia.org/wiki/Metaprogramming" TargetMode="External"/><Relationship Id="rId21" Type="http://schemas.openxmlformats.org/officeDocument/2006/relationships/hyperlink" Target="http://en.wikipedia.org/wiki/Interpreted_language" TargetMode="External"/><Relationship Id="rId34" Type="http://schemas.openxmlformats.org/officeDocument/2006/relationships/hyperlink" Target="http://en.wikipedia.org/wiki/Reflection_(computer_science)" TargetMode="External"/><Relationship Id="rId7" Type="http://schemas.openxmlformats.org/officeDocument/2006/relationships/hyperlink" Target="http://en.wikipedia.org/wiki/Compiled_language" TargetMode="External"/><Relationship Id="rId12" Type="http://schemas.openxmlformats.org/officeDocument/2006/relationships/hyperlink" Target="http://en.wikipedia.org/wiki/Declarative_programming" TargetMode="External"/><Relationship Id="rId17" Type="http://schemas.openxmlformats.org/officeDocument/2006/relationships/hyperlink" Target="http://en.wikipedia.org/wiki/Extensible_programming" TargetMode="External"/><Relationship Id="rId25" Type="http://schemas.openxmlformats.org/officeDocument/2006/relationships/hyperlink" Target="http://en.wikipedia.org/wiki/Macro_(computer_science)" TargetMode="External"/><Relationship Id="rId33" Type="http://schemas.openxmlformats.org/officeDocument/2006/relationships/hyperlink" Target="http://en.wikipedia.org/wiki/Prototype-based_programming" TargetMode="External"/><Relationship Id="rId38" Type="http://schemas.openxmlformats.org/officeDocument/2006/relationships/hyperlink" Target="http://en.wikipedia.org/wiki/Visual_programming_language" TargetMode="External"/><Relationship Id="rId2" Type="http://schemas.openxmlformats.org/officeDocument/2006/relationships/slide" Target="../slides/slide42.xml"/><Relationship Id="rId16" Type="http://schemas.openxmlformats.org/officeDocument/2006/relationships/hyperlink" Target="http://en.wikipedia.org/wiki/Event-driven_programming" TargetMode="External"/><Relationship Id="rId20" Type="http://schemas.openxmlformats.org/officeDocument/2006/relationships/hyperlink" Target="http://en.wikipedia.org/wiki/Imperative_programming" TargetMode="External"/><Relationship Id="rId29" Type="http://schemas.openxmlformats.org/officeDocument/2006/relationships/hyperlink" Target="http://en.wikipedia.org/wiki/Object-oriented_programming_language" TargetMode="External"/><Relationship Id="rId1" Type="http://schemas.openxmlformats.org/officeDocument/2006/relationships/notesMaster" Target="../notesMasters/notesMaster1.xml"/><Relationship Id="rId6" Type="http://schemas.openxmlformats.org/officeDocument/2006/relationships/hyperlink" Target="http://en.wikipedia.org/wiki/Class-based_programming" TargetMode="External"/><Relationship Id="rId11" Type="http://schemas.openxmlformats.org/officeDocument/2006/relationships/hyperlink" Target="http://en.wikipedia.org/wiki/Dataflow_programming" TargetMode="External"/><Relationship Id="rId24" Type="http://schemas.openxmlformats.org/officeDocument/2006/relationships/hyperlink" Target="http://en.wikipedia.org/wiki/Machine_code" TargetMode="External"/><Relationship Id="rId32" Type="http://schemas.openxmlformats.org/officeDocument/2006/relationships/hyperlink" Target="http://en.wikipedia.org/wiki/Procedural_programming" TargetMode="External"/><Relationship Id="rId37" Type="http://schemas.openxmlformats.org/officeDocument/2006/relationships/hyperlink" Target="http://en.wikipedia.org/wiki/Synchronous_programming_language" TargetMode="External"/><Relationship Id="rId5" Type="http://schemas.openxmlformats.org/officeDocument/2006/relationships/hyperlink" Target="http://en.wikipedia.org/wiki/Assembly_language" TargetMode="External"/><Relationship Id="rId15" Type="http://schemas.openxmlformats.org/officeDocument/2006/relationships/hyperlink" Target="http://en.wikipedia.org/wiki/Esoteric_programming_language" TargetMode="External"/><Relationship Id="rId23" Type="http://schemas.openxmlformats.org/officeDocument/2006/relationships/hyperlink" Target="http://en.wikipedia.org/wiki/Low-level_programming_language" TargetMode="External"/><Relationship Id="rId28" Type="http://schemas.openxmlformats.org/officeDocument/2006/relationships/hyperlink" Target="http://en.wikipedia.org/wiki/Non-English-based_programming_languages" TargetMode="External"/><Relationship Id="rId36" Type="http://schemas.openxmlformats.org/officeDocument/2006/relationships/hyperlink" Target="http://en.wikipedia.org/wiki/Scripting_language" TargetMode="External"/><Relationship Id="rId10" Type="http://schemas.openxmlformats.org/officeDocument/2006/relationships/hyperlink" Target="http://en.wikipedia.org/wiki/Data-structured_language" TargetMode="External"/><Relationship Id="rId19" Type="http://schemas.openxmlformats.org/officeDocument/2006/relationships/hyperlink" Target="http://en.wikipedia.org/wiki/High-level_programming_language" TargetMode="External"/><Relationship Id="rId31" Type="http://schemas.openxmlformats.org/officeDocument/2006/relationships/hyperlink" Target="http://en.wikipedia.org/wiki/Pipeline_programming" TargetMode="External"/><Relationship Id="rId4" Type="http://schemas.openxmlformats.org/officeDocument/2006/relationships/hyperlink" Target="http://en.wikipedia.org/wiki/Aspect-oriented_programming" TargetMode="External"/><Relationship Id="rId9" Type="http://schemas.openxmlformats.org/officeDocument/2006/relationships/hyperlink" Target="http://en.wikipedia.org/wiki/Curly_bracket_programming_language" TargetMode="External"/><Relationship Id="rId14" Type="http://schemas.openxmlformats.org/officeDocument/2006/relationships/hyperlink" Target="http://en.wikipedia.org/wiki/Dynamic_programming_language" TargetMode="External"/><Relationship Id="rId22" Type="http://schemas.openxmlformats.org/officeDocument/2006/relationships/hyperlink" Target="http://en.wikipedia.org/wiki/Logic_programming" TargetMode="External"/><Relationship Id="rId27" Type="http://schemas.openxmlformats.org/officeDocument/2006/relationships/hyperlink" Target="http://en.wikipedia.org/wiki/Multi-paradigm_programming_language" TargetMode="External"/><Relationship Id="rId30" Type="http://schemas.openxmlformats.org/officeDocument/2006/relationships/hyperlink" Target="http://en.wikipedia.org/wiki/Off-side_rule" TargetMode="External"/><Relationship Id="rId35" Type="http://schemas.openxmlformats.org/officeDocument/2006/relationships/hyperlink" Target="http://en.wikipedia.org/wiki/Rule-based_language" TargetMode="External"/><Relationship Id="rId8" Type="http://schemas.openxmlformats.org/officeDocument/2006/relationships/hyperlink" Target="http://en.wikipedia.org/wiki/Concurrent_computing" TargetMode="External"/><Relationship Id="rId3" Type="http://schemas.openxmlformats.org/officeDocument/2006/relationships/hyperlink" Target="http://en.wikipedia.org/wiki/Array_programming"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en.wikipedia.org/wiki/Imperative_programming"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en.wikipedia.org/wiki/Declarative_programming"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en.wikipedia.org/wiki/Computer" TargetMode="External"/><Relationship Id="rId13" Type="http://schemas.openxmlformats.org/officeDocument/2006/relationships/hyperlink" Target="http://en.wikipedia.org/wiki/Player_piano" TargetMode="External"/><Relationship Id="rId18" Type="http://schemas.openxmlformats.org/officeDocument/2006/relationships/hyperlink" Target="http://en.wikipedia.org/wiki/Semantics" TargetMode="External"/><Relationship Id="rId3" Type="http://schemas.openxmlformats.org/officeDocument/2006/relationships/hyperlink" Target="http://cn.bing.com/dict/communicate%20sth%20to%20sb" TargetMode="External"/><Relationship Id="rId21" Type="http://schemas.openxmlformats.org/officeDocument/2006/relationships/hyperlink" Target="http://en.wikipedia.org/wiki/Perl" TargetMode="External"/><Relationship Id="rId7" Type="http://schemas.openxmlformats.org/officeDocument/2006/relationships/hyperlink" Target="http://en.wikipedia.org/wiki/Machine" TargetMode="External"/><Relationship Id="rId12" Type="http://schemas.openxmlformats.org/officeDocument/2006/relationships/hyperlink" Target="http://en.wikipedia.org/wiki/Jacquard_loom" TargetMode="External"/><Relationship Id="rId17" Type="http://schemas.openxmlformats.org/officeDocument/2006/relationships/hyperlink" Target="http://en.wikipedia.org/wiki/Syntax_(programming_languages)" TargetMode="External"/><Relationship Id="rId2" Type="http://schemas.openxmlformats.org/officeDocument/2006/relationships/slide" Target="../slides/slide49.xml"/><Relationship Id="rId16" Type="http://schemas.openxmlformats.org/officeDocument/2006/relationships/hyperlink" Target="http://en.wikipedia.org/wiki/Declarative_programming" TargetMode="External"/><Relationship Id="rId20" Type="http://schemas.openxmlformats.org/officeDocument/2006/relationships/hyperlink" Target="http://en.wikipedia.org/wiki/International_Organization_for_Standardization" TargetMode="External"/><Relationship Id="rId1" Type="http://schemas.openxmlformats.org/officeDocument/2006/relationships/notesMaster" Target="../notesMasters/notesMaster1.xml"/><Relationship Id="rId6" Type="http://schemas.openxmlformats.org/officeDocument/2006/relationships/hyperlink" Target="http://en.wikipedia.org/wiki/Machine_instruction" TargetMode="External"/><Relationship Id="rId11" Type="http://schemas.openxmlformats.org/officeDocument/2006/relationships/hyperlink" Target="http://en.wikipedia.org/wiki/History_of_computing_hardware" TargetMode="External"/><Relationship Id="rId5" Type="http://schemas.openxmlformats.org/officeDocument/2006/relationships/hyperlink" Target="http://en.wikipedia.org/wiki/Constructed_language" TargetMode="External"/><Relationship Id="rId15" Type="http://schemas.openxmlformats.org/officeDocument/2006/relationships/hyperlink" Target="http://en.wikipedia.org/wiki/Imperative_programming" TargetMode="External"/><Relationship Id="rId23" Type="http://schemas.openxmlformats.org/officeDocument/2006/relationships/hyperlink" Target="http://en.wikipedia.org/wiki/Reference_implementation" TargetMode="External"/><Relationship Id="rId10" Type="http://schemas.openxmlformats.org/officeDocument/2006/relationships/hyperlink" Target="http://en.wikipedia.org/wiki/Algorithm" TargetMode="External"/><Relationship Id="rId19" Type="http://schemas.openxmlformats.org/officeDocument/2006/relationships/hyperlink" Target="http://en.wikipedia.org/wiki/C_(programming_language)" TargetMode="External"/><Relationship Id="rId4" Type="http://schemas.openxmlformats.org/officeDocument/2006/relationships/hyperlink" Target="http://en.wikipedia.org/wiki/Formal_language" TargetMode="External"/><Relationship Id="rId9" Type="http://schemas.openxmlformats.org/officeDocument/2006/relationships/hyperlink" Target="http://en.wikipedia.org/wiki/Program_(machine)" TargetMode="External"/><Relationship Id="rId14" Type="http://schemas.openxmlformats.org/officeDocument/2006/relationships/hyperlink" Target="http://en.wikipedia.org/wiki/Programming_language#cite_note-1" TargetMode="External"/><Relationship Id="rId22" Type="http://schemas.openxmlformats.org/officeDocument/2006/relationships/hyperlink" Target="http://en.wikipedia.org/wiki/Programming_language_implementation"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8" Type="http://schemas.openxmlformats.org/officeDocument/2006/relationships/hyperlink" Target="http://en.wikipedia.org/wiki/Programming_language#cite_note-12" TargetMode="External"/><Relationship Id="rId13" Type="http://schemas.openxmlformats.org/officeDocument/2006/relationships/hyperlink" Target="http://en.wikipedia.org/wiki/Programming_language#cite_note-15" TargetMode="External"/><Relationship Id="rId18" Type="http://schemas.openxmlformats.org/officeDocument/2006/relationships/hyperlink" Target="http://en.wikipedia.org/wiki/Programming_language#cite_note-19" TargetMode="External"/><Relationship Id="rId3" Type="http://schemas.openxmlformats.org/officeDocument/2006/relationships/hyperlink" Target="http://en.wikipedia.org/wiki/Markup_languages" TargetMode="External"/><Relationship Id="rId21" Type="http://schemas.openxmlformats.org/officeDocument/2006/relationships/hyperlink" Target="http://en.wikipedia.org/wiki/Programming_language#cite_note-22" TargetMode="External"/><Relationship Id="rId7" Type="http://schemas.openxmlformats.org/officeDocument/2006/relationships/hyperlink" Target="http://en.wikipedia.org/wiki/Structured_data" TargetMode="External"/><Relationship Id="rId12" Type="http://schemas.openxmlformats.org/officeDocument/2006/relationships/hyperlink" Target="http://en.wikipedia.org/wiki/Turing_completeness" TargetMode="External"/><Relationship Id="rId17" Type="http://schemas.openxmlformats.org/officeDocument/2006/relationships/hyperlink" Target="http://en.wikipedia.org/wiki/Programming_language#cite_note-18" TargetMode="External"/><Relationship Id="rId25" Type="http://schemas.openxmlformats.org/officeDocument/2006/relationships/hyperlink" Target="http://en.wikipedia.org/wiki/Programming_language#cite_note-24" TargetMode="External"/><Relationship Id="rId2" Type="http://schemas.openxmlformats.org/officeDocument/2006/relationships/slide" Target="../slides/slide53.xml"/><Relationship Id="rId16" Type="http://schemas.openxmlformats.org/officeDocument/2006/relationships/hyperlink" Target="http://en.wikipedia.org/wiki/LaTeX" TargetMode="External"/><Relationship Id="rId20" Type="http://schemas.openxmlformats.org/officeDocument/2006/relationships/hyperlink" Target="http://en.wikipedia.org/wiki/Programming_language#cite_note-21" TargetMode="External"/><Relationship Id="rId1" Type="http://schemas.openxmlformats.org/officeDocument/2006/relationships/notesMaster" Target="../notesMasters/notesMaster1.xml"/><Relationship Id="rId6" Type="http://schemas.openxmlformats.org/officeDocument/2006/relationships/hyperlink" Target="http://en.wikipedia.org/wiki/Troff" TargetMode="External"/><Relationship Id="rId11" Type="http://schemas.openxmlformats.org/officeDocument/2006/relationships/hyperlink" Target="http://en.wikipedia.org/wiki/XSLT" TargetMode="External"/><Relationship Id="rId24" Type="http://schemas.openxmlformats.org/officeDocument/2006/relationships/hyperlink" Target="http://en.wikipedia.org/wiki/Formal_specification" TargetMode="External"/><Relationship Id="rId5" Type="http://schemas.openxmlformats.org/officeDocument/2006/relationships/hyperlink" Target="http://en.wikipedia.org/wiki/HTML" TargetMode="External"/><Relationship Id="rId15" Type="http://schemas.openxmlformats.org/officeDocument/2006/relationships/hyperlink" Target="http://en.wikipedia.org/wiki/Programming_language#cite_note-17" TargetMode="External"/><Relationship Id="rId23" Type="http://schemas.openxmlformats.org/officeDocument/2006/relationships/hyperlink" Target="http://en.wikipedia.org/wiki/John_C._Reynolds" TargetMode="External"/><Relationship Id="rId10" Type="http://schemas.openxmlformats.org/officeDocument/2006/relationships/hyperlink" Target="http://en.wikipedia.org/wiki/Programming_language#cite_note-14" TargetMode="External"/><Relationship Id="rId19" Type="http://schemas.openxmlformats.org/officeDocument/2006/relationships/hyperlink" Target="http://en.wikipedia.org/wiki/Programming_language#cite_note-20" TargetMode="External"/><Relationship Id="rId4" Type="http://schemas.openxmlformats.org/officeDocument/2006/relationships/hyperlink" Target="http://en.wikipedia.org/wiki/XML" TargetMode="External"/><Relationship Id="rId9" Type="http://schemas.openxmlformats.org/officeDocument/2006/relationships/hyperlink" Target="http://en.wikipedia.org/wiki/Programming_language#cite_note-13" TargetMode="External"/><Relationship Id="rId14" Type="http://schemas.openxmlformats.org/officeDocument/2006/relationships/hyperlink" Target="http://en.wikipedia.org/wiki/Programming_language#cite_note-16" TargetMode="External"/><Relationship Id="rId22" Type="http://schemas.openxmlformats.org/officeDocument/2006/relationships/hyperlink" Target="http://en.wikipedia.org/wiki/Programming_language#cite_note-23"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n.wikipedia.org/wiki/Inversion_of_control" TargetMode="External"/><Relationship Id="rId13" Type="http://schemas.openxmlformats.org/officeDocument/2006/relationships/hyperlink" Target="http://common-lisp.net/project/cl-weblocks/" TargetMode="External"/><Relationship Id="rId18" Type="http://schemas.openxmlformats.org/officeDocument/2006/relationships/hyperlink" Target="http://en.wikipedia.org/wiki/OCaml" TargetMode="External"/><Relationship Id="rId26" Type="http://schemas.openxmlformats.org/officeDocument/2006/relationships/hyperlink" Target="http://en.wikipedia.org/wiki/Web_application_framework" TargetMode="External"/><Relationship Id="rId3" Type="http://schemas.openxmlformats.org/officeDocument/2006/relationships/hyperlink" Target="http://en.wikipedia.org/wiki/Web_programming" TargetMode="External"/><Relationship Id="rId21" Type="http://schemas.openxmlformats.org/officeDocument/2006/relationships/hyperlink" Target="http://github.com/mneumann/wee" TargetMode="External"/><Relationship Id="rId7" Type="http://schemas.openxmlformats.org/officeDocument/2006/relationships/hyperlink" Target="http://en.wikipedia.org/wiki/HTTP" TargetMode="External"/><Relationship Id="rId12" Type="http://schemas.openxmlformats.org/officeDocument/2006/relationships/hyperlink" Target="http://common-lisp.net/project/ucw" TargetMode="External"/><Relationship Id="rId17" Type="http://schemas.openxmlformats.org/officeDocument/2006/relationships/hyperlink" Target="http://www.ocsigen.org/" TargetMode="External"/><Relationship Id="rId25" Type="http://schemas.openxmlformats.org/officeDocument/2006/relationships/hyperlink" Target="http://en.wikipedia.org/wiki/Apache_Cocoon" TargetMode="External"/><Relationship Id="rId2" Type="http://schemas.openxmlformats.org/officeDocument/2006/relationships/slide" Target="../slides/slide10.xml"/><Relationship Id="rId16" Type="http://schemas.openxmlformats.org/officeDocument/2006/relationships/hyperlink" Target="http://en.wikipedia.org/wiki/Smalltalk" TargetMode="External"/><Relationship Id="rId20" Type="http://schemas.openxmlformats.org/officeDocument/2006/relationships/hyperlink" Target="http://en.wikipedia.org/wiki/Perl" TargetMode="External"/><Relationship Id="rId1" Type="http://schemas.openxmlformats.org/officeDocument/2006/relationships/notesMaster" Target="../notesMasters/notesMaster1.xml"/><Relationship Id="rId6" Type="http://schemas.openxmlformats.org/officeDocument/2006/relationships/hyperlink" Target="http://en.wikipedia.org/wiki/Stateless_server" TargetMode="External"/><Relationship Id="rId11" Type="http://schemas.openxmlformats.org/officeDocument/2006/relationships/hyperlink" Target="http://download.plt-scheme.org/doc/372/html/web-server/" TargetMode="External"/><Relationship Id="rId24" Type="http://schemas.openxmlformats.org/officeDocument/2006/relationships/hyperlink" Target="http://en.wikipedia.org/wiki/Python_(programming_language)" TargetMode="External"/><Relationship Id="rId5" Type="http://schemas.openxmlformats.org/officeDocument/2006/relationships/hyperlink" Target="http://www.double.co.nz/pdf/continuations.pdf" TargetMode="External"/><Relationship Id="rId15" Type="http://schemas.openxmlformats.org/officeDocument/2006/relationships/hyperlink" Target="http://en.wikipedia.org/wiki/Seaside_(software)" TargetMode="External"/><Relationship Id="rId23" Type="http://schemas.openxmlformats.org/officeDocument/2006/relationships/hyperlink" Target="http://www.nagare.org/" TargetMode="External"/><Relationship Id="rId10" Type="http://schemas.openxmlformats.org/officeDocument/2006/relationships/hyperlink" Target="http://en.wikipedia.org/wiki/Web_server" TargetMode="External"/><Relationship Id="rId19" Type="http://schemas.openxmlformats.org/officeDocument/2006/relationships/hyperlink" Target="http://search.cpan.org/perldoc?Continuity" TargetMode="External"/><Relationship Id="rId4" Type="http://schemas.openxmlformats.org/officeDocument/2006/relationships/hyperlink" Target="http://readscheme.org/xml-web/" TargetMode="External"/><Relationship Id="rId9" Type="http://schemas.openxmlformats.org/officeDocument/2006/relationships/hyperlink" Target="http://www.double.co.nz/pdf/inverting-back-the-inversion.pdf" TargetMode="External"/><Relationship Id="rId14" Type="http://schemas.openxmlformats.org/officeDocument/2006/relationships/hyperlink" Target="http://en.wikipedia.org/wiki/Common_Lisp" TargetMode="External"/><Relationship Id="rId22" Type="http://schemas.openxmlformats.org/officeDocument/2006/relationships/hyperlink" Target="http://en.wikipedia.org/wiki/Ruby_(programming_language)" TargetMode="External"/><Relationship Id="rId27" Type="http://schemas.openxmlformats.org/officeDocument/2006/relationships/hyperlink" Target="http://cocoon.apache.org/2.1/userdocs/flow/continuations.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endParaRPr lang="zh-CN" altLang="en-US" dirty="0"/>
          </a:p>
        </p:txBody>
      </p:sp>
    </p:spTree>
    <p:extLst>
      <p:ext uri="{BB962C8B-B14F-4D97-AF65-F5344CB8AC3E}">
        <p14:creationId xmlns:p14="http://schemas.microsoft.com/office/powerpoint/2010/main" val="865305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sz="1200" dirty="0">
                <a:solidFill>
                  <a:srgbClr val="0079BF"/>
                </a:solidFill>
                <a:latin typeface="Roboto"/>
              </a:rPr>
              <a:t>TIOBE Index for January 2022</a:t>
            </a:r>
            <a:endParaRPr lang="en-US" sz="1200" b="1" dirty="0">
              <a:solidFill>
                <a:srgbClr val="0079BF"/>
              </a:solidFill>
              <a:latin typeface="Roboto"/>
            </a:endParaRPr>
          </a:p>
          <a:p>
            <a:pPr algn="l"/>
            <a:r>
              <a:rPr lang="en-US" sz="1200" b="1" dirty="0">
                <a:solidFill>
                  <a:srgbClr val="333333"/>
                </a:solidFill>
                <a:latin typeface="Roboto"/>
              </a:rPr>
              <a:t>January Headline: Python Programming Language of the Year 2021</a:t>
            </a:r>
          </a:p>
          <a:p>
            <a:pPr algn="l"/>
            <a:r>
              <a:rPr lang="en-US" sz="1200" dirty="0">
                <a:solidFill>
                  <a:srgbClr val="333333"/>
                </a:solidFill>
                <a:latin typeface="Roboto"/>
              </a:rPr>
              <a:t>Python has won the prestigious TIOBE Programming Language of the Year award. Congratulations! This is the second time in a row. The award is given to the programming language that has gained the highest increase in ratings in one year. C# was on its way to get the title for the first time in history, but Python surpassed C# in the last month.</a:t>
            </a:r>
          </a:p>
          <a:p>
            <a:pPr algn="l"/>
            <a:r>
              <a:rPr lang="en-US" sz="1200" dirty="0">
                <a:solidFill>
                  <a:srgbClr val="333333"/>
                </a:solidFill>
                <a:latin typeface="Roboto"/>
              </a:rPr>
              <a:t>Python started at position #3 of the TIOBE index at the beginning of 2021 and left both Java and C behind to become the number one of the TIOBE index. But Python's popularity didn't stop there. It is currently more than 1 percent ahead of the rest. Java's all time record of 26.49% ratings in 2001 is still far away, but Python has it all to become the de facto standard programming language for many domains. There are no signs that Python's triumphal march will stop soon.</a:t>
            </a:r>
          </a:p>
          <a:p>
            <a:pPr algn="l"/>
            <a:r>
              <a:rPr lang="en-US" sz="1200" dirty="0">
                <a:solidFill>
                  <a:srgbClr val="333333"/>
                </a:solidFill>
                <a:latin typeface="Roboto"/>
              </a:rPr>
              <a:t>Are there any serious contenders for Python? Any new and shiny languages that might compete in the future? If we look at the promising languages of the last few years, we see the following changes in 2021: Swift from #13 to #10, Go from #14 to #13, Rust from #26 to #26, Julia from #23 to #28, </a:t>
            </a:r>
            <a:r>
              <a:rPr lang="en-US" sz="1200" dirty="0" err="1">
                <a:solidFill>
                  <a:srgbClr val="333333"/>
                </a:solidFill>
                <a:latin typeface="Roboto"/>
              </a:rPr>
              <a:t>Kotlin</a:t>
            </a:r>
            <a:r>
              <a:rPr lang="en-US" sz="1200" dirty="0">
                <a:solidFill>
                  <a:srgbClr val="333333"/>
                </a:solidFill>
                <a:latin typeface="Roboto"/>
              </a:rPr>
              <a:t> from #40 to #29, Dart from #25 to #37, and </a:t>
            </a:r>
            <a:r>
              <a:rPr lang="en-US" sz="1200" dirty="0" err="1">
                <a:solidFill>
                  <a:srgbClr val="333333"/>
                </a:solidFill>
                <a:latin typeface="Roboto"/>
              </a:rPr>
              <a:t>TypeScript</a:t>
            </a:r>
            <a:r>
              <a:rPr lang="en-US" sz="1200" dirty="0">
                <a:solidFill>
                  <a:srgbClr val="333333"/>
                </a:solidFill>
                <a:latin typeface="Roboto"/>
              </a:rPr>
              <a:t> from #42 to #49. So, except may be for Swift and Go, we don't expect any new languages entering the top 5 or even the top 3 any time soon.</a:t>
            </a:r>
            <a:endParaRPr lang="en-US" sz="1200" b="0" i="0" dirty="0">
              <a:solidFill>
                <a:srgbClr val="333333"/>
              </a:solidFill>
              <a:effectLst/>
              <a:latin typeface="Roboto"/>
            </a:endParaRPr>
          </a:p>
          <a:p>
            <a:endParaRPr lang="en-US" dirty="0"/>
          </a:p>
        </p:txBody>
      </p:sp>
      <p:sp>
        <p:nvSpPr>
          <p:cNvPr id="4" name="灯片编号占位符 3"/>
          <p:cNvSpPr>
            <a:spLocks noGrp="1"/>
          </p:cNvSpPr>
          <p:nvPr>
            <p:ph type="sldNum" sz="quarter" idx="10"/>
          </p:nvPr>
        </p:nvSpPr>
        <p:spPr/>
        <p:txBody>
          <a:bodyPr/>
          <a:lstStyle/>
          <a:p>
            <a:fld id="{7873EEE9-AE76-41EC-B01E-38074100D125}" type="slidenum">
              <a:rPr lang="en-US" altLang="zh-CN" smtClean="0"/>
              <a:pPr/>
              <a:t>16</a:t>
            </a:fld>
            <a:endParaRPr lang="en-US" altLang="zh-CN"/>
          </a:p>
        </p:txBody>
      </p:sp>
    </p:spTree>
    <p:extLst>
      <p:ext uri="{BB962C8B-B14F-4D97-AF65-F5344CB8AC3E}">
        <p14:creationId xmlns:p14="http://schemas.microsoft.com/office/powerpoint/2010/main" val="2788476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Times New Roman" pitchFamily="18" charset="0"/>
                <a:ea typeface="SimSun" pitchFamily="2" charset="-122"/>
                <a:cs typeface="+mn-cs"/>
              </a:rPr>
              <a:t>TIOBE</a:t>
            </a:r>
            <a:r>
              <a:rPr lang="en-US" altLang="zh-CN" b="1" dirty="0">
                <a:effectLst/>
              </a:rPr>
              <a:t> </a:t>
            </a:r>
            <a:r>
              <a:rPr lang="en-US" altLang="zh-CN" sz="1200" b="1" kern="1200" dirty="0">
                <a:solidFill>
                  <a:schemeClr val="tx1"/>
                </a:solidFill>
                <a:effectLst/>
                <a:latin typeface="Times New Roman" pitchFamily="18" charset="0"/>
                <a:ea typeface="SimSun" pitchFamily="2" charset="-122"/>
                <a:cs typeface="+mn-cs"/>
              </a:rPr>
              <a:t>Index</a:t>
            </a:r>
            <a:r>
              <a:rPr lang="en-US" altLang="zh-CN" b="1" dirty="0">
                <a:effectLst/>
              </a:rPr>
              <a:t> </a:t>
            </a:r>
            <a:r>
              <a:rPr lang="en-US" altLang="zh-CN" sz="1200" b="1" kern="1200" dirty="0">
                <a:solidFill>
                  <a:schemeClr val="tx1"/>
                </a:solidFill>
                <a:effectLst/>
                <a:latin typeface="Times New Roman" pitchFamily="18" charset="0"/>
                <a:ea typeface="SimSun" pitchFamily="2" charset="-122"/>
                <a:cs typeface="+mn-cs"/>
              </a:rPr>
              <a:t>for</a:t>
            </a:r>
            <a:r>
              <a:rPr lang="en-US" altLang="zh-CN" b="1" dirty="0">
                <a:effectLst/>
              </a:rPr>
              <a:t> </a:t>
            </a:r>
            <a:r>
              <a:rPr lang="en-US" altLang="zh-CN" sz="1200" b="1" kern="1200" dirty="0">
                <a:solidFill>
                  <a:schemeClr val="tx1"/>
                </a:solidFill>
                <a:effectLst/>
                <a:latin typeface="Times New Roman" pitchFamily="18" charset="0"/>
                <a:ea typeface="SimSun" pitchFamily="2" charset="-122"/>
                <a:cs typeface="+mn-cs"/>
              </a:rPr>
              <a:t>February</a:t>
            </a:r>
            <a:r>
              <a:rPr lang="en-US" altLang="zh-CN" b="1" dirty="0">
                <a:effectLst/>
              </a:rPr>
              <a:t> </a:t>
            </a:r>
            <a:r>
              <a:rPr lang="en-US" altLang="zh-CN" sz="1200" b="1" kern="1200" dirty="0">
                <a:solidFill>
                  <a:schemeClr val="tx1"/>
                </a:solidFill>
                <a:effectLst/>
                <a:latin typeface="Times New Roman" pitchFamily="18" charset="0"/>
                <a:ea typeface="SimSun" pitchFamily="2" charset="-122"/>
                <a:cs typeface="+mn-cs"/>
              </a:rPr>
              <a:t>2016</a:t>
            </a:r>
            <a:endParaRPr lang="en-US" altLang="zh-CN" b="1" dirty="0">
              <a:effectLst/>
            </a:endParaRPr>
          </a:p>
          <a:p>
            <a:r>
              <a:rPr lang="en-US" altLang="zh-CN" sz="1200" b="1" kern="1200" dirty="0">
                <a:solidFill>
                  <a:schemeClr val="tx1"/>
                </a:solidFill>
                <a:effectLst/>
                <a:latin typeface="Times New Roman" pitchFamily="18" charset="0"/>
                <a:ea typeface="SimSun" pitchFamily="2" charset="-122"/>
                <a:cs typeface="+mn-cs"/>
              </a:rPr>
              <a:t>February</a:t>
            </a:r>
            <a:r>
              <a:rPr lang="en-US" altLang="zh-CN" b="1" dirty="0">
                <a:effectLst/>
              </a:rPr>
              <a:t> Headline: Java's growth hampers</a:t>
            </a:r>
          </a:p>
          <a:p>
            <a:r>
              <a:rPr lang="en-US" altLang="zh-CN" dirty="0">
                <a:effectLst/>
              </a:rPr>
              <a:t>The ratings of the Java programming language started to climb at the end of 2014 and continued until last month. The </a:t>
            </a:r>
            <a:r>
              <a:rPr lang="en-US" altLang="zh-CN" sz="1200" b="1" kern="1200" dirty="0">
                <a:solidFill>
                  <a:schemeClr val="tx1"/>
                </a:solidFill>
                <a:effectLst/>
                <a:latin typeface="Times New Roman" pitchFamily="18" charset="0"/>
                <a:ea typeface="SimSun" pitchFamily="2" charset="-122"/>
                <a:cs typeface="+mn-cs"/>
              </a:rPr>
              <a:t>TIOBE</a:t>
            </a:r>
            <a:r>
              <a:rPr lang="en-US" altLang="zh-CN" dirty="0">
                <a:effectLst/>
              </a:rPr>
              <a:t> programming language of the year 2015 clearly has some struggles to continue its rise in </a:t>
            </a:r>
            <a:r>
              <a:rPr lang="en-US" altLang="zh-CN" sz="1200" b="1" kern="1200" dirty="0">
                <a:solidFill>
                  <a:schemeClr val="tx1"/>
                </a:solidFill>
                <a:effectLst/>
                <a:latin typeface="Times New Roman" pitchFamily="18" charset="0"/>
                <a:ea typeface="SimSun" pitchFamily="2" charset="-122"/>
                <a:cs typeface="+mn-cs"/>
              </a:rPr>
              <a:t>2016</a:t>
            </a:r>
            <a:r>
              <a:rPr lang="en-US" altLang="zh-CN" dirty="0">
                <a:effectLst/>
              </a:rPr>
              <a:t>. This is unlike other programming languages such as Python and C++ that appear to grow in the short term. </a:t>
            </a:r>
          </a:p>
          <a:p>
            <a:endParaRPr lang="zh-CN" altLang="en-US" dirty="0"/>
          </a:p>
        </p:txBody>
      </p:sp>
      <p:sp>
        <p:nvSpPr>
          <p:cNvPr id="4" name="灯片编号占位符 3"/>
          <p:cNvSpPr>
            <a:spLocks noGrp="1"/>
          </p:cNvSpPr>
          <p:nvPr>
            <p:ph type="sldNum" sz="quarter" idx="10"/>
          </p:nvPr>
        </p:nvSpPr>
        <p:spPr/>
        <p:txBody>
          <a:bodyPr/>
          <a:lstStyle/>
          <a:p>
            <a:fld id="{7873EEE9-AE76-41EC-B01E-38074100D125}" type="slidenum">
              <a:rPr lang="en-US" altLang="zh-CN" smtClean="0"/>
              <a:pPr/>
              <a:t>22</a:t>
            </a:fld>
            <a:endParaRPr lang="en-US" altLang="zh-CN"/>
          </a:p>
        </p:txBody>
      </p:sp>
    </p:spTree>
    <p:extLst>
      <p:ext uri="{BB962C8B-B14F-4D97-AF65-F5344CB8AC3E}">
        <p14:creationId xmlns:p14="http://schemas.microsoft.com/office/powerpoint/2010/main" val="158770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73EEE9-AE76-41EC-B01E-38074100D125}" type="slidenum">
              <a:rPr lang="en-US" altLang="zh-CN" smtClean="0"/>
              <a:pPr/>
              <a:t>24</a:t>
            </a:fld>
            <a:endParaRPr lang="en-US" altLang="zh-CN"/>
          </a:p>
        </p:txBody>
      </p:sp>
    </p:spTree>
    <p:extLst>
      <p:ext uri="{BB962C8B-B14F-4D97-AF65-F5344CB8AC3E}">
        <p14:creationId xmlns:p14="http://schemas.microsoft.com/office/powerpoint/2010/main" val="2746450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5115" y="737431"/>
            <a:ext cx="4521654" cy="3682114"/>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15075C0-7633-4568-B608-3EFA7A1CCED3}" type="slidenum">
              <a:rPr lang="en-US" altLang="zh-CN" smtClean="0"/>
              <a:pPr/>
              <a:t>25</a:t>
            </a:fld>
            <a:endParaRPr lang="en-US" altLang="zh-CN"/>
          </a:p>
        </p:txBody>
      </p:sp>
    </p:spTree>
    <p:extLst>
      <p:ext uri="{BB962C8B-B14F-4D97-AF65-F5344CB8AC3E}">
        <p14:creationId xmlns:p14="http://schemas.microsoft.com/office/powerpoint/2010/main" val="109334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52500" y="738188"/>
            <a:ext cx="4906963" cy="3681412"/>
          </a:xfrm>
        </p:spPr>
      </p:sp>
      <p:sp>
        <p:nvSpPr>
          <p:cNvPr id="3" name="备注占位符 2"/>
          <p:cNvSpPr>
            <a:spLocks noGrp="1"/>
          </p:cNvSpPr>
          <p:nvPr>
            <p:ph type="body" idx="1"/>
          </p:nvPr>
        </p:nvSpPr>
        <p:spPr/>
        <p:txBody>
          <a:bodyPr>
            <a:normAutofit fontScale="77500" lnSpcReduction="20000"/>
          </a:bodyPr>
          <a:lstStyle/>
          <a:p>
            <a:r>
              <a:rPr lang="en-US" altLang="zh-CN" dirty="0"/>
              <a:t>Cremains the most popular embedded programming language, and it has been number one for years. Still, your toolkit should include a bit more, especially when dealing with trends like the new and improved Internet plus heterogeneous and multicore systems. Some options in that toolkit might be scripting languages, parallel programming, and graphical programming.</a:t>
            </a:r>
          </a:p>
          <a:p>
            <a:r>
              <a:rPr lang="en-US" altLang="zh-CN" dirty="0"/>
              <a:t>Scripting languages started out on PCs and servers, but they're equally applicable to embedded systems </a:t>
            </a:r>
            <a:r>
              <a:rPr lang="en-US" altLang="zh-CN" i="1" dirty="0"/>
              <a:t>(see "</a:t>
            </a:r>
            <a:r>
              <a:rPr lang="en-US" altLang="zh-CN" i="1" dirty="0">
                <a:hlinkClick r:id="rId3"/>
              </a:rPr>
              <a:t>Using The Right Tools: Embedded Scripting And Other Ideas</a:t>
            </a:r>
            <a:r>
              <a:rPr lang="en-US" altLang="zh-CN" i="1" dirty="0"/>
              <a:t>")</a:t>
            </a:r>
            <a:r>
              <a:rPr lang="en-US" altLang="zh-CN" dirty="0"/>
              <a:t>. This is especially true for 32-bit systems that have the storage to handle the overhead of a scripting system. </a:t>
            </a:r>
          </a:p>
          <a:p>
            <a:r>
              <a:rPr lang="en-US" altLang="zh-CN" dirty="0"/>
              <a:t>Also, scripting languages tend to be more flexible and dynamic than C, making them easier to use for many parts of an application. Scripting languages like Perl, PHP, Python, and </a:t>
            </a:r>
            <a:r>
              <a:rPr lang="en-US" altLang="zh-CN" dirty="0" err="1"/>
              <a:t>Javascript</a:t>
            </a:r>
            <a:r>
              <a:rPr lang="en-US" altLang="zh-CN" dirty="0"/>
              <a:t> normally complement C and they often interact with each other, so it pays to know both sides of the fence.</a:t>
            </a:r>
          </a:p>
          <a:p>
            <a:r>
              <a:rPr lang="en-US" altLang="zh-CN" dirty="0"/>
              <a:t>Furthermore, scripting languages have been used on the server side in large enterprise applications. These applications often are spread across dozens of servers. But each instance tends to be relatively isolated, so they can be spread arbitrarily across the servers. </a:t>
            </a:r>
          </a:p>
          <a:p>
            <a:r>
              <a:rPr lang="en-US" altLang="zh-CN" dirty="0"/>
              <a:t>Taking advantage of an ever-growing number of cores will require programmers to take a larger role in coding parallel algorithms so cores can cooperate. Current programming languages can use frameworks like the message passing interface (MPI), but this approach requires significant effort at design time. The approach scales, but not necessarily as well as one would like if the system design isn't done right. This is one reason for the growing interest in parallel programming languages </a:t>
            </a:r>
            <a:r>
              <a:rPr lang="en-US" altLang="zh-CN" i="1" dirty="0"/>
              <a:t>(see "</a:t>
            </a:r>
            <a:r>
              <a:rPr lang="en-US" altLang="zh-CN" i="1" dirty="0">
                <a:hlinkClick r:id="rId4"/>
              </a:rPr>
              <a:t>Parallel Programming And Multicore Environments</a:t>
            </a:r>
            <a:r>
              <a:rPr lang="en-US" altLang="zh-CN" i="1" dirty="0"/>
              <a:t>,")</a:t>
            </a:r>
            <a:r>
              <a:rPr lang="en-US" altLang="zh-CN" dirty="0"/>
              <a:t>. </a:t>
            </a:r>
          </a:p>
          <a:p>
            <a:r>
              <a:rPr lang="en-US" altLang="zh-CN" dirty="0"/>
              <a:t>The main difference between enhanced single-threaded languages like C with MPI and parallel programming research is that parallel programming research normally assumes implicit parallel execution. It's a bit premature to add languages in this area to your toolkit, but it's worth tracking to see when they will prove useful.</a:t>
            </a:r>
          </a:p>
          <a:p>
            <a:r>
              <a:rPr lang="en-US" altLang="zh-CN" dirty="0"/>
              <a:t>Graphical programming languages and environments like National Instruments' LabVIEW, </a:t>
            </a:r>
            <a:r>
              <a:rPr lang="en-US" altLang="zh-CN" dirty="0" err="1"/>
              <a:t>MatLab's</a:t>
            </a:r>
            <a:r>
              <a:rPr lang="en-US" altLang="zh-CN" dirty="0"/>
              <a:t> Simulink, and the Object Management Group's UML (unified modeling language) tend to extend programming toward novices and experts. Novices benefit from the encapsulation that hides complexity, while experts get a way to present sophisticated algorithms in a fashion that's meaningful to everyone else. Anyone who has used IAR Systems' </a:t>
            </a:r>
            <a:r>
              <a:rPr lang="en-US" altLang="zh-CN" dirty="0" err="1"/>
              <a:t>visualState</a:t>
            </a:r>
            <a:r>
              <a:rPr lang="en-US" altLang="zh-CN" dirty="0"/>
              <a:t> knows how much easier it is to look at graphical state diagrams versus inline C code </a:t>
            </a:r>
            <a:r>
              <a:rPr lang="en-US" altLang="zh-CN" i="1" dirty="0"/>
              <a:t>(see "</a:t>
            </a:r>
            <a:r>
              <a:rPr lang="en-US" altLang="zh-CN" i="1" dirty="0">
                <a:hlinkClick r:id="rId5"/>
              </a:rPr>
              <a:t>Developing ARMs</a:t>
            </a:r>
            <a:r>
              <a:rPr lang="en-US" altLang="zh-CN" i="1" dirty="0"/>
              <a:t>")</a:t>
            </a:r>
            <a:r>
              <a:rPr lang="en-US" altLang="zh-CN" dirty="0"/>
              <a:t>.</a:t>
            </a:r>
          </a:p>
          <a:p>
            <a:r>
              <a:rPr lang="en-US" altLang="zh-CN" dirty="0"/>
              <a:t>These graphical environments have seen steady improvements targeting text-based programmers </a:t>
            </a:r>
            <a:r>
              <a:rPr lang="en-US" altLang="zh-CN" i="1" dirty="0"/>
              <a:t>(see "</a:t>
            </a:r>
            <a:r>
              <a:rPr lang="en-US" altLang="zh-CN" i="1" dirty="0">
                <a:hlinkClick r:id="rId6"/>
              </a:rPr>
              <a:t>UML And C No Longer Oil And Water</a:t>
            </a:r>
            <a:r>
              <a:rPr lang="en-US" altLang="zh-CN" i="1" dirty="0"/>
              <a:t>,")</a:t>
            </a:r>
            <a:r>
              <a:rPr lang="en-US" altLang="zh-CN" dirty="0"/>
              <a:t>. Developers may still prefer text or graphical programming, but the all-or-nothing approach appears to be gone.</a:t>
            </a:r>
          </a:p>
          <a:p>
            <a:r>
              <a:rPr lang="en-US" altLang="zh-CN" dirty="0"/>
              <a:t>Many developers wait until something new is thrust upon them. Developers who are more proactive will seek out the new so they can be prepared when it becomes a requirement or specify it when it is advantageous. </a:t>
            </a:r>
          </a:p>
          <a:p>
            <a:endParaRPr lang="zh-CN" altLang="en-US" dirty="0"/>
          </a:p>
        </p:txBody>
      </p:sp>
      <p:sp>
        <p:nvSpPr>
          <p:cNvPr id="4" name="灯片编号占位符 3"/>
          <p:cNvSpPr>
            <a:spLocks noGrp="1"/>
          </p:cNvSpPr>
          <p:nvPr>
            <p:ph type="sldNum" sz="quarter" idx="10"/>
          </p:nvPr>
        </p:nvSpPr>
        <p:spPr/>
        <p:txBody>
          <a:bodyPr/>
          <a:lstStyle/>
          <a:p>
            <a:fld id="{815075C0-7633-4568-B608-3EFA7A1CCED3}" type="slidenum">
              <a:rPr lang="en-US" altLang="zh-CN" smtClean="0"/>
              <a:pPr/>
              <a:t>26</a:t>
            </a:fld>
            <a:endParaRPr lang="en-US" altLang="zh-CN"/>
          </a:p>
        </p:txBody>
      </p:sp>
    </p:spTree>
    <p:extLst>
      <p:ext uri="{BB962C8B-B14F-4D97-AF65-F5344CB8AC3E}">
        <p14:creationId xmlns:p14="http://schemas.microsoft.com/office/powerpoint/2010/main" val="1868112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52500" y="738188"/>
            <a:ext cx="4906963" cy="3681412"/>
          </a:xfrm>
        </p:spPr>
      </p:sp>
      <p:sp>
        <p:nvSpPr>
          <p:cNvPr id="3" name="备注占位符 2"/>
          <p:cNvSpPr>
            <a:spLocks noGrp="1"/>
          </p:cNvSpPr>
          <p:nvPr>
            <p:ph type="body" idx="1"/>
          </p:nvPr>
        </p:nvSpPr>
        <p:spPr/>
        <p:txBody>
          <a:bodyPr>
            <a:normAutofit/>
          </a:bodyPr>
          <a:lstStyle/>
          <a:p>
            <a:r>
              <a:rPr lang="en-US" altLang="zh-CN" dirty="0"/>
              <a:t>dominant ['</a:t>
            </a:r>
            <a:r>
              <a:rPr lang="en-US" altLang="zh-CN" dirty="0" err="1"/>
              <a:t>dɔminənt</a:t>
            </a:r>
            <a:r>
              <a:rPr lang="en-US" altLang="zh-CN" dirty="0"/>
              <a:t>]</a:t>
            </a:r>
          </a:p>
          <a:p>
            <a:r>
              <a:rPr lang="zh-CN" altLang="en-US" dirty="0"/>
              <a:t>基本翻译</a:t>
            </a:r>
          </a:p>
          <a:p>
            <a:r>
              <a:rPr lang="en-US" altLang="zh-CN" dirty="0"/>
              <a:t>adj. </a:t>
            </a:r>
            <a:r>
              <a:rPr lang="zh-CN" altLang="en-US" dirty="0"/>
              <a:t>显性的；占优势的；支配的，统治的</a:t>
            </a:r>
          </a:p>
          <a:p>
            <a:r>
              <a:rPr lang="en-US" altLang="zh-CN" dirty="0"/>
              <a:t>n. </a:t>
            </a:r>
            <a:r>
              <a:rPr lang="zh-CN" altLang="en-US" dirty="0"/>
              <a:t>显性</a:t>
            </a:r>
          </a:p>
          <a:p>
            <a:r>
              <a:rPr lang="zh-CN" altLang="en-US" dirty="0"/>
              <a:t>网络释义</a:t>
            </a:r>
          </a:p>
          <a:p>
            <a:r>
              <a:rPr lang="en-US" altLang="zh-CN" dirty="0"/>
              <a:t>dominant:</a:t>
            </a:r>
            <a:r>
              <a:rPr lang="zh-CN" altLang="en-US" dirty="0"/>
              <a:t>主导 </a:t>
            </a:r>
            <a:r>
              <a:rPr lang="en-US" altLang="zh-CN" dirty="0"/>
              <a:t>| </a:t>
            </a:r>
            <a:r>
              <a:rPr lang="zh-CN" altLang="en-US" dirty="0"/>
              <a:t>属音 </a:t>
            </a:r>
            <a:r>
              <a:rPr lang="en-US" altLang="zh-CN" dirty="0"/>
              <a:t>| </a:t>
            </a:r>
            <a:r>
              <a:rPr lang="zh-CN" altLang="en-US" dirty="0"/>
              <a:t>优势的</a:t>
            </a:r>
          </a:p>
          <a:p>
            <a:endParaRPr lang="zh-CN" altLang="en-US" dirty="0"/>
          </a:p>
        </p:txBody>
      </p:sp>
      <p:sp>
        <p:nvSpPr>
          <p:cNvPr id="4" name="灯片编号占位符 3"/>
          <p:cNvSpPr>
            <a:spLocks noGrp="1"/>
          </p:cNvSpPr>
          <p:nvPr>
            <p:ph type="sldNum" sz="quarter" idx="10"/>
          </p:nvPr>
        </p:nvSpPr>
        <p:spPr/>
        <p:txBody>
          <a:bodyPr/>
          <a:lstStyle/>
          <a:p>
            <a:fld id="{815075C0-7633-4568-B608-3EFA7A1CCED3}" type="slidenum">
              <a:rPr lang="en-US" altLang="zh-CN" smtClean="0"/>
              <a:pPr/>
              <a:t>29</a:t>
            </a:fld>
            <a:endParaRPr lang="en-US" altLang="zh-CN"/>
          </a:p>
        </p:txBody>
      </p:sp>
    </p:spTree>
    <p:extLst>
      <p:ext uri="{BB962C8B-B14F-4D97-AF65-F5344CB8AC3E}">
        <p14:creationId xmlns:p14="http://schemas.microsoft.com/office/powerpoint/2010/main" val="1141168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函数只能将结果返回到它的调用函数 对吗？</a:t>
            </a:r>
          </a:p>
        </p:txBody>
      </p:sp>
      <p:sp>
        <p:nvSpPr>
          <p:cNvPr id="4" name="幻灯片编号占位符 3"/>
          <p:cNvSpPr>
            <a:spLocks noGrp="1"/>
          </p:cNvSpPr>
          <p:nvPr>
            <p:ph type="sldNum" sz="quarter" idx="10"/>
          </p:nvPr>
        </p:nvSpPr>
        <p:spPr/>
        <p:txBody>
          <a:bodyPr/>
          <a:lstStyle/>
          <a:p>
            <a:fld id="{7873EEE9-AE76-41EC-B01E-38074100D125}" type="slidenum">
              <a:rPr lang="en-US" altLang="zh-CN" smtClean="0"/>
              <a:pPr/>
              <a:t>30</a:t>
            </a:fld>
            <a:endParaRPr lang="en-US" altLang="zh-CN"/>
          </a:p>
        </p:txBody>
      </p:sp>
    </p:spTree>
    <p:extLst>
      <p:ext uri="{BB962C8B-B14F-4D97-AF65-F5344CB8AC3E}">
        <p14:creationId xmlns:p14="http://schemas.microsoft.com/office/powerpoint/2010/main" val="1124231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kern="0" dirty="0">
                <a:ea typeface="宋体" pitchFamily="2" charset="-122"/>
              </a:rPr>
              <a:t>General programming technique</a:t>
            </a:r>
          </a:p>
          <a:p>
            <a:pPr lvl="1"/>
            <a:r>
              <a:rPr lang="en-US" altLang="zh-CN" kern="0" dirty="0">
                <a:ea typeface="宋体" pitchFamily="2" charset="-122"/>
              </a:rPr>
              <a:t>Capture the continuation at some point in a program</a:t>
            </a:r>
          </a:p>
          <a:p>
            <a:pPr lvl="1"/>
            <a:r>
              <a:rPr lang="en-US" altLang="zh-CN" kern="0" dirty="0">
                <a:ea typeface="宋体" pitchFamily="2" charset="-122"/>
              </a:rPr>
              <a:t>Use it later:  “jump” or “exit” by function call</a:t>
            </a:r>
          </a:p>
          <a:p>
            <a:r>
              <a:rPr lang="en-US" altLang="zh-CN" kern="0" dirty="0">
                <a:ea typeface="宋体" pitchFamily="2" charset="-122"/>
              </a:rPr>
              <a:t>Useful in </a:t>
            </a:r>
          </a:p>
          <a:p>
            <a:pPr lvl="1"/>
            <a:r>
              <a:rPr lang="en-US" altLang="zh-CN" kern="0" dirty="0">
                <a:ea typeface="宋体" pitchFamily="2" charset="-122"/>
              </a:rPr>
              <a:t>Compiler optimization: make control flow explicit</a:t>
            </a:r>
          </a:p>
          <a:p>
            <a:pPr lvl="1"/>
            <a:r>
              <a:rPr lang="en-US" altLang="zh-CN" kern="0" dirty="0">
                <a:ea typeface="宋体" pitchFamily="2" charset="-122"/>
              </a:rPr>
              <a:t>Operating system scheduling, multiprogramming</a:t>
            </a:r>
          </a:p>
          <a:p>
            <a:pPr lvl="1"/>
            <a:r>
              <a:rPr lang="en-US" altLang="zh-CN" kern="0" dirty="0">
                <a:ea typeface="宋体" pitchFamily="2" charset="-122"/>
              </a:rPr>
              <a:t>Web site design, other applications</a:t>
            </a:r>
          </a:p>
          <a:p>
            <a:endParaRPr kumimoji="1" lang="zh-CN" altLang="en-US" dirty="0"/>
          </a:p>
        </p:txBody>
      </p:sp>
      <p:sp>
        <p:nvSpPr>
          <p:cNvPr id="4" name="幻灯片编号占位符 3"/>
          <p:cNvSpPr>
            <a:spLocks noGrp="1"/>
          </p:cNvSpPr>
          <p:nvPr>
            <p:ph type="sldNum" sz="quarter" idx="10"/>
          </p:nvPr>
        </p:nvSpPr>
        <p:spPr/>
        <p:txBody>
          <a:bodyPr/>
          <a:lstStyle/>
          <a:p>
            <a:fld id="{7873EEE9-AE76-41EC-B01E-38074100D125}" type="slidenum">
              <a:rPr lang="en-US" altLang="zh-CN" smtClean="0"/>
              <a:pPr/>
              <a:t>31</a:t>
            </a:fld>
            <a:endParaRPr lang="en-US" altLang="zh-CN"/>
          </a:p>
        </p:txBody>
      </p:sp>
    </p:spTree>
    <p:extLst>
      <p:ext uri="{BB962C8B-B14F-4D97-AF65-F5344CB8AC3E}">
        <p14:creationId xmlns:p14="http://schemas.microsoft.com/office/powerpoint/2010/main" val="675342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233C2AA-6EA2-4E40-858A-85A3F5AB6F76}" type="slidenum">
              <a:rPr lang="zh-CN" altLang="en-US" smtClean="0"/>
              <a:pPr>
                <a:defRPr/>
              </a:pPr>
              <a:t>34</a:t>
            </a:fld>
            <a:endParaRPr lang="en-US" altLang="zh-CN"/>
          </a:p>
        </p:txBody>
      </p:sp>
    </p:spTree>
    <p:extLst>
      <p:ext uri="{BB962C8B-B14F-4D97-AF65-F5344CB8AC3E}">
        <p14:creationId xmlns:p14="http://schemas.microsoft.com/office/powerpoint/2010/main" val="1960553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233C2AA-6EA2-4E40-858A-85A3F5AB6F76}" type="slidenum">
              <a:rPr lang="zh-CN" altLang="en-US" smtClean="0"/>
              <a:pPr>
                <a:defRPr/>
              </a:pPr>
              <a:t>35</a:t>
            </a:fld>
            <a:endParaRPr lang="en-US" altLang="zh-CN"/>
          </a:p>
        </p:txBody>
      </p:sp>
    </p:spTree>
    <p:extLst>
      <p:ext uri="{BB962C8B-B14F-4D97-AF65-F5344CB8AC3E}">
        <p14:creationId xmlns:p14="http://schemas.microsoft.com/office/powerpoint/2010/main" val="2297480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52500" y="738188"/>
            <a:ext cx="4906963" cy="3681412"/>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15075C0-7633-4568-B608-3EFA7A1CCED3}" type="slidenum">
              <a:rPr lang="en-US" altLang="zh-CN" smtClean="0"/>
              <a:pPr/>
              <a:t>6</a:t>
            </a:fld>
            <a:endParaRPr lang="en-US" altLang="zh-CN"/>
          </a:p>
        </p:txBody>
      </p:sp>
    </p:spTree>
    <p:extLst>
      <p:ext uri="{BB962C8B-B14F-4D97-AF65-F5344CB8AC3E}">
        <p14:creationId xmlns:p14="http://schemas.microsoft.com/office/powerpoint/2010/main" val="243223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233C2AA-6EA2-4E40-858A-85A3F5AB6F76}" type="slidenum">
              <a:rPr lang="zh-CN" altLang="en-US" smtClean="0"/>
              <a:pPr>
                <a:defRPr/>
              </a:pPr>
              <a:t>36</a:t>
            </a:fld>
            <a:endParaRPr lang="en-US" altLang="zh-CN"/>
          </a:p>
        </p:txBody>
      </p:sp>
    </p:spTree>
    <p:extLst>
      <p:ext uri="{BB962C8B-B14F-4D97-AF65-F5344CB8AC3E}">
        <p14:creationId xmlns:p14="http://schemas.microsoft.com/office/powerpoint/2010/main" val="1646997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73EEE9-AE76-41EC-B01E-38074100D125}" type="slidenum">
              <a:rPr lang="en-US" altLang="zh-CN" smtClean="0"/>
              <a:pPr/>
              <a:t>37</a:t>
            </a:fld>
            <a:endParaRPr lang="en-US" altLang="zh-CN"/>
          </a:p>
        </p:txBody>
      </p:sp>
    </p:spTree>
    <p:extLst>
      <p:ext uri="{BB962C8B-B14F-4D97-AF65-F5344CB8AC3E}">
        <p14:creationId xmlns:p14="http://schemas.microsoft.com/office/powerpoint/2010/main" val="3891470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873EEE9-AE76-41EC-B01E-38074100D125}" type="slidenum">
              <a:rPr lang="en-US" altLang="zh-CN" smtClean="0"/>
              <a:pPr/>
              <a:t>41</a:t>
            </a:fld>
            <a:endParaRPr lang="en-US" altLang="zh-CN"/>
          </a:p>
        </p:txBody>
      </p:sp>
    </p:spTree>
    <p:extLst>
      <p:ext uri="{BB962C8B-B14F-4D97-AF65-F5344CB8AC3E}">
        <p14:creationId xmlns:p14="http://schemas.microsoft.com/office/powerpoint/2010/main" val="1841244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b="1" i="0" kern="1200" dirty="0">
                <a:solidFill>
                  <a:schemeClr val="tx1"/>
                </a:solidFill>
                <a:effectLst/>
                <a:latin typeface="Times New Roman" pitchFamily="18" charset="0"/>
                <a:ea typeface="SimSun" pitchFamily="2" charset="-122"/>
                <a:cs typeface="+mn-cs"/>
              </a:rPr>
              <a:t>Curly Bracket Programming Languages: C, Java, C++, Perl, JavaScript, PHP, Ruby, </a:t>
            </a:r>
            <a:r>
              <a:rPr lang="en-US" altLang="zh-CN" sz="1200" b="1" i="0" kern="1200" dirty="0" err="1">
                <a:solidFill>
                  <a:schemeClr val="tx1"/>
                </a:solidFill>
                <a:effectLst/>
                <a:latin typeface="Times New Roman" pitchFamily="18" charset="0"/>
                <a:ea typeface="SimSun" pitchFamily="2" charset="-122"/>
                <a:cs typeface="+mn-cs"/>
              </a:rPr>
              <a:t>Bcpl</a:t>
            </a:r>
            <a:r>
              <a:rPr lang="en-US" altLang="zh-CN" sz="1200" b="1" i="0" kern="1200" dirty="0">
                <a:solidFill>
                  <a:schemeClr val="tx1"/>
                </a:solidFill>
                <a:effectLst/>
                <a:latin typeface="Times New Roman" pitchFamily="18" charset="0"/>
                <a:ea typeface="SimSun" pitchFamily="2" charset="-122"/>
                <a:cs typeface="+mn-cs"/>
              </a:rPr>
              <a:t>, </a:t>
            </a:r>
            <a:r>
              <a:rPr lang="en-US" altLang="zh-CN" sz="1200" b="1" i="0" kern="1200" dirty="0" err="1">
                <a:solidFill>
                  <a:schemeClr val="tx1"/>
                </a:solidFill>
                <a:effectLst/>
                <a:latin typeface="Times New Roman" pitchFamily="18" charset="0"/>
                <a:ea typeface="SimSun" pitchFamily="2" charset="-122"/>
                <a:cs typeface="+mn-cs"/>
              </a:rPr>
              <a:t>awk</a:t>
            </a:r>
            <a:r>
              <a:rPr lang="en-US" altLang="zh-CN" sz="1200" b="1" i="0" kern="1200" dirty="0">
                <a:solidFill>
                  <a:schemeClr val="tx1"/>
                </a:solidFill>
                <a:effectLst/>
                <a:latin typeface="Times New Roman" pitchFamily="18" charset="0"/>
                <a:ea typeface="SimSun" pitchFamily="2" charset="-122"/>
                <a:cs typeface="+mn-cs"/>
              </a:rPr>
              <a:t>, </a:t>
            </a:r>
            <a:r>
              <a:rPr lang="en-US" altLang="zh-CN" sz="1200" b="1" i="0" kern="1200" dirty="0" err="1">
                <a:solidFill>
                  <a:schemeClr val="tx1"/>
                </a:solidFill>
                <a:effectLst/>
                <a:latin typeface="Times New Roman" pitchFamily="18" charset="0"/>
                <a:ea typeface="SimSun" pitchFamily="2" charset="-122"/>
                <a:cs typeface="+mn-cs"/>
              </a:rPr>
              <a:t>Quakec</a:t>
            </a:r>
            <a:r>
              <a:rPr lang="en-US" altLang="zh-CN" sz="1200" b="1" i="0" kern="1200" dirty="0">
                <a:solidFill>
                  <a:schemeClr val="tx1"/>
                </a:solidFill>
                <a:effectLst/>
                <a:latin typeface="Times New Roman" pitchFamily="18" charset="0"/>
                <a:ea typeface="SimSun" pitchFamily="2" charset="-122"/>
                <a:cs typeface="+mn-cs"/>
              </a:rPr>
              <a:t>, Objective-C, Cyclone, Pike, </a:t>
            </a:r>
            <a:r>
              <a:rPr lang="en-US" altLang="zh-CN" sz="1200" b="1" i="0" kern="1200" dirty="0" err="1">
                <a:solidFill>
                  <a:schemeClr val="tx1"/>
                </a:solidFill>
                <a:effectLst/>
                <a:latin typeface="Times New Roman" pitchFamily="18" charset="0"/>
                <a:ea typeface="SimSun" pitchFamily="2" charset="-122"/>
                <a:cs typeface="+mn-cs"/>
              </a:rPr>
              <a:t>Unrealscript</a:t>
            </a:r>
            <a:r>
              <a:rPr lang="en-US" altLang="zh-CN" sz="1200" b="1" i="0" kern="1200" dirty="0">
                <a:solidFill>
                  <a:schemeClr val="tx1"/>
                </a:solidFill>
                <a:effectLst/>
                <a:latin typeface="Times New Roman" pitchFamily="18" charset="0"/>
                <a:ea typeface="SimSun" pitchFamily="2" charset="-122"/>
                <a:cs typeface="+mn-cs"/>
              </a:rPr>
              <a:t>, </a:t>
            </a:r>
            <a:r>
              <a:rPr lang="en-US" altLang="zh-CN" sz="1200" b="1" i="0" kern="1200" dirty="0" err="1">
                <a:solidFill>
                  <a:schemeClr val="tx1"/>
                </a:solidFill>
                <a:effectLst/>
                <a:latin typeface="Times New Roman" pitchFamily="18" charset="0"/>
                <a:ea typeface="SimSun" pitchFamily="2" charset="-122"/>
                <a:cs typeface="+mn-cs"/>
              </a:rPr>
              <a:t>Rc</a:t>
            </a:r>
            <a:r>
              <a:rPr lang="en-US" altLang="zh-CN" sz="1200" b="1" i="0" kern="1200" dirty="0">
                <a:solidFill>
                  <a:schemeClr val="tx1"/>
                </a:solidFill>
                <a:effectLst/>
                <a:latin typeface="Times New Roman" pitchFamily="18" charset="0"/>
                <a:ea typeface="SimSun" pitchFamily="2" charset="-122"/>
                <a:cs typeface="+mn-cs"/>
              </a:rPr>
              <a:t> [Perfect Paperback]</a:t>
            </a:r>
          </a:p>
          <a:p>
            <a:r>
              <a:rPr lang="en-US" altLang="zh-CN" sz="1200" b="1" kern="1200" dirty="0">
                <a:solidFill>
                  <a:schemeClr val="tx1"/>
                </a:solidFill>
                <a:effectLst/>
                <a:latin typeface="Times New Roman" pitchFamily="18" charset="0"/>
                <a:ea typeface="SimSun" pitchFamily="2" charset="-122"/>
                <a:cs typeface="+mn-cs"/>
              </a:rPr>
              <a:t>curly brackets</a:t>
            </a:r>
          </a:p>
          <a:p>
            <a:r>
              <a:rPr lang="zh-CN" altLang="en-US" sz="1200" kern="1200" dirty="0">
                <a:solidFill>
                  <a:schemeClr val="tx1"/>
                </a:solidFill>
                <a:effectLst/>
                <a:latin typeface="Times New Roman" pitchFamily="18" charset="0"/>
                <a:ea typeface="SimSun" pitchFamily="2" charset="-122"/>
                <a:cs typeface="+mn-cs"/>
              </a:rPr>
              <a:t>美 </a:t>
            </a:r>
          </a:p>
          <a:p>
            <a:r>
              <a:rPr lang="zh-CN" altLang="en-US" sz="1200" kern="1200" dirty="0">
                <a:solidFill>
                  <a:schemeClr val="tx1"/>
                </a:solidFill>
                <a:effectLst/>
                <a:latin typeface="Times New Roman" pitchFamily="18" charset="0"/>
                <a:ea typeface="SimSun" pitchFamily="2" charset="-122"/>
                <a:cs typeface="+mn-cs"/>
              </a:rPr>
              <a:t>英 </a:t>
            </a:r>
          </a:p>
          <a:p>
            <a:r>
              <a:rPr lang="en-US" altLang="zh-CN" sz="1200" b="1" kern="1200" dirty="0">
                <a:solidFill>
                  <a:schemeClr val="tx1"/>
                </a:solidFill>
                <a:effectLst/>
                <a:latin typeface="Times New Roman" pitchFamily="18" charset="0"/>
                <a:ea typeface="SimSun" pitchFamily="2" charset="-122"/>
                <a:cs typeface="+mn-cs"/>
              </a:rPr>
              <a:t>un.</a:t>
            </a:r>
            <a:r>
              <a:rPr lang="zh-CN" altLang="en-US" sz="1200" kern="1200" dirty="0">
                <a:solidFill>
                  <a:schemeClr val="tx1"/>
                </a:solidFill>
                <a:effectLst/>
                <a:latin typeface="Times New Roman" pitchFamily="18" charset="0"/>
                <a:ea typeface="SimSun" pitchFamily="2" charset="-122"/>
                <a:cs typeface="+mn-cs"/>
              </a:rPr>
              <a:t>波形括号</a:t>
            </a:r>
          </a:p>
          <a:p>
            <a:r>
              <a:rPr lang="zh-CN" altLang="en-US" sz="1200" kern="1200" dirty="0">
                <a:solidFill>
                  <a:schemeClr val="tx1"/>
                </a:solidFill>
                <a:effectLst/>
                <a:latin typeface="Times New Roman" pitchFamily="18" charset="0"/>
                <a:ea typeface="SimSun" pitchFamily="2" charset="-122"/>
                <a:cs typeface="+mn-cs"/>
              </a:rPr>
              <a:t>网络大括号；花括号；蜷括弧</a:t>
            </a:r>
          </a:p>
          <a:p>
            <a:pPr marL="0" indent="0">
              <a:buNone/>
            </a:pPr>
            <a:endParaRPr lang="en-US" altLang="zh-CN" sz="1200" dirty="0"/>
          </a:p>
          <a:p>
            <a:pPr marL="0" indent="0">
              <a:buNone/>
            </a:pPr>
            <a:r>
              <a:rPr lang="en-US" altLang="zh-CN" sz="1200" dirty="0"/>
              <a:t>esoteric [[,</a:t>
            </a:r>
            <a:r>
              <a:rPr lang="en-US" altLang="zh-CN" sz="1200" dirty="0" err="1"/>
              <a:t>esə'terɪk</a:t>
            </a:r>
            <a:r>
              <a:rPr lang="en-US" altLang="zh-CN" sz="1200" dirty="0"/>
              <a:t>; ,</a:t>
            </a:r>
            <a:r>
              <a:rPr lang="en-US" altLang="zh-CN" sz="1200" dirty="0" err="1"/>
              <a:t>iːsə</a:t>
            </a:r>
            <a:r>
              <a:rPr lang="en-US" altLang="zh-CN" sz="1200" dirty="0"/>
              <a:t>-]]</a:t>
            </a:r>
          </a:p>
          <a:p>
            <a:pPr marL="0" indent="0">
              <a:buNone/>
            </a:pPr>
            <a:r>
              <a:rPr lang="zh-CN" altLang="en-US" sz="1200" dirty="0"/>
              <a:t>基本翻译</a:t>
            </a:r>
          </a:p>
          <a:p>
            <a:pPr marL="0" indent="0">
              <a:buNone/>
            </a:pPr>
            <a:r>
              <a:rPr lang="en-US" altLang="zh-CN" sz="1200" dirty="0"/>
              <a:t>adj. </a:t>
            </a:r>
            <a:r>
              <a:rPr lang="zh-CN" altLang="en-US" sz="1200" dirty="0"/>
              <a:t>秘传的；限于圈内人的；难懂的</a:t>
            </a:r>
          </a:p>
          <a:p>
            <a:pPr marL="0" indent="0">
              <a:buNone/>
            </a:pPr>
            <a:r>
              <a:rPr lang="zh-CN" altLang="en-US" sz="1200" dirty="0"/>
              <a:t>网络释义</a:t>
            </a:r>
          </a:p>
          <a:p>
            <a:pPr marL="0" indent="0">
              <a:buNone/>
            </a:pPr>
            <a:r>
              <a:rPr lang="en-US" altLang="zh-CN" sz="1200" dirty="0"/>
              <a:t>Esoteric:</a:t>
            </a:r>
            <a:r>
              <a:rPr lang="zh-CN" altLang="en-US" sz="1200" dirty="0"/>
              <a:t>第一极品 </a:t>
            </a:r>
            <a:r>
              <a:rPr lang="en-US" altLang="zh-CN" sz="1200" dirty="0"/>
              <a:t>| </a:t>
            </a:r>
            <a:r>
              <a:rPr lang="zh-CN" altLang="en-US" sz="1200" dirty="0"/>
              <a:t>秘传的 </a:t>
            </a:r>
            <a:r>
              <a:rPr lang="en-US" altLang="zh-CN" sz="1200" dirty="0"/>
              <a:t>| </a:t>
            </a:r>
            <a:r>
              <a:rPr lang="zh-CN" altLang="en-US" sz="1200" dirty="0"/>
              <a:t>机密的</a:t>
            </a:r>
          </a:p>
          <a:p>
            <a:pPr marL="0" indent="0">
              <a:buNone/>
            </a:pPr>
            <a:endParaRPr lang="en-US" altLang="zh-CN" sz="1200" dirty="0"/>
          </a:p>
          <a:p>
            <a:pPr marL="0" indent="0">
              <a:buNone/>
            </a:pPr>
            <a:r>
              <a:rPr lang="en-US" altLang="zh-CN" sz="1200" dirty="0"/>
              <a:t>13 Embeddable languages </a:t>
            </a:r>
          </a:p>
          <a:p>
            <a:pPr marL="0" indent="0">
              <a:buNone/>
            </a:pPr>
            <a:r>
              <a:rPr lang="en-US" altLang="zh-CN" sz="1200" dirty="0"/>
              <a:t>13.1 In source code </a:t>
            </a:r>
          </a:p>
          <a:p>
            <a:pPr marL="0" indent="0">
              <a:buNone/>
            </a:pPr>
            <a:r>
              <a:rPr lang="en-US" altLang="zh-CN" sz="1200" dirty="0"/>
              <a:t>13.1.1 Server side</a:t>
            </a:r>
          </a:p>
          <a:p>
            <a:pPr marL="0" indent="0">
              <a:buNone/>
            </a:pPr>
            <a:r>
              <a:rPr lang="en-US" altLang="zh-CN" sz="1200" dirty="0"/>
              <a:t>13.1.2 Client side</a:t>
            </a:r>
          </a:p>
          <a:p>
            <a:pPr marL="0" indent="0">
              <a:buNone/>
            </a:pPr>
            <a:r>
              <a:rPr lang="en-US" altLang="zh-CN" sz="1200" dirty="0"/>
              <a:t> </a:t>
            </a:r>
          </a:p>
          <a:p>
            <a:pPr marL="0" indent="0">
              <a:buNone/>
            </a:pPr>
            <a:r>
              <a:rPr lang="en-US" altLang="zh-CN" sz="1200" dirty="0"/>
              <a:t>13.2 In object code</a:t>
            </a:r>
          </a:p>
          <a:p>
            <a:pPr marL="0" indent="0">
              <a:buNone/>
            </a:pPr>
            <a:endParaRPr lang="en-US" altLang="zh-CN" sz="1200" dirty="0"/>
          </a:p>
          <a:p>
            <a:pPr marL="0" indent="0">
              <a:buNone/>
            </a:pPr>
            <a:r>
              <a:rPr lang="en-US" altLang="zh-CN" sz="1200" dirty="0"/>
              <a:t>17 Functional languages </a:t>
            </a:r>
          </a:p>
          <a:p>
            <a:pPr marL="0" indent="0">
              <a:buNone/>
            </a:pPr>
            <a:r>
              <a:rPr lang="en-US" altLang="zh-CN" sz="1200" dirty="0"/>
              <a:t>17.1 Pure</a:t>
            </a:r>
          </a:p>
          <a:p>
            <a:pPr marL="0" indent="0">
              <a:buNone/>
            </a:pPr>
            <a:r>
              <a:rPr lang="en-US" altLang="zh-CN" sz="1200" dirty="0"/>
              <a:t>17.2 Impure</a:t>
            </a:r>
          </a:p>
          <a:p>
            <a:pPr marL="0" indent="0">
              <a:buNone/>
            </a:pPr>
            <a:endParaRPr lang="en-US" altLang="zh-CN" sz="1200" dirty="0"/>
          </a:p>
          <a:p>
            <a:pPr marL="0" indent="0">
              <a:buNone/>
            </a:pPr>
            <a:endParaRPr lang="en-US" altLang="zh-CN" sz="1200" dirty="0"/>
          </a:p>
          <a:p>
            <a:pPr marL="0" indent="0">
              <a:buNone/>
            </a:pPr>
            <a:r>
              <a:rPr lang="en-US" altLang="zh-CN" sz="1200" dirty="0"/>
              <a:t>26 Macro languages </a:t>
            </a:r>
          </a:p>
          <a:p>
            <a:pPr marL="0" indent="0">
              <a:buNone/>
            </a:pPr>
            <a:r>
              <a:rPr lang="en-US" altLang="zh-CN" sz="1200" dirty="0"/>
              <a:t>26.1 Textual substitution macro languages</a:t>
            </a:r>
          </a:p>
          <a:p>
            <a:pPr marL="0" indent="0">
              <a:buNone/>
            </a:pPr>
            <a:r>
              <a:rPr lang="en-US" altLang="zh-CN" sz="1200" dirty="0"/>
              <a:t>26.2 Application macro languages</a:t>
            </a:r>
          </a:p>
          <a:p>
            <a:pPr marL="0" indent="0">
              <a:buNone/>
            </a:pPr>
            <a:endParaRPr lang="en-US" altLang="zh-CN" sz="1200" dirty="0"/>
          </a:p>
          <a:p>
            <a:pPr marL="0" indent="0">
              <a:buNone/>
            </a:pPr>
            <a:r>
              <a:rPr lang="en-US" altLang="zh-CN" sz="1200" dirty="0"/>
              <a:t>31 Object-oriented class-based languages </a:t>
            </a:r>
          </a:p>
          <a:p>
            <a:pPr marL="0" indent="0">
              <a:buNone/>
            </a:pPr>
            <a:r>
              <a:rPr lang="en-US" altLang="zh-CN" sz="1200" dirty="0"/>
              <a:t>31.1 Multiple dispatch</a:t>
            </a:r>
          </a:p>
          <a:p>
            <a:pPr marL="0" indent="0">
              <a:buNone/>
            </a:pPr>
            <a:r>
              <a:rPr lang="en-US" altLang="zh-CN" sz="1200" dirty="0"/>
              <a:t>31.2 Single dispatch</a:t>
            </a:r>
          </a:p>
          <a:p>
            <a:pPr marL="0" indent="0">
              <a:buNone/>
            </a:pPr>
            <a:r>
              <a:rPr lang="en-US" altLang="zh-CN" sz="1200" dirty="0"/>
              <a:t> </a:t>
            </a:r>
          </a:p>
          <a:p>
            <a:pPr marL="0" indent="0">
              <a:buNone/>
            </a:pPr>
            <a:endParaRPr lang="en-US" altLang="zh-CN" sz="1200" dirty="0"/>
          </a:p>
          <a:p>
            <a:pPr marL="0" indent="0">
              <a:buNone/>
            </a:pPr>
            <a:endParaRPr lang="en-US" altLang="zh-CN" sz="120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hlinkClick r:id="rId3" tooltip="Array programming"/>
              </a:rPr>
              <a:t>Array</a:t>
            </a:r>
            <a:r>
              <a:rPr lang="en-US" altLang="zh-CN" b="1" dirty="0"/>
              <a:t> ·</a:t>
            </a:r>
            <a:r>
              <a:rPr lang="en-US" altLang="zh-CN" dirty="0"/>
              <a:t> </a:t>
            </a:r>
            <a:r>
              <a:rPr lang="en-US" altLang="zh-CN" dirty="0">
                <a:hlinkClick r:id="rId4" tooltip="Aspect-oriented programming"/>
              </a:rPr>
              <a:t>Aspect-oriented</a:t>
            </a:r>
            <a:r>
              <a:rPr lang="en-US" altLang="zh-CN" b="1" dirty="0"/>
              <a:t> ·</a:t>
            </a:r>
            <a:r>
              <a:rPr lang="en-US" altLang="zh-CN" dirty="0"/>
              <a:t> </a:t>
            </a:r>
            <a:r>
              <a:rPr lang="en-US" altLang="zh-CN" dirty="0">
                <a:hlinkClick r:id="rId5" tooltip="Assembly language"/>
              </a:rPr>
              <a:t>Assembly</a:t>
            </a:r>
            <a:r>
              <a:rPr lang="en-US" altLang="zh-CN" b="1" dirty="0"/>
              <a:t> ·</a:t>
            </a:r>
            <a:r>
              <a:rPr lang="en-US" altLang="zh-CN" dirty="0"/>
              <a:t> </a:t>
            </a:r>
            <a:r>
              <a:rPr lang="en-US" altLang="zh-CN" dirty="0">
                <a:hlinkClick r:id="rId6" tooltip="Class-based programming"/>
              </a:rPr>
              <a:t>Class-based</a:t>
            </a:r>
            <a:r>
              <a:rPr lang="en-US" altLang="zh-CN" b="1" dirty="0"/>
              <a:t> ·</a:t>
            </a:r>
            <a:r>
              <a:rPr lang="en-US" altLang="zh-CN" dirty="0"/>
              <a:t> </a:t>
            </a:r>
            <a:r>
              <a:rPr lang="en-US" altLang="zh-CN" dirty="0">
                <a:hlinkClick r:id="rId7" tooltip="Compiled language"/>
              </a:rPr>
              <a:t>Compiled</a:t>
            </a:r>
            <a:r>
              <a:rPr lang="en-US" altLang="zh-CN" b="1" dirty="0"/>
              <a:t> ·</a:t>
            </a:r>
            <a:r>
              <a:rPr lang="en-US" altLang="zh-CN" dirty="0"/>
              <a:t> </a:t>
            </a:r>
            <a:r>
              <a:rPr lang="en-US" altLang="zh-CN" dirty="0">
                <a:hlinkClick r:id="rId8" tooltip="Concurrent computing"/>
              </a:rPr>
              <a:t>Concurrent</a:t>
            </a:r>
            <a:r>
              <a:rPr lang="en-US" altLang="zh-CN" b="1" dirty="0"/>
              <a:t> ·</a:t>
            </a:r>
            <a:r>
              <a:rPr lang="en-US" altLang="zh-CN" dirty="0"/>
              <a:t> </a:t>
            </a:r>
            <a:r>
              <a:rPr lang="en-US" altLang="zh-CN" dirty="0">
                <a:hlinkClick r:id="rId9" tooltip="Curly bracket programming language"/>
              </a:rPr>
              <a:t>Curly bracket</a:t>
            </a:r>
            <a:r>
              <a:rPr lang="en-US" altLang="zh-CN" b="1" dirty="0"/>
              <a:t> ·</a:t>
            </a:r>
            <a:r>
              <a:rPr lang="en-US" altLang="zh-CN" dirty="0"/>
              <a:t> </a:t>
            </a:r>
            <a:r>
              <a:rPr lang="en-US" altLang="zh-CN" dirty="0">
                <a:hlinkClick r:id="rId10" tooltip="Data-structured language"/>
              </a:rPr>
              <a:t>Data-structured</a:t>
            </a:r>
            <a:r>
              <a:rPr lang="en-US" altLang="zh-CN" b="1" dirty="0"/>
              <a:t> ·</a:t>
            </a:r>
            <a:r>
              <a:rPr lang="en-US" altLang="zh-CN" dirty="0"/>
              <a:t> </a:t>
            </a:r>
            <a:r>
              <a:rPr lang="en-US" altLang="zh-CN" dirty="0">
                <a:hlinkClick r:id="rId11" tooltip="Dataflow programming"/>
              </a:rPr>
              <a:t>Dataflow</a:t>
            </a:r>
            <a:r>
              <a:rPr lang="en-US" altLang="zh-CN" b="1" dirty="0"/>
              <a:t> ·</a:t>
            </a:r>
            <a:r>
              <a:rPr lang="en-US" altLang="zh-CN" dirty="0"/>
              <a:t> </a:t>
            </a:r>
            <a:r>
              <a:rPr lang="en-US" altLang="zh-CN" dirty="0">
                <a:hlinkClick r:id="rId12" tooltip="Declarative programming"/>
              </a:rPr>
              <a:t>Declarative</a:t>
            </a:r>
            <a:r>
              <a:rPr lang="en-US" altLang="zh-CN" b="1" dirty="0"/>
              <a:t> ·</a:t>
            </a:r>
            <a:r>
              <a:rPr lang="en-US" altLang="zh-CN" dirty="0"/>
              <a:t> </a:t>
            </a:r>
            <a:r>
              <a:rPr lang="en-US" altLang="zh-CN" dirty="0">
                <a:hlinkClick r:id="rId13" tooltip="Domain-specific language"/>
              </a:rPr>
              <a:t>Domain-specific</a:t>
            </a:r>
            <a:r>
              <a:rPr lang="en-US" altLang="zh-CN" b="1" dirty="0"/>
              <a:t> ·</a:t>
            </a:r>
            <a:r>
              <a:rPr lang="en-US" altLang="zh-CN" dirty="0"/>
              <a:t> </a:t>
            </a:r>
            <a:r>
              <a:rPr lang="en-US" altLang="zh-CN" dirty="0">
                <a:hlinkClick r:id="rId14" tooltip="Dynamic programming language"/>
              </a:rPr>
              <a:t>Dynamic</a:t>
            </a:r>
            <a:r>
              <a:rPr lang="en-US" altLang="zh-CN" b="1" dirty="0"/>
              <a:t> ·</a:t>
            </a:r>
            <a:r>
              <a:rPr lang="en-US" altLang="zh-CN" dirty="0"/>
              <a:t> </a:t>
            </a:r>
            <a:r>
              <a:rPr lang="en-US" altLang="zh-CN" dirty="0">
                <a:hlinkClick r:id="rId15" tooltip="Esoteric programming language"/>
              </a:rPr>
              <a:t>Esoteric</a:t>
            </a:r>
            <a:r>
              <a:rPr lang="en-US" altLang="zh-CN" b="1" dirty="0"/>
              <a:t> ·</a:t>
            </a:r>
            <a:r>
              <a:rPr lang="en-US" altLang="zh-CN" dirty="0"/>
              <a:t> </a:t>
            </a:r>
            <a:r>
              <a:rPr lang="en-US" altLang="zh-CN" dirty="0">
                <a:hlinkClick r:id="rId16" tooltip="Event-driven programming"/>
              </a:rPr>
              <a:t>Event-driven</a:t>
            </a:r>
            <a:r>
              <a:rPr lang="en-US" altLang="zh-CN" b="1" dirty="0"/>
              <a:t> ·</a:t>
            </a:r>
            <a:r>
              <a:rPr lang="en-US" altLang="zh-CN" dirty="0"/>
              <a:t> </a:t>
            </a:r>
            <a:r>
              <a:rPr lang="en-US" altLang="zh-CN" dirty="0">
                <a:hlinkClick r:id="rId17" tooltip="Extensible programming"/>
              </a:rPr>
              <a:t>Extensible</a:t>
            </a:r>
            <a:r>
              <a:rPr lang="en-US" altLang="zh-CN" b="1" dirty="0"/>
              <a:t> ·</a:t>
            </a:r>
            <a:r>
              <a:rPr lang="en-US" altLang="zh-CN" dirty="0"/>
              <a:t> </a:t>
            </a:r>
            <a:r>
              <a:rPr lang="en-US" altLang="zh-CN" dirty="0">
                <a:hlinkClick r:id="rId18" tooltip="Functional programming"/>
              </a:rPr>
              <a:t>Functional</a:t>
            </a:r>
            <a:r>
              <a:rPr lang="en-US" altLang="zh-CN" b="1" dirty="0"/>
              <a:t> ·</a:t>
            </a:r>
            <a:r>
              <a:rPr lang="en-US" altLang="zh-CN" dirty="0"/>
              <a:t> </a:t>
            </a:r>
            <a:r>
              <a:rPr lang="en-US" altLang="zh-CN" dirty="0">
                <a:hlinkClick r:id="rId19" tooltip="High-level programming language"/>
              </a:rPr>
              <a:t>High-level</a:t>
            </a:r>
            <a:r>
              <a:rPr lang="en-US" altLang="zh-CN" b="1" dirty="0"/>
              <a:t> ·</a:t>
            </a:r>
            <a:r>
              <a:rPr lang="en-US" altLang="zh-CN" dirty="0"/>
              <a:t> </a:t>
            </a:r>
            <a:r>
              <a:rPr lang="en-US" altLang="zh-CN" dirty="0">
                <a:hlinkClick r:id="rId20" tooltip="Imperative programming"/>
              </a:rPr>
              <a:t>Imperative</a:t>
            </a:r>
            <a:r>
              <a:rPr lang="en-US" altLang="zh-CN" b="1" dirty="0"/>
              <a:t> ·</a:t>
            </a:r>
            <a:r>
              <a:rPr lang="en-US" altLang="zh-CN" dirty="0"/>
              <a:t> </a:t>
            </a:r>
            <a:r>
              <a:rPr lang="en-US" altLang="zh-CN" dirty="0">
                <a:hlinkClick r:id="rId21" tooltip="Interpreted language"/>
              </a:rPr>
              <a:t>Interpreted</a:t>
            </a:r>
            <a:r>
              <a:rPr lang="en-US" altLang="zh-CN" b="1" dirty="0"/>
              <a:t> ·</a:t>
            </a:r>
            <a:r>
              <a:rPr lang="en-US" altLang="zh-CN" dirty="0"/>
              <a:t> </a:t>
            </a:r>
            <a:r>
              <a:rPr lang="en-US" altLang="zh-CN" dirty="0">
                <a:hlinkClick r:id="rId22" tooltip="Logic programming"/>
              </a:rPr>
              <a:t>Logic</a:t>
            </a:r>
            <a:r>
              <a:rPr lang="en-US" altLang="zh-CN" b="1" dirty="0"/>
              <a:t> ·</a:t>
            </a:r>
            <a:r>
              <a:rPr lang="en-US" altLang="zh-CN" dirty="0"/>
              <a:t> </a:t>
            </a:r>
            <a:r>
              <a:rPr lang="en-US" altLang="zh-CN" dirty="0">
                <a:hlinkClick r:id="rId23" tooltip="Low-level programming language"/>
              </a:rPr>
              <a:t>Low-level</a:t>
            </a:r>
            <a:r>
              <a:rPr lang="en-US" altLang="zh-CN" b="1" dirty="0"/>
              <a:t> ·</a:t>
            </a:r>
            <a:r>
              <a:rPr lang="en-US" altLang="zh-CN" dirty="0"/>
              <a:t> </a:t>
            </a:r>
            <a:r>
              <a:rPr lang="en-US" altLang="zh-CN" dirty="0">
                <a:hlinkClick r:id="rId24" tooltip="Machine code"/>
              </a:rPr>
              <a:t>Machine</a:t>
            </a:r>
            <a:r>
              <a:rPr lang="en-US" altLang="zh-CN" b="1" dirty="0"/>
              <a:t> ·</a:t>
            </a:r>
            <a:r>
              <a:rPr lang="en-US" altLang="zh-CN" dirty="0"/>
              <a:t> </a:t>
            </a:r>
            <a:r>
              <a:rPr lang="en-US" altLang="zh-CN" dirty="0">
                <a:hlinkClick r:id="rId25" tooltip="Macro (computer science)"/>
              </a:rPr>
              <a:t>Macro</a:t>
            </a:r>
            <a:r>
              <a:rPr lang="en-US" altLang="zh-CN" b="1" dirty="0"/>
              <a:t> ·</a:t>
            </a:r>
            <a:r>
              <a:rPr lang="en-US" altLang="zh-CN" dirty="0"/>
              <a:t> </a:t>
            </a:r>
            <a:r>
              <a:rPr lang="en-US" altLang="zh-CN" dirty="0">
                <a:hlinkClick r:id="rId26" tooltip="Metaprogramming"/>
              </a:rPr>
              <a:t>Metaprogramming</a:t>
            </a:r>
            <a:r>
              <a:rPr lang="en-US" altLang="zh-CN" b="1" dirty="0"/>
              <a:t> ·</a:t>
            </a:r>
            <a:r>
              <a:rPr lang="en-US" altLang="zh-CN" dirty="0"/>
              <a:t> </a:t>
            </a:r>
            <a:r>
              <a:rPr lang="en-US" altLang="zh-CN" dirty="0">
                <a:hlinkClick r:id="rId27" tooltip="Multi-paradigm programming language"/>
              </a:rPr>
              <a:t>Multi-paradigm</a:t>
            </a:r>
            <a:r>
              <a:rPr lang="en-US" altLang="zh-CN" b="1" dirty="0"/>
              <a:t> ·</a:t>
            </a:r>
            <a:r>
              <a:rPr lang="en-US" altLang="zh-CN" dirty="0"/>
              <a:t> </a:t>
            </a:r>
            <a:r>
              <a:rPr lang="en-US" altLang="zh-CN" dirty="0">
                <a:hlinkClick r:id="rId28" tooltip="Non-English-based programming languages"/>
              </a:rPr>
              <a:t>Non-English-based</a:t>
            </a:r>
            <a:r>
              <a:rPr lang="en-US" altLang="zh-CN" b="1" dirty="0"/>
              <a:t> ·</a:t>
            </a:r>
            <a:r>
              <a:rPr lang="en-US" altLang="zh-CN" dirty="0"/>
              <a:t> </a:t>
            </a:r>
            <a:r>
              <a:rPr lang="en-US" altLang="zh-CN" dirty="0">
                <a:hlinkClick r:id="rId29" tooltip="Object-oriented programming language"/>
              </a:rPr>
              <a:t>Object-oriented</a:t>
            </a:r>
            <a:r>
              <a:rPr lang="en-US" altLang="zh-CN" b="1" dirty="0"/>
              <a:t> ·</a:t>
            </a:r>
            <a:r>
              <a:rPr lang="en-US" altLang="zh-CN" dirty="0"/>
              <a:t> </a:t>
            </a:r>
            <a:r>
              <a:rPr lang="en-US" altLang="zh-CN" dirty="0">
                <a:hlinkClick r:id="rId30" tooltip="Off-side rule"/>
              </a:rPr>
              <a:t>Off-side rule</a:t>
            </a:r>
            <a:r>
              <a:rPr lang="en-US" altLang="zh-CN" b="1" dirty="0"/>
              <a:t> ·</a:t>
            </a:r>
            <a:r>
              <a:rPr lang="en-US" altLang="zh-CN" dirty="0"/>
              <a:t> </a:t>
            </a:r>
            <a:r>
              <a:rPr lang="en-US" altLang="zh-CN" dirty="0">
                <a:hlinkClick r:id="rId31" tooltip="Pipeline programming"/>
              </a:rPr>
              <a:t>Pipeline</a:t>
            </a:r>
            <a:r>
              <a:rPr lang="en-US" altLang="zh-CN" b="1" dirty="0"/>
              <a:t> ·</a:t>
            </a:r>
            <a:r>
              <a:rPr lang="en-US" altLang="zh-CN" dirty="0"/>
              <a:t> </a:t>
            </a:r>
            <a:r>
              <a:rPr lang="en-US" altLang="zh-CN" dirty="0">
                <a:hlinkClick r:id="rId32" tooltip="Procedural programming"/>
              </a:rPr>
              <a:t>Procedural</a:t>
            </a:r>
            <a:r>
              <a:rPr lang="en-US" altLang="zh-CN" b="1" dirty="0"/>
              <a:t> ·</a:t>
            </a:r>
            <a:r>
              <a:rPr lang="en-US" altLang="zh-CN" dirty="0"/>
              <a:t> </a:t>
            </a:r>
            <a:r>
              <a:rPr lang="en-US" altLang="zh-CN" dirty="0">
                <a:hlinkClick r:id="rId33" tooltip="Prototype-based programming"/>
              </a:rPr>
              <a:t>Prototype-based</a:t>
            </a:r>
            <a:r>
              <a:rPr lang="en-US" altLang="zh-CN" b="1" dirty="0"/>
              <a:t> ·</a:t>
            </a:r>
            <a:r>
              <a:rPr lang="en-US" altLang="zh-CN" dirty="0"/>
              <a:t> </a:t>
            </a:r>
            <a:r>
              <a:rPr lang="en-US" altLang="zh-CN" dirty="0">
                <a:hlinkClick r:id="rId34" tooltip="Reflection (computer science)"/>
              </a:rPr>
              <a:t>Reflective</a:t>
            </a:r>
            <a:r>
              <a:rPr lang="en-US" altLang="zh-CN" b="1" dirty="0"/>
              <a:t> ·</a:t>
            </a:r>
            <a:r>
              <a:rPr lang="en-US" altLang="zh-CN" dirty="0"/>
              <a:t> </a:t>
            </a:r>
            <a:r>
              <a:rPr lang="en-US" altLang="zh-CN" dirty="0">
                <a:hlinkClick r:id="rId35" tooltip="Rule-based language"/>
              </a:rPr>
              <a:t>Rule-based</a:t>
            </a:r>
            <a:r>
              <a:rPr lang="en-US" altLang="zh-CN" b="1" dirty="0"/>
              <a:t> ·</a:t>
            </a:r>
            <a:r>
              <a:rPr lang="en-US" altLang="zh-CN" dirty="0"/>
              <a:t> </a:t>
            </a:r>
            <a:r>
              <a:rPr lang="en-US" altLang="zh-CN" dirty="0">
                <a:hlinkClick r:id="rId36" tooltip="Scripting language"/>
              </a:rPr>
              <a:t>Scripting</a:t>
            </a:r>
            <a:r>
              <a:rPr lang="en-US" altLang="zh-CN" b="1" dirty="0"/>
              <a:t> ·</a:t>
            </a:r>
            <a:r>
              <a:rPr lang="en-US" altLang="zh-CN" dirty="0"/>
              <a:t> </a:t>
            </a:r>
            <a:r>
              <a:rPr lang="en-US" altLang="zh-CN" dirty="0">
                <a:hlinkClick r:id="rId37" tooltip="Synchronous programming language"/>
              </a:rPr>
              <a:t>Synchronous</a:t>
            </a:r>
            <a:r>
              <a:rPr lang="en-US" altLang="zh-CN" b="1" dirty="0"/>
              <a:t> ·</a:t>
            </a:r>
            <a:r>
              <a:rPr lang="en-US" altLang="zh-CN" dirty="0"/>
              <a:t> </a:t>
            </a:r>
            <a:r>
              <a:rPr lang="en-US" altLang="zh-CN" dirty="0">
                <a:hlinkClick r:id="rId38" tooltip="Visual programming language"/>
              </a:rPr>
              <a:t>Visual</a:t>
            </a:r>
            <a:endParaRPr lang="en-US" altLang="zh-CN" dirty="0"/>
          </a:p>
          <a:p>
            <a:pPr marL="0" indent="0">
              <a:buNone/>
            </a:pPr>
            <a:endParaRPr lang="en-US" altLang="zh-CN" sz="1200" dirty="0"/>
          </a:p>
          <a:p>
            <a:pPr marL="0" indent="0">
              <a:buNone/>
            </a:pPr>
            <a:r>
              <a:rPr lang="en-US" altLang="zh-CN" sz="1200" dirty="0"/>
              <a:t> </a:t>
            </a:r>
          </a:p>
          <a:p>
            <a:pPr marL="0" indent="0">
              <a:buNone/>
            </a:pPr>
            <a:endParaRPr lang="en-US" altLang="zh-CN" sz="1200" dirty="0"/>
          </a:p>
          <a:p>
            <a:pPr marL="0" indent="0">
              <a:buNone/>
            </a:pPr>
            <a:r>
              <a:rPr lang="en-US" altLang="zh-CN" sz="1200" dirty="0"/>
              <a:t> </a:t>
            </a:r>
          </a:p>
          <a:p>
            <a:pPr marL="0" indent="0">
              <a:buNone/>
            </a:pP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7873EEE9-AE76-41EC-B01E-38074100D125}" type="slidenum">
              <a:rPr lang="en-US" altLang="zh-CN" smtClean="0"/>
              <a:pPr/>
              <a:t>42</a:t>
            </a:fld>
            <a:endParaRPr lang="en-US" altLang="zh-CN"/>
          </a:p>
        </p:txBody>
      </p:sp>
    </p:spTree>
    <p:extLst>
      <p:ext uri="{BB962C8B-B14F-4D97-AF65-F5344CB8AC3E}">
        <p14:creationId xmlns:p14="http://schemas.microsoft.com/office/powerpoint/2010/main" val="1648291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effectLst/>
              </a:rPr>
              <a:t>Many programming languages require computation to be specified in an </a:t>
            </a:r>
            <a:r>
              <a:rPr lang="en-US" altLang="zh-CN" dirty="0">
                <a:effectLst/>
                <a:hlinkClick r:id="rId3" tooltip="Imperative programming"/>
              </a:rPr>
              <a:t>imperative</a:t>
            </a:r>
            <a:r>
              <a:rPr lang="en-US" altLang="zh-CN" dirty="0">
                <a:effectLst/>
              </a:rPr>
              <a:t> form (i.e., as a sequence of operations to perform), while other languages utilize other forms of program specification such as the </a:t>
            </a:r>
            <a:r>
              <a:rPr lang="en-US" altLang="zh-CN" dirty="0">
                <a:effectLst/>
                <a:hlinkClick r:id="rId4" tooltip="Declarative programming"/>
              </a:rPr>
              <a:t>declarative</a:t>
            </a:r>
            <a:r>
              <a:rPr lang="en-US" altLang="zh-CN" dirty="0">
                <a:effectLst/>
              </a:rPr>
              <a:t> form (i.e. the desired result is specified, not how to achieve it).</a:t>
            </a:r>
          </a:p>
          <a:p>
            <a:endParaRPr lang="zh-CN" altLang="en-US" dirty="0"/>
          </a:p>
        </p:txBody>
      </p:sp>
      <p:sp>
        <p:nvSpPr>
          <p:cNvPr id="4" name="灯片编号占位符 3"/>
          <p:cNvSpPr>
            <a:spLocks noGrp="1"/>
          </p:cNvSpPr>
          <p:nvPr>
            <p:ph type="sldNum" sz="quarter" idx="10"/>
          </p:nvPr>
        </p:nvSpPr>
        <p:spPr/>
        <p:txBody>
          <a:bodyPr/>
          <a:lstStyle/>
          <a:p>
            <a:fld id="{7873EEE9-AE76-41EC-B01E-38074100D125}" type="slidenum">
              <a:rPr lang="en-US" altLang="zh-CN" smtClean="0"/>
              <a:pPr/>
              <a:t>43</a:t>
            </a:fld>
            <a:endParaRPr lang="en-US" altLang="zh-CN"/>
          </a:p>
        </p:txBody>
      </p:sp>
    </p:spTree>
    <p:extLst>
      <p:ext uri="{BB962C8B-B14F-4D97-AF65-F5344CB8AC3E}">
        <p14:creationId xmlns:p14="http://schemas.microsoft.com/office/powerpoint/2010/main" val="585628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resemblance [[</a:t>
            </a:r>
            <a:r>
              <a:rPr lang="en-US" altLang="zh-CN" dirty="0" err="1"/>
              <a:t>rɪ'zembl</a:t>
            </a:r>
            <a:r>
              <a:rPr lang="en-US" altLang="zh-CN" dirty="0"/>
              <a:t>(ə)ns]]</a:t>
            </a:r>
          </a:p>
          <a:p>
            <a:r>
              <a:rPr lang="zh-CN" altLang="en-US" dirty="0"/>
              <a:t>基本翻译</a:t>
            </a:r>
          </a:p>
          <a:p>
            <a:r>
              <a:rPr lang="en-US" altLang="zh-CN" dirty="0"/>
              <a:t>n. </a:t>
            </a:r>
            <a:r>
              <a:rPr lang="zh-CN" altLang="en-US" dirty="0"/>
              <a:t>相似；相似之处；相似物；肖像</a:t>
            </a:r>
          </a:p>
          <a:p>
            <a:r>
              <a:rPr lang="zh-CN" altLang="en-US" dirty="0"/>
              <a:t>网络释义</a:t>
            </a:r>
          </a:p>
          <a:p>
            <a:r>
              <a:rPr lang="en-US" altLang="zh-CN" dirty="0"/>
              <a:t>resemblance:</a:t>
            </a:r>
            <a:r>
              <a:rPr lang="zh-CN" altLang="en-US" dirty="0"/>
              <a:t>相似 </a:t>
            </a:r>
            <a:r>
              <a:rPr lang="en-US" altLang="zh-CN" dirty="0"/>
              <a:t>| </a:t>
            </a:r>
            <a:r>
              <a:rPr lang="zh-CN" altLang="en-US" dirty="0"/>
              <a:t>相像 </a:t>
            </a:r>
            <a:r>
              <a:rPr lang="en-US" altLang="zh-CN" dirty="0"/>
              <a:t>| </a:t>
            </a:r>
            <a:r>
              <a:rPr lang="zh-CN" altLang="en-US" dirty="0"/>
              <a:t>相似性</a:t>
            </a:r>
          </a:p>
          <a:p>
            <a:endParaRPr lang="zh-CN" altLang="en-US" dirty="0"/>
          </a:p>
        </p:txBody>
      </p:sp>
      <p:sp>
        <p:nvSpPr>
          <p:cNvPr id="4" name="灯片编号占位符 3"/>
          <p:cNvSpPr>
            <a:spLocks noGrp="1"/>
          </p:cNvSpPr>
          <p:nvPr>
            <p:ph type="sldNum" sz="quarter" idx="10"/>
          </p:nvPr>
        </p:nvSpPr>
        <p:spPr/>
        <p:txBody>
          <a:bodyPr/>
          <a:lstStyle/>
          <a:p>
            <a:pPr>
              <a:defRPr/>
            </a:pPr>
            <a:fld id="{7FC5471B-4504-4DDE-8A2E-161189925F3A}" type="slidenum">
              <a:rPr lang="en-US" altLang="zh-CN" smtClean="0"/>
              <a:pPr>
                <a:defRPr/>
              </a:pPr>
              <a:t>45</a:t>
            </a:fld>
            <a:endParaRPr lang="en-US" altLang="zh-CN"/>
          </a:p>
        </p:txBody>
      </p:sp>
    </p:spTree>
    <p:extLst>
      <p:ext uri="{BB962C8B-B14F-4D97-AF65-F5344CB8AC3E}">
        <p14:creationId xmlns:p14="http://schemas.microsoft.com/office/powerpoint/2010/main" val="348545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arbitrary level</a:t>
            </a:r>
          </a:p>
          <a:p>
            <a:r>
              <a:rPr lang="zh-CN" altLang="en-US" dirty="0"/>
              <a:t>基本翻译</a:t>
            </a:r>
          </a:p>
          <a:p>
            <a:r>
              <a:rPr lang="en-US" altLang="zh-CN" dirty="0"/>
              <a:t>【</a:t>
            </a:r>
            <a:r>
              <a:rPr lang="zh-CN" altLang="en-US" dirty="0"/>
              <a:t>考古学</a:t>
            </a:r>
            <a:r>
              <a:rPr lang="en-US" altLang="zh-CN" dirty="0"/>
              <a:t>】</a:t>
            </a:r>
            <a:r>
              <a:rPr lang="zh-CN" altLang="en-US" dirty="0"/>
              <a:t>任意水平</a:t>
            </a:r>
          </a:p>
          <a:p>
            <a:endParaRPr lang="en-US" altLang="zh-CN" dirty="0"/>
          </a:p>
          <a:p>
            <a:endParaRPr lang="en-US" altLang="zh-CN" dirty="0"/>
          </a:p>
          <a:p>
            <a:r>
              <a:rPr lang="en-US" altLang="zh-CN" dirty="0"/>
              <a:t>cater to</a:t>
            </a:r>
          </a:p>
          <a:p>
            <a:r>
              <a:rPr lang="zh-CN" altLang="en-US" dirty="0"/>
              <a:t>基本翻译</a:t>
            </a:r>
          </a:p>
          <a:p>
            <a:r>
              <a:rPr lang="zh-CN" altLang="en-US" dirty="0"/>
              <a:t>迎合；为</a:t>
            </a:r>
            <a:r>
              <a:rPr lang="en-US" altLang="zh-CN" dirty="0"/>
              <a:t>…</a:t>
            </a:r>
            <a:r>
              <a:rPr lang="zh-CN" altLang="en-US" dirty="0"/>
              <a:t>服务</a:t>
            </a:r>
          </a:p>
          <a:p>
            <a:r>
              <a:rPr lang="zh-CN" altLang="en-US" dirty="0"/>
              <a:t>网络释义</a:t>
            </a:r>
          </a:p>
          <a:p>
            <a:r>
              <a:rPr lang="en-US" altLang="zh-CN" dirty="0"/>
              <a:t>cater to:</a:t>
            </a:r>
            <a:r>
              <a:rPr lang="zh-CN" altLang="en-US" dirty="0"/>
              <a:t>迎合 </a:t>
            </a:r>
            <a:r>
              <a:rPr lang="en-US" altLang="zh-CN" dirty="0"/>
              <a:t>| </a:t>
            </a:r>
            <a:r>
              <a:rPr lang="zh-CN" altLang="en-US" dirty="0"/>
              <a:t>款待 </a:t>
            </a:r>
            <a:r>
              <a:rPr lang="en-US" altLang="zh-CN" dirty="0"/>
              <a:t>| </a:t>
            </a:r>
            <a:r>
              <a:rPr lang="zh-CN" altLang="en-US" dirty="0"/>
              <a:t>满足</a:t>
            </a:r>
          </a:p>
          <a:p>
            <a:endParaRPr lang="zh-CN" altLang="en-US" dirty="0"/>
          </a:p>
        </p:txBody>
      </p:sp>
      <p:sp>
        <p:nvSpPr>
          <p:cNvPr id="4" name="灯片编号占位符 3"/>
          <p:cNvSpPr>
            <a:spLocks noGrp="1"/>
          </p:cNvSpPr>
          <p:nvPr>
            <p:ph type="sldNum" sz="quarter" idx="10"/>
          </p:nvPr>
        </p:nvSpPr>
        <p:spPr/>
        <p:txBody>
          <a:bodyPr/>
          <a:lstStyle/>
          <a:p>
            <a:pPr>
              <a:defRPr/>
            </a:pPr>
            <a:fld id="{7FC5471B-4504-4DDE-8A2E-161189925F3A}" type="slidenum">
              <a:rPr lang="en-US" altLang="zh-CN" smtClean="0"/>
              <a:pPr>
                <a:defRPr/>
              </a:pPr>
              <a:t>47</a:t>
            </a:fld>
            <a:endParaRPr lang="en-US" altLang="zh-CN"/>
          </a:p>
        </p:txBody>
      </p:sp>
    </p:spTree>
    <p:extLst>
      <p:ext uri="{BB962C8B-B14F-4D97-AF65-F5344CB8AC3E}">
        <p14:creationId xmlns:p14="http://schemas.microsoft.com/office/powerpoint/2010/main" val="11550571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Times New Roman" pitchFamily="18" charset="0"/>
                <a:ea typeface="SimSun" pitchFamily="2" charset="-122"/>
                <a:cs typeface="+mn-cs"/>
                <a:hlinkClick r:id="rId3" invalidUrl="http://cn.bing.com/dict/communicate sth to sb"/>
              </a:rPr>
              <a:t>communicate </a:t>
            </a:r>
            <a:r>
              <a:rPr lang="en-US" altLang="zh-CN" sz="1200" b="1" kern="1200" dirty="0" err="1">
                <a:solidFill>
                  <a:schemeClr val="tx1"/>
                </a:solidFill>
                <a:effectLst/>
                <a:latin typeface="Times New Roman" pitchFamily="18" charset="0"/>
                <a:ea typeface="SimSun" pitchFamily="2" charset="-122"/>
                <a:cs typeface="+mn-cs"/>
                <a:hlinkClick r:id="rId3" invalidUrl="http://cn.bing.com/dict/communicate sth to sb"/>
              </a:rPr>
              <a:t>sth</a:t>
            </a:r>
            <a:r>
              <a:rPr lang="en-US" altLang="zh-CN" sz="1200" b="1" kern="1200" dirty="0">
                <a:solidFill>
                  <a:schemeClr val="tx1"/>
                </a:solidFill>
                <a:effectLst/>
                <a:latin typeface="Times New Roman" pitchFamily="18" charset="0"/>
                <a:ea typeface="SimSun" pitchFamily="2" charset="-122"/>
                <a:cs typeface="+mn-cs"/>
                <a:hlinkClick r:id="rId3" invalidUrl="http://cn.bing.com/dict/communicate sth to sb"/>
              </a:rPr>
              <a:t> to </a:t>
            </a:r>
            <a:r>
              <a:rPr lang="en-US" altLang="zh-CN" sz="1200" b="1" kern="1200" dirty="0" err="1">
                <a:solidFill>
                  <a:schemeClr val="tx1"/>
                </a:solidFill>
                <a:effectLst/>
                <a:latin typeface="Times New Roman" pitchFamily="18" charset="0"/>
                <a:ea typeface="SimSun" pitchFamily="2" charset="-122"/>
                <a:cs typeface="+mn-cs"/>
                <a:hlinkClick r:id="rId3" invalidUrl="http://cn.bing.com/dict/communicate sth to sb"/>
              </a:rPr>
              <a:t>sb</a:t>
            </a:r>
            <a:r>
              <a:rPr lang="en-US" altLang="zh-CN" sz="1200" b="1" kern="1200" dirty="0">
                <a:solidFill>
                  <a:schemeClr val="tx1"/>
                </a:solidFill>
                <a:effectLst/>
                <a:latin typeface="Times New Roman" pitchFamily="18" charset="0"/>
                <a:ea typeface="SimSun" pitchFamily="2" charset="-122"/>
                <a:cs typeface="+mn-cs"/>
                <a:hlinkClick r:id="rId3" invalidUrl="http://cn.bing.com/dict/communicate sth to sb"/>
              </a:rPr>
              <a:t> - </a:t>
            </a:r>
            <a:r>
              <a:rPr lang="zh-CN" altLang="en-US" sz="1200" b="1" kern="1200" dirty="0">
                <a:solidFill>
                  <a:schemeClr val="tx1"/>
                </a:solidFill>
                <a:effectLst/>
                <a:latin typeface="Times New Roman" pitchFamily="18" charset="0"/>
                <a:ea typeface="SimSun" pitchFamily="2" charset="-122"/>
                <a:cs typeface="+mn-cs"/>
                <a:hlinkClick r:id="rId3" invalidUrl="http://cn.bing.com/dict/communicate sth to sb"/>
              </a:rPr>
              <a:t>必应词典</a:t>
            </a:r>
            <a:endParaRPr lang="zh-CN" altLang="en-US" sz="1200" b="1" kern="1200" dirty="0">
              <a:solidFill>
                <a:schemeClr val="tx1"/>
              </a:solidFill>
              <a:effectLst/>
              <a:latin typeface="Times New Roman" pitchFamily="18" charset="0"/>
              <a:ea typeface="SimSun" pitchFamily="2" charset="-122"/>
              <a:cs typeface="+mn-cs"/>
            </a:endParaRPr>
          </a:p>
          <a:p>
            <a:r>
              <a:rPr lang="zh-CN" altLang="en-US" sz="1200" kern="1200" dirty="0">
                <a:solidFill>
                  <a:schemeClr val="tx1"/>
                </a:solidFill>
                <a:effectLst/>
                <a:latin typeface="Times New Roman" pitchFamily="18" charset="0"/>
                <a:ea typeface="SimSun" pitchFamily="2" charset="-122"/>
                <a:cs typeface="+mn-cs"/>
              </a:rPr>
              <a:t>网络把</a:t>
            </a:r>
            <a:r>
              <a:rPr lang="en-US" altLang="zh-CN" sz="1200" kern="1200" dirty="0">
                <a:solidFill>
                  <a:schemeClr val="tx1"/>
                </a:solidFill>
                <a:effectLst/>
                <a:latin typeface="Times New Roman" pitchFamily="18" charset="0"/>
                <a:ea typeface="SimSun" pitchFamily="2" charset="-122"/>
                <a:cs typeface="+mn-cs"/>
              </a:rPr>
              <a:t>……</a:t>
            </a:r>
            <a:r>
              <a:rPr lang="zh-CN" altLang="en-US" sz="1200" kern="1200" dirty="0">
                <a:solidFill>
                  <a:schemeClr val="tx1"/>
                </a:solidFill>
                <a:effectLst/>
                <a:latin typeface="Times New Roman" pitchFamily="18" charset="0"/>
                <a:ea typeface="SimSun" pitchFamily="2" charset="-122"/>
                <a:cs typeface="+mn-cs"/>
              </a:rPr>
              <a:t>传达给某人；把传递给某人；传送某事物给某人</a:t>
            </a:r>
            <a:endParaRPr lang="en-US" altLang="zh-CN" sz="1200" kern="1200" dirty="0">
              <a:solidFill>
                <a:schemeClr val="tx1"/>
              </a:solidFill>
              <a:effectLst/>
              <a:latin typeface="Times New Roman" pitchFamily="18" charset="0"/>
              <a:ea typeface="SimSun" pitchFamily="2" charset="-122"/>
              <a:cs typeface="+mn-cs"/>
            </a:endParaRPr>
          </a:p>
          <a:p>
            <a:endParaRPr lang="en-US" altLang="zh-CN" sz="1200" kern="1200" dirty="0">
              <a:solidFill>
                <a:schemeClr val="tx1"/>
              </a:solidFill>
              <a:effectLst/>
              <a:latin typeface="Times New Roman" pitchFamily="18" charset="0"/>
              <a:ea typeface="SimSun" pitchFamily="2" charset="-122"/>
              <a:cs typeface="+mn-cs"/>
            </a:endParaRPr>
          </a:p>
          <a:p>
            <a:pPr rtl="0"/>
            <a:r>
              <a:rPr lang="en-US" altLang="zh-CN" dirty="0">
                <a:effectLst/>
              </a:rPr>
              <a:t>A </a:t>
            </a:r>
            <a:r>
              <a:rPr lang="en-US" altLang="zh-CN" b="1" dirty="0">
                <a:effectLst/>
              </a:rPr>
              <a:t>programming language</a:t>
            </a:r>
            <a:r>
              <a:rPr lang="en-US" altLang="zh-CN" dirty="0">
                <a:effectLst/>
              </a:rPr>
              <a:t> is a </a:t>
            </a:r>
            <a:r>
              <a:rPr lang="en-US" altLang="zh-CN" dirty="0">
                <a:effectLst/>
                <a:hlinkClick r:id="rId4" tooltip="Formal language"/>
              </a:rPr>
              <a:t>formal</a:t>
            </a:r>
            <a:r>
              <a:rPr lang="en-US" altLang="zh-CN" dirty="0">
                <a:effectLst/>
              </a:rPr>
              <a:t> </a:t>
            </a:r>
            <a:r>
              <a:rPr lang="en-US" altLang="zh-CN" dirty="0">
                <a:effectLst/>
                <a:hlinkClick r:id="rId5" tooltip="Constructed language"/>
              </a:rPr>
              <a:t>constructed language</a:t>
            </a:r>
            <a:r>
              <a:rPr lang="en-US" altLang="zh-CN" dirty="0">
                <a:effectLst/>
              </a:rPr>
              <a:t> designed to communicate </a:t>
            </a:r>
            <a:r>
              <a:rPr lang="en-US" altLang="zh-CN" dirty="0">
                <a:effectLst/>
                <a:hlinkClick r:id="rId6" tooltip="Machine instruction"/>
              </a:rPr>
              <a:t>instructions</a:t>
            </a:r>
            <a:r>
              <a:rPr lang="en-US" altLang="zh-CN" dirty="0">
                <a:effectLst/>
              </a:rPr>
              <a:t> to a </a:t>
            </a:r>
            <a:r>
              <a:rPr lang="en-US" altLang="zh-CN" dirty="0">
                <a:effectLst/>
                <a:hlinkClick r:id="rId7" tooltip="Machine"/>
              </a:rPr>
              <a:t>machine</a:t>
            </a:r>
            <a:r>
              <a:rPr lang="en-US" altLang="zh-CN" dirty="0">
                <a:effectLst/>
              </a:rPr>
              <a:t>, particularly a </a:t>
            </a:r>
            <a:r>
              <a:rPr lang="en-US" altLang="zh-CN" dirty="0">
                <a:effectLst/>
                <a:hlinkClick r:id="rId8" tooltip="Computer"/>
              </a:rPr>
              <a:t>computer</a:t>
            </a:r>
            <a:r>
              <a:rPr lang="en-US" altLang="zh-CN" dirty="0">
                <a:effectLst/>
              </a:rPr>
              <a:t>. Programming languages can be used to create </a:t>
            </a:r>
            <a:r>
              <a:rPr lang="en-US" altLang="zh-CN" dirty="0">
                <a:effectLst/>
                <a:hlinkClick r:id="rId9" tooltip="Program (machine)"/>
              </a:rPr>
              <a:t>programs</a:t>
            </a:r>
            <a:r>
              <a:rPr lang="en-US" altLang="zh-CN" dirty="0">
                <a:effectLst/>
              </a:rPr>
              <a:t> to control the behavior of a machine or to express </a:t>
            </a:r>
            <a:r>
              <a:rPr lang="en-US" altLang="zh-CN" dirty="0">
                <a:effectLst/>
                <a:hlinkClick r:id="rId10" tooltip="Algorithm"/>
              </a:rPr>
              <a:t>algorithms</a:t>
            </a:r>
            <a:r>
              <a:rPr lang="en-US" altLang="zh-CN" dirty="0">
                <a:effectLst/>
              </a:rPr>
              <a:t>.</a:t>
            </a:r>
          </a:p>
          <a:p>
            <a:pPr rtl="0"/>
            <a:r>
              <a:rPr lang="en-US" altLang="zh-CN" dirty="0">
                <a:effectLst/>
              </a:rPr>
              <a:t>The earliest programming languages preceded the </a:t>
            </a:r>
            <a:r>
              <a:rPr lang="en-US" altLang="zh-CN" dirty="0">
                <a:effectLst/>
                <a:hlinkClick r:id="rId11" tooltip="History of computing hardware"/>
              </a:rPr>
              <a:t>invention of the digital computer</a:t>
            </a:r>
            <a:r>
              <a:rPr lang="en-US" altLang="zh-CN" dirty="0">
                <a:effectLst/>
              </a:rPr>
              <a:t> and were used to direct the behavior of machines such as </a:t>
            </a:r>
            <a:r>
              <a:rPr lang="en-US" altLang="zh-CN" dirty="0">
                <a:effectLst/>
                <a:hlinkClick r:id="rId12" tooltip="Jacquard loom"/>
              </a:rPr>
              <a:t>Jacquard looms</a:t>
            </a:r>
            <a:r>
              <a:rPr lang="en-US" altLang="zh-CN" dirty="0">
                <a:effectLst/>
              </a:rPr>
              <a:t> and </a:t>
            </a:r>
            <a:r>
              <a:rPr lang="en-US" altLang="zh-CN" dirty="0">
                <a:effectLst/>
                <a:hlinkClick r:id="rId13" tooltip="Player piano"/>
              </a:rPr>
              <a:t>player pianos</a:t>
            </a:r>
            <a:r>
              <a:rPr lang="en-US" altLang="zh-CN" dirty="0">
                <a:effectLst/>
              </a:rPr>
              <a:t>.</a:t>
            </a:r>
            <a:r>
              <a:rPr lang="en-US" altLang="zh-CN" baseline="30000" dirty="0">
                <a:effectLst/>
                <a:hlinkClick r:id="rId14"/>
              </a:rPr>
              <a:t>[1]</a:t>
            </a:r>
            <a:r>
              <a:rPr lang="en-US" altLang="zh-CN" dirty="0">
                <a:effectLst/>
              </a:rPr>
              <a:t> Thousands of different programming languages have been created, mainly in the computer field, and many more still are being created every year. Many programming languages require computation to be specified in an </a:t>
            </a:r>
            <a:r>
              <a:rPr lang="en-US" altLang="zh-CN" dirty="0">
                <a:effectLst/>
                <a:hlinkClick r:id="rId15" tooltip="Imperative programming"/>
              </a:rPr>
              <a:t>imperative</a:t>
            </a:r>
            <a:r>
              <a:rPr lang="en-US" altLang="zh-CN" dirty="0">
                <a:effectLst/>
              </a:rPr>
              <a:t> form (i.e., as a sequence of operations to perform), while other languages utilize other forms of program specification such as the </a:t>
            </a:r>
            <a:r>
              <a:rPr lang="en-US" altLang="zh-CN" dirty="0">
                <a:effectLst/>
                <a:hlinkClick r:id="rId16" tooltip="Declarative programming"/>
              </a:rPr>
              <a:t>declarative</a:t>
            </a:r>
            <a:r>
              <a:rPr lang="en-US" altLang="zh-CN" dirty="0">
                <a:effectLst/>
              </a:rPr>
              <a:t> form (i.e. the desired result is specified, not how to achieve it).</a:t>
            </a:r>
          </a:p>
          <a:p>
            <a:pPr rtl="0"/>
            <a:r>
              <a:rPr lang="en-US" altLang="zh-CN" dirty="0">
                <a:effectLst/>
              </a:rPr>
              <a:t>The description of a programming language is usually split into the two components of </a:t>
            </a:r>
            <a:r>
              <a:rPr lang="en-US" altLang="zh-CN" dirty="0">
                <a:effectLst/>
                <a:hlinkClick r:id="rId17" tooltip="Syntax (programming languages)"/>
              </a:rPr>
              <a:t>syntax</a:t>
            </a:r>
            <a:r>
              <a:rPr lang="en-US" altLang="zh-CN" dirty="0">
                <a:effectLst/>
              </a:rPr>
              <a:t> (form) and </a:t>
            </a:r>
            <a:r>
              <a:rPr lang="en-US" altLang="zh-CN" dirty="0">
                <a:effectLst/>
                <a:hlinkClick r:id="rId18" tooltip="Semantics"/>
              </a:rPr>
              <a:t>semantics</a:t>
            </a:r>
            <a:r>
              <a:rPr lang="en-US" altLang="zh-CN" dirty="0">
                <a:effectLst/>
              </a:rPr>
              <a:t> (meaning). Some languages are defined by a specification document (for example, the </a:t>
            </a:r>
            <a:r>
              <a:rPr lang="en-US" altLang="zh-CN" dirty="0">
                <a:effectLst/>
                <a:hlinkClick r:id="rId19" tooltip="C (programming language)"/>
              </a:rPr>
              <a:t>C</a:t>
            </a:r>
            <a:r>
              <a:rPr lang="en-US" altLang="zh-CN" dirty="0">
                <a:effectLst/>
              </a:rPr>
              <a:t> programming language is specified by an </a:t>
            </a:r>
            <a:r>
              <a:rPr lang="en-US" altLang="zh-CN" dirty="0">
                <a:effectLst/>
                <a:hlinkClick r:id="rId20" tooltip="International Organization for Standardization"/>
              </a:rPr>
              <a:t>ISO</a:t>
            </a:r>
            <a:r>
              <a:rPr lang="en-US" altLang="zh-CN" dirty="0">
                <a:effectLst/>
              </a:rPr>
              <a:t> Standard), while other languages (such as </a:t>
            </a:r>
            <a:r>
              <a:rPr lang="en-US" altLang="zh-CN" dirty="0">
                <a:effectLst/>
                <a:hlinkClick r:id="rId21" tooltip="Perl"/>
              </a:rPr>
              <a:t>Perl</a:t>
            </a:r>
            <a:r>
              <a:rPr lang="en-US" altLang="zh-CN" dirty="0">
                <a:effectLst/>
              </a:rPr>
              <a:t>) have a dominant </a:t>
            </a:r>
            <a:r>
              <a:rPr lang="en-US" altLang="zh-CN" dirty="0">
                <a:effectLst/>
                <a:hlinkClick r:id="rId22" tooltip="Programming language implementation"/>
              </a:rPr>
              <a:t>implementation</a:t>
            </a:r>
            <a:r>
              <a:rPr lang="en-US" altLang="zh-CN" dirty="0">
                <a:effectLst/>
              </a:rPr>
              <a:t> that is treated as a </a:t>
            </a:r>
            <a:r>
              <a:rPr lang="en-US" altLang="zh-CN" dirty="0">
                <a:effectLst/>
                <a:hlinkClick r:id="rId23" tooltip="Reference implementation"/>
              </a:rPr>
              <a:t>reference</a:t>
            </a:r>
            <a:r>
              <a:rPr lang="en-US" altLang="zh-CN" dirty="0">
                <a:effectLst/>
              </a:rPr>
              <a:t>.</a:t>
            </a:r>
          </a:p>
          <a:p>
            <a:endParaRPr lang="zh-CN" altLang="en-US" sz="1200" kern="1200" dirty="0">
              <a:solidFill>
                <a:schemeClr val="tx1"/>
              </a:solidFill>
              <a:effectLst/>
              <a:latin typeface="Times New Roman" pitchFamily="18" charset="0"/>
              <a:ea typeface="SimSun" pitchFamily="2" charset="-122"/>
              <a:cs typeface="+mn-cs"/>
            </a:endParaRPr>
          </a:p>
        </p:txBody>
      </p:sp>
      <p:sp>
        <p:nvSpPr>
          <p:cNvPr id="4" name="灯片编号占位符 3"/>
          <p:cNvSpPr>
            <a:spLocks noGrp="1"/>
          </p:cNvSpPr>
          <p:nvPr>
            <p:ph type="sldNum" sz="quarter" idx="10"/>
          </p:nvPr>
        </p:nvSpPr>
        <p:spPr/>
        <p:txBody>
          <a:bodyPr/>
          <a:lstStyle/>
          <a:p>
            <a:fld id="{7873EEE9-AE76-41EC-B01E-38074100D125}" type="slidenum">
              <a:rPr lang="en-US" altLang="zh-CN" smtClean="0"/>
              <a:pPr/>
              <a:t>49</a:t>
            </a:fld>
            <a:endParaRPr lang="en-US" altLang="zh-CN"/>
          </a:p>
        </p:txBody>
      </p:sp>
    </p:spTree>
    <p:extLst>
      <p:ext uri="{BB962C8B-B14F-4D97-AF65-F5344CB8AC3E}">
        <p14:creationId xmlns:p14="http://schemas.microsoft.com/office/powerpoint/2010/main" val="432503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traits</a:t>
            </a:r>
          </a:p>
          <a:p>
            <a:r>
              <a:rPr lang="zh-CN" altLang="en-US" dirty="0"/>
              <a:t>基本翻译</a:t>
            </a:r>
          </a:p>
          <a:p>
            <a:r>
              <a:rPr lang="en-US" altLang="zh-CN" dirty="0"/>
              <a:t>n. </a:t>
            </a:r>
            <a:r>
              <a:rPr lang="zh-CN" altLang="en-US" dirty="0"/>
              <a:t>特性，特质，性格（</a:t>
            </a:r>
            <a:r>
              <a:rPr lang="en-US" altLang="zh-CN" dirty="0"/>
              <a:t>trait</a:t>
            </a:r>
            <a:r>
              <a:rPr lang="zh-CN" altLang="en-US" dirty="0"/>
              <a:t>的复数）</a:t>
            </a:r>
          </a:p>
          <a:p>
            <a:r>
              <a:rPr lang="zh-CN" altLang="en-US" dirty="0"/>
              <a:t>网络释义</a:t>
            </a:r>
          </a:p>
          <a:p>
            <a:r>
              <a:rPr lang="en-US" altLang="zh-CN" dirty="0"/>
              <a:t>Traits:</a:t>
            </a:r>
            <a:r>
              <a:rPr lang="zh-CN" altLang="en-US" dirty="0"/>
              <a:t>特质 </a:t>
            </a:r>
            <a:r>
              <a:rPr lang="en-US" altLang="zh-CN" dirty="0"/>
              <a:t>| </a:t>
            </a:r>
            <a:r>
              <a:rPr lang="zh-CN" altLang="en-US" dirty="0"/>
              <a:t>特性 </a:t>
            </a:r>
            <a:r>
              <a:rPr lang="en-US" altLang="zh-CN" dirty="0"/>
              <a:t>| </a:t>
            </a:r>
            <a:r>
              <a:rPr lang="zh-CN" altLang="en-US" dirty="0"/>
              <a:t>性状</a:t>
            </a:r>
            <a:endParaRPr lang="en-US" altLang="zh-CN" dirty="0"/>
          </a:p>
          <a:p>
            <a:r>
              <a:rPr lang="en-US" altLang="zh-CN" dirty="0"/>
              <a:t>Constitutes</a:t>
            </a:r>
          </a:p>
          <a:p>
            <a:r>
              <a:rPr lang="zh-CN" altLang="en-US" dirty="0"/>
              <a:t>构成，组成，成为</a:t>
            </a:r>
            <a:r>
              <a:rPr lang="en-US" altLang="zh-CN" dirty="0"/>
              <a:t>…</a:t>
            </a:r>
            <a:r>
              <a:rPr lang="zh-CN" altLang="en-US" dirty="0"/>
              <a:t>的本质</a:t>
            </a:r>
          </a:p>
          <a:p>
            <a:endParaRPr lang="zh-CN" altLang="en-US" dirty="0"/>
          </a:p>
        </p:txBody>
      </p:sp>
      <p:sp>
        <p:nvSpPr>
          <p:cNvPr id="4" name="灯片编号占位符 3"/>
          <p:cNvSpPr>
            <a:spLocks noGrp="1"/>
          </p:cNvSpPr>
          <p:nvPr>
            <p:ph type="sldNum" sz="quarter" idx="10"/>
          </p:nvPr>
        </p:nvSpPr>
        <p:spPr/>
        <p:txBody>
          <a:bodyPr/>
          <a:lstStyle/>
          <a:p>
            <a:fld id="{7873EEE9-AE76-41EC-B01E-38074100D125}" type="slidenum">
              <a:rPr lang="en-US" altLang="zh-CN" smtClean="0"/>
              <a:pPr/>
              <a:t>50</a:t>
            </a:fld>
            <a:endParaRPr lang="en-US" altLang="zh-CN"/>
          </a:p>
        </p:txBody>
      </p:sp>
    </p:spTree>
    <p:extLst>
      <p:ext uri="{BB962C8B-B14F-4D97-AF65-F5344CB8AC3E}">
        <p14:creationId xmlns:p14="http://schemas.microsoft.com/office/powerpoint/2010/main" val="418410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lnSpc>
                <a:spcPct val="150000"/>
              </a:lnSpc>
            </a:pPr>
            <a:r>
              <a:rPr lang="en-US" altLang="zh-CN" sz="1200" dirty="0"/>
              <a:t>It is generally accepted that </a:t>
            </a:r>
            <a:r>
              <a:rPr lang="en-US" altLang="zh-CN" sz="1200" dirty="0">
                <a:solidFill>
                  <a:srgbClr val="FF0000"/>
                </a:solidFill>
              </a:rPr>
              <a:t>a complete specification </a:t>
            </a:r>
            <a:r>
              <a:rPr lang="en-US" altLang="zh-CN" sz="1200" dirty="0"/>
              <a:t>for a programming language includes </a:t>
            </a:r>
            <a:r>
              <a:rPr lang="en-US" altLang="zh-CN" sz="1200" dirty="0">
                <a:solidFill>
                  <a:srgbClr val="FF0000"/>
                </a:solidFill>
              </a:rPr>
              <a:t>a description</a:t>
            </a:r>
            <a:r>
              <a:rPr lang="en-US" altLang="zh-CN" sz="1200" dirty="0"/>
              <a:t>, possibly idealized, of a machine or processor for that language. </a:t>
            </a:r>
          </a:p>
          <a:p>
            <a:pPr algn="l">
              <a:lnSpc>
                <a:spcPct val="150000"/>
              </a:lnSpc>
            </a:pPr>
            <a:r>
              <a:rPr lang="en-US" altLang="zh-CN" sz="1200" dirty="0"/>
              <a:t>In most practical contexts, a programming language </a:t>
            </a:r>
            <a:r>
              <a:rPr lang="en-US" altLang="zh-CN" sz="1200" dirty="0">
                <a:solidFill>
                  <a:srgbClr val="FF0000"/>
                </a:solidFill>
              </a:rPr>
              <a:t>involves a computer</a:t>
            </a:r>
            <a:r>
              <a:rPr lang="en-US" altLang="zh-CN" sz="1200" dirty="0"/>
              <a:t>; consequently, programming languages are usually defined and studied this way. </a:t>
            </a:r>
          </a:p>
          <a:p>
            <a:endParaRPr lang="zh-CN" altLang="en-US" dirty="0"/>
          </a:p>
        </p:txBody>
      </p:sp>
      <p:sp>
        <p:nvSpPr>
          <p:cNvPr id="4" name="灯片编号占位符 3"/>
          <p:cNvSpPr>
            <a:spLocks noGrp="1"/>
          </p:cNvSpPr>
          <p:nvPr>
            <p:ph type="sldNum" sz="quarter" idx="10"/>
          </p:nvPr>
        </p:nvSpPr>
        <p:spPr/>
        <p:txBody>
          <a:bodyPr/>
          <a:lstStyle/>
          <a:p>
            <a:fld id="{7873EEE9-AE76-41EC-B01E-38074100D125}" type="slidenum">
              <a:rPr lang="en-US" altLang="zh-CN" smtClean="0"/>
              <a:pPr/>
              <a:t>51</a:t>
            </a:fld>
            <a:endParaRPr lang="en-US" altLang="zh-CN"/>
          </a:p>
        </p:txBody>
      </p:sp>
    </p:spTree>
    <p:extLst>
      <p:ext uri="{BB962C8B-B14F-4D97-AF65-F5344CB8AC3E}">
        <p14:creationId xmlns:p14="http://schemas.microsoft.com/office/powerpoint/2010/main" val="198266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Times New Roman" pitchFamily="18" charset="0"/>
                <a:ea typeface="SimSun" pitchFamily="2" charset="-122"/>
                <a:cs typeface="+mn-cs"/>
              </a:rPr>
              <a:t>This is a course on the principles of programming languages. Why study these principles? Because they are fundamental to the design, implementation, and application of programming languages. </a:t>
            </a:r>
          </a:p>
          <a:p>
            <a:endParaRPr lang="zh-CN" altLang="en-US" dirty="0"/>
          </a:p>
        </p:txBody>
      </p:sp>
      <p:sp>
        <p:nvSpPr>
          <p:cNvPr id="4" name="灯片编号占位符 3"/>
          <p:cNvSpPr>
            <a:spLocks noGrp="1"/>
          </p:cNvSpPr>
          <p:nvPr>
            <p:ph type="sldNum" sz="quarter" idx="10"/>
          </p:nvPr>
        </p:nvSpPr>
        <p:spPr/>
        <p:txBody>
          <a:bodyPr/>
          <a:lstStyle/>
          <a:p>
            <a:fld id="{7873EEE9-AE76-41EC-B01E-38074100D125}" type="slidenum">
              <a:rPr lang="en-US" altLang="zh-CN" smtClean="0"/>
              <a:pPr/>
              <a:t>7</a:t>
            </a:fld>
            <a:endParaRPr lang="en-US" altLang="zh-CN"/>
          </a:p>
        </p:txBody>
      </p:sp>
    </p:spTree>
    <p:extLst>
      <p:ext uri="{BB962C8B-B14F-4D97-AF65-F5344CB8AC3E}">
        <p14:creationId xmlns:p14="http://schemas.microsoft.com/office/powerpoint/2010/main" val="20350439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dirty="0">
                <a:effectLst/>
                <a:hlinkClick r:id="rId3" tooltip="Markup languages"/>
              </a:rPr>
              <a:t>Markup languages</a:t>
            </a:r>
            <a:r>
              <a:rPr lang="en-US" altLang="zh-CN" dirty="0">
                <a:effectLst/>
              </a:rPr>
              <a:t> like </a:t>
            </a:r>
            <a:r>
              <a:rPr lang="en-US" altLang="zh-CN" dirty="0">
                <a:effectLst/>
                <a:hlinkClick r:id="rId4" tooltip="XML"/>
              </a:rPr>
              <a:t>XML</a:t>
            </a:r>
            <a:r>
              <a:rPr lang="en-US" altLang="zh-CN" dirty="0">
                <a:effectLst/>
              </a:rPr>
              <a:t>, </a:t>
            </a:r>
            <a:r>
              <a:rPr lang="en-US" altLang="zh-CN" dirty="0">
                <a:effectLst/>
                <a:hlinkClick r:id="rId5" tooltip="HTML"/>
              </a:rPr>
              <a:t>HTML</a:t>
            </a:r>
            <a:r>
              <a:rPr lang="en-US" altLang="zh-CN" dirty="0">
                <a:effectLst/>
              </a:rPr>
              <a:t> or </a:t>
            </a:r>
            <a:r>
              <a:rPr lang="en-US" altLang="zh-CN" dirty="0" err="1">
                <a:effectLst/>
                <a:hlinkClick r:id="rId6" tooltip="Troff"/>
              </a:rPr>
              <a:t>troff</a:t>
            </a:r>
            <a:r>
              <a:rPr lang="en-US" altLang="zh-CN" dirty="0">
                <a:effectLst/>
              </a:rPr>
              <a:t>, which define </a:t>
            </a:r>
            <a:r>
              <a:rPr lang="en-US" altLang="zh-CN" dirty="0">
                <a:effectLst/>
                <a:hlinkClick r:id="rId7" tooltip="Structured data"/>
              </a:rPr>
              <a:t>structured data</a:t>
            </a:r>
            <a:r>
              <a:rPr lang="en-US" altLang="zh-CN" dirty="0">
                <a:effectLst/>
              </a:rPr>
              <a:t>, are not usually considered programming languages.</a:t>
            </a:r>
            <a:r>
              <a:rPr lang="en-US" altLang="zh-CN" baseline="30000" dirty="0">
                <a:effectLst/>
                <a:hlinkClick r:id="rId8"/>
              </a:rPr>
              <a:t>[12]</a:t>
            </a:r>
            <a:r>
              <a:rPr lang="en-US" altLang="zh-CN" baseline="30000" dirty="0">
                <a:effectLst/>
                <a:hlinkClick r:id="rId9"/>
              </a:rPr>
              <a:t>[13]</a:t>
            </a:r>
            <a:r>
              <a:rPr lang="en-US" altLang="zh-CN" baseline="30000" dirty="0">
                <a:effectLst/>
                <a:hlinkClick r:id="rId10"/>
              </a:rPr>
              <a:t>[14]</a:t>
            </a:r>
            <a:r>
              <a:rPr lang="en-US" altLang="zh-CN" dirty="0">
                <a:effectLst/>
              </a:rPr>
              <a:t> Programming languages may, however, share the syntax with markup languages if a computational semantics is defined. </a:t>
            </a:r>
            <a:r>
              <a:rPr lang="en-US" altLang="zh-CN" dirty="0">
                <a:effectLst/>
                <a:hlinkClick r:id="rId11" tooltip="XSLT"/>
              </a:rPr>
              <a:t>XSLT</a:t>
            </a:r>
            <a:r>
              <a:rPr lang="en-US" altLang="zh-CN" dirty="0">
                <a:effectLst/>
              </a:rPr>
              <a:t>, for example, is a </a:t>
            </a:r>
            <a:r>
              <a:rPr lang="en-US" altLang="zh-CN" dirty="0">
                <a:effectLst/>
                <a:hlinkClick r:id="rId12" tooltip="Turing completeness"/>
              </a:rPr>
              <a:t>Turing complete</a:t>
            </a:r>
            <a:r>
              <a:rPr lang="en-US" altLang="zh-CN" dirty="0">
                <a:effectLst/>
              </a:rPr>
              <a:t> XML dialect.</a:t>
            </a:r>
            <a:r>
              <a:rPr lang="en-US" altLang="zh-CN" baseline="30000" dirty="0">
                <a:effectLst/>
                <a:hlinkClick r:id="rId13"/>
              </a:rPr>
              <a:t>[15]</a:t>
            </a:r>
            <a:r>
              <a:rPr lang="en-US" altLang="zh-CN" baseline="30000" dirty="0">
                <a:effectLst/>
                <a:hlinkClick r:id="rId14"/>
              </a:rPr>
              <a:t>[16]</a:t>
            </a:r>
            <a:r>
              <a:rPr lang="en-US" altLang="zh-CN" baseline="30000" dirty="0">
                <a:effectLst/>
                <a:hlinkClick r:id="rId15"/>
              </a:rPr>
              <a:t>[17]</a:t>
            </a:r>
            <a:r>
              <a:rPr lang="en-US" altLang="zh-CN" dirty="0">
                <a:effectLst/>
              </a:rPr>
              <a:t> Moreover, </a:t>
            </a:r>
            <a:r>
              <a:rPr lang="en-US" altLang="zh-CN" dirty="0" err="1">
                <a:effectLst/>
                <a:hlinkClick r:id="rId16" tooltip="LaTeX"/>
              </a:rPr>
              <a:t>LaTeX</a:t>
            </a:r>
            <a:r>
              <a:rPr lang="en-US" altLang="zh-CN" dirty="0">
                <a:effectLst/>
              </a:rPr>
              <a:t>, which is mostly used for structuring documents, also contains a Turing complete subset.</a:t>
            </a:r>
            <a:r>
              <a:rPr lang="en-US" altLang="zh-CN" baseline="30000" dirty="0">
                <a:effectLst/>
                <a:hlinkClick r:id="rId17"/>
              </a:rPr>
              <a:t>[18]</a:t>
            </a:r>
            <a:r>
              <a:rPr lang="en-US" altLang="zh-CN" baseline="30000" dirty="0">
                <a:effectLst/>
                <a:hlinkClick r:id="rId18"/>
              </a:rPr>
              <a:t>[19]</a:t>
            </a:r>
            <a:endParaRPr lang="en-US" altLang="zh-CN" dirty="0">
              <a:effectLst/>
            </a:endParaRPr>
          </a:p>
          <a:p>
            <a:pPr rtl="0"/>
            <a:r>
              <a:rPr lang="en-US" altLang="zh-CN" dirty="0">
                <a:effectLst/>
              </a:rPr>
              <a:t>The term </a:t>
            </a:r>
            <a:r>
              <a:rPr lang="en-US" altLang="zh-CN" i="1" dirty="0">
                <a:effectLst/>
              </a:rPr>
              <a:t>computer language</a:t>
            </a:r>
            <a:r>
              <a:rPr lang="en-US" altLang="zh-CN" dirty="0">
                <a:effectLst/>
              </a:rPr>
              <a:t> is sometimes used interchangeably with programming language.</a:t>
            </a:r>
            <a:r>
              <a:rPr lang="en-US" altLang="zh-CN" baseline="30000" dirty="0">
                <a:effectLst/>
                <a:hlinkClick r:id="rId19"/>
              </a:rPr>
              <a:t>[20]</a:t>
            </a:r>
            <a:r>
              <a:rPr lang="en-US" altLang="zh-CN" dirty="0">
                <a:effectLst/>
              </a:rPr>
              <a:t> However, the usage of both terms varies among authors, including the exact scope of each. One usage describes programming languages as a subset of computer languages.</a:t>
            </a:r>
            <a:r>
              <a:rPr lang="en-US" altLang="zh-CN" baseline="30000" dirty="0">
                <a:effectLst/>
                <a:hlinkClick r:id="rId20"/>
              </a:rPr>
              <a:t>[21]</a:t>
            </a:r>
            <a:r>
              <a:rPr lang="en-US" altLang="zh-CN" dirty="0">
                <a:effectLst/>
              </a:rPr>
              <a:t> In this vein, languages used in computing that have a different goal than expressing computer programs are generically designated computer languages. For instance, markup languages are sometimes referred to as computer languages to emphasize that they are not meant to be used for programming.</a:t>
            </a:r>
            <a:r>
              <a:rPr lang="en-US" altLang="zh-CN" baseline="30000" dirty="0">
                <a:effectLst/>
                <a:hlinkClick r:id="rId21"/>
              </a:rPr>
              <a:t>[22]</a:t>
            </a:r>
            <a:endParaRPr lang="en-US" altLang="zh-CN" dirty="0">
              <a:effectLst/>
            </a:endParaRPr>
          </a:p>
          <a:p>
            <a:pPr rtl="0"/>
            <a:r>
              <a:rPr lang="en-US" altLang="zh-CN" dirty="0">
                <a:effectLst/>
              </a:rPr>
              <a:t>Another usage regards programming languages as theoretical constructs for programming abstract machines, and computer languages as the subset thereof that runs on physical computers, which have finite hardware resources.</a:t>
            </a:r>
            <a:r>
              <a:rPr lang="en-US" altLang="zh-CN" baseline="30000" dirty="0">
                <a:effectLst/>
                <a:hlinkClick r:id="rId22"/>
              </a:rPr>
              <a:t>[23]</a:t>
            </a:r>
            <a:r>
              <a:rPr lang="en-US" altLang="zh-CN" dirty="0">
                <a:effectLst/>
              </a:rPr>
              <a:t> </a:t>
            </a:r>
            <a:r>
              <a:rPr lang="en-US" altLang="zh-CN" dirty="0">
                <a:effectLst/>
                <a:hlinkClick r:id="rId23" tooltip="John C. Reynolds"/>
              </a:rPr>
              <a:t>John C. Reynolds</a:t>
            </a:r>
            <a:r>
              <a:rPr lang="en-US" altLang="zh-CN" dirty="0">
                <a:effectLst/>
              </a:rPr>
              <a:t> emphasizes that </a:t>
            </a:r>
            <a:r>
              <a:rPr lang="en-US" altLang="zh-CN" dirty="0">
                <a:effectLst/>
                <a:hlinkClick r:id="rId24" tooltip="Formal specification"/>
              </a:rPr>
              <a:t>formal specification</a:t>
            </a:r>
            <a:r>
              <a:rPr lang="en-US" altLang="zh-CN" dirty="0">
                <a:effectLst/>
              </a:rPr>
              <a:t> languages are just as much programming languages as are the languages intended for execution. He also argues that textual and even graphical input formats that affect the behavior of a computer are programming languages, despite the fact they are commonly not Turing-complete, and remarks that ignorance of programming language concepts is the reason for many flaws in input formats.</a:t>
            </a:r>
            <a:r>
              <a:rPr lang="en-US" altLang="zh-CN" baseline="30000" dirty="0">
                <a:effectLst/>
                <a:hlinkClick r:id="rId25"/>
              </a:rPr>
              <a:t>[24]</a:t>
            </a:r>
            <a:endParaRPr lang="en-US" altLang="zh-CN" dirty="0">
              <a:effectLst/>
            </a:endParaRPr>
          </a:p>
          <a:p>
            <a:endParaRPr lang="zh-CN" altLang="en-US" dirty="0"/>
          </a:p>
        </p:txBody>
      </p:sp>
      <p:sp>
        <p:nvSpPr>
          <p:cNvPr id="4" name="灯片编号占位符 3"/>
          <p:cNvSpPr>
            <a:spLocks noGrp="1"/>
          </p:cNvSpPr>
          <p:nvPr>
            <p:ph type="sldNum" sz="quarter" idx="10"/>
          </p:nvPr>
        </p:nvSpPr>
        <p:spPr/>
        <p:txBody>
          <a:bodyPr/>
          <a:lstStyle/>
          <a:p>
            <a:fld id="{7873EEE9-AE76-41EC-B01E-38074100D125}" type="slidenum">
              <a:rPr lang="en-US" altLang="zh-CN" smtClean="0"/>
              <a:pPr/>
              <a:t>53</a:t>
            </a:fld>
            <a:endParaRPr lang="en-US" altLang="zh-CN"/>
          </a:p>
        </p:txBody>
      </p:sp>
    </p:spTree>
    <p:extLst>
      <p:ext uri="{BB962C8B-B14F-4D97-AF65-F5344CB8AC3E}">
        <p14:creationId xmlns:p14="http://schemas.microsoft.com/office/powerpoint/2010/main" val="1797861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t>The term computer language is sometimes used interchangeably with programming language.[20] However, the usage of both terms varies among authors, including the exact scope of each. One usage describes programming languages as a subset of computer languages.[21] In this vein, languages used in computing that have a different goal than expressing computer programs are generically designated computer languages. For instance, markup languages are sometimes referred to as computer languages to emphasize that they are not meant to be used for programming.[22]</a:t>
            </a:r>
          </a:p>
          <a:p>
            <a:endParaRPr lang="zh-CN" altLang="en-US" dirty="0"/>
          </a:p>
        </p:txBody>
      </p:sp>
      <p:sp>
        <p:nvSpPr>
          <p:cNvPr id="4" name="灯片编号占位符 3"/>
          <p:cNvSpPr>
            <a:spLocks noGrp="1"/>
          </p:cNvSpPr>
          <p:nvPr>
            <p:ph type="sldNum" sz="quarter" idx="10"/>
          </p:nvPr>
        </p:nvSpPr>
        <p:spPr/>
        <p:txBody>
          <a:bodyPr/>
          <a:lstStyle/>
          <a:p>
            <a:fld id="{7873EEE9-AE76-41EC-B01E-38074100D125}" type="slidenum">
              <a:rPr lang="en-US" altLang="zh-CN" smtClean="0"/>
              <a:pPr/>
              <a:t>54</a:t>
            </a:fld>
            <a:endParaRPr lang="en-US" altLang="zh-CN"/>
          </a:p>
        </p:txBody>
      </p:sp>
    </p:spTree>
    <p:extLst>
      <p:ext uri="{BB962C8B-B14F-4D97-AF65-F5344CB8AC3E}">
        <p14:creationId xmlns:p14="http://schemas.microsoft.com/office/powerpoint/2010/main" val="1690218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52500" y="738188"/>
            <a:ext cx="4906963" cy="3681412"/>
          </a:xfrm>
        </p:spPr>
      </p:sp>
      <p:sp>
        <p:nvSpPr>
          <p:cNvPr id="3" name="备注占位符 2"/>
          <p:cNvSpPr>
            <a:spLocks noGrp="1"/>
          </p:cNvSpPr>
          <p:nvPr>
            <p:ph type="body" idx="1"/>
          </p:nvPr>
        </p:nvSpPr>
        <p:spPr/>
        <p:txBody>
          <a:bodyPr>
            <a:normAutofit/>
          </a:bodyPr>
          <a:lstStyle/>
          <a:p>
            <a:r>
              <a:rPr lang="en-US" altLang="zh-CN" dirty="0"/>
              <a:t>universe ['</a:t>
            </a:r>
            <a:r>
              <a:rPr lang="en-US" altLang="zh-CN" dirty="0" err="1"/>
              <a:t>ju:nivə:s</a:t>
            </a:r>
            <a:r>
              <a:rPr lang="en-US" altLang="zh-CN" dirty="0"/>
              <a:t>]</a:t>
            </a:r>
          </a:p>
          <a:p>
            <a:r>
              <a:rPr lang="zh-CN" altLang="en-US" dirty="0"/>
              <a:t>基本翻译</a:t>
            </a:r>
          </a:p>
          <a:p>
            <a:r>
              <a:rPr lang="en-US" altLang="zh-CN" dirty="0"/>
              <a:t>n. </a:t>
            </a:r>
            <a:r>
              <a:rPr lang="zh-CN" altLang="en-US" dirty="0"/>
              <a:t>宇宙；世界；领域</a:t>
            </a:r>
          </a:p>
          <a:p>
            <a:r>
              <a:rPr lang="zh-CN" altLang="en-US" dirty="0"/>
              <a:t>网络释义</a:t>
            </a:r>
          </a:p>
          <a:p>
            <a:r>
              <a:rPr lang="en-US" altLang="zh-CN" dirty="0"/>
              <a:t>universe:</a:t>
            </a:r>
            <a:r>
              <a:rPr lang="zh-CN" altLang="en-US" dirty="0"/>
              <a:t>宇宙 </a:t>
            </a:r>
            <a:r>
              <a:rPr lang="en-US" altLang="zh-CN" dirty="0"/>
              <a:t>| </a:t>
            </a:r>
            <a:r>
              <a:rPr lang="zh-CN" altLang="en-US" dirty="0"/>
              <a:t>总体 </a:t>
            </a:r>
            <a:r>
              <a:rPr lang="en-US" altLang="zh-CN" dirty="0"/>
              <a:t>| </a:t>
            </a:r>
            <a:r>
              <a:rPr lang="zh-CN" altLang="en-US" dirty="0"/>
              <a:t>全世界</a:t>
            </a:r>
          </a:p>
          <a:p>
            <a:endParaRPr lang="zh-CN" altLang="en-US" dirty="0"/>
          </a:p>
        </p:txBody>
      </p:sp>
      <p:sp>
        <p:nvSpPr>
          <p:cNvPr id="4" name="灯片编号占位符 3"/>
          <p:cNvSpPr>
            <a:spLocks noGrp="1"/>
          </p:cNvSpPr>
          <p:nvPr>
            <p:ph type="sldNum" sz="quarter" idx="10"/>
          </p:nvPr>
        </p:nvSpPr>
        <p:spPr/>
        <p:txBody>
          <a:bodyPr/>
          <a:lstStyle/>
          <a:p>
            <a:fld id="{815075C0-7633-4568-B608-3EFA7A1CCED3}" type="slidenum">
              <a:rPr lang="en-US" altLang="zh-CN" smtClean="0"/>
              <a:pPr/>
              <a:t>8</a:t>
            </a:fld>
            <a:endParaRPr lang="en-US" altLang="zh-CN"/>
          </a:p>
        </p:txBody>
      </p:sp>
    </p:spTree>
    <p:extLst>
      <p:ext uri="{BB962C8B-B14F-4D97-AF65-F5344CB8AC3E}">
        <p14:creationId xmlns:p14="http://schemas.microsoft.com/office/powerpoint/2010/main" val="2039726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52500" y="738188"/>
            <a:ext cx="4906963" cy="3681412"/>
          </a:xfrm>
        </p:spPr>
      </p:sp>
      <p:sp>
        <p:nvSpPr>
          <p:cNvPr id="3" name="备注占位符 2"/>
          <p:cNvSpPr>
            <a:spLocks noGrp="1"/>
          </p:cNvSpPr>
          <p:nvPr>
            <p:ph type="body" idx="1"/>
          </p:nvPr>
        </p:nvSpPr>
        <p:spPr/>
        <p:txBody>
          <a:bodyPr>
            <a:normAutofit/>
          </a:bodyPr>
          <a:lstStyle/>
          <a:p>
            <a:r>
              <a:rPr lang="en-US" altLang="zh-CN" dirty="0"/>
              <a:t>Parable</a:t>
            </a:r>
            <a:r>
              <a:rPr lang="zh-CN" altLang="en-US" dirty="0"/>
              <a:t>寓言</a:t>
            </a:r>
            <a:endParaRPr lang="en-US" altLang="zh-CN" dirty="0"/>
          </a:p>
          <a:p>
            <a:r>
              <a:rPr lang="en-US" altLang="zh-CN" dirty="0"/>
              <a:t>Moral</a:t>
            </a:r>
            <a:r>
              <a:rPr lang="en-US" altLang="zh-CN" baseline="0" dirty="0"/>
              <a:t> </a:t>
            </a:r>
            <a:r>
              <a:rPr lang="zh-CN" altLang="en-US" baseline="0" dirty="0"/>
              <a:t>道德</a:t>
            </a:r>
            <a:endParaRPr lang="en-US" altLang="zh-CN" baseline="0" dirty="0"/>
          </a:p>
          <a:p>
            <a:r>
              <a:rPr lang="en-US" altLang="zh-CN" baseline="0" dirty="0"/>
              <a:t>monads</a:t>
            </a:r>
          </a:p>
          <a:p>
            <a:endParaRPr lang="zh-CN" altLang="en-US" dirty="0"/>
          </a:p>
        </p:txBody>
      </p:sp>
      <p:sp>
        <p:nvSpPr>
          <p:cNvPr id="4" name="灯片编号占位符 3"/>
          <p:cNvSpPr>
            <a:spLocks noGrp="1"/>
          </p:cNvSpPr>
          <p:nvPr>
            <p:ph type="sldNum" sz="quarter" idx="10"/>
          </p:nvPr>
        </p:nvSpPr>
        <p:spPr/>
        <p:txBody>
          <a:bodyPr/>
          <a:lstStyle/>
          <a:p>
            <a:fld id="{815075C0-7633-4568-B608-3EFA7A1CCED3}" type="slidenum">
              <a:rPr lang="en-US" altLang="zh-CN" smtClean="0"/>
              <a:pPr/>
              <a:t>9</a:t>
            </a:fld>
            <a:endParaRPr lang="en-US" altLang="zh-CN"/>
          </a:p>
        </p:txBody>
      </p:sp>
    </p:spTree>
    <p:extLst>
      <p:ext uri="{BB962C8B-B14F-4D97-AF65-F5344CB8AC3E}">
        <p14:creationId xmlns:p14="http://schemas.microsoft.com/office/powerpoint/2010/main" val="2421785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52500" y="738188"/>
            <a:ext cx="4906963" cy="3681412"/>
          </a:xfrm>
        </p:spPr>
      </p:sp>
      <p:sp>
        <p:nvSpPr>
          <p:cNvPr id="3" name="备注占位符 2"/>
          <p:cNvSpPr>
            <a:spLocks noGrp="1"/>
          </p:cNvSpPr>
          <p:nvPr>
            <p:ph type="body" idx="1"/>
          </p:nvPr>
        </p:nvSpPr>
        <p:spPr/>
        <p:txBody>
          <a:bodyPr>
            <a:normAutofit/>
          </a:bodyPr>
          <a:lstStyle/>
          <a:p>
            <a:r>
              <a:rPr lang="en-US" altLang="zh-CN" dirty="0"/>
              <a:t>Parable</a:t>
            </a:r>
            <a:r>
              <a:rPr lang="zh-CN" altLang="en-US" dirty="0"/>
              <a:t>寓言</a:t>
            </a:r>
            <a:endParaRPr lang="en-US" altLang="zh-CN" dirty="0"/>
          </a:p>
          <a:p>
            <a:r>
              <a:rPr lang="en-US" altLang="zh-CN" dirty="0"/>
              <a:t>Moral</a:t>
            </a:r>
            <a:r>
              <a:rPr lang="en-US" altLang="zh-CN" baseline="0" dirty="0"/>
              <a:t> </a:t>
            </a:r>
            <a:r>
              <a:rPr lang="zh-CN" altLang="en-US" baseline="0" dirty="0"/>
              <a:t>道德</a:t>
            </a:r>
            <a:endParaRPr lang="en-US" altLang="zh-CN" baseline="0" dirty="0"/>
          </a:p>
          <a:p>
            <a:r>
              <a:rPr lang="en-US" altLang="zh-CN" baseline="0" dirty="0"/>
              <a:t>Monads</a:t>
            </a:r>
          </a:p>
          <a:p>
            <a:endParaRPr lang="en-US" altLang="zh-CN" baseline="0" dirty="0"/>
          </a:p>
          <a:p>
            <a:endParaRPr lang="en-US" altLang="zh-CN" baseline="0" dirty="0"/>
          </a:p>
          <a:p>
            <a:r>
              <a:rPr lang="en-US" altLang="zh-CN" b="1" dirty="0"/>
              <a:t>Continuations in Web development</a:t>
            </a:r>
          </a:p>
          <a:p>
            <a:r>
              <a:rPr lang="en-US" altLang="zh-CN" dirty="0"/>
              <a:t>One area that has seen practical use of continuations is in </a:t>
            </a:r>
            <a:r>
              <a:rPr lang="en-US" altLang="zh-CN" dirty="0">
                <a:hlinkClick r:id="rId3" action="ppaction://hlinkfile" tooltip="Web programming"/>
              </a:rPr>
              <a:t>Web programming</a:t>
            </a:r>
            <a:r>
              <a:rPr lang="en-US" altLang="zh-CN" dirty="0"/>
              <a:t>.</a:t>
            </a:r>
            <a:r>
              <a:rPr lang="en-US" altLang="zh-CN" dirty="0">
                <a:hlinkClick r:id="rId4"/>
              </a:rPr>
              <a:t>[1]</a:t>
            </a:r>
            <a:r>
              <a:rPr lang="en-US" altLang="zh-CN" dirty="0">
                <a:hlinkClick r:id="rId5"/>
              </a:rPr>
              <a:t>[2]</a:t>
            </a:r>
            <a:r>
              <a:rPr lang="en-US" altLang="zh-CN" dirty="0"/>
              <a:t> The use of continuations shields the programmer from the </a:t>
            </a:r>
            <a:r>
              <a:rPr lang="en-US" altLang="zh-CN" dirty="0">
                <a:hlinkClick r:id="rId6" action="ppaction://hlinkfile" tooltip="Stateless server"/>
              </a:rPr>
              <a:t>stateless</a:t>
            </a:r>
            <a:r>
              <a:rPr lang="en-US" altLang="zh-CN" dirty="0"/>
              <a:t> nature of the </a:t>
            </a:r>
            <a:r>
              <a:rPr lang="en-US" altLang="zh-CN" dirty="0">
                <a:hlinkClick r:id="rId7" action="ppaction://hlinkfile" tooltip="HTTP"/>
              </a:rPr>
              <a:t>HTTP</a:t>
            </a:r>
            <a:r>
              <a:rPr lang="en-US" altLang="zh-CN" dirty="0"/>
              <a:t> protocol. In the traditional model of web programming, the lack of state is reflected in the program's structure, leading to code constructed around a model that lends itself very poorly to expressing computational problems. Thus continuations enable code that has the useful properties associated with </a:t>
            </a:r>
            <a:r>
              <a:rPr lang="en-US" altLang="zh-CN" dirty="0">
                <a:hlinkClick r:id="rId8" action="ppaction://hlinkfile" tooltip="Inversion of control"/>
              </a:rPr>
              <a:t>inversion of control</a:t>
            </a:r>
            <a:r>
              <a:rPr lang="en-US" altLang="zh-CN" dirty="0"/>
              <a:t>, while avoiding its problems. </a:t>
            </a:r>
            <a:r>
              <a:rPr lang="en-US" altLang="zh-CN" i="1" dirty="0">
                <a:hlinkClick r:id="rId9"/>
              </a:rPr>
              <a:t>Inverting back the inversion</a:t>
            </a:r>
            <a:r>
              <a:rPr lang="en-US" altLang="zh-CN" dirty="0"/>
              <a:t> is a paper that provides a good introduction to continuations applied to web programming.</a:t>
            </a:r>
          </a:p>
          <a:p>
            <a:r>
              <a:rPr lang="en-US" altLang="zh-CN" dirty="0"/>
              <a:t>Some of the more popular continuation-aware </a:t>
            </a:r>
            <a:r>
              <a:rPr lang="en-US" altLang="zh-CN" dirty="0">
                <a:hlinkClick r:id="rId10" action="ppaction://hlinkfile" tooltip="Web server"/>
              </a:rPr>
              <a:t>Web servers</a:t>
            </a:r>
            <a:r>
              <a:rPr lang="en-US" altLang="zh-CN" dirty="0"/>
              <a:t> are the </a:t>
            </a:r>
            <a:r>
              <a:rPr lang="en-US" altLang="zh-CN" dirty="0">
                <a:hlinkClick r:id="rId11"/>
              </a:rPr>
              <a:t>PLT Scheme Web Server(documentation)</a:t>
            </a:r>
            <a:r>
              <a:rPr lang="en-US" altLang="zh-CN" dirty="0"/>
              <a:t>, the </a:t>
            </a:r>
            <a:r>
              <a:rPr lang="en-US" altLang="zh-CN" dirty="0" err="1">
                <a:hlinkClick r:id="rId12"/>
              </a:rPr>
              <a:t>UnCommon</a:t>
            </a:r>
            <a:r>
              <a:rPr lang="en-US" altLang="zh-CN" dirty="0">
                <a:hlinkClick r:id="rId12"/>
              </a:rPr>
              <a:t> Web Framework</a:t>
            </a:r>
            <a:r>
              <a:rPr lang="en-US" altLang="zh-CN" dirty="0"/>
              <a:t> and </a:t>
            </a:r>
            <a:r>
              <a:rPr lang="en-US" altLang="zh-CN" dirty="0" err="1">
                <a:hlinkClick r:id="rId13"/>
              </a:rPr>
              <a:t>Weblocks</a:t>
            </a:r>
            <a:r>
              <a:rPr lang="en-US" altLang="zh-CN" dirty="0">
                <a:hlinkClick r:id="rId13"/>
              </a:rPr>
              <a:t> Web framework</a:t>
            </a:r>
            <a:r>
              <a:rPr lang="en-US" altLang="zh-CN" dirty="0"/>
              <a:t> for </a:t>
            </a:r>
            <a:r>
              <a:rPr lang="en-US" altLang="zh-CN" dirty="0">
                <a:hlinkClick r:id="rId14" action="ppaction://hlinkfile" tooltip="Common Lisp"/>
              </a:rPr>
              <a:t>Common Lisp</a:t>
            </a:r>
            <a:r>
              <a:rPr lang="en-US" altLang="zh-CN" dirty="0"/>
              <a:t>, the </a:t>
            </a:r>
            <a:r>
              <a:rPr lang="en-US" altLang="zh-CN" dirty="0">
                <a:hlinkClick r:id="rId15" action="ppaction://hlinkfile" tooltip="Seaside (software)"/>
              </a:rPr>
              <a:t>Seaside framework</a:t>
            </a:r>
            <a:r>
              <a:rPr lang="en-US" altLang="zh-CN" dirty="0"/>
              <a:t> for </a:t>
            </a:r>
            <a:r>
              <a:rPr lang="en-US" altLang="zh-CN" dirty="0">
                <a:hlinkClick r:id="rId16" action="ppaction://hlinkfile" tooltip="Smalltalk"/>
              </a:rPr>
              <a:t>Smalltalk</a:t>
            </a:r>
            <a:r>
              <a:rPr lang="en-US" altLang="zh-CN" dirty="0"/>
              <a:t>, </a:t>
            </a:r>
            <a:r>
              <a:rPr lang="en-US" altLang="zh-CN" dirty="0" err="1">
                <a:hlinkClick r:id="rId17"/>
              </a:rPr>
              <a:t>Ocsigen</a:t>
            </a:r>
            <a:r>
              <a:rPr lang="en-US" altLang="zh-CN" dirty="0">
                <a:hlinkClick r:id="rId17"/>
              </a:rPr>
              <a:t>/</a:t>
            </a:r>
            <a:r>
              <a:rPr lang="en-US" altLang="zh-CN" dirty="0" err="1">
                <a:hlinkClick r:id="rId17"/>
              </a:rPr>
              <a:t>Eliom</a:t>
            </a:r>
            <a:r>
              <a:rPr lang="en-US" altLang="zh-CN" dirty="0"/>
              <a:t> for </a:t>
            </a:r>
            <a:r>
              <a:rPr lang="en-US" altLang="zh-CN" dirty="0" err="1">
                <a:hlinkClick r:id="rId18" action="ppaction://hlinkfile" tooltip="OCaml"/>
              </a:rPr>
              <a:t>OCaml</a:t>
            </a:r>
            <a:r>
              <a:rPr lang="en-US" altLang="zh-CN" dirty="0"/>
              <a:t>, </a:t>
            </a:r>
            <a:r>
              <a:rPr lang="en-US" altLang="zh-CN" dirty="0">
                <a:hlinkClick r:id="rId19"/>
              </a:rPr>
              <a:t>Continuity</a:t>
            </a:r>
            <a:r>
              <a:rPr lang="en-US" altLang="zh-CN" dirty="0"/>
              <a:t> for </a:t>
            </a:r>
            <a:r>
              <a:rPr lang="en-US" altLang="zh-CN" dirty="0">
                <a:hlinkClick r:id="rId20" action="ppaction://hlinkfile" tooltip="Perl"/>
              </a:rPr>
              <a:t>Perl</a:t>
            </a:r>
            <a:r>
              <a:rPr lang="en-US" altLang="zh-CN" dirty="0"/>
              <a:t>, </a:t>
            </a:r>
            <a:r>
              <a:rPr lang="en-US" altLang="zh-CN" dirty="0">
                <a:hlinkClick r:id="rId21"/>
              </a:rPr>
              <a:t>Wee</a:t>
            </a:r>
            <a:r>
              <a:rPr lang="en-US" altLang="zh-CN" dirty="0"/>
              <a:t> for </a:t>
            </a:r>
            <a:r>
              <a:rPr lang="en-US" altLang="zh-CN" dirty="0">
                <a:hlinkClick r:id="rId22" action="ppaction://hlinkfile" tooltip="Ruby (programming language)"/>
              </a:rPr>
              <a:t>Ruby</a:t>
            </a:r>
            <a:r>
              <a:rPr lang="en-US" altLang="zh-CN" dirty="0"/>
              <a:t>, and the </a:t>
            </a:r>
            <a:r>
              <a:rPr lang="en-US" altLang="zh-CN" dirty="0" err="1">
                <a:hlinkClick r:id="rId23"/>
              </a:rPr>
              <a:t>Nagare</a:t>
            </a:r>
            <a:r>
              <a:rPr lang="en-US" altLang="zh-CN" dirty="0">
                <a:hlinkClick r:id="rId23"/>
              </a:rPr>
              <a:t> framework</a:t>
            </a:r>
            <a:r>
              <a:rPr lang="en-US" altLang="zh-CN" dirty="0"/>
              <a:t> for </a:t>
            </a:r>
            <a:r>
              <a:rPr lang="en-US" altLang="zh-CN" dirty="0">
                <a:hlinkClick r:id="rId24" action="ppaction://hlinkfile" tooltip="Python (programming language)"/>
              </a:rPr>
              <a:t>Python</a:t>
            </a:r>
            <a:r>
              <a:rPr lang="en-US" altLang="zh-CN" dirty="0"/>
              <a:t>. The </a:t>
            </a:r>
            <a:r>
              <a:rPr lang="en-US" altLang="zh-CN" dirty="0">
                <a:hlinkClick r:id="rId25" action="ppaction://hlinkfile" tooltip="Apache Cocoon"/>
              </a:rPr>
              <a:t>Apache Cocoon</a:t>
            </a:r>
            <a:r>
              <a:rPr lang="en-US" altLang="zh-CN" dirty="0"/>
              <a:t> </a:t>
            </a:r>
            <a:r>
              <a:rPr lang="en-US" altLang="zh-CN" dirty="0">
                <a:hlinkClick r:id="rId26" action="ppaction://hlinkfile" tooltip="Web application framework"/>
              </a:rPr>
              <a:t>Web application framework</a:t>
            </a:r>
            <a:r>
              <a:rPr lang="en-US" altLang="zh-CN" dirty="0"/>
              <a:t> also provides continuations (see the </a:t>
            </a:r>
            <a:r>
              <a:rPr lang="en-US" altLang="zh-CN" dirty="0">
                <a:hlinkClick r:id="rId27"/>
              </a:rPr>
              <a:t>Cocoon manual</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fld id="{815075C0-7633-4568-B608-3EFA7A1CCED3}" type="slidenum">
              <a:rPr lang="en-US" altLang="zh-CN" smtClean="0"/>
              <a:pPr/>
              <a:t>10</a:t>
            </a:fld>
            <a:endParaRPr lang="en-US" altLang="zh-CN"/>
          </a:p>
        </p:txBody>
      </p:sp>
    </p:spTree>
    <p:extLst>
      <p:ext uri="{BB962C8B-B14F-4D97-AF65-F5344CB8AC3E}">
        <p14:creationId xmlns:p14="http://schemas.microsoft.com/office/powerpoint/2010/main" val="3741782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52500" y="738188"/>
            <a:ext cx="4906963" cy="3681412"/>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15075C0-7633-4568-B608-3EFA7A1CCED3}" type="slidenum">
              <a:rPr lang="en-US" altLang="zh-CN" smtClean="0"/>
              <a:pPr/>
              <a:t>11</a:t>
            </a:fld>
            <a:endParaRPr lang="en-US" altLang="zh-CN"/>
          </a:p>
        </p:txBody>
      </p:sp>
    </p:spTree>
    <p:extLst>
      <p:ext uri="{BB962C8B-B14F-4D97-AF65-F5344CB8AC3E}">
        <p14:creationId xmlns:p14="http://schemas.microsoft.com/office/powerpoint/2010/main" val="1828760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t>One language may occupy the greater number of programmer hours, a different one have more lines of code, a third may utilize the most CPU time, and so on. Some languages are very popular for particular kinds of applications. For example, COBOL is still strong in the corporate data center, often on large mainframes; FORTRAN in engineering applications; C in embedded applications and operating systems; and other languages are regularly used to write many different kinds of applications.</a:t>
            </a:r>
          </a:p>
          <a:p>
            <a:endParaRPr lang="zh-CN" altLang="en-US" dirty="0"/>
          </a:p>
        </p:txBody>
      </p:sp>
      <p:sp>
        <p:nvSpPr>
          <p:cNvPr id="4" name="灯片编号占位符 3"/>
          <p:cNvSpPr>
            <a:spLocks noGrp="1"/>
          </p:cNvSpPr>
          <p:nvPr>
            <p:ph type="sldNum" sz="quarter" idx="10"/>
          </p:nvPr>
        </p:nvSpPr>
        <p:spPr/>
        <p:txBody>
          <a:bodyPr/>
          <a:lstStyle/>
          <a:p>
            <a:fld id="{7873EEE9-AE76-41EC-B01E-38074100D125}" type="slidenum">
              <a:rPr lang="en-US" altLang="zh-CN" smtClean="0"/>
              <a:pPr/>
              <a:t>13</a:t>
            </a:fld>
            <a:endParaRPr lang="en-US" altLang="zh-CN"/>
          </a:p>
        </p:txBody>
      </p:sp>
    </p:spTree>
    <p:extLst>
      <p:ext uri="{BB962C8B-B14F-4D97-AF65-F5344CB8AC3E}">
        <p14:creationId xmlns:p14="http://schemas.microsoft.com/office/powerpoint/2010/main" val="2540184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73EEE9-AE76-41EC-B01E-38074100D125}" type="slidenum">
              <a:rPr lang="en-US" altLang="zh-CN" smtClean="0"/>
              <a:pPr/>
              <a:t>14</a:t>
            </a:fld>
            <a:endParaRPr lang="en-US" altLang="zh-CN"/>
          </a:p>
        </p:txBody>
      </p:sp>
    </p:spTree>
    <p:extLst>
      <p:ext uri="{BB962C8B-B14F-4D97-AF65-F5344CB8AC3E}">
        <p14:creationId xmlns:p14="http://schemas.microsoft.com/office/powerpoint/2010/main" val="493787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ctr">
              <a:defRPr/>
            </a:lvl1pPr>
          </a:lstStyle>
          <a:p>
            <a:r>
              <a:rPr lang="zh-CN" altLang="en-US"/>
              <a:t>单击此处编辑母版标题样式</a:t>
            </a:r>
          </a:p>
        </p:txBody>
      </p:sp>
      <p:sp>
        <p:nvSpPr>
          <p:cNvPr id="3" name="副标题 2"/>
          <p:cNvSpPr>
            <a:spLocks noGrp="1"/>
          </p:cNvSpPr>
          <p:nvPr>
            <p:ph type="subTitle" idx="1" hasCustomPrompt="1"/>
          </p:nvPr>
        </p:nvSpPr>
        <p:spPr>
          <a:xfrm>
            <a:off x="1371600" y="3886200"/>
            <a:ext cx="6400800" cy="1752600"/>
          </a:xfrm>
        </p:spPr>
        <p:txBody>
          <a:bodyPr/>
          <a:lstStyle>
            <a:lvl1pPr marL="0" indent="0" algn="ctr">
              <a:buNone/>
              <a:defRPr sz="2000">
                <a:latin typeface="华文仿宋" pitchFamily="2" charset="-122"/>
                <a:ea typeface="华文仿宋" pitchFamily="2"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李波</a:t>
            </a:r>
            <a:endParaRPr lang="en-US" altLang="zh-CN" dirty="0"/>
          </a:p>
          <a:p>
            <a:fld id="{E6796B3C-00BC-4B2A-979C-AA34C47E6A0B}" type="datetime1">
              <a:rPr lang="zh-CN" altLang="en-US" smtClean="0"/>
              <a:pPr/>
              <a:t>2017-02-20</a:t>
            </a:fld>
            <a:endParaRPr lang="en-US" altLang="zh-CN" dirty="0"/>
          </a:p>
          <a:p>
            <a:r>
              <a:rPr lang="zh-CN" altLang="en-US" dirty="0"/>
              <a:t>高效能建模与仿真小组</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楷体_GB2312" pitchFamily="49" charset="-122"/>
                <a:ea typeface="楷体_GB2312" pitchFamily="49" charset="-122"/>
              </a:defRPr>
            </a:lvl1pPr>
            <a:lvl2pPr>
              <a:defRPr>
                <a:latin typeface="楷体_GB2312" pitchFamily="49" charset="-122"/>
                <a:ea typeface="楷体_GB2312" pitchFamily="49" charset="-122"/>
              </a:defRPr>
            </a:lvl2pPr>
            <a:lvl3pPr>
              <a:defRPr>
                <a:latin typeface="楷体_GB2312" pitchFamily="49" charset="-122"/>
                <a:ea typeface="楷体_GB2312" pitchFamily="49" charset="-122"/>
              </a:defRPr>
            </a:lvl3pPr>
            <a:lvl4pPr>
              <a:defRPr>
                <a:latin typeface="楷体_GB2312" pitchFamily="49" charset="-122"/>
                <a:ea typeface="楷体_GB2312" pitchFamily="49" charset="-122"/>
              </a:defRPr>
            </a:lvl4pPr>
            <a:lvl5pPr>
              <a:defRPr>
                <a:latin typeface="楷体_GB2312" pitchFamily="49" charset="-122"/>
                <a:ea typeface="楷体_GB2312"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20713"/>
            <a:ext cx="2051050" cy="55451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620713"/>
            <a:ext cx="6005512" cy="5545137"/>
          </a:xfrm>
        </p:spPr>
        <p:txBody>
          <a:bodyPr vert="eaVert"/>
          <a:lstStyle>
            <a:lvl1pPr>
              <a:defRPr>
                <a:latin typeface="楷体_GB2312" pitchFamily="49" charset="-122"/>
                <a:ea typeface="楷体_GB2312" pitchFamily="49" charset="-122"/>
              </a:defRPr>
            </a:lvl1pPr>
            <a:lvl2pPr>
              <a:defRPr>
                <a:latin typeface="楷体_GB2312" pitchFamily="49" charset="-122"/>
                <a:ea typeface="楷体_GB2312" pitchFamily="49" charset="-122"/>
              </a:defRPr>
            </a:lvl2pPr>
            <a:lvl3pPr>
              <a:defRPr>
                <a:latin typeface="楷体_GB2312" pitchFamily="49" charset="-122"/>
                <a:ea typeface="楷体_GB2312" pitchFamily="49" charset="-122"/>
              </a:defRPr>
            </a:lvl3pPr>
            <a:lvl4pPr>
              <a:defRPr>
                <a:latin typeface="楷体_GB2312" pitchFamily="49" charset="-122"/>
                <a:ea typeface="楷体_GB2312" pitchFamily="49" charset="-122"/>
              </a:defRPr>
            </a:lvl4pPr>
            <a:lvl5pPr>
              <a:defRPr>
                <a:latin typeface="楷体_GB2312" pitchFamily="49" charset="-122"/>
                <a:ea typeface="楷体_GB2312"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endParaRPr lang="en-GB"/>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p:cNvSpPr>
            <a:spLocks noGrp="1"/>
          </p:cNvSpPr>
          <p:nvPr>
            <p:ph type="sldNum" sz="quarter" idx="10"/>
          </p:nvPr>
        </p:nvSpPr>
        <p:spPr>
          <a:xfrm>
            <a:off x="7924800" y="6416675"/>
            <a:ext cx="762000" cy="365125"/>
          </a:xfrm>
          <a:prstGeom prst="rect">
            <a:avLst/>
          </a:prstGeom>
        </p:spPr>
        <p:txBody>
          <a:bodyPr/>
          <a:lstStyle>
            <a:lvl1pPr>
              <a:defRPr/>
            </a:lvl1pPr>
          </a:lstStyle>
          <a:p>
            <a:fld id="{BCAAE746-88D9-4A5E-BF36-D57FCB9D406F}"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Comic Sans MS" pitchFamily="66" charset="0"/>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400" baseline="0">
                <a:latin typeface="Comic Sans MS" pitchFamily="66" charset="0"/>
                <a:ea typeface="宋体" pitchFamily="2" charset="-122"/>
              </a:defRPr>
            </a:lvl1pPr>
            <a:lvl2pPr>
              <a:defRPr sz="2000" b="0" i="0" baseline="0">
                <a:solidFill>
                  <a:schemeClr val="tx1"/>
                </a:solidFill>
                <a:latin typeface="Comic Sans MS" pitchFamily="66" charset="0"/>
                <a:ea typeface="宋体" pitchFamily="2" charset="-122"/>
              </a:defRPr>
            </a:lvl2pPr>
            <a:lvl3pPr>
              <a:defRPr sz="1800" baseline="0">
                <a:latin typeface="Comic Sans MS" pitchFamily="66" charset="0"/>
                <a:ea typeface="宋体" pitchFamily="2" charset="-122"/>
              </a:defRPr>
            </a:lvl3pPr>
            <a:lvl4pPr>
              <a:defRPr sz="1600" b="0" i="0" baseline="0">
                <a:solidFill>
                  <a:schemeClr val="tx1"/>
                </a:solidFill>
                <a:latin typeface="Comic Sans MS" pitchFamily="66" charset="0"/>
                <a:ea typeface="宋体" pitchFamily="2" charset="-122"/>
              </a:defRPr>
            </a:lvl4pPr>
            <a:lvl5pPr>
              <a:defRPr>
                <a:latin typeface="楷体_GB2312" pitchFamily="49" charset="-122"/>
                <a:ea typeface="楷体_GB2312"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ctr">
              <a:defRPr sz="4000" b="1"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lgn="ctr">
              <a:buNone/>
              <a:defRPr sz="2000">
                <a:latin typeface="楷体_GB2312" pitchFamily="49" charset="-122"/>
                <a:ea typeface="楷体_GB2312"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412875"/>
            <a:ext cx="4027487" cy="4752975"/>
          </a:xfrm>
        </p:spPr>
        <p:txBody>
          <a:bodyPr/>
          <a:lstStyle>
            <a:lvl1pPr>
              <a:defRPr sz="2800">
                <a:latin typeface="楷体_GB2312" pitchFamily="49" charset="-122"/>
                <a:ea typeface="楷体_GB2312" pitchFamily="49" charset="-122"/>
              </a:defRPr>
            </a:lvl1pPr>
            <a:lvl2pPr>
              <a:defRPr sz="2400">
                <a:latin typeface="楷体_GB2312" pitchFamily="49" charset="-122"/>
                <a:ea typeface="楷体_GB2312" pitchFamily="49" charset="-122"/>
              </a:defRPr>
            </a:lvl2pPr>
            <a:lvl3pPr>
              <a:defRPr sz="2000">
                <a:latin typeface="楷体_GB2312" pitchFamily="49" charset="-122"/>
                <a:ea typeface="楷体_GB2312" pitchFamily="49" charset="-122"/>
              </a:defRPr>
            </a:lvl3pPr>
            <a:lvl4pPr>
              <a:defRPr sz="1800">
                <a:latin typeface="楷体_GB2312" pitchFamily="49" charset="-122"/>
                <a:ea typeface="楷体_GB2312" pitchFamily="49" charset="-122"/>
              </a:defRPr>
            </a:lvl4pPr>
            <a:lvl5pPr>
              <a:defRPr sz="1800">
                <a:latin typeface="楷体_GB2312" pitchFamily="49" charset="-122"/>
                <a:ea typeface="楷体_GB2312" pitchFamily="49"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575175" y="1412875"/>
            <a:ext cx="4029075" cy="4752975"/>
          </a:xfrm>
        </p:spPr>
        <p:txBody>
          <a:bodyPr/>
          <a:lstStyle>
            <a:lvl1pPr>
              <a:defRPr sz="2800">
                <a:latin typeface="楷体_GB2312" pitchFamily="49" charset="-122"/>
                <a:ea typeface="楷体_GB2312" pitchFamily="49" charset="-122"/>
              </a:defRPr>
            </a:lvl1pPr>
            <a:lvl2pPr>
              <a:defRPr sz="2400">
                <a:latin typeface="楷体_GB2312" pitchFamily="49" charset="-122"/>
                <a:ea typeface="楷体_GB2312" pitchFamily="49" charset="-122"/>
              </a:defRPr>
            </a:lvl2pPr>
            <a:lvl3pPr>
              <a:defRPr sz="2000">
                <a:latin typeface="楷体_GB2312" pitchFamily="49" charset="-122"/>
                <a:ea typeface="楷体_GB2312" pitchFamily="49" charset="-122"/>
              </a:defRPr>
            </a:lvl3pPr>
            <a:lvl4pPr>
              <a:defRPr sz="1800">
                <a:latin typeface="楷体_GB2312" pitchFamily="49" charset="-122"/>
                <a:ea typeface="楷体_GB2312" pitchFamily="49" charset="-122"/>
              </a:defRPr>
            </a:lvl4pPr>
            <a:lvl5pPr>
              <a:defRPr sz="1800">
                <a:latin typeface="楷体_GB2312" pitchFamily="49" charset="-122"/>
                <a:ea typeface="楷体_GB2312" pitchFamily="49"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atin typeface="楷体_GB2312" pitchFamily="49" charset="-122"/>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atin typeface="楷体_GB2312" pitchFamily="49" charset="-122"/>
                <a:ea typeface="楷体_GB2312" pitchFamily="49" charset="-122"/>
              </a:defRPr>
            </a:lvl1pPr>
            <a:lvl2pPr>
              <a:defRPr sz="2000">
                <a:latin typeface="楷体_GB2312" pitchFamily="49" charset="-122"/>
                <a:ea typeface="楷体_GB2312" pitchFamily="49" charset="-122"/>
              </a:defRPr>
            </a:lvl2pPr>
            <a:lvl3pPr>
              <a:defRPr sz="1800">
                <a:latin typeface="楷体_GB2312" pitchFamily="49" charset="-122"/>
                <a:ea typeface="楷体_GB2312" pitchFamily="49" charset="-122"/>
              </a:defRPr>
            </a:lvl3pPr>
            <a:lvl4pPr>
              <a:defRPr sz="1600">
                <a:latin typeface="楷体_GB2312" pitchFamily="49" charset="-122"/>
                <a:ea typeface="楷体_GB2312" pitchFamily="49" charset="-122"/>
              </a:defRPr>
            </a:lvl4pPr>
            <a:lvl5pPr>
              <a:defRPr sz="1600">
                <a:latin typeface="楷体_GB2312" pitchFamily="49" charset="-122"/>
                <a:ea typeface="楷体_GB2312" pitchFamily="49"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atin typeface="楷体_GB2312" pitchFamily="49" charset="-122"/>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atin typeface="楷体_GB2312" pitchFamily="49" charset="-122"/>
                <a:ea typeface="楷体_GB2312" pitchFamily="49" charset="-122"/>
              </a:defRPr>
            </a:lvl1pPr>
            <a:lvl2pPr>
              <a:defRPr sz="2000">
                <a:latin typeface="楷体_GB2312" pitchFamily="49" charset="-122"/>
                <a:ea typeface="楷体_GB2312" pitchFamily="49" charset="-122"/>
              </a:defRPr>
            </a:lvl2pPr>
            <a:lvl3pPr>
              <a:defRPr sz="1800">
                <a:latin typeface="楷体_GB2312" pitchFamily="49" charset="-122"/>
                <a:ea typeface="楷体_GB2312" pitchFamily="49" charset="-122"/>
              </a:defRPr>
            </a:lvl3pPr>
            <a:lvl4pPr>
              <a:defRPr sz="1600">
                <a:latin typeface="楷体_GB2312" pitchFamily="49" charset="-122"/>
                <a:ea typeface="楷体_GB2312" pitchFamily="49" charset="-122"/>
              </a:defRPr>
            </a:lvl4pPr>
            <a:lvl5pPr>
              <a:defRPr sz="1600">
                <a:latin typeface="楷体_GB2312" pitchFamily="49" charset="-122"/>
                <a:ea typeface="楷体_GB2312" pitchFamily="49"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楷体_GB2312" pitchFamily="49" charset="-122"/>
                <a:ea typeface="楷体_GB2312" pitchFamily="49" charset="-122"/>
              </a:defRPr>
            </a:lvl1pPr>
            <a:lvl2pPr>
              <a:defRPr sz="2800">
                <a:latin typeface="楷体_GB2312" pitchFamily="49" charset="-122"/>
                <a:ea typeface="楷体_GB2312" pitchFamily="49" charset="-122"/>
              </a:defRPr>
            </a:lvl2pPr>
            <a:lvl3pPr>
              <a:defRPr sz="2400">
                <a:latin typeface="楷体_GB2312" pitchFamily="49" charset="-122"/>
                <a:ea typeface="楷体_GB2312" pitchFamily="49" charset="-122"/>
              </a:defRPr>
            </a:lvl3pPr>
            <a:lvl4pPr>
              <a:defRPr sz="2000">
                <a:latin typeface="楷体_GB2312" pitchFamily="49" charset="-122"/>
                <a:ea typeface="楷体_GB2312" pitchFamily="49" charset="-122"/>
              </a:defRPr>
            </a:lvl4pPr>
            <a:lvl5pPr>
              <a:defRPr sz="2000">
                <a:latin typeface="楷体_GB2312" pitchFamily="49" charset="-122"/>
                <a:ea typeface="楷体_GB2312" pitchFamily="49"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6706" name="Rectangle 2"/>
          <p:cNvSpPr>
            <a:spLocks noChangeArrowheads="1"/>
          </p:cNvSpPr>
          <p:nvPr/>
        </p:nvSpPr>
        <p:spPr bwMode="auto">
          <a:xfrm>
            <a:off x="0" y="0"/>
            <a:ext cx="9144000" cy="476250"/>
          </a:xfrm>
          <a:prstGeom prst="rect">
            <a:avLst/>
          </a:prstGeom>
          <a:gradFill rotWithShape="0">
            <a:gsLst>
              <a:gs pos="0">
                <a:srgbClr val="0033CC"/>
              </a:gs>
              <a:gs pos="100000">
                <a:schemeClr val="bg1"/>
              </a:gs>
            </a:gsLst>
            <a:lin ang="0" scaled="1"/>
          </a:gradFill>
          <a:ln w="9525">
            <a:noFill/>
            <a:miter lim="800000"/>
            <a:headEnd/>
            <a:tailEnd/>
          </a:ln>
          <a:effectLst/>
        </p:spPr>
        <p:txBody>
          <a:bodyPr wrap="none" anchor="ctr"/>
          <a:lstStyle/>
          <a:p>
            <a:pPr algn="ctr">
              <a:lnSpc>
                <a:spcPct val="100000"/>
              </a:lnSpc>
              <a:spcBef>
                <a:spcPct val="0"/>
              </a:spcBef>
              <a:buClrTx/>
              <a:buSzTx/>
              <a:buFontTx/>
              <a:buNone/>
            </a:pPr>
            <a:endParaRPr kumimoji="1" lang="zh-CN" altLang="zh-CN" sz="3600" b="1">
              <a:solidFill>
                <a:srgbClr val="FF0000"/>
              </a:solidFill>
              <a:latin typeface="Times New Roman" pitchFamily="18" charset="0"/>
            </a:endParaRPr>
          </a:p>
        </p:txBody>
      </p:sp>
      <p:pic>
        <p:nvPicPr>
          <p:cNvPr id="1096707" name="Picture 3" descr="jdxht"/>
          <p:cNvPicPr>
            <a:picLocks noChangeAspect="1" noChangeArrowheads="1"/>
          </p:cNvPicPr>
          <p:nvPr/>
        </p:nvPicPr>
        <p:blipFill>
          <a:blip r:embed="rId14" cstate="print"/>
          <a:srcRect/>
          <a:stretch>
            <a:fillRect/>
          </a:stretch>
        </p:blipFill>
        <p:spPr bwMode="auto">
          <a:xfrm>
            <a:off x="304800" y="36513"/>
            <a:ext cx="381000" cy="381000"/>
          </a:xfrm>
          <a:prstGeom prst="rect">
            <a:avLst/>
          </a:prstGeom>
          <a:noFill/>
        </p:spPr>
      </p:pic>
      <p:pic>
        <p:nvPicPr>
          <p:cNvPr id="1096708" name="Picture 4" descr="xjtut"/>
          <p:cNvPicPr>
            <a:picLocks noChangeAspect="1" noChangeArrowheads="1"/>
          </p:cNvPicPr>
          <p:nvPr/>
        </p:nvPicPr>
        <p:blipFill>
          <a:blip r:embed="rId15" cstate="print"/>
          <a:srcRect/>
          <a:stretch>
            <a:fillRect/>
          </a:stretch>
        </p:blipFill>
        <p:spPr bwMode="auto">
          <a:xfrm>
            <a:off x="762000" y="65088"/>
            <a:ext cx="1447800" cy="341312"/>
          </a:xfrm>
          <a:prstGeom prst="rect">
            <a:avLst/>
          </a:prstGeom>
          <a:noFill/>
        </p:spPr>
      </p:pic>
      <p:sp>
        <p:nvSpPr>
          <p:cNvPr id="1096709" name="Line 5"/>
          <p:cNvSpPr>
            <a:spLocks noChangeShapeType="1"/>
          </p:cNvSpPr>
          <p:nvPr/>
        </p:nvSpPr>
        <p:spPr bwMode="auto">
          <a:xfrm>
            <a:off x="0" y="6858000"/>
            <a:ext cx="9144000" cy="0"/>
          </a:xfrm>
          <a:prstGeom prst="line">
            <a:avLst/>
          </a:prstGeom>
          <a:noFill/>
          <a:ln w="9525">
            <a:solidFill>
              <a:schemeClr val="tx2"/>
            </a:solidFill>
            <a:round/>
            <a:headEnd/>
            <a:tailEnd/>
          </a:ln>
          <a:effectLst/>
        </p:spPr>
        <p:txBody>
          <a:bodyPr/>
          <a:lstStyle/>
          <a:p>
            <a:endParaRPr lang="zh-CN" altLang="en-US"/>
          </a:p>
        </p:txBody>
      </p:sp>
      <p:pic>
        <p:nvPicPr>
          <p:cNvPr id="1096710" name="Picture 6" descr="84"/>
          <p:cNvPicPr>
            <a:picLocks noChangeAspect="1" noChangeArrowheads="1"/>
          </p:cNvPicPr>
          <p:nvPr/>
        </p:nvPicPr>
        <p:blipFill>
          <a:blip r:embed="rId16" cstate="print"/>
          <a:srcRect l="38531"/>
          <a:stretch>
            <a:fillRect/>
          </a:stretch>
        </p:blipFill>
        <p:spPr bwMode="auto">
          <a:xfrm>
            <a:off x="6591300" y="5791200"/>
            <a:ext cx="2552700" cy="990600"/>
          </a:xfrm>
          <a:prstGeom prst="rect">
            <a:avLst/>
          </a:prstGeom>
          <a:noFill/>
        </p:spPr>
      </p:pic>
      <p:sp>
        <p:nvSpPr>
          <p:cNvPr id="1096711" name="Line 7"/>
          <p:cNvSpPr>
            <a:spLocks noChangeShapeType="1"/>
          </p:cNvSpPr>
          <p:nvPr/>
        </p:nvSpPr>
        <p:spPr bwMode="auto">
          <a:xfrm>
            <a:off x="0" y="6400800"/>
            <a:ext cx="6400800" cy="0"/>
          </a:xfrm>
          <a:prstGeom prst="line">
            <a:avLst/>
          </a:prstGeom>
          <a:noFill/>
          <a:ln w="28575">
            <a:solidFill>
              <a:srgbClr val="000099"/>
            </a:solidFill>
            <a:round/>
            <a:headEnd/>
            <a:tailEnd/>
          </a:ln>
          <a:effectLst/>
        </p:spPr>
        <p:txBody>
          <a:bodyPr anchor="ctr"/>
          <a:lstStyle/>
          <a:p>
            <a:endParaRPr lang="zh-CN" altLang="en-US"/>
          </a:p>
        </p:txBody>
      </p:sp>
      <p:pic>
        <p:nvPicPr>
          <p:cNvPr id="1096712" name="Picture 8" descr="84"/>
          <p:cNvPicPr>
            <a:picLocks noChangeAspect="1" noChangeArrowheads="1"/>
          </p:cNvPicPr>
          <p:nvPr/>
        </p:nvPicPr>
        <p:blipFill>
          <a:blip r:embed="rId16" cstate="print"/>
          <a:srcRect l="38531"/>
          <a:stretch>
            <a:fillRect/>
          </a:stretch>
        </p:blipFill>
        <p:spPr bwMode="auto">
          <a:xfrm>
            <a:off x="6591300" y="5791200"/>
            <a:ext cx="2552700" cy="990600"/>
          </a:xfrm>
          <a:prstGeom prst="rect">
            <a:avLst/>
          </a:prstGeom>
          <a:noFill/>
        </p:spPr>
      </p:pic>
      <p:sp>
        <p:nvSpPr>
          <p:cNvPr id="1096713" name="Line 9"/>
          <p:cNvSpPr>
            <a:spLocks noChangeShapeType="1"/>
          </p:cNvSpPr>
          <p:nvPr/>
        </p:nvSpPr>
        <p:spPr bwMode="auto">
          <a:xfrm>
            <a:off x="0" y="6400800"/>
            <a:ext cx="6400800" cy="0"/>
          </a:xfrm>
          <a:prstGeom prst="line">
            <a:avLst/>
          </a:prstGeom>
          <a:noFill/>
          <a:ln w="28575">
            <a:solidFill>
              <a:srgbClr val="000099"/>
            </a:solidFill>
            <a:round/>
            <a:headEnd/>
            <a:tailEnd/>
          </a:ln>
          <a:effectLst/>
        </p:spPr>
        <p:txBody>
          <a:bodyPr anchor="ctr"/>
          <a:lstStyle/>
          <a:p>
            <a:endParaRPr lang="zh-CN" altLang="en-US"/>
          </a:p>
        </p:txBody>
      </p:sp>
      <p:sp>
        <p:nvSpPr>
          <p:cNvPr id="1096714" name="Text Box 10"/>
          <p:cNvSpPr txBox="1">
            <a:spLocks noChangeArrowheads="1"/>
          </p:cNvSpPr>
          <p:nvPr/>
        </p:nvSpPr>
        <p:spPr bwMode="auto">
          <a:xfrm>
            <a:off x="6096000" y="90488"/>
            <a:ext cx="2971800" cy="366712"/>
          </a:xfrm>
          <a:prstGeom prst="rect">
            <a:avLst/>
          </a:prstGeom>
          <a:noFill/>
          <a:ln w="9525">
            <a:noFill/>
            <a:miter lim="800000"/>
            <a:headEnd/>
            <a:tailEnd/>
          </a:ln>
          <a:effectLst/>
        </p:spPr>
        <p:txBody>
          <a:bodyPr>
            <a:spAutoFit/>
          </a:bodyPr>
          <a:lstStyle/>
          <a:p>
            <a:pPr>
              <a:lnSpc>
                <a:spcPct val="100000"/>
              </a:lnSpc>
              <a:spcBef>
                <a:spcPct val="50000"/>
              </a:spcBef>
              <a:buClrTx/>
              <a:buSzTx/>
              <a:buFontTx/>
              <a:buNone/>
            </a:pPr>
            <a:endParaRPr kumimoji="1" lang="zh-CN" altLang="zh-CN" sz="1800" b="1" i="1">
              <a:solidFill>
                <a:srgbClr val="0000CC"/>
              </a:solidFill>
            </a:endParaRPr>
          </a:p>
        </p:txBody>
      </p:sp>
      <p:pic>
        <p:nvPicPr>
          <p:cNvPr id="1096715" name="Picture 11" descr="84"/>
          <p:cNvPicPr>
            <a:picLocks noChangeAspect="1" noChangeArrowheads="1"/>
          </p:cNvPicPr>
          <p:nvPr/>
        </p:nvPicPr>
        <p:blipFill>
          <a:blip r:embed="rId16" cstate="print"/>
          <a:srcRect l="38531"/>
          <a:stretch>
            <a:fillRect/>
          </a:stretch>
        </p:blipFill>
        <p:spPr bwMode="auto">
          <a:xfrm>
            <a:off x="6591300" y="5791200"/>
            <a:ext cx="2552700" cy="990600"/>
          </a:xfrm>
          <a:prstGeom prst="rect">
            <a:avLst/>
          </a:prstGeom>
          <a:noFill/>
        </p:spPr>
      </p:pic>
      <p:sp>
        <p:nvSpPr>
          <p:cNvPr id="1096716" name="Line 12"/>
          <p:cNvSpPr>
            <a:spLocks noChangeShapeType="1"/>
          </p:cNvSpPr>
          <p:nvPr/>
        </p:nvSpPr>
        <p:spPr bwMode="auto">
          <a:xfrm>
            <a:off x="0" y="6400800"/>
            <a:ext cx="6400800" cy="0"/>
          </a:xfrm>
          <a:prstGeom prst="line">
            <a:avLst/>
          </a:prstGeom>
          <a:noFill/>
          <a:ln w="28575">
            <a:solidFill>
              <a:srgbClr val="000099"/>
            </a:solidFill>
            <a:round/>
            <a:headEnd/>
            <a:tailEnd/>
          </a:ln>
          <a:effectLst/>
        </p:spPr>
        <p:txBody>
          <a:bodyPr anchor="ctr"/>
          <a:lstStyle/>
          <a:p>
            <a:endParaRPr lang="zh-CN" altLang="en-US"/>
          </a:p>
        </p:txBody>
      </p:sp>
      <p:sp>
        <p:nvSpPr>
          <p:cNvPr id="1096717" name="Text Box 13"/>
          <p:cNvSpPr txBox="1">
            <a:spLocks noChangeArrowheads="1"/>
          </p:cNvSpPr>
          <p:nvPr/>
        </p:nvSpPr>
        <p:spPr bwMode="auto">
          <a:xfrm>
            <a:off x="7092950" y="0"/>
            <a:ext cx="2971800" cy="519113"/>
          </a:xfrm>
          <a:prstGeom prst="rect">
            <a:avLst/>
          </a:prstGeom>
          <a:noFill/>
          <a:ln w="9525">
            <a:noFill/>
            <a:miter lim="800000"/>
            <a:headEnd/>
            <a:tailEnd/>
          </a:ln>
          <a:effectLst/>
        </p:spPr>
        <p:txBody>
          <a:bodyPr>
            <a:spAutoFit/>
          </a:bodyPr>
          <a:lstStyle/>
          <a:p>
            <a:pPr>
              <a:lnSpc>
                <a:spcPct val="100000"/>
              </a:lnSpc>
              <a:spcBef>
                <a:spcPct val="50000"/>
              </a:spcBef>
              <a:buClrTx/>
              <a:buSzTx/>
              <a:buFontTx/>
              <a:buNone/>
            </a:pPr>
            <a:r>
              <a:rPr kumimoji="1" lang="en-US" altLang="zh-CN" sz="2800" b="1" i="1">
                <a:solidFill>
                  <a:srgbClr val="A50021"/>
                </a:solidFill>
                <a:latin typeface="Times New Roman" pitchFamily="18" charset="0"/>
                <a:ea typeface="SimSun" pitchFamily="2" charset="-122"/>
              </a:rPr>
              <a:t>HPM&amp;S</a:t>
            </a:r>
          </a:p>
        </p:txBody>
      </p:sp>
      <p:sp>
        <p:nvSpPr>
          <p:cNvPr id="1096723" name="Rectangle 19"/>
          <p:cNvSpPr>
            <a:spLocks noGrp="1" noChangeArrowheads="1"/>
          </p:cNvSpPr>
          <p:nvPr>
            <p:ph type="title"/>
          </p:nvPr>
        </p:nvSpPr>
        <p:spPr bwMode="auto">
          <a:xfrm>
            <a:off x="395288" y="620713"/>
            <a:ext cx="8137525" cy="7207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一级标题</a:t>
            </a:r>
          </a:p>
        </p:txBody>
      </p:sp>
      <p:sp>
        <p:nvSpPr>
          <p:cNvPr id="1096724" name="Rectangle 20"/>
          <p:cNvSpPr>
            <a:spLocks noGrp="1" noChangeArrowheads="1"/>
          </p:cNvSpPr>
          <p:nvPr>
            <p:ph type="body" idx="1"/>
          </p:nvPr>
        </p:nvSpPr>
        <p:spPr bwMode="auto">
          <a:xfrm>
            <a:off x="395288" y="1412875"/>
            <a:ext cx="8208962" cy="4752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1"/>
            <a:r>
              <a:rPr lang="en-US" altLang="zh-CN" dirty="0"/>
              <a:t> </a:t>
            </a:r>
            <a:r>
              <a:rPr lang="zh-CN" altLang="en-US" dirty="0"/>
              <a:t>二级标题</a:t>
            </a:r>
          </a:p>
          <a:p>
            <a:pPr lvl="2"/>
            <a:r>
              <a:rPr lang="zh-CN" altLang="en-US" dirty="0"/>
              <a:t> 三级标题</a:t>
            </a:r>
          </a:p>
          <a:p>
            <a:pPr lvl="4"/>
            <a:endParaRPr lang="en-US" altLang="zh-CN" dirty="0"/>
          </a:p>
        </p:txBody>
      </p:sp>
      <p:sp>
        <p:nvSpPr>
          <p:cNvPr id="1096725" name="Line 21"/>
          <p:cNvSpPr>
            <a:spLocks noChangeShapeType="1"/>
          </p:cNvSpPr>
          <p:nvPr/>
        </p:nvSpPr>
        <p:spPr bwMode="auto">
          <a:xfrm>
            <a:off x="0" y="508000"/>
            <a:ext cx="9144000" cy="0"/>
          </a:xfrm>
          <a:prstGeom prst="line">
            <a:avLst/>
          </a:prstGeom>
          <a:noFill/>
          <a:ln w="12700" cap="sq">
            <a:solidFill>
              <a:srgbClr val="9999FF"/>
            </a:solidFill>
            <a:round/>
            <a:headEnd/>
            <a:tailEnd type="none" w="lg" len="med"/>
          </a:ln>
          <a:effectLst/>
        </p:spPr>
        <p:txBody>
          <a:bodyP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just" rtl="0" eaLnBrk="1" fontAlgn="base" hangingPunct="1">
        <a:spcBef>
          <a:spcPct val="0"/>
        </a:spcBef>
        <a:spcAft>
          <a:spcPct val="0"/>
        </a:spcAft>
        <a:defRPr kumimoji="1" sz="3600" b="1">
          <a:solidFill>
            <a:schemeClr val="tx1"/>
          </a:solidFill>
          <a:latin typeface="+mj-lt"/>
          <a:ea typeface="+mj-ea"/>
          <a:cs typeface="+mj-cs"/>
        </a:defRPr>
      </a:lvl1pPr>
      <a:lvl2pPr algn="just" rtl="0" eaLnBrk="1" fontAlgn="base" hangingPunct="1">
        <a:spcBef>
          <a:spcPct val="0"/>
        </a:spcBef>
        <a:spcAft>
          <a:spcPct val="0"/>
        </a:spcAft>
        <a:defRPr kumimoji="1" sz="3600" b="1">
          <a:solidFill>
            <a:schemeClr val="tx1"/>
          </a:solidFill>
          <a:latin typeface="Times New Roman" pitchFamily="18" charset="0"/>
          <a:ea typeface="黑体" pitchFamily="2" charset="-122"/>
        </a:defRPr>
      </a:lvl2pPr>
      <a:lvl3pPr algn="just" rtl="0" eaLnBrk="1" fontAlgn="base" hangingPunct="1">
        <a:spcBef>
          <a:spcPct val="0"/>
        </a:spcBef>
        <a:spcAft>
          <a:spcPct val="0"/>
        </a:spcAft>
        <a:defRPr kumimoji="1" sz="3600" b="1">
          <a:solidFill>
            <a:schemeClr val="tx1"/>
          </a:solidFill>
          <a:latin typeface="Times New Roman" pitchFamily="18" charset="0"/>
          <a:ea typeface="黑体" pitchFamily="2" charset="-122"/>
        </a:defRPr>
      </a:lvl3pPr>
      <a:lvl4pPr algn="just" rtl="0" eaLnBrk="1" fontAlgn="base" hangingPunct="1">
        <a:spcBef>
          <a:spcPct val="0"/>
        </a:spcBef>
        <a:spcAft>
          <a:spcPct val="0"/>
        </a:spcAft>
        <a:defRPr kumimoji="1" sz="3600" b="1">
          <a:solidFill>
            <a:schemeClr val="tx1"/>
          </a:solidFill>
          <a:latin typeface="Times New Roman" pitchFamily="18" charset="0"/>
          <a:ea typeface="黑体" pitchFamily="2" charset="-122"/>
        </a:defRPr>
      </a:lvl4pPr>
      <a:lvl5pPr algn="just" rtl="0" eaLnBrk="1" fontAlgn="base" hangingPunct="1">
        <a:spcBef>
          <a:spcPct val="0"/>
        </a:spcBef>
        <a:spcAft>
          <a:spcPct val="0"/>
        </a:spcAft>
        <a:defRPr kumimoji="1" sz="3600" b="1">
          <a:solidFill>
            <a:schemeClr val="tx1"/>
          </a:solidFill>
          <a:latin typeface="Times New Roman" pitchFamily="18" charset="0"/>
          <a:ea typeface="黑体" pitchFamily="2" charset="-122"/>
        </a:defRPr>
      </a:lvl5pPr>
      <a:lvl6pPr marL="457200" algn="just" rtl="0" eaLnBrk="1" fontAlgn="base" hangingPunct="1">
        <a:spcBef>
          <a:spcPct val="0"/>
        </a:spcBef>
        <a:spcAft>
          <a:spcPct val="0"/>
        </a:spcAft>
        <a:defRPr kumimoji="1" sz="3600" b="1">
          <a:solidFill>
            <a:schemeClr val="tx1"/>
          </a:solidFill>
          <a:latin typeface="Times New Roman" pitchFamily="18" charset="0"/>
          <a:ea typeface="黑体" pitchFamily="2" charset="-122"/>
        </a:defRPr>
      </a:lvl6pPr>
      <a:lvl7pPr marL="914400" algn="just" rtl="0" eaLnBrk="1" fontAlgn="base" hangingPunct="1">
        <a:spcBef>
          <a:spcPct val="0"/>
        </a:spcBef>
        <a:spcAft>
          <a:spcPct val="0"/>
        </a:spcAft>
        <a:defRPr kumimoji="1" sz="3600" b="1">
          <a:solidFill>
            <a:schemeClr val="tx1"/>
          </a:solidFill>
          <a:latin typeface="Times New Roman" pitchFamily="18" charset="0"/>
          <a:ea typeface="黑体" pitchFamily="2" charset="-122"/>
        </a:defRPr>
      </a:lvl7pPr>
      <a:lvl8pPr marL="1371600" algn="just" rtl="0" eaLnBrk="1" fontAlgn="base" hangingPunct="1">
        <a:spcBef>
          <a:spcPct val="0"/>
        </a:spcBef>
        <a:spcAft>
          <a:spcPct val="0"/>
        </a:spcAft>
        <a:defRPr kumimoji="1" sz="3600" b="1">
          <a:solidFill>
            <a:schemeClr val="tx1"/>
          </a:solidFill>
          <a:latin typeface="Times New Roman" pitchFamily="18" charset="0"/>
          <a:ea typeface="黑体" pitchFamily="2" charset="-122"/>
        </a:defRPr>
      </a:lvl8pPr>
      <a:lvl9pPr marL="1828800" algn="just" rtl="0" eaLnBrk="1" fontAlgn="base" hangingPunct="1">
        <a:spcBef>
          <a:spcPct val="0"/>
        </a:spcBef>
        <a:spcAft>
          <a:spcPct val="0"/>
        </a:spcAft>
        <a:defRPr kumimoji="1" sz="3600" b="1">
          <a:solidFill>
            <a:schemeClr val="tx1"/>
          </a:solidFill>
          <a:latin typeface="Times New Roman" pitchFamily="18" charset="0"/>
          <a:ea typeface="黑体" pitchFamily="2" charset="-122"/>
        </a:defRPr>
      </a:lvl9pPr>
    </p:titleStyle>
    <p:bodyStyle>
      <a:lvl1pPr marL="188913" indent="-188913" algn="just" rtl="0" eaLnBrk="1" fontAlgn="base" hangingPunct="1">
        <a:lnSpc>
          <a:spcPct val="110000"/>
        </a:lnSpc>
        <a:spcBef>
          <a:spcPct val="20000"/>
        </a:spcBef>
        <a:spcAft>
          <a:spcPct val="0"/>
        </a:spcAft>
        <a:buClr>
          <a:schemeClr val="tx1"/>
        </a:buClr>
        <a:buSzPct val="80000"/>
        <a:buFont typeface="Wingdings" pitchFamily="2" charset="2"/>
        <a:buChar char="l"/>
        <a:defRPr kumimoji="1" sz="2800">
          <a:solidFill>
            <a:schemeClr val="tx1"/>
          </a:solidFill>
          <a:latin typeface="+mn-lt"/>
          <a:ea typeface="+mn-ea"/>
          <a:cs typeface="+mn-cs"/>
        </a:defRPr>
      </a:lvl1pPr>
      <a:lvl2pPr marL="482600" indent="-103188" algn="just" rtl="0" eaLnBrk="1" fontAlgn="base" hangingPunct="1">
        <a:lnSpc>
          <a:spcPct val="110000"/>
        </a:lnSpc>
        <a:spcBef>
          <a:spcPct val="20000"/>
        </a:spcBef>
        <a:spcAft>
          <a:spcPct val="0"/>
        </a:spcAft>
        <a:buClr>
          <a:srgbClr val="000099"/>
        </a:buClr>
        <a:buSzPct val="75000"/>
        <a:buFont typeface="Wingdings" pitchFamily="2" charset="2"/>
        <a:buChar char="l"/>
        <a:defRPr kumimoji="1" sz="2800" b="1">
          <a:solidFill>
            <a:srgbClr val="3333CC"/>
          </a:solidFill>
          <a:latin typeface="楷体_GB2312" pitchFamily="49" charset="-122"/>
          <a:ea typeface="楷体_GB2312" pitchFamily="49" charset="-122"/>
        </a:defRPr>
      </a:lvl2pPr>
      <a:lvl3pPr marL="765175" algn="just" rtl="0" eaLnBrk="1" fontAlgn="base" hangingPunct="1">
        <a:lnSpc>
          <a:spcPct val="110000"/>
        </a:lnSpc>
        <a:spcBef>
          <a:spcPct val="20000"/>
        </a:spcBef>
        <a:spcAft>
          <a:spcPct val="0"/>
        </a:spcAft>
        <a:buClr>
          <a:srgbClr val="000099"/>
        </a:buClr>
        <a:buSzPct val="75000"/>
        <a:buFont typeface="Wingdings" pitchFamily="2" charset="2"/>
        <a:buChar char="n"/>
        <a:defRPr kumimoji="1" sz="2000">
          <a:solidFill>
            <a:schemeClr val="tx1"/>
          </a:solidFill>
          <a:latin typeface="楷体_GB2312" pitchFamily="49" charset="-122"/>
          <a:ea typeface="楷体_GB2312" pitchFamily="49" charset="-122"/>
        </a:defRPr>
      </a:lvl3pPr>
      <a:lvl4pPr marL="1138238" indent="-95250" algn="just" rtl="0" eaLnBrk="1" fontAlgn="base" hangingPunct="1">
        <a:lnSpc>
          <a:spcPct val="110000"/>
        </a:lnSpc>
        <a:spcBef>
          <a:spcPct val="20000"/>
        </a:spcBef>
        <a:spcAft>
          <a:spcPct val="0"/>
        </a:spcAft>
        <a:buChar char="–"/>
        <a:defRPr kumimoji="1" sz="2000" b="1">
          <a:solidFill>
            <a:srgbClr val="000066"/>
          </a:solidFill>
          <a:latin typeface="+mn-lt"/>
          <a:ea typeface="楷体_GB2312" pitchFamily="49" charset="-122"/>
        </a:defRPr>
      </a:lvl4pPr>
      <a:lvl5pPr marL="1435100" indent="-106363" algn="just" rtl="0" eaLnBrk="1" fontAlgn="base" hangingPunct="1">
        <a:lnSpc>
          <a:spcPct val="110000"/>
        </a:lnSpc>
        <a:spcBef>
          <a:spcPct val="20000"/>
        </a:spcBef>
        <a:spcAft>
          <a:spcPct val="0"/>
        </a:spcAft>
        <a:buSzPct val="75000"/>
        <a:buFont typeface="Wingdings" pitchFamily="2" charset="2"/>
        <a:defRPr kumimoji="1" sz="2000" b="1">
          <a:solidFill>
            <a:schemeClr val="tx1"/>
          </a:solidFill>
          <a:latin typeface="楷体_GB2312" pitchFamily="49" charset="-122"/>
          <a:ea typeface="楷体_GB2312" pitchFamily="49" charset="-122"/>
        </a:defRPr>
      </a:lvl5pPr>
      <a:lvl6pPr marL="1892300" indent="-106363" algn="just" rtl="0" eaLnBrk="1" fontAlgn="base" hangingPunct="1">
        <a:lnSpc>
          <a:spcPct val="110000"/>
        </a:lnSpc>
        <a:spcBef>
          <a:spcPct val="20000"/>
        </a:spcBef>
        <a:spcAft>
          <a:spcPct val="0"/>
        </a:spcAft>
        <a:buSzPct val="75000"/>
        <a:buFont typeface="Wingdings" pitchFamily="2" charset="2"/>
        <a:defRPr kumimoji="1" sz="2000" b="1">
          <a:solidFill>
            <a:schemeClr val="tx1"/>
          </a:solidFill>
          <a:latin typeface="+mn-lt"/>
          <a:ea typeface="+mn-ea"/>
        </a:defRPr>
      </a:lvl6pPr>
      <a:lvl7pPr marL="2349500" indent="-106363" algn="just" rtl="0" eaLnBrk="1" fontAlgn="base" hangingPunct="1">
        <a:lnSpc>
          <a:spcPct val="110000"/>
        </a:lnSpc>
        <a:spcBef>
          <a:spcPct val="20000"/>
        </a:spcBef>
        <a:spcAft>
          <a:spcPct val="0"/>
        </a:spcAft>
        <a:buSzPct val="75000"/>
        <a:buFont typeface="Wingdings" pitchFamily="2" charset="2"/>
        <a:defRPr kumimoji="1" sz="2000" b="1">
          <a:solidFill>
            <a:schemeClr val="tx1"/>
          </a:solidFill>
          <a:latin typeface="+mn-lt"/>
          <a:ea typeface="+mn-ea"/>
        </a:defRPr>
      </a:lvl7pPr>
      <a:lvl8pPr marL="2806700" indent="-106363" algn="just" rtl="0" eaLnBrk="1" fontAlgn="base" hangingPunct="1">
        <a:lnSpc>
          <a:spcPct val="110000"/>
        </a:lnSpc>
        <a:spcBef>
          <a:spcPct val="20000"/>
        </a:spcBef>
        <a:spcAft>
          <a:spcPct val="0"/>
        </a:spcAft>
        <a:buSzPct val="75000"/>
        <a:buFont typeface="Wingdings" pitchFamily="2" charset="2"/>
        <a:defRPr kumimoji="1" sz="2000" b="1">
          <a:solidFill>
            <a:schemeClr val="tx1"/>
          </a:solidFill>
          <a:latin typeface="+mn-lt"/>
          <a:ea typeface="+mn-ea"/>
        </a:defRPr>
      </a:lvl8pPr>
      <a:lvl9pPr marL="3263900" indent="-106363" algn="just" rtl="0" eaLnBrk="1" fontAlgn="base" hangingPunct="1">
        <a:lnSpc>
          <a:spcPct val="110000"/>
        </a:lnSpc>
        <a:spcBef>
          <a:spcPct val="20000"/>
        </a:spcBef>
        <a:spcAft>
          <a:spcPct val="0"/>
        </a:spcAft>
        <a:buSzPct val="75000"/>
        <a:buFont typeface="Wingdings" pitchFamily="2" charset="2"/>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Tiobe_inde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en.wikipedia.org/wiki/Google_Trends" TargetMode="External"/><Relationship Id="rId4" Type="http://schemas.openxmlformats.org/officeDocument/2006/relationships/hyperlink" Target="http://en.wikipedia.org/wiki/Open_sourc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tiobe.com/tiobe-index/" TargetMode="External"/><Relationship Id="rId2" Type="http://schemas.openxmlformats.org/officeDocument/2006/relationships/hyperlink" Target="https://www.tiobe.com/tiobe-index/programming-languages-defini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ibm.com/developerworks/cn/java/j-contin.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ftp://plan9.bell-labs.com/cm/cs/cstr/100.ps.gz" TargetMode="External"/><Relationship Id="rId3" Type="http://schemas.openxmlformats.org/officeDocument/2006/relationships/hyperlink" Target="http://www-formal.stanford.edu/jmc/recursive.html" TargetMode="External"/><Relationship Id="rId7" Type="http://schemas.openxmlformats.org/officeDocument/2006/relationships/hyperlink" Target="http://www.stanford.edu/class/cs242/readings/backus.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www.acm.org/classics/may96/" TargetMode="External"/><Relationship Id="rId5" Type="http://schemas.openxmlformats.org/officeDocument/2006/relationships/hyperlink" Target="http://www.acm.org/classics/dec95/" TargetMode="External"/><Relationship Id="rId4" Type="http://schemas.openxmlformats.org/officeDocument/2006/relationships/hyperlink" Target="http://www.u.arizona.edu/~rubinson/copyright_violations/Go_To_Considered_Harmful.html" TargetMode="External"/><Relationship Id="rId9" Type="http://schemas.openxmlformats.org/officeDocument/2006/relationships/hyperlink" Target="http://users.ipa.net/~dwighth/"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www.stanford.edu/class/cs242/readings/Smalltalk-Byte.htm" TargetMode="External"/><Relationship Id="rId13" Type="http://schemas.openxmlformats.org/officeDocument/2006/relationships/hyperlink" Target="http://www.stanford.edu/class/cs242/readings/TMvsGC.pdf" TargetMode="External"/><Relationship Id="rId3" Type="http://schemas.openxmlformats.org/officeDocument/2006/relationships/hyperlink" Target="http://www.cs.utexas.edu/~wcook/papers/FBound89/CookFBound89.pdf" TargetMode="External"/><Relationship Id="rId7" Type="http://schemas.openxmlformats.org/officeDocument/2006/relationships/hyperlink" Target="http://www.shmoo.com/phrack/Phrack49/p49-14" TargetMode="External"/><Relationship Id="rId12" Type="http://schemas.openxmlformats.org/officeDocument/2006/relationships/hyperlink" Target="http://www.stanford.edu/class/cs242/readings/beautiful.pdf" TargetMode="External"/><Relationship Id="rId2" Type="http://schemas.openxmlformats.org/officeDocument/2006/relationships/hyperlink" Target="http://www-2.cs.cmu.edu/~rwh/introsml/" TargetMode="External"/><Relationship Id="rId1" Type="http://schemas.openxmlformats.org/officeDocument/2006/relationships/slideLayout" Target="../slideLayouts/slideLayout2.xml"/><Relationship Id="rId6" Type="http://schemas.openxmlformats.org/officeDocument/2006/relationships/hyperlink" Target="http://www.usenix.org/publications/library/proceedings/vhll/koenig.html" TargetMode="External"/><Relationship Id="rId11" Type="http://schemas.openxmlformats.org/officeDocument/2006/relationships/hyperlink" Target="http://doi.acm.org/10.1145/1238844.1238856" TargetMode="External"/><Relationship Id="rId5" Type="http://schemas.openxmlformats.org/officeDocument/2006/relationships/hyperlink" Target="http://homepages.inf.ed.ac.uk/wadler/papers/marktoberdorf/baastad.pdf" TargetMode="External"/><Relationship Id="rId10" Type="http://schemas.openxmlformats.org/officeDocument/2006/relationships/hyperlink" Target="http://java.sun.com/j2se/1.5/pdf/generics-tutorial.pdf" TargetMode="External"/><Relationship Id="rId4" Type="http://schemas.openxmlformats.org/officeDocument/2006/relationships/hyperlink" Target="http://www.acm.org/pubs/citations/proceedings/oops/141936/p1-cook/" TargetMode="External"/><Relationship Id="rId9" Type="http://schemas.openxmlformats.org/officeDocument/2006/relationships/hyperlink" Target="http://research.microsoft.com/users/simonpj/papers/marktoberdor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ctrTitle"/>
          </p:nvPr>
        </p:nvSpPr>
        <p:spPr>
          <a:xfrm>
            <a:off x="755576" y="2130425"/>
            <a:ext cx="7702624" cy="1470025"/>
          </a:xfrm>
        </p:spPr>
        <p:txBody>
          <a:bodyPr/>
          <a:lstStyle/>
          <a:p>
            <a:r>
              <a:rPr lang="en-US" altLang="zh-CN" sz="2800" dirty="0">
                <a:latin typeface="Ayuthaya" charset="-34"/>
                <a:ea typeface="Ayuthaya" charset="-34"/>
                <a:cs typeface="Ayuthaya" charset="-34"/>
              </a:rPr>
              <a:t>Lec00-Theory and Implementation of Programming Language Spring </a:t>
            </a:r>
            <a:r>
              <a:rPr lang="en-US" altLang="zh-CN" sz="2800" dirty="0" smtClean="0">
                <a:latin typeface="Ayuthaya" charset="-34"/>
                <a:ea typeface="Ayuthaya" charset="-34"/>
                <a:cs typeface="Ayuthaya" charset="-34"/>
              </a:rPr>
              <a:t>2024</a:t>
            </a:r>
            <a:r>
              <a:rPr lang="en-US" altLang="zh-CN" sz="2800" dirty="0">
                <a:latin typeface="Ayuthaya" charset="-34"/>
                <a:ea typeface="Ayuthaya" charset="-34"/>
                <a:cs typeface="Ayuthaya" charset="-34"/>
              </a:rPr>
              <a:t/>
            </a:r>
            <a:br>
              <a:rPr lang="en-US" altLang="zh-CN" sz="2800" dirty="0">
                <a:latin typeface="Ayuthaya" charset="-34"/>
                <a:ea typeface="Ayuthaya" charset="-34"/>
                <a:cs typeface="Ayuthaya" charset="-34"/>
              </a:rPr>
            </a:br>
            <a:r>
              <a:rPr lang="en-US" altLang="zh-CN" sz="2800" dirty="0">
                <a:latin typeface="Ayuthaya" charset="-34"/>
                <a:ea typeface="Ayuthaya" charset="-34"/>
                <a:cs typeface="Ayuthaya" charset="-34"/>
              </a:rPr>
              <a:t/>
            </a:r>
            <a:br>
              <a:rPr lang="en-US" altLang="zh-CN" sz="2800" dirty="0">
                <a:latin typeface="Ayuthaya" charset="-34"/>
                <a:ea typeface="Ayuthaya" charset="-34"/>
                <a:cs typeface="Ayuthaya" charset="-34"/>
              </a:rPr>
            </a:br>
            <a:r>
              <a:rPr lang="en-US" altLang="zh-CN" sz="2800" dirty="0">
                <a:latin typeface="Ayuthaya" charset="-34"/>
                <a:ea typeface="Ayuthaya" charset="-34"/>
                <a:cs typeface="Ayuthaya" charset="-34"/>
              </a:rPr>
              <a:t>Introduction</a:t>
            </a:r>
          </a:p>
        </p:txBody>
      </p:sp>
      <p:sp>
        <p:nvSpPr>
          <p:cNvPr id="7171" name="Rectangle 8"/>
          <p:cNvSpPr>
            <a:spLocks noGrp="1" noChangeArrowheads="1"/>
          </p:cNvSpPr>
          <p:nvPr>
            <p:ph type="subTitle" idx="1"/>
          </p:nvPr>
        </p:nvSpPr>
        <p:spPr>
          <a:xfrm>
            <a:off x="1371600" y="4124672"/>
            <a:ext cx="6656784" cy="1752600"/>
          </a:xfrm>
        </p:spPr>
        <p:txBody>
          <a:bodyPr/>
          <a:lstStyle/>
          <a:p>
            <a:r>
              <a:rPr lang="en-US" altLang="zh-CN" sz="1800" dirty="0">
                <a:latin typeface="Al Bayan Plain" charset="-78"/>
                <a:ea typeface="Al Bayan Plain" charset="-78"/>
                <a:cs typeface="Al Bayan Plain" charset="-78"/>
              </a:rPr>
              <a:t>Professor </a:t>
            </a:r>
            <a:r>
              <a:rPr lang="en-US" altLang="zh-CN" sz="1800" dirty="0" err="1">
                <a:latin typeface="Al Bayan Plain" charset="-78"/>
                <a:ea typeface="Al Bayan Plain" charset="-78"/>
                <a:cs typeface="Al Bayan Plain" charset="-78"/>
              </a:rPr>
              <a:t>Li,Bo</a:t>
            </a:r>
            <a:r>
              <a:rPr lang="en-US" altLang="zh-CN" sz="1800" dirty="0">
                <a:latin typeface="Al Bayan Plain" charset="-78"/>
                <a:ea typeface="Al Bayan Plain" charset="-78"/>
                <a:cs typeface="Al Bayan Plain" charset="-78"/>
              </a:rPr>
              <a:t>(</a:t>
            </a:r>
            <a:r>
              <a:rPr lang="zh-CN" altLang="en-US" sz="1800" dirty="0">
                <a:latin typeface="Al Bayan Plain" charset="-78"/>
                <a:ea typeface="Al Bayan Plain" charset="-78"/>
                <a:cs typeface="Al Bayan Plain" charset="-78"/>
              </a:rPr>
              <a:t>李波</a:t>
            </a:r>
            <a:r>
              <a:rPr lang="en-US" altLang="zh-CN" sz="1800" dirty="0">
                <a:latin typeface="Al Bayan Plain" charset="-78"/>
                <a:ea typeface="Al Bayan Plain" charset="-78"/>
                <a:cs typeface="Al Bayan Plain" charset="-78"/>
              </a:rPr>
              <a:t>)</a:t>
            </a:r>
          </a:p>
          <a:p>
            <a:r>
              <a:rPr lang="en-US" altLang="zh-CN" sz="1800" dirty="0">
                <a:latin typeface="Al Bayan Plain" charset="-78"/>
                <a:ea typeface="Al Bayan Plain" charset="-78"/>
                <a:cs typeface="Al Bayan Plain" charset="-78"/>
              </a:rPr>
              <a:t>boblee@xjtu.edu.cn,13709218618</a:t>
            </a:r>
          </a:p>
          <a:p>
            <a:r>
              <a:rPr lang="en-US" altLang="zh-CN" sz="1800" dirty="0">
                <a:latin typeface="Al Bayan Plain" charset="-78"/>
                <a:ea typeface="Al Bayan Plain" charset="-78"/>
                <a:cs typeface="Al Bayan Plain" charset="-78"/>
              </a:rPr>
              <a:t>School of Computer Science and Technology</a:t>
            </a:r>
          </a:p>
          <a:p>
            <a:r>
              <a:rPr lang="en-US" altLang="zh-CN" sz="1800" dirty="0">
                <a:latin typeface="Al Bayan Plain" charset="-78"/>
                <a:ea typeface="Al Bayan Plain" charset="-78"/>
                <a:cs typeface="Al Bayan Plain" charset="-78"/>
              </a:rPr>
              <a:t>Xi’an </a:t>
            </a:r>
            <a:r>
              <a:rPr lang="en-US" altLang="zh-CN" sz="1800" dirty="0" err="1">
                <a:latin typeface="Al Bayan Plain" charset="-78"/>
                <a:ea typeface="Al Bayan Plain" charset="-78"/>
                <a:cs typeface="Al Bayan Plain" charset="-78"/>
              </a:rPr>
              <a:t>Jiaotong</a:t>
            </a:r>
            <a:r>
              <a:rPr lang="en-US" altLang="zh-CN" sz="1800" dirty="0">
                <a:latin typeface="Al Bayan Plain" charset="-78"/>
                <a:ea typeface="Al Bayan Plain" charset="-78"/>
                <a:cs typeface="Al Bayan Plain" charset="-78"/>
              </a:rPr>
              <a:t> University</a:t>
            </a:r>
          </a:p>
          <a:p>
            <a:pPr eaLnBrk="1" hangingPunct="1"/>
            <a:endParaRPr lang="en-US" altLang="zh-CN" sz="1800" dirty="0">
              <a:latin typeface="Al Bayan Plain" charset="-78"/>
              <a:ea typeface="Al Bayan Plain" charset="-78"/>
              <a:cs typeface="Al Bayan Plain" charset="-78"/>
            </a:endParaRPr>
          </a:p>
        </p:txBody>
      </p:sp>
      <p:sp>
        <p:nvSpPr>
          <p:cNvPr id="4" name="标题 1">
            <a:extLst>
              <a:ext uri="{FF2B5EF4-FFF2-40B4-BE49-F238E27FC236}">
                <a16:creationId xmlns:a16="http://schemas.microsoft.com/office/drawing/2014/main" id="{C0F35719-EE29-461F-917F-5F1ACB62A1E9}"/>
              </a:ext>
            </a:extLst>
          </p:cNvPr>
          <p:cNvSpPr txBox="1">
            <a:spLocks/>
          </p:cNvSpPr>
          <p:nvPr/>
        </p:nvSpPr>
        <p:spPr bwMode="auto">
          <a:xfrm>
            <a:off x="395288" y="620713"/>
            <a:ext cx="8137525" cy="7207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kumimoji="1" sz="3600" b="1">
                <a:solidFill>
                  <a:schemeClr val="tx1"/>
                </a:solidFill>
                <a:latin typeface="+mj-lt"/>
                <a:ea typeface="+mj-ea"/>
                <a:cs typeface="+mj-cs"/>
              </a:defRPr>
            </a:lvl1pPr>
            <a:lvl2pPr algn="just" rtl="0" eaLnBrk="1" fontAlgn="base" hangingPunct="1">
              <a:spcBef>
                <a:spcPct val="0"/>
              </a:spcBef>
              <a:spcAft>
                <a:spcPct val="0"/>
              </a:spcAft>
              <a:defRPr kumimoji="1" sz="3600" b="1">
                <a:solidFill>
                  <a:schemeClr val="tx1"/>
                </a:solidFill>
                <a:latin typeface="Times New Roman" pitchFamily="18" charset="0"/>
                <a:ea typeface="黑体" pitchFamily="2" charset="-122"/>
              </a:defRPr>
            </a:lvl2pPr>
            <a:lvl3pPr algn="just" rtl="0" eaLnBrk="1" fontAlgn="base" hangingPunct="1">
              <a:spcBef>
                <a:spcPct val="0"/>
              </a:spcBef>
              <a:spcAft>
                <a:spcPct val="0"/>
              </a:spcAft>
              <a:defRPr kumimoji="1" sz="3600" b="1">
                <a:solidFill>
                  <a:schemeClr val="tx1"/>
                </a:solidFill>
                <a:latin typeface="Times New Roman" pitchFamily="18" charset="0"/>
                <a:ea typeface="黑体" pitchFamily="2" charset="-122"/>
              </a:defRPr>
            </a:lvl3pPr>
            <a:lvl4pPr algn="just" rtl="0" eaLnBrk="1" fontAlgn="base" hangingPunct="1">
              <a:spcBef>
                <a:spcPct val="0"/>
              </a:spcBef>
              <a:spcAft>
                <a:spcPct val="0"/>
              </a:spcAft>
              <a:defRPr kumimoji="1" sz="3600" b="1">
                <a:solidFill>
                  <a:schemeClr val="tx1"/>
                </a:solidFill>
                <a:latin typeface="Times New Roman" pitchFamily="18" charset="0"/>
                <a:ea typeface="黑体" pitchFamily="2" charset="-122"/>
              </a:defRPr>
            </a:lvl4pPr>
            <a:lvl5pPr algn="just" rtl="0" eaLnBrk="1" fontAlgn="base" hangingPunct="1">
              <a:spcBef>
                <a:spcPct val="0"/>
              </a:spcBef>
              <a:spcAft>
                <a:spcPct val="0"/>
              </a:spcAft>
              <a:defRPr kumimoji="1" sz="3600" b="1">
                <a:solidFill>
                  <a:schemeClr val="tx1"/>
                </a:solidFill>
                <a:latin typeface="Times New Roman" pitchFamily="18" charset="0"/>
                <a:ea typeface="黑体" pitchFamily="2" charset="-122"/>
              </a:defRPr>
            </a:lvl5pPr>
            <a:lvl6pPr marL="457200" algn="just" rtl="0" eaLnBrk="1" fontAlgn="base" hangingPunct="1">
              <a:spcBef>
                <a:spcPct val="0"/>
              </a:spcBef>
              <a:spcAft>
                <a:spcPct val="0"/>
              </a:spcAft>
              <a:defRPr kumimoji="1" sz="3600" b="1">
                <a:solidFill>
                  <a:schemeClr val="tx1"/>
                </a:solidFill>
                <a:latin typeface="Times New Roman" pitchFamily="18" charset="0"/>
                <a:ea typeface="黑体" pitchFamily="2" charset="-122"/>
              </a:defRPr>
            </a:lvl6pPr>
            <a:lvl7pPr marL="914400" algn="just" rtl="0" eaLnBrk="1" fontAlgn="base" hangingPunct="1">
              <a:spcBef>
                <a:spcPct val="0"/>
              </a:spcBef>
              <a:spcAft>
                <a:spcPct val="0"/>
              </a:spcAft>
              <a:defRPr kumimoji="1" sz="3600" b="1">
                <a:solidFill>
                  <a:schemeClr val="tx1"/>
                </a:solidFill>
                <a:latin typeface="Times New Roman" pitchFamily="18" charset="0"/>
                <a:ea typeface="黑体" pitchFamily="2" charset="-122"/>
              </a:defRPr>
            </a:lvl7pPr>
            <a:lvl8pPr marL="1371600" algn="just" rtl="0" eaLnBrk="1" fontAlgn="base" hangingPunct="1">
              <a:spcBef>
                <a:spcPct val="0"/>
              </a:spcBef>
              <a:spcAft>
                <a:spcPct val="0"/>
              </a:spcAft>
              <a:defRPr kumimoji="1" sz="3600" b="1">
                <a:solidFill>
                  <a:schemeClr val="tx1"/>
                </a:solidFill>
                <a:latin typeface="Times New Roman" pitchFamily="18" charset="0"/>
                <a:ea typeface="黑体" pitchFamily="2" charset="-122"/>
              </a:defRPr>
            </a:lvl8pPr>
            <a:lvl9pPr marL="1828800" algn="just" rtl="0" eaLnBrk="1" fontAlgn="base" hangingPunct="1">
              <a:spcBef>
                <a:spcPct val="0"/>
              </a:spcBef>
              <a:spcAft>
                <a:spcPct val="0"/>
              </a:spcAft>
              <a:defRPr kumimoji="1" sz="3600" b="1">
                <a:solidFill>
                  <a:schemeClr val="tx1"/>
                </a:solidFill>
                <a:latin typeface="Times New Roman" pitchFamily="18" charset="0"/>
                <a:ea typeface="黑体" pitchFamily="2" charset="-122"/>
              </a:defRPr>
            </a:lvl9pPr>
          </a:lstStyle>
          <a:p>
            <a:pPr>
              <a:lnSpc>
                <a:spcPct val="100000"/>
              </a:lnSpc>
              <a:buClrTx/>
              <a:buSzTx/>
              <a:buFontTx/>
            </a:pPr>
            <a:r>
              <a:rPr lang="en-US" altLang="zh-CN" kern="0"/>
              <a:t>ispace.xjtu.edu.cn</a:t>
            </a:r>
            <a:endParaRPr lang="zh-CN" altLang="en-US" kern="0" dirty="0"/>
          </a:p>
        </p:txBody>
      </p:sp>
    </p:spTree>
    <p:extLst>
      <p:ext uri="{BB962C8B-B14F-4D97-AF65-F5344CB8AC3E}">
        <p14:creationId xmlns:p14="http://schemas.microsoft.com/office/powerpoint/2010/main" val="7930117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053"/>
          <p:cNvSpPr>
            <a:spLocks noGrp="1" noChangeArrowheads="1"/>
          </p:cNvSpPr>
          <p:nvPr>
            <p:ph type="title"/>
          </p:nvPr>
        </p:nvSpPr>
        <p:spPr/>
        <p:txBody>
          <a:bodyPr/>
          <a:lstStyle/>
          <a:p>
            <a:r>
              <a:rPr lang="en-US" altLang="zh-CN">
                <a:ea typeface="宋体" pitchFamily="2" charset="-122"/>
              </a:rPr>
              <a:t>Value of Language Concepts</a:t>
            </a:r>
          </a:p>
        </p:txBody>
      </p:sp>
      <p:sp>
        <p:nvSpPr>
          <p:cNvPr id="6147" name="Rectangle 2054"/>
          <p:cNvSpPr>
            <a:spLocks noGrp="1" noChangeArrowheads="1"/>
          </p:cNvSpPr>
          <p:nvPr>
            <p:ph type="body" idx="1"/>
          </p:nvPr>
        </p:nvSpPr>
        <p:spPr/>
        <p:txBody>
          <a:bodyPr/>
          <a:lstStyle/>
          <a:p>
            <a:pPr>
              <a:lnSpc>
                <a:spcPct val="80000"/>
              </a:lnSpc>
            </a:pPr>
            <a:r>
              <a:rPr lang="en-US" altLang="zh-CN" dirty="0">
                <a:ea typeface="宋体" pitchFamily="2" charset="-122"/>
              </a:rPr>
              <a:t>Futuristic ideas </a:t>
            </a:r>
          </a:p>
          <a:p>
            <a:pPr>
              <a:lnSpc>
                <a:spcPct val="80000"/>
              </a:lnSpc>
            </a:pPr>
            <a:endParaRPr lang="en-US" altLang="zh-CN" sz="2000" dirty="0"/>
          </a:p>
          <a:p>
            <a:pPr lvl="1">
              <a:lnSpc>
                <a:spcPct val="80000"/>
              </a:lnSpc>
            </a:pPr>
            <a:r>
              <a:rPr lang="en-US" altLang="zh-CN" sz="1800" dirty="0"/>
              <a:t>U</a:t>
            </a:r>
            <a:r>
              <a:rPr lang="en-US" altLang="zh-CN" sz="1800" dirty="0">
                <a:ea typeface="宋体" pitchFamily="2" charset="-122"/>
              </a:rPr>
              <a:t>seful problem-solving methods now, and may be part of languages you use in the future</a:t>
            </a:r>
          </a:p>
          <a:p>
            <a:pPr>
              <a:lnSpc>
                <a:spcPct val="80000"/>
              </a:lnSpc>
            </a:pPr>
            <a:endParaRPr lang="en-US" altLang="zh-CN" sz="2400" dirty="0">
              <a:ea typeface="宋体" pitchFamily="2" charset="-122"/>
            </a:endParaRPr>
          </a:p>
          <a:p>
            <a:pPr>
              <a:lnSpc>
                <a:spcPct val="80000"/>
              </a:lnSpc>
            </a:pPr>
            <a:r>
              <a:rPr lang="en-US" altLang="zh-CN" sz="2400" dirty="0">
                <a:ea typeface="宋体" pitchFamily="2" charset="-122"/>
              </a:rPr>
              <a:t>Current examples</a:t>
            </a:r>
          </a:p>
          <a:p>
            <a:pPr lvl="1">
              <a:lnSpc>
                <a:spcPct val="80000"/>
              </a:lnSpc>
            </a:pPr>
            <a:r>
              <a:rPr lang="en-US" altLang="zh-CN" sz="2000" dirty="0">
                <a:ea typeface="宋体" pitchFamily="2" charset="-122"/>
              </a:rPr>
              <a:t>Function passing: pass functions in C by building your own closures, as in STL “function objects”</a:t>
            </a:r>
          </a:p>
          <a:p>
            <a:pPr lvl="1">
              <a:lnSpc>
                <a:spcPct val="80000"/>
              </a:lnSpc>
            </a:pPr>
            <a:endParaRPr lang="en-US" altLang="zh-CN" sz="2000" dirty="0">
              <a:ea typeface="宋体" pitchFamily="2" charset="-122"/>
            </a:endParaRPr>
          </a:p>
          <a:p>
            <a:pPr lvl="1">
              <a:lnSpc>
                <a:spcPct val="80000"/>
              </a:lnSpc>
            </a:pPr>
            <a:r>
              <a:rPr lang="en-US" altLang="zh-CN" sz="2000" dirty="0">
                <a:ea typeface="宋体" pitchFamily="2" charset="-122"/>
              </a:rPr>
              <a:t>Continuations: used in web languages for workflow processing</a:t>
            </a:r>
          </a:p>
          <a:p>
            <a:pPr lvl="1">
              <a:lnSpc>
                <a:spcPct val="80000"/>
              </a:lnSpc>
            </a:pPr>
            <a:endParaRPr lang="en-US" altLang="zh-CN" sz="2000" dirty="0">
              <a:ea typeface="宋体" pitchFamily="2" charset="-122"/>
            </a:endParaRPr>
          </a:p>
          <a:p>
            <a:pPr lvl="1">
              <a:lnSpc>
                <a:spcPct val="80000"/>
              </a:lnSpc>
            </a:pPr>
            <a:r>
              <a:rPr lang="en-US" altLang="zh-CN" sz="2000" dirty="0">
                <a:ea typeface="宋体" pitchFamily="2" charset="-122"/>
              </a:rPr>
              <a:t>Monads: programming technique from functional programming</a:t>
            </a:r>
          </a:p>
          <a:p>
            <a:pPr lvl="1">
              <a:lnSpc>
                <a:spcPct val="80000"/>
              </a:lnSpc>
            </a:pPr>
            <a:endParaRPr lang="en-US" altLang="zh-CN" dirty="0"/>
          </a:p>
          <a:p>
            <a:pPr lvl="1">
              <a:lnSpc>
                <a:spcPct val="80000"/>
              </a:lnSpc>
            </a:pPr>
            <a:r>
              <a:rPr lang="en-US" altLang="zh-CN" b="1" dirty="0"/>
              <a:t>Evaluation strategy-Lazy Evaluation</a:t>
            </a:r>
            <a:endParaRPr lang="en-US" altLang="zh-CN" sz="2000" dirty="0">
              <a:ea typeface="宋体" pitchFamily="2" charset="-122"/>
            </a:endParaRPr>
          </a:p>
          <a:p>
            <a:pPr lvl="1">
              <a:lnSpc>
                <a:spcPct val="80000"/>
              </a:lnSpc>
            </a:pPr>
            <a:endParaRPr lang="en-US" altLang="zh-CN" sz="2000" dirty="0">
              <a:ea typeface="宋体" pitchFamily="2" charset="-122"/>
            </a:endParaRPr>
          </a:p>
          <a:p>
            <a:pPr lvl="1">
              <a:lnSpc>
                <a:spcPct val="80000"/>
              </a:lnSpc>
            </a:pPr>
            <a:r>
              <a:rPr lang="en-US" altLang="zh-CN" sz="2000" dirty="0">
                <a:ea typeface="宋体" pitchFamily="2" charset="-122"/>
              </a:rPr>
              <a:t>Concurrency</a:t>
            </a:r>
            <a:r>
              <a:rPr lang="en-US" altLang="zh-CN" dirty="0"/>
              <a:t>-many cores</a:t>
            </a:r>
            <a:endParaRPr lang="en-US" altLang="zh-CN" sz="2000" dirty="0">
              <a:ea typeface="宋体" pitchFamily="2" charset="-122"/>
            </a:endParaRPr>
          </a:p>
        </p:txBody>
      </p:sp>
    </p:spTree>
    <p:extLst>
      <p:ext uri="{BB962C8B-B14F-4D97-AF65-F5344CB8AC3E}">
        <p14:creationId xmlns:p14="http://schemas.microsoft.com/office/powerpoint/2010/main" val="248863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20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fade">
                                      <p:cBhvr>
                                        <p:cTn id="12" dur="2000"/>
                                        <p:tgtEl>
                                          <p:spTgt spid="61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animEffect transition="in" filter="fade">
                                      <p:cBhvr>
                                        <p:cTn id="17" dur="2000"/>
                                        <p:tgtEl>
                                          <p:spTgt spid="614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47">
                                            <p:txEl>
                                              <p:pRg st="5" end="5"/>
                                            </p:txEl>
                                          </p:spTgt>
                                        </p:tgtEl>
                                        <p:attrNameLst>
                                          <p:attrName>style.visibility</p:attrName>
                                        </p:attrNameLst>
                                      </p:cBhvr>
                                      <p:to>
                                        <p:strVal val="visible"/>
                                      </p:to>
                                    </p:set>
                                    <p:animEffect transition="in" filter="fade">
                                      <p:cBhvr>
                                        <p:cTn id="22" dur="2000"/>
                                        <p:tgtEl>
                                          <p:spTgt spid="614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47">
                                            <p:txEl>
                                              <p:pRg st="7" end="7"/>
                                            </p:txEl>
                                          </p:spTgt>
                                        </p:tgtEl>
                                        <p:attrNameLst>
                                          <p:attrName>style.visibility</p:attrName>
                                        </p:attrNameLst>
                                      </p:cBhvr>
                                      <p:to>
                                        <p:strVal val="visible"/>
                                      </p:to>
                                    </p:set>
                                    <p:animEffect transition="in" filter="fade">
                                      <p:cBhvr>
                                        <p:cTn id="27" dur="2000"/>
                                        <p:tgtEl>
                                          <p:spTgt spid="614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47">
                                            <p:txEl>
                                              <p:pRg st="9" end="9"/>
                                            </p:txEl>
                                          </p:spTgt>
                                        </p:tgtEl>
                                        <p:attrNameLst>
                                          <p:attrName>style.visibility</p:attrName>
                                        </p:attrNameLst>
                                      </p:cBhvr>
                                      <p:to>
                                        <p:strVal val="visible"/>
                                      </p:to>
                                    </p:set>
                                    <p:animEffect transition="in" filter="fade">
                                      <p:cBhvr>
                                        <p:cTn id="32" dur="2000"/>
                                        <p:tgtEl>
                                          <p:spTgt spid="6147">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147">
                                            <p:txEl>
                                              <p:pRg st="11" end="11"/>
                                            </p:txEl>
                                          </p:spTgt>
                                        </p:tgtEl>
                                        <p:attrNameLst>
                                          <p:attrName>style.visibility</p:attrName>
                                        </p:attrNameLst>
                                      </p:cBhvr>
                                      <p:to>
                                        <p:strVal val="visible"/>
                                      </p:to>
                                    </p:set>
                                    <p:animEffect transition="in" filter="fade">
                                      <p:cBhvr>
                                        <p:cTn id="37" dur="2000"/>
                                        <p:tgtEl>
                                          <p:spTgt spid="6147">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147">
                                            <p:txEl>
                                              <p:pRg st="13" end="13"/>
                                            </p:txEl>
                                          </p:spTgt>
                                        </p:tgtEl>
                                        <p:attrNameLst>
                                          <p:attrName>style.visibility</p:attrName>
                                        </p:attrNameLst>
                                      </p:cBhvr>
                                      <p:to>
                                        <p:strVal val="visible"/>
                                      </p:to>
                                    </p:set>
                                    <p:animEffect transition="in" filter="fade">
                                      <p:cBhvr>
                                        <p:cTn id="42" dur="2000"/>
                                        <p:tgtEl>
                                          <p:spTgt spid="614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32"/>
          <p:cNvSpPr>
            <a:spLocks noGrp="1" noChangeArrowheads="1"/>
          </p:cNvSpPr>
          <p:nvPr>
            <p:ph type="title"/>
          </p:nvPr>
        </p:nvSpPr>
        <p:spPr/>
        <p:txBody>
          <a:bodyPr/>
          <a:lstStyle/>
          <a:p>
            <a:r>
              <a:rPr lang="en-US" altLang="zh-CN" dirty="0">
                <a:ea typeface="宋体" pitchFamily="2" charset="-122"/>
              </a:rPr>
              <a:t>Course Goals</a:t>
            </a:r>
          </a:p>
        </p:txBody>
      </p:sp>
      <p:sp>
        <p:nvSpPr>
          <p:cNvPr id="4099" name="Rectangle 1033"/>
          <p:cNvSpPr>
            <a:spLocks noGrp="1" noChangeArrowheads="1"/>
          </p:cNvSpPr>
          <p:nvPr>
            <p:ph type="body" idx="1"/>
          </p:nvPr>
        </p:nvSpPr>
        <p:spPr/>
        <p:txBody>
          <a:bodyPr/>
          <a:lstStyle/>
          <a:p>
            <a:r>
              <a:rPr lang="en-US" altLang="zh-CN" sz="2800" dirty="0"/>
              <a:t>Language </a:t>
            </a:r>
            <a:r>
              <a:rPr lang="en-US" altLang="zh-CN" sz="2800" i="1" dirty="0"/>
              <a:t>and</a:t>
            </a:r>
            <a:r>
              <a:rPr lang="en-US" altLang="zh-CN" sz="2800" dirty="0"/>
              <a:t>  implementation</a:t>
            </a:r>
          </a:p>
          <a:p>
            <a:pPr lvl="1"/>
            <a:r>
              <a:rPr lang="en-US" altLang="zh-CN" sz="2400" dirty="0"/>
              <a:t>Every convenience has its cost</a:t>
            </a:r>
          </a:p>
          <a:p>
            <a:pPr lvl="2"/>
            <a:r>
              <a:rPr lang="zh-CN" altLang="en-US" sz="2200" dirty="0"/>
              <a:t>利害</a:t>
            </a:r>
            <a:r>
              <a:rPr lang="en-US" altLang="zh-CN" sz="2200" dirty="0"/>
              <a:t>-</a:t>
            </a:r>
            <a:r>
              <a:rPr lang="zh-CN" altLang="en-US" sz="2200" dirty="0"/>
              <a:t>享其利必受其害</a:t>
            </a:r>
            <a:endParaRPr lang="en-US" altLang="zh-CN" sz="2200" dirty="0"/>
          </a:p>
          <a:p>
            <a:pPr lvl="2"/>
            <a:r>
              <a:rPr lang="zh-CN" altLang="en-US" sz="2200" dirty="0"/>
              <a:t>得失</a:t>
            </a:r>
            <a:endParaRPr lang="en-US" altLang="zh-CN" sz="2200" dirty="0"/>
          </a:p>
          <a:p>
            <a:pPr lvl="2"/>
            <a:r>
              <a:rPr lang="en-US" altLang="zh-CN" sz="2000" dirty="0"/>
              <a:t>Recognize the </a:t>
            </a:r>
            <a:r>
              <a:rPr lang="en-US" altLang="zh-CN" sz="2000" dirty="0">
                <a:solidFill>
                  <a:srgbClr val="FF0000"/>
                </a:solidFill>
              </a:rPr>
              <a:t>cost</a:t>
            </a:r>
            <a:r>
              <a:rPr lang="en-US" altLang="zh-CN" sz="2000" dirty="0"/>
              <a:t> of presenting an abstract view of machine</a:t>
            </a:r>
          </a:p>
          <a:p>
            <a:pPr lvl="2"/>
            <a:r>
              <a:rPr lang="en-US" altLang="zh-CN" sz="2000" dirty="0"/>
              <a:t>Understand </a:t>
            </a:r>
            <a:r>
              <a:rPr lang="en-US" altLang="zh-CN" sz="2000" dirty="0">
                <a:solidFill>
                  <a:srgbClr val="FF0000"/>
                </a:solidFill>
              </a:rPr>
              <a:t>trade-offs</a:t>
            </a:r>
            <a:r>
              <a:rPr lang="en-US" altLang="zh-CN" sz="2000" dirty="0"/>
              <a:t> in programming language </a:t>
            </a:r>
            <a:r>
              <a:rPr lang="en-US" altLang="zh-CN" sz="2000" dirty="0">
                <a:solidFill>
                  <a:srgbClr val="FF0000"/>
                </a:solidFill>
              </a:rPr>
              <a:t>design</a:t>
            </a:r>
          </a:p>
          <a:p>
            <a:endParaRPr lang="en-US" altLang="zh-CN" sz="2800" dirty="0">
              <a:latin typeface="Comic Sans MS" pitchFamily="66" charset="0"/>
            </a:endParaRPr>
          </a:p>
          <a:p>
            <a:r>
              <a:rPr lang="en-US" altLang="zh-CN" sz="2800" dirty="0">
                <a:latin typeface="Comic Sans MS" pitchFamily="66" charset="0"/>
              </a:rPr>
              <a:t>Critical thought</a:t>
            </a:r>
          </a:p>
          <a:p>
            <a:pPr lvl="1"/>
            <a:r>
              <a:rPr lang="en-US" altLang="zh-CN" sz="2400" dirty="0">
                <a:latin typeface="Comic Sans MS" pitchFamily="66" charset="0"/>
              </a:rPr>
              <a:t> Identify properties of </a:t>
            </a:r>
            <a:r>
              <a:rPr lang="en-US" altLang="zh-CN" sz="2400" i="1" dirty="0">
                <a:latin typeface="Comic Sans MS" pitchFamily="66" charset="0"/>
              </a:rPr>
              <a:t>language</a:t>
            </a:r>
            <a:r>
              <a:rPr lang="en-US" altLang="zh-CN" sz="2400" dirty="0">
                <a:latin typeface="Comic Sans MS" pitchFamily="66" charset="0"/>
              </a:rPr>
              <a:t>, not syntax or sales pitch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20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2000"/>
                                        <p:tgtEl>
                                          <p:spTgt spid="409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2000"/>
                                        <p:tgtEl>
                                          <p:spTgt spid="409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fade">
                                      <p:cBhvr>
                                        <p:cTn id="18" dur="2000"/>
                                        <p:tgtEl>
                                          <p:spTgt spid="409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fade">
                                      <p:cBhvr>
                                        <p:cTn id="21" dur="2000"/>
                                        <p:tgtEl>
                                          <p:spTgt spid="409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99">
                                            <p:txEl>
                                              <p:pRg st="5" end="5"/>
                                            </p:txEl>
                                          </p:spTgt>
                                        </p:tgtEl>
                                        <p:attrNameLst>
                                          <p:attrName>style.visibility</p:attrName>
                                        </p:attrNameLst>
                                      </p:cBhvr>
                                      <p:to>
                                        <p:strVal val="visible"/>
                                      </p:to>
                                    </p:set>
                                    <p:animEffect transition="in" filter="fade">
                                      <p:cBhvr>
                                        <p:cTn id="24" dur="2000"/>
                                        <p:tgtEl>
                                          <p:spTgt spid="4099">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099">
                                            <p:txEl>
                                              <p:pRg st="7" end="7"/>
                                            </p:txEl>
                                          </p:spTgt>
                                        </p:tgtEl>
                                        <p:attrNameLst>
                                          <p:attrName>style.visibility</p:attrName>
                                        </p:attrNameLst>
                                      </p:cBhvr>
                                      <p:to>
                                        <p:strVal val="visible"/>
                                      </p:to>
                                    </p:set>
                                    <p:animEffect transition="in" filter="fade">
                                      <p:cBhvr>
                                        <p:cTn id="29" dur="2000"/>
                                        <p:tgtEl>
                                          <p:spTgt spid="4099">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099">
                                            <p:txEl>
                                              <p:pRg st="8" end="8"/>
                                            </p:txEl>
                                          </p:spTgt>
                                        </p:tgtEl>
                                        <p:attrNameLst>
                                          <p:attrName>style.visibility</p:attrName>
                                        </p:attrNameLst>
                                      </p:cBhvr>
                                      <p:to>
                                        <p:strVal val="visible"/>
                                      </p:to>
                                    </p:set>
                                    <p:animEffect transition="in" filter="fade">
                                      <p:cBhvr>
                                        <p:cTn id="34" dur="2000"/>
                                        <p:tgtEl>
                                          <p:spTgt spid="4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p:cNvSpPr>
            <a:spLocks noGrp="1"/>
          </p:cNvSpPr>
          <p:nvPr>
            <p:ph type="ctrTitle"/>
          </p:nvPr>
        </p:nvSpPr>
        <p:spPr>
          <a:xfrm>
            <a:off x="323528" y="2130425"/>
            <a:ext cx="8638728" cy="1470025"/>
          </a:xfrm>
        </p:spPr>
        <p:txBody>
          <a:bodyPr/>
          <a:lstStyle/>
          <a:p>
            <a:r>
              <a:rPr lang="en-US" altLang="zh-CN" sz="2800" dirty="0">
                <a:solidFill>
                  <a:srgbClr val="FF0000"/>
                </a:solidFill>
              </a:rPr>
              <a:t>Q1:How to Measuring programming language popularity?</a:t>
            </a:r>
            <a:endParaRPr lang="zh-CN" altLang="en-US" sz="2800" dirty="0">
              <a:solidFill>
                <a:srgbClr val="FF0000"/>
              </a:solidFill>
            </a:endParaRPr>
          </a:p>
        </p:txBody>
      </p:sp>
    </p:spTree>
    <p:extLst>
      <p:ext uri="{BB962C8B-B14F-4D97-AF65-F5344CB8AC3E}">
        <p14:creationId xmlns:p14="http://schemas.microsoft.com/office/powerpoint/2010/main" val="182940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395288" y="692697"/>
            <a:ext cx="8208962" cy="5473154"/>
          </a:xfrm>
        </p:spPr>
        <p:txBody>
          <a:bodyPr/>
          <a:lstStyle/>
          <a:p>
            <a:pPr algn="l"/>
            <a:r>
              <a:rPr lang="en-US" altLang="zh-CN" sz="2000" dirty="0"/>
              <a:t>It is difficult to determine which programming languages are most widely used, and what usage means varies by context.  </a:t>
            </a:r>
          </a:p>
          <a:p>
            <a:pPr algn="l"/>
            <a:r>
              <a:rPr lang="en-US" altLang="zh-CN" sz="2000" dirty="0"/>
              <a:t>Various methods of measuring language popularity, each subject to a different bias over what is measured, have been proposed:</a:t>
            </a:r>
          </a:p>
          <a:p>
            <a:pPr lvl="1" algn="l"/>
            <a:r>
              <a:rPr lang="en-US" altLang="zh-CN" sz="1800" dirty="0"/>
              <a:t> counting the number of times the language name is mentioned in web searches. (see Google Trends)</a:t>
            </a:r>
          </a:p>
          <a:p>
            <a:pPr lvl="1" algn="l"/>
            <a:r>
              <a:rPr lang="en-US" altLang="zh-CN" sz="1800" dirty="0"/>
              <a:t> counting the number of job advertisements that mention the language</a:t>
            </a:r>
          </a:p>
          <a:p>
            <a:pPr lvl="1" algn="l"/>
            <a:r>
              <a:rPr lang="en-US" altLang="zh-CN" sz="1800" dirty="0"/>
              <a:t> the number of books sold that teach or describe the language</a:t>
            </a:r>
          </a:p>
          <a:p>
            <a:pPr lvl="1" algn="l"/>
            <a:r>
              <a:rPr lang="en-US" altLang="zh-CN" sz="1800" dirty="0"/>
              <a:t> estimates of the number of existing lines of code written in the language—which may underestimate languages not often found in public searches</a:t>
            </a:r>
          </a:p>
          <a:p>
            <a:pPr lvl="1" algn="l"/>
            <a:r>
              <a:rPr lang="en-US" altLang="zh-CN" sz="1800" dirty="0"/>
              <a:t> counts of language references (i.e., to the name of the language) found using a web search engine</a:t>
            </a:r>
          </a:p>
          <a:p>
            <a:pPr lvl="1" algn="l"/>
            <a:r>
              <a:rPr lang="en-US" altLang="zh-CN" sz="1800" dirty="0"/>
              <a:t> counting the number of projects in that language on </a:t>
            </a:r>
            <a:r>
              <a:rPr lang="en-US" altLang="zh-CN" sz="1800" dirty="0" err="1">
                <a:solidFill>
                  <a:srgbClr val="FF0000"/>
                </a:solidFill>
              </a:rPr>
              <a:t>SourceForge</a:t>
            </a:r>
            <a:r>
              <a:rPr lang="en-US" altLang="zh-CN" sz="1800" dirty="0"/>
              <a:t> and </a:t>
            </a:r>
            <a:r>
              <a:rPr lang="en-US" altLang="zh-CN" sz="1800" dirty="0">
                <a:solidFill>
                  <a:srgbClr val="FF0000"/>
                </a:solidFill>
              </a:rPr>
              <a:t>GitHub</a:t>
            </a:r>
            <a:r>
              <a:rPr lang="en-US" altLang="zh-CN" sz="1800" dirty="0"/>
              <a:t>.</a:t>
            </a:r>
          </a:p>
          <a:p>
            <a:pPr lvl="1" algn="l"/>
            <a:endParaRPr lang="zh-CN" altLang="en-US" sz="1800" dirty="0"/>
          </a:p>
        </p:txBody>
      </p:sp>
    </p:spTree>
    <p:extLst>
      <p:ext uri="{BB962C8B-B14F-4D97-AF65-F5344CB8AC3E}">
        <p14:creationId xmlns:p14="http://schemas.microsoft.com/office/powerpoint/2010/main" val="24523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1000"/>
                                        <p:tgtEl>
                                          <p:spTgt spid="6">
                                            <p:txEl>
                                              <p:pRg st="7" end="7"/>
                                            </p:txEl>
                                          </p:spTgt>
                                        </p:tgtEl>
                                      </p:cBhvr>
                                    </p:animEffect>
                                    <p:anim calcmode="lin" valueType="num">
                                      <p:cBhvr>
                                        <p:cTn id="5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Several indices have been published</a:t>
            </a:r>
            <a:endParaRPr lang="zh-CN" altLang="en-US" sz="3200" dirty="0"/>
          </a:p>
        </p:txBody>
      </p:sp>
      <p:sp>
        <p:nvSpPr>
          <p:cNvPr id="3" name="内容占位符 2"/>
          <p:cNvSpPr>
            <a:spLocks noGrp="1"/>
          </p:cNvSpPr>
          <p:nvPr>
            <p:ph idx="1"/>
          </p:nvPr>
        </p:nvSpPr>
        <p:spPr/>
        <p:txBody>
          <a:bodyPr/>
          <a:lstStyle/>
          <a:p>
            <a:pPr algn="l"/>
            <a:r>
              <a:rPr lang="en-US" altLang="zh-CN" sz="1800" dirty="0"/>
              <a:t>The </a:t>
            </a:r>
            <a:r>
              <a:rPr lang="en-US" altLang="zh-CN" sz="1800" b="1" dirty="0">
                <a:solidFill>
                  <a:srgbClr val="FF0000"/>
                </a:solidFill>
              </a:rPr>
              <a:t>monthly</a:t>
            </a:r>
            <a:r>
              <a:rPr lang="en-US" altLang="zh-CN" sz="1800" dirty="0"/>
              <a:t> </a:t>
            </a:r>
            <a:r>
              <a:rPr lang="en-US" altLang="zh-CN" sz="1800" i="1" dirty="0">
                <a:hlinkClick r:id="rId3" action="ppaction://hlinkfile" tooltip="Tiobe index"/>
              </a:rPr>
              <a:t>TIOBE Programming Community Index</a:t>
            </a:r>
            <a:r>
              <a:rPr lang="en-US" altLang="zh-CN" sz="1800" dirty="0"/>
              <a:t> has been published since 2001, and shows the top 10 languages' popularity graphically, the top 20 languages with a rating and delta, and the top 50 languages' ratings. The numbers are based on searching the Web with certain phrases that include language names and counting the numbers of hits returned.</a:t>
            </a:r>
          </a:p>
          <a:p>
            <a:pPr algn="l"/>
            <a:r>
              <a:rPr lang="en-US" altLang="zh-CN" sz="1800" dirty="0"/>
              <a:t>The </a:t>
            </a:r>
            <a:r>
              <a:rPr lang="en-US" altLang="zh-CN" sz="1800" i="1" dirty="0"/>
              <a:t>Language Popularity Index</a:t>
            </a:r>
            <a:r>
              <a:rPr lang="en-US" altLang="zh-CN" sz="1800" dirty="0"/>
              <a:t> is based on a similar approach, however in a transparent way: counts for all {search engine, language} pairs are published. An </a:t>
            </a:r>
            <a:r>
              <a:rPr lang="en-US" altLang="zh-CN" sz="1800" dirty="0">
                <a:hlinkClick r:id="rId4" action="ppaction://hlinkfile" tooltip="Open source"/>
              </a:rPr>
              <a:t>open source</a:t>
            </a:r>
            <a:r>
              <a:rPr lang="en-US" altLang="zh-CN" sz="1800" dirty="0"/>
              <a:t> tool for grabbing counts from search engines is provided as well, so the rankings can be reproduced and verified. It does not show historical trends.</a:t>
            </a:r>
          </a:p>
          <a:p>
            <a:pPr algn="l"/>
            <a:r>
              <a:rPr lang="en-US" altLang="zh-CN" sz="1800" dirty="0"/>
              <a:t>The </a:t>
            </a:r>
            <a:r>
              <a:rPr lang="en-US" altLang="zh-CN" sz="1800" i="1" dirty="0"/>
              <a:t>PYPL Popularity of Programming Language</a:t>
            </a:r>
            <a:r>
              <a:rPr lang="en-US" altLang="zh-CN" sz="1800" dirty="0"/>
              <a:t> is based on </a:t>
            </a:r>
            <a:r>
              <a:rPr lang="en-US" altLang="zh-CN" sz="1800" dirty="0">
                <a:hlinkClick r:id="rId5" action="ppaction://hlinkfile" tooltip="Google Trends"/>
              </a:rPr>
              <a:t>Google Trends</a:t>
            </a:r>
            <a:r>
              <a:rPr lang="en-US" altLang="zh-CN" sz="1800" dirty="0"/>
              <a:t>. It is thus based on what developers actually search on the web, instead of what pages are available. It shows the popularity trends since 2004.</a:t>
            </a:r>
          </a:p>
          <a:p>
            <a:pPr algn="l"/>
            <a:endParaRPr lang="zh-CN" altLang="en-US" sz="1800" dirty="0"/>
          </a:p>
        </p:txBody>
      </p:sp>
      <p:pic>
        <p:nvPicPr>
          <p:cNvPr id="1026" name="Picture 2" descr="Programming Language Popularit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2348880"/>
            <a:ext cx="2952750" cy="2609851"/>
          </a:xfrm>
          <a:prstGeom prst="rect">
            <a:avLst/>
          </a:prstGeom>
          <a:solidFill>
            <a:schemeClr val="accent1"/>
          </a:solidFill>
        </p:spPr>
      </p:pic>
    </p:spTree>
    <p:extLst>
      <p:ext uri="{BB962C8B-B14F-4D97-AF65-F5344CB8AC3E}">
        <p14:creationId xmlns:p14="http://schemas.microsoft.com/office/powerpoint/2010/main" val="56905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fade">
                                      <p:cBhvr>
                                        <p:cTn id="25" dur="1000"/>
                                        <p:tgtEl>
                                          <p:spTgt spid="1026"/>
                                        </p:tgtEl>
                                      </p:cBhvr>
                                    </p:animEffect>
                                    <p:anim calcmode="lin" valueType="num">
                                      <p:cBhvr>
                                        <p:cTn id="26" dur="1000" fill="hold"/>
                                        <p:tgtEl>
                                          <p:spTgt spid="1026"/>
                                        </p:tgtEl>
                                        <p:attrNameLst>
                                          <p:attrName>ppt_x</p:attrName>
                                        </p:attrNameLst>
                                      </p:cBhvr>
                                      <p:tavLst>
                                        <p:tav tm="0">
                                          <p:val>
                                            <p:strVal val="#ppt_x"/>
                                          </p:val>
                                        </p:tav>
                                        <p:tav tm="100000">
                                          <p:val>
                                            <p:strVal val="#ppt_x"/>
                                          </p:val>
                                        </p:tav>
                                      </p:tavLst>
                                    </p:anim>
                                    <p:anim calcmode="lin" valueType="num">
                                      <p:cBhvr>
                                        <p:cTn id="27"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12E122-DFB2-4DF2-89BC-B59459E59968}"/>
              </a:ext>
            </a:extLst>
          </p:cNvPr>
          <p:cNvSpPr>
            <a:spLocks noGrp="1"/>
          </p:cNvSpPr>
          <p:nvPr>
            <p:ph type="title"/>
          </p:nvPr>
        </p:nvSpPr>
        <p:spPr/>
        <p:txBody>
          <a:bodyPr/>
          <a:lstStyle/>
          <a:p>
            <a:pPr algn="l"/>
            <a:r>
              <a:rPr kumimoji="0" lang="zh-CN" altLang="zh-CN" sz="2800" dirty="0">
                <a:solidFill>
                  <a:srgbClr val="333333"/>
                </a:solidFill>
                <a:latin typeface="Arial" panose="020B0604020202020204" pitchFamily="34" charset="0"/>
                <a:ea typeface="Roboto"/>
              </a:rPr>
              <a:t>The TIOBE Programming Community index </a:t>
            </a:r>
            <a:endParaRPr lang="zh-CN" altLang="en-US" dirty="0"/>
          </a:p>
        </p:txBody>
      </p:sp>
      <p:sp>
        <p:nvSpPr>
          <p:cNvPr id="3" name="内容占位符 2">
            <a:extLst>
              <a:ext uri="{FF2B5EF4-FFF2-40B4-BE49-F238E27FC236}">
                <a16:creationId xmlns:a16="http://schemas.microsoft.com/office/drawing/2014/main" id="{EE289BEA-49F4-40F1-85DB-6CADB57A1E17}"/>
              </a:ext>
            </a:extLst>
          </p:cNvPr>
          <p:cNvSpPr>
            <a:spLocks noGrp="1"/>
          </p:cNvSpPr>
          <p:nvPr>
            <p:ph idx="1"/>
          </p:nvPr>
        </p:nvSpPr>
        <p:spPr>
          <a:xfrm>
            <a:off x="395288" y="1418981"/>
            <a:ext cx="8208962" cy="4752975"/>
          </a:xfrm>
        </p:spPr>
        <p:txBody>
          <a:bodyPr/>
          <a:lstStyle/>
          <a:p>
            <a:pPr algn="l" eaLnBrk="0" hangingPunct="0">
              <a:lnSpc>
                <a:spcPct val="100000"/>
              </a:lnSpc>
              <a:spcBef>
                <a:spcPct val="0"/>
              </a:spcBef>
              <a:buClrTx/>
              <a:buSzTx/>
            </a:pPr>
            <a:r>
              <a:rPr kumimoji="0" lang="en-US" altLang="zh-CN" sz="2000" dirty="0">
                <a:solidFill>
                  <a:srgbClr val="333333"/>
                </a:solidFill>
                <a:latin typeface="Arial" panose="020B0604020202020204" pitchFamily="34" charset="0"/>
                <a:ea typeface="Roboto"/>
              </a:rPr>
              <a:t>A</a:t>
            </a:r>
            <a:r>
              <a:rPr kumimoji="0" lang="zh-CN" altLang="zh-CN" sz="2000" dirty="0">
                <a:solidFill>
                  <a:srgbClr val="333333"/>
                </a:solidFill>
                <a:latin typeface="Arial" panose="020B0604020202020204" pitchFamily="34" charset="0"/>
                <a:ea typeface="Roboto"/>
              </a:rPr>
              <a:t>n indicator of the popularity of programming languages. </a:t>
            </a:r>
            <a:endParaRPr kumimoji="0" lang="en-US" altLang="zh-CN" sz="2000" dirty="0">
              <a:solidFill>
                <a:srgbClr val="333333"/>
              </a:solidFill>
              <a:latin typeface="Arial" panose="020B0604020202020204" pitchFamily="34" charset="0"/>
              <a:ea typeface="Roboto"/>
            </a:endParaRPr>
          </a:p>
          <a:p>
            <a:pPr algn="l" eaLnBrk="0" hangingPunct="0">
              <a:lnSpc>
                <a:spcPct val="100000"/>
              </a:lnSpc>
              <a:spcBef>
                <a:spcPct val="0"/>
              </a:spcBef>
              <a:buClrTx/>
              <a:buSzTx/>
            </a:pPr>
            <a:r>
              <a:rPr kumimoji="0" lang="zh-CN" altLang="zh-CN" sz="2000" dirty="0">
                <a:solidFill>
                  <a:srgbClr val="333333"/>
                </a:solidFill>
                <a:latin typeface="Arial" panose="020B0604020202020204" pitchFamily="34" charset="0"/>
                <a:ea typeface="Roboto"/>
              </a:rPr>
              <a:t>The index is updated once a month. </a:t>
            </a:r>
            <a:endParaRPr kumimoji="0" lang="en-US" altLang="zh-CN" sz="2000" dirty="0">
              <a:solidFill>
                <a:srgbClr val="333333"/>
              </a:solidFill>
              <a:latin typeface="Arial" panose="020B0604020202020204" pitchFamily="34" charset="0"/>
              <a:ea typeface="Roboto"/>
            </a:endParaRPr>
          </a:p>
          <a:p>
            <a:pPr algn="l" eaLnBrk="0" hangingPunct="0">
              <a:lnSpc>
                <a:spcPct val="100000"/>
              </a:lnSpc>
              <a:spcBef>
                <a:spcPct val="0"/>
              </a:spcBef>
              <a:buClrTx/>
              <a:buSzTx/>
            </a:pPr>
            <a:r>
              <a:rPr kumimoji="0" lang="zh-CN" altLang="zh-CN" sz="2000" dirty="0">
                <a:solidFill>
                  <a:srgbClr val="333333"/>
                </a:solidFill>
                <a:latin typeface="Arial" panose="020B0604020202020204" pitchFamily="34" charset="0"/>
                <a:ea typeface="Roboto"/>
              </a:rPr>
              <a:t>The ratings are based on the number of skilled engineers world-wide, courses and third party vendors.</a:t>
            </a:r>
            <a:endParaRPr kumimoji="0" lang="en-US" altLang="zh-CN" sz="2000" dirty="0">
              <a:solidFill>
                <a:srgbClr val="333333"/>
              </a:solidFill>
              <a:latin typeface="Arial" panose="020B0604020202020204" pitchFamily="34" charset="0"/>
              <a:ea typeface="Roboto"/>
            </a:endParaRPr>
          </a:p>
          <a:p>
            <a:pPr algn="l" eaLnBrk="0" hangingPunct="0">
              <a:lnSpc>
                <a:spcPct val="100000"/>
              </a:lnSpc>
              <a:spcBef>
                <a:spcPct val="0"/>
              </a:spcBef>
              <a:buClrTx/>
              <a:buSzTx/>
            </a:pPr>
            <a:r>
              <a:rPr kumimoji="0" lang="zh-CN" altLang="zh-CN" sz="2000" dirty="0">
                <a:solidFill>
                  <a:srgbClr val="333333"/>
                </a:solidFill>
                <a:latin typeface="Arial" panose="020B0604020202020204" pitchFamily="34" charset="0"/>
                <a:ea typeface="Roboto"/>
              </a:rPr>
              <a:t>Popular search engines such as Google, Bing, Yahoo!, Wikipedia, Amazon, YouTube and Baidu are used to calculate the ratings. </a:t>
            </a:r>
            <a:endParaRPr kumimoji="0" lang="en-US" altLang="zh-CN" sz="2000" dirty="0">
              <a:solidFill>
                <a:srgbClr val="333333"/>
              </a:solidFill>
              <a:latin typeface="Arial" panose="020B0604020202020204" pitchFamily="34" charset="0"/>
              <a:ea typeface="Roboto"/>
            </a:endParaRPr>
          </a:p>
          <a:p>
            <a:pPr algn="l" eaLnBrk="0" hangingPunct="0">
              <a:lnSpc>
                <a:spcPct val="100000"/>
              </a:lnSpc>
              <a:spcBef>
                <a:spcPct val="0"/>
              </a:spcBef>
              <a:buClrTx/>
              <a:buSzTx/>
            </a:pPr>
            <a:r>
              <a:rPr kumimoji="0" lang="zh-CN" altLang="zh-CN" sz="2000" dirty="0">
                <a:solidFill>
                  <a:srgbClr val="333333"/>
                </a:solidFill>
                <a:latin typeface="Arial" panose="020B0604020202020204" pitchFamily="34" charset="0"/>
                <a:ea typeface="Roboto"/>
              </a:rPr>
              <a:t>It is important to note that the TIOBE index is not about the </a:t>
            </a:r>
            <a:r>
              <a:rPr kumimoji="0" lang="zh-CN" altLang="zh-CN" sz="2000" i="1" dirty="0">
                <a:solidFill>
                  <a:srgbClr val="333333"/>
                </a:solidFill>
                <a:latin typeface="Arial" panose="020B0604020202020204" pitchFamily="34" charset="0"/>
                <a:ea typeface="Roboto"/>
              </a:rPr>
              <a:t>best</a:t>
            </a:r>
            <a:r>
              <a:rPr kumimoji="0" lang="zh-CN" altLang="zh-CN" sz="2000" dirty="0">
                <a:solidFill>
                  <a:srgbClr val="333333"/>
                </a:solidFill>
                <a:latin typeface="Arial" panose="020B0604020202020204" pitchFamily="34" charset="0"/>
                <a:ea typeface="Roboto"/>
              </a:rPr>
              <a:t> programming language or the language in which </a:t>
            </a:r>
            <a:r>
              <a:rPr kumimoji="0" lang="zh-CN" altLang="zh-CN" sz="2000" i="1" dirty="0">
                <a:solidFill>
                  <a:srgbClr val="333333"/>
                </a:solidFill>
                <a:latin typeface="Arial" panose="020B0604020202020204" pitchFamily="34" charset="0"/>
                <a:ea typeface="Roboto"/>
              </a:rPr>
              <a:t>most lines of code</a:t>
            </a:r>
            <a:r>
              <a:rPr kumimoji="0" lang="zh-CN" altLang="zh-CN" sz="2000" dirty="0">
                <a:solidFill>
                  <a:srgbClr val="333333"/>
                </a:solidFill>
                <a:latin typeface="Arial" panose="020B0604020202020204" pitchFamily="34" charset="0"/>
                <a:ea typeface="Roboto"/>
              </a:rPr>
              <a:t> have been written.</a:t>
            </a:r>
            <a:endParaRPr kumimoji="0" lang="zh-CN" altLang="zh-CN" sz="2000" dirty="0">
              <a:latin typeface="Arial" panose="020B0604020202020204" pitchFamily="34" charset="0"/>
            </a:endParaRPr>
          </a:p>
          <a:p>
            <a:pPr algn="l" eaLnBrk="0" hangingPunct="0">
              <a:lnSpc>
                <a:spcPct val="100000"/>
              </a:lnSpc>
              <a:spcBef>
                <a:spcPct val="0"/>
              </a:spcBef>
              <a:buClrTx/>
              <a:buSzTx/>
            </a:pPr>
            <a:r>
              <a:rPr kumimoji="0" lang="zh-CN" altLang="zh-CN" sz="2000" dirty="0">
                <a:solidFill>
                  <a:srgbClr val="333333"/>
                </a:solidFill>
                <a:latin typeface="Arial" panose="020B0604020202020204" pitchFamily="34" charset="0"/>
                <a:ea typeface="Roboto"/>
              </a:rPr>
              <a:t>The index can be used to check whether your programming skills are still up to date or to make a strategic decision about what programming language should be adopted when starting to build a new software system. </a:t>
            </a:r>
            <a:endParaRPr kumimoji="0" lang="en-US" altLang="zh-CN" sz="2000" dirty="0">
              <a:solidFill>
                <a:srgbClr val="333333"/>
              </a:solidFill>
              <a:latin typeface="Arial" panose="020B0604020202020204" pitchFamily="34" charset="0"/>
              <a:ea typeface="Roboto"/>
            </a:endParaRPr>
          </a:p>
          <a:p>
            <a:pPr algn="l" eaLnBrk="0" hangingPunct="0">
              <a:lnSpc>
                <a:spcPct val="100000"/>
              </a:lnSpc>
              <a:spcBef>
                <a:spcPct val="0"/>
              </a:spcBef>
              <a:buClrTx/>
              <a:buSzTx/>
            </a:pPr>
            <a:r>
              <a:rPr kumimoji="0" lang="zh-CN" altLang="zh-CN" sz="2000" dirty="0">
                <a:solidFill>
                  <a:srgbClr val="333333"/>
                </a:solidFill>
                <a:latin typeface="Arial" panose="020B0604020202020204" pitchFamily="34" charset="0"/>
                <a:ea typeface="Roboto"/>
              </a:rPr>
              <a:t>The definition of the TIOBE index can be</a:t>
            </a:r>
            <a:r>
              <a:rPr kumimoji="0" lang="en-US" altLang="zh-CN" sz="2000" dirty="0">
                <a:solidFill>
                  <a:srgbClr val="333333"/>
                </a:solidFill>
                <a:latin typeface="Arial" panose="020B0604020202020204" pitchFamily="34" charset="0"/>
                <a:ea typeface="Roboto"/>
              </a:rPr>
              <a:t> </a:t>
            </a:r>
            <a:r>
              <a:rPr kumimoji="0" lang="zh-CN" altLang="zh-CN" sz="2000" dirty="0">
                <a:solidFill>
                  <a:srgbClr val="333333"/>
                </a:solidFill>
                <a:latin typeface="Arial" panose="020B0604020202020204" pitchFamily="34" charset="0"/>
                <a:ea typeface="Roboto"/>
              </a:rPr>
              <a:t>found </a:t>
            </a:r>
            <a:r>
              <a:rPr kumimoji="0" lang="zh-CN" altLang="zh-CN" sz="2000" dirty="0">
                <a:solidFill>
                  <a:srgbClr val="0079BF"/>
                </a:solidFill>
                <a:latin typeface="Arial" panose="020B0604020202020204" pitchFamily="34" charset="0"/>
                <a:ea typeface="Roboto"/>
                <a:hlinkClick r:id="rId2"/>
              </a:rPr>
              <a:t>here</a:t>
            </a:r>
            <a:r>
              <a:rPr kumimoji="0" lang="zh-CN" altLang="zh-CN" sz="2000" dirty="0">
                <a:solidFill>
                  <a:srgbClr val="333333"/>
                </a:solidFill>
                <a:latin typeface="Arial" panose="020B0604020202020204" pitchFamily="34" charset="0"/>
                <a:ea typeface="Roboto"/>
              </a:rPr>
              <a:t>.                                                  </a:t>
            </a:r>
            <a:endParaRPr kumimoji="0" lang="zh-CN" altLang="zh-CN" sz="2000" dirty="0">
              <a:latin typeface="Arial" panose="020B0604020202020204" pitchFamily="34" charset="0"/>
            </a:endParaRPr>
          </a:p>
          <a:p>
            <a:endParaRPr lang="zh-CN" altLang="en-US" sz="2000" dirty="0"/>
          </a:p>
        </p:txBody>
      </p:sp>
      <p:sp>
        <p:nvSpPr>
          <p:cNvPr id="4" name="矩形 3"/>
          <p:cNvSpPr/>
          <p:nvPr/>
        </p:nvSpPr>
        <p:spPr>
          <a:xfrm>
            <a:off x="2463666" y="5956512"/>
            <a:ext cx="4072205" cy="430887"/>
          </a:xfrm>
          <a:prstGeom prst="rect">
            <a:avLst/>
          </a:prstGeom>
        </p:spPr>
        <p:txBody>
          <a:bodyPr wrap="none">
            <a:spAutoFit/>
          </a:bodyPr>
          <a:lstStyle/>
          <a:p>
            <a:r>
              <a:rPr lang="en-US" dirty="0">
                <a:hlinkClick r:id="rId3"/>
              </a:rPr>
              <a:t>https://www.tiobe.com/tiobe-index/</a:t>
            </a:r>
            <a:endParaRPr lang="en-US" dirty="0"/>
          </a:p>
        </p:txBody>
      </p:sp>
    </p:spTree>
    <p:extLst>
      <p:ext uri="{BB962C8B-B14F-4D97-AF65-F5344CB8AC3E}">
        <p14:creationId xmlns:p14="http://schemas.microsoft.com/office/powerpoint/2010/main" val="384154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stretch>
            <a:fillRect/>
          </a:stretch>
        </p:blipFill>
        <p:spPr>
          <a:xfrm>
            <a:off x="3723716" y="548680"/>
            <a:ext cx="5384788" cy="5774213"/>
          </a:xfrm>
          <a:prstGeom prst="rect">
            <a:avLst/>
          </a:prstGeom>
        </p:spPr>
      </p:pic>
      <p:sp>
        <p:nvSpPr>
          <p:cNvPr id="5" name="矩形 4"/>
          <p:cNvSpPr/>
          <p:nvPr/>
        </p:nvSpPr>
        <p:spPr>
          <a:xfrm>
            <a:off x="107504" y="548680"/>
            <a:ext cx="3616212" cy="6383286"/>
          </a:xfrm>
          <a:prstGeom prst="rect">
            <a:avLst/>
          </a:prstGeom>
        </p:spPr>
        <p:txBody>
          <a:bodyPr wrap="square">
            <a:spAutoFit/>
          </a:bodyPr>
          <a:lstStyle/>
          <a:p>
            <a:pPr algn="l"/>
            <a:r>
              <a:rPr lang="en-US" sz="1400" dirty="0">
                <a:solidFill>
                  <a:srgbClr val="0079BF"/>
                </a:solidFill>
                <a:latin typeface="Roboto"/>
              </a:rPr>
              <a:t>TIOBE Index for January 2022</a:t>
            </a:r>
            <a:endParaRPr lang="en-US" sz="1400" b="1" dirty="0">
              <a:solidFill>
                <a:srgbClr val="0079BF"/>
              </a:solidFill>
              <a:latin typeface="Roboto"/>
            </a:endParaRPr>
          </a:p>
          <a:p>
            <a:pPr algn="l"/>
            <a:r>
              <a:rPr lang="en-US" sz="1400" b="1" dirty="0">
                <a:solidFill>
                  <a:srgbClr val="333333"/>
                </a:solidFill>
                <a:latin typeface="Roboto"/>
              </a:rPr>
              <a:t>January Headline: Python Programming Language of the Year 2021</a:t>
            </a:r>
          </a:p>
          <a:p>
            <a:pPr algn="l"/>
            <a:r>
              <a:rPr lang="en-US" sz="1400" dirty="0">
                <a:solidFill>
                  <a:srgbClr val="333333"/>
                </a:solidFill>
                <a:latin typeface="Roboto"/>
              </a:rPr>
              <a:t>Python has won the prestigious TIOBE Programming Language of the Year award. Congratulations! This is the second time in a row. The award is given to the programming language that has gained the highest increase in ratings in one year. C# was on its way to get the title for the first time in history, but Python surpassed C# in the last month.</a:t>
            </a:r>
          </a:p>
          <a:p>
            <a:pPr algn="l"/>
            <a:r>
              <a:rPr lang="en-US" sz="1400" dirty="0">
                <a:solidFill>
                  <a:srgbClr val="333333"/>
                </a:solidFill>
                <a:latin typeface="Roboto"/>
              </a:rPr>
              <a:t>Python started at position #3 of the TIOBE index at the beginning of 2021 and left both Java and C behind to become the number one of the TIOBE index. But Python's popularity didn't stop there. It is currently more than 1 percent ahead of the rest. Java's all time record of 26.49% ratings in 2001 is still far away, but Python has it all to become the de facto standard programming language for many domains. There are no signs that Python's triumphal march will stop soon.</a:t>
            </a:r>
          </a:p>
        </p:txBody>
      </p:sp>
    </p:spTree>
    <p:extLst>
      <p:ext uri="{BB962C8B-B14F-4D97-AF65-F5344CB8AC3E}">
        <p14:creationId xmlns:p14="http://schemas.microsoft.com/office/powerpoint/2010/main" val="415851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History</a:t>
            </a:r>
            <a:endParaRPr lang="en-US" dirty="0"/>
          </a:p>
        </p:txBody>
      </p:sp>
      <p:pic>
        <p:nvPicPr>
          <p:cNvPr id="4" name="内容占位符 3"/>
          <p:cNvPicPr>
            <a:picLocks noGrp="1" noChangeAspect="1"/>
          </p:cNvPicPr>
          <p:nvPr>
            <p:ph idx="1"/>
          </p:nvPr>
        </p:nvPicPr>
        <p:blipFill>
          <a:blip r:embed="rId2"/>
          <a:stretch>
            <a:fillRect/>
          </a:stretch>
        </p:blipFill>
        <p:spPr>
          <a:xfrm>
            <a:off x="395288" y="1828869"/>
            <a:ext cx="8208962" cy="3920986"/>
          </a:xfrm>
          <a:prstGeom prst="rect">
            <a:avLst/>
          </a:prstGeom>
        </p:spPr>
      </p:pic>
    </p:spTree>
    <p:extLst>
      <p:ext uri="{BB962C8B-B14F-4D97-AF65-F5344CB8AC3E}">
        <p14:creationId xmlns:p14="http://schemas.microsoft.com/office/powerpoint/2010/main" val="4070961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4031911344"/>
              </p:ext>
            </p:extLst>
          </p:nvPr>
        </p:nvGraphicFramePr>
        <p:xfrm>
          <a:off x="539552" y="908720"/>
          <a:ext cx="7992888" cy="5324095"/>
        </p:xfrm>
        <a:graphic>
          <a:graphicData uri="http://schemas.openxmlformats.org/drawingml/2006/table">
            <a:tbl>
              <a:tblPr>
                <a:tableStyleId>{775DCB02-9BB8-47FD-8907-85C794F793BA}</a:tableStyleId>
              </a:tblPr>
              <a:tblGrid>
                <a:gridCol w="999111">
                  <a:extLst>
                    <a:ext uri="{9D8B030D-6E8A-4147-A177-3AD203B41FA5}">
                      <a16:colId xmlns:a16="http://schemas.microsoft.com/office/drawing/2014/main" val="20000"/>
                    </a:ext>
                  </a:extLst>
                </a:gridCol>
                <a:gridCol w="999111">
                  <a:extLst>
                    <a:ext uri="{9D8B030D-6E8A-4147-A177-3AD203B41FA5}">
                      <a16:colId xmlns:a16="http://schemas.microsoft.com/office/drawing/2014/main" val="20001"/>
                    </a:ext>
                  </a:extLst>
                </a:gridCol>
                <a:gridCol w="999111">
                  <a:extLst>
                    <a:ext uri="{9D8B030D-6E8A-4147-A177-3AD203B41FA5}">
                      <a16:colId xmlns:a16="http://schemas.microsoft.com/office/drawing/2014/main" val="20002"/>
                    </a:ext>
                  </a:extLst>
                </a:gridCol>
                <a:gridCol w="999111">
                  <a:extLst>
                    <a:ext uri="{9D8B030D-6E8A-4147-A177-3AD203B41FA5}">
                      <a16:colId xmlns:a16="http://schemas.microsoft.com/office/drawing/2014/main" val="20003"/>
                    </a:ext>
                  </a:extLst>
                </a:gridCol>
                <a:gridCol w="999111">
                  <a:extLst>
                    <a:ext uri="{9D8B030D-6E8A-4147-A177-3AD203B41FA5}">
                      <a16:colId xmlns:a16="http://schemas.microsoft.com/office/drawing/2014/main" val="20004"/>
                    </a:ext>
                  </a:extLst>
                </a:gridCol>
                <a:gridCol w="999111">
                  <a:extLst>
                    <a:ext uri="{9D8B030D-6E8A-4147-A177-3AD203B41FA5}">
                      <a16:colId xmlns:a16="http://schemas.microsoft.com/office/drawing/2014/main" val="20005"/>
                    </a:ext>
                  </a:extLst>
                </a:gridCol>
                <a:gridCol w="999111">
                  <a:extLst>
                    <a:ext uri="{9D8B030D-6E8A-4147-A177-3AD203B41FA5}">
                      <a16:colId xmlns:a16="http://schemas.microsoft.com/office/drawing/2014/main" val="20006"/>
                    </a:ext>
                  </a:extLst>
                </a:gridCol>
                <a:gridCol w="999111">
                  <a:extLst>
                    <a:ext uri="{9D8B030D-6E8A-4147-A177-3AD203B41FA5}">
                      <a16:colId xmlns:a16="http://schemas.microsoft.com/office/drawing/2014/main" val="20007"/>
                    </a:ext>
                  </a:extLst>
                </a:gridCol>
              </a:tblGrid>
              <a:tr h="738204">
                <a:tc>
                  <a:txBody>
                    <a:bodyPr/>
                    <a:lstStyle/>
                    <a:p>
                      <a:r>
                        <a:rPr lang="en-US" sz="1600">
                          <a:effectLst/>
                        </a:rPr>
                        <a:t>Programming Language</a:t>
                      </a:r>
                      <a:endParaRPr lang="en-US" sz="1600" b="1">
                        <a:effectLst/>
                      </a:endParaRPr>
                    </a:p>
                  </a:txBody>
                  <a:tcPr marL="65109" marR="65109" marT="32555" marB="32555" anchor="ctr"/>
                </a:tc>
                <a:tc>
                  <a:txBody>
                    <a:bodyPr/>
                    <a:lstStyle/>
                    <a:p>
                      <a:r>
                        <a:rPr lang="en-US" altLang="zh-CN" sz="1600">
                          <a:effectLst/>
                        </a:rPr>
                        <a:t>2016</a:t>
                      </a:r>
                      <a:endParaRPr lang="zh-CN" altLang="en-US" sz="1600" b="1">
                        <a:effectLst/>
                      </a:endParaRPr>
                    </a:p>
                  </a:txBody>
                  <a:tcPr marL="65109" marR="65109" marT="32555" marB="32555" anchor="ctr"/>
                </a:tc>
                <a:tc>
                  <a:txBody>
                    <a:bodyPr/>
                    <a:lstStyle/>
                    <a:p>
                      <a:r>
                        <a:rPr lang="en-US" altLang="zh-CN" sz="1600">
                          <a:effectLst/>
                        </a:rPr>
                        <a:t>2011</a:t>
                      </a:r>
                      <a:endParaRPr lang="en-US" altLang="zh-CN" sz="1600" b="1">
                        <a:effectLst/>
                      </a:endParaRPr>
                    </a:p>
                  </a:txBody>
                  <a:tcPr marL="65109" marR="65109" marT="32555" marB="32555" anchor="ctr"/>
                </a:tc>
                <a:tc>
                  <a:txBody>
                    <a:bodyPr/>
                    <a:lstStyle/>
                    <a:p>
                      <a:r>
                        <a:rPr lang="en-US" altLang="zh-CN" sz="1600">
                          <a:effectLst/>
                        </a:rPr>
                        <a:t>2006</a:t>
                      </a:r>
                      <a:endParaRPr lang="en-US" altLang="zh-CN" sz="1600" b="1">
                        <a:effectLst/>
                      </a:endParaRPr>
                    </a:p>
                  </a:txBody>
                  <a:tcPr marL="65109" marR="65109" marT="32555" marB="32555" anchor="ctr"/>
                </a:tc>
                <a:tc>
                  <a:txBody>
                    <a:bodyPr/>
                    <a:lstStyle/>
                    <a:p>
                      <a:r>
                        <a:rPr lang="en-US" altLang="zh-CN" sz="1600">
                          <a:effectLst/>
                        </a:rPr>
                        <a:t>2001</a:t>
                      </a:r>
                      <a:endParaRPr lang="en-US" altLang="zh-CN" sz="1600" b="1">
                        <a:effectLst/>
                      </a:endParaRPr>
                    </a:p>
                  </a:txBody>
                  <a:tcPr marL="65109" marR="65109" marT="32555" marB="32555" anchor="ctr"/>
                </a:tc>
                <a:tc>
                  <a:txBody>
                    <a:bodyPr/>
                    <a:lstStyle/>
                    <a:p>
                      <a:r>
                        <a:rPr lang="en-US" altLang="zh-CN" sz="1600">
                          <a:effectLst/>
                        </a:rPr>
                        <a:t>1996</a:t>
                      </a:r>
                      <a:endParaRPr lang="en-US" altLang="zh-CN" sz="1600" b="1">
                        <a:effectLst/>
                      </a:endParaRPr>
                    </a:p>
                  </a:txBody>
                  <a:tcPr marL="65109" marR="65109" marT="32555" marB="32555" anchor="ctr"/>
                </a:tc>
                <a:tc>
                  <a:txBody>
                    <a:bodyPr/>
                    <a:lstStyle/>
                    <a:p>
                      <a:r>
                        <a:rPr lang="en-US" altLang="zh-CN" sz="1600">
                          <a:effectLst/>
                        </a:rPr>
                        <a:t>1991</a:t>
                      </a:r>
                      <a:endParaRPr lang="en-US" altLang="zh-CN" sz="1600" b="1">
                        <a:effectLst/>
                      </a:endParaRPr>
                    </a:p>
                  </a:txBody>
                  <a:tcPr marL="65109" marR="65109" marT="32555" marB="32555" anchor="ctr"/>
                </a:tc>
                <a:tc>
                  <a:txBody>
                    <a:bodyPr/>
                    <a:lstStyle/>
                    <a:p>
                      <a:r>
                        <a:rPr lang="en-US" altLang="zh-CN" sz="1600">
                          <a:effectLst/>
                        </a:rPr>
                        <a:t>1986</a:t>
                      </a:r>
                      <a:endParaRPr lang="en-US" altLang="zh-CN" sz="1600" b="1">
                        <a:effectLst/>
                      </a:endParaRPr>
                    </a:p>
                  </a:txBody>
                  <a:tcPr marL="65109" marR="65109" marT="32555" marB="32555" anchor="ctr"/>
                </a:tc>
                <a:extLst>
                  <a:ext uri="{0D108BD9-81ED-4DB2-BD59-A6C34878D82A}">
                    <a16:rowId xmlns:a16="http://schemas.microsoft.com/office/drawing/2014/main" val="10000"/>
                  </a:ext>
                </a:extLst>
              </a:tr>
              <a:tr h="269450">
                <a:tc>
                  <a:txBody>
                    <a:bodyPr/>
                    <a:lstStyle/>
                    <a:p>
                      <a:r>
                        <a:rPr lang="en-US" sz="1600">
                          <a:effectLst/>
                        </a:rPr>
                        <a:t>Java</a:t>
                      </a:r>
                      <a:endParaRPr lang="en-US" sz="1600" b="1">
                        <a:effectLst/>
                      </a:endParaRPr>
                    </a:p>
                  </a:txBody>
                  <a:tcPr marL="65109" marR="65109" marT="32555" marB="32555" anchor="ctr"/>
                </a:tc>
                <a:tc>
                  <a:txBody>
                    <a:bodyPr/>
                    <a:lstStyle/>
                    <a:p>
                      <a:r>
                        <a:rPr lang="en-US" altLang="zh-CN" sz="1600">
                          <a:effectLst/>
                        </a:rPr>
                        <a:t>1</a:t>
                      </a:r>
                      <a:endParaRPr lang="en-US" altLang="zh-CN" sz="1600" b="1">
                        <a:effectLst/>
                      </a:endParaRPr>
                    </a:p>
                  </a:txBody>
                  <a:tcPr marL="65109" marR="65109" marT="32555" marB="32555" anchor="ctr"/>
                </a:tc>
                <a:tc>
                  <a:txBody>
                    <a:bodyPr/>
                    <a:lstStyle/>
                    <a:p>
                      <a:r>
                        <a:rPr lang="en-US" altLang="zh-CN" sz="1600">
                          <a:effectLst/>
                        </a:rPr>
                        <a:t>1</a:t>
                      </a:r>
                      <a:endParaRPr lang="en-US" altLang="zh-CN" sz="1600" b="1">
                        <a:effectLst/>
                      </a:endParaRPr>
                    </a:p>
                  </a:txBody>
                  <a:tcPr marL="65109" marR="65109" marT="32555" marB="32555" anchor="ctr"/>
                </a:tc>
                <a:tc>
                  <a:txBody>
                    <a:bodyPr/>
                    <a:lstStyle/>
                    <a:p>
                      <a:r>
                        <a:rPr lang="en-US" altLang="zh-CN" sz="1600">
                          <a:effectLst/>
                        </a:rPr>
                        <a:t>1</a:t>
                      </a:r>
                      <a:endParaRPr lang="en-US" altLang="zh-CN" sz="1600" b="1">
                        <a:effectLst/>
                      </a:endParaRPr>
                    </a:p>
                  </a:txBody>
                  <a:tcPr marL="65109" marR="65109" marT="32555" marB="32555" anchor="ctr"/>
                </a:tc>
                <a:tc>
                  <a:txBody>
                    <a:bodyPr/>
                    <a:lstStyle/>
                    <a:p>
                      <a:r>
                        <a:rPr lang="en-US" altLang="zh-CN" sz="1600">
                          <a:effectLst/>
                        </a:rPr>
                        <a:t>3</a:t>
                      </a:r>
                      <a:endParaRPr lang="en-US" altLang="zh-CN" sz="1600" b="1">
                        <a:effectLst/>
                      </a:endParaRPr>
                    </a:p>
                  </a:txBody>
                  <a:tcPr marL="65109" marR="65109" marT="32555" marB="32555" anchor="ctr"/>
                </a:tc>
                <a:tc>
                  <a:txBody>
                    <a:bodyPr/>
                    <a:lstStyle/>
                    <a:p>
                      <a:r>
                        <a:rPr lang="en-US" altLang="zh-CN" sz="1600">
                          <a:effectLst/>
                        </a:rPr>
                        <a:t>30</a:t>
                      </a:r>
                      <a:endParaRPr lang="en-US" altLang="zh-CN" sz="1600" b="1">
                        <a:effectLst/>
                      </a:endParaRPr>
                    </a:p>
                  </a:txBody>
                  <a:tcPr marL="65109" marR="65109" marT="32555" marB="32555" anchor="ctr"/>
                </a:tc>
                <a:tc>
                  <a:txBody>
                    <a:bodyPr/>
                    <a:lstStyle/>
                    <a:p>
                      <a:r>
                        <a:rPr lang="en-US" altLang="zh-CN" sz="1600">
                          <a:effectLst/>
                        </a:rPr>
                        <a:t>-</a:t>
                      </a:r>
                      <a:endParaRPr lang="en-US" altLang="zh-CN" sz="1600" b="1">
                        <a:effectLst/>
                      </a:endParaRPr>
                    </a:p>
                  </a:txBody>
                  <a:tcPr marL="65109" marR="65109" marT="32555" marB="32555" anchor="ctr"/>
                </a:tc>
                <a:tc>
                  <a:txBody>
                    <a:bodyPr/>
                    <a:lstStyle/>
                    <a:p>
                      <a:r>
                        <a:rPr lang="en-US" altLang="zh-CN" sz="1600">
                          <a:effectLst/>
                        </a:rPr>
                        <a:t>-</a:t>
                      </a:r>
                      <a:endParaRPr lang="en-US" altLang="zh-CN" sz="1600" b="1">
                        <a:effectLst/>
                      </a:endParaRPr>
                    </a:p>
                  </a:txBody>
                  <a:tcPr marL="65109" marR="65109" marT="32555" marB="32555" anchor="ctr"/>
                </a:tc>
                <a:extLst>
                  <a:ext uri="{0D108BD9-81ED-4DB2-BD59-A6C34878D82A}">
                    <a16:rowId xmlns:a16="http://schemas.microsoft.com/office/drawing/2014/main" val="10001"/>
                  </a:ext>
                </a:extLst>
              </a:tr>
              <a:tr h="269450">
                <a:tc>
                  <a:txBody>
                    <a:bodyPr/>
                    <a:lstStyle/>
                    <a:p>
                      <a:r>
                        <a:rPr lang="en-US" sz="1600">
                          <a:effectLst/>
                        </a:rPr>
                        <a:t>C</a:t>
                      </a:r>
                      <a:endParaRPr lang="en-US" sz="1600" b="1">
                        <a:effectLst/>
                      </a:endParaRPr>
                    </a:p>
                  </a:txBody>
                  <a:tcPr marL="65109" marR="65109" marT="32555" marB="32555" anchor="ctr"/>
                </a:tc>
                <a:tc>
                  <a:txBody>
                    <a:bodyPr/>
                    <a:lstStyle/>
                    <a:p>
                      <a:r>
                        <a:rPr lang="en-US" altLang="zh-CN" sz="1600">
                          <a:effectLst/>
                        </a:rPr>
                        <a:t>2</a:t>
                      </a:r>
                      <a:endParaRPr lang="en-US" altLang="zh-CN" sz="1600" b="1">
                        <a:effectLst/>
                      </a:endParaRPr>
                    </a:p>
                  </a:txBody>
                  <a:tcPr marL="65109" marR="65109" marT="32555" marB="32555" anchor="ctr"/>
                </a:tc>
                <a:tc>
                  <a:txBody>
                    <a:bodyPr/>
                    <a:lstStyle/>
                    <a:p>
                      <a:r>
                        <a:rPr lang="en-US" altLang="zh-CN" sz="1600">
                          <a:effectLst/>
                        </a:rPr>
                        <a:t>2</a:t>
                      </a:r>
                      <a:endParaRPr lang="en-US" altLang="zh-CN" sz="1600" b="1">
                        <a:effectLst/>
                      </a:endParaRPr>
                    </a:p>
                  </a:txBody>
                  <a:tcPr marL="65109" marR="65109" marT="32555" marB="32555" anchor="ctr"/>
                </a:tc>
                <a:tc>
                  <a:txBody>
                    <a:bodyPr/>
                    <a:lstStyle/>
                    <a:p>
                      <a:r>
                        <a:rPr lang="en-US" altLang="zh-CN" sz="1600">
                          <a:effectLst/>
                        </a:rPr>
                        <a:t>2</a:t>
                      </a:r>
                      <a:endParaRPr lang="en-US" altLang="zh-CN" sz="1600" b="1">
                        <a:effectLst/>
                      </a:endParaRPr>
                    </a:p>
                  </a:txBody>
                  <a:tcPr marL="65109" marR="65109" marT="32555" marB="32555" anchor="ctr"/>
                </a:tc>
                <a:tc>
                  <a:txBody>
                    <a:bodyPr/>
                    <a:lstStyle/>
                    <a:p>
                      <a:r>
                        <a:rPr lang="en-US" altLang="zh-CN" sz="1600">
                          <a:effectLst/>
                        </a:rPr>
                        <a:t>1</a:t>
                      </a:r>
                      <a:endParaRPr lang="en-US" altLang="zh-CN" sz="1600" b="1">
                        <a:effectLst/>
                      </a:endParaRPr>
                    </a:p>
                  </a:txBody>
                  <a:tcPr marL="65109" marR="65109" marT="32555" marB="32555" anchor="ctr"/>
                </a:tc>
                <a:tc>
                  <a:txBody>
                    <a:bodyPr/>
                    <a:lstStyle/>
                    <a:p>
                      <a:r>
                        <a:rPr lang="en-US" altLang="zh-CN" sz="1600">
                          <a:effectLst/>
                        </a:rPr>
                        <a:t>1</a:t>
                      </a:r>
                      <a:endParaRPr lang="en-US" altLang="zh-CN" sz="1600" b="1">
                        <a:effectLst/>
                      </a:endParaRPr>
                    </a:p>
                  </a:txBody>
                  <a:tcPr marL="65109" marR="65109" marT="32555" marB="32555" anchor="ctr"/>
                </a:tc>
                <a:tc>
                  <a:txBody>
                    <a:bodyPr/>
                    <a:lstStyle/>
                    <a:p>
                      <a:r>
                        <a:rPr lang="en-US" altLang="zh-CN" sz="1600">
                          <a:effectLst/>
                        </a:rPr>
                        <a:t>1</a:t>
                      </a:r>
                      <a:endParaRPr lang="en-US" altLang="zh-CN" sz="1600" b="1">
                        <a:effectLst/>
                      </a:endParaRPr>
                    </a:p>
                  </a:txBody>
                  <a:tcPr marL="65109" marR="65109" marT="32555" marB="32555" anchor="ctr"/>
                </a:tc>
                <a:tc>
                  <a:txBody>
                    <a:bodyPr/>
                    <a:lstStyle/>
                    <a:p>
                      <a:r>
                        <a:rPr lang="en-US" altLang="zh-CN" sz="1600">
                          <a:effectLst/>
                        </a:rPr>
                        <a:t>1</a:t>
                      </a:r>
                      <a:endParaRPr lang="en-US" altLang="zh-CN" sz="1600" b="1">
                        <a:effectLst/>
                      </a:endParaRPr>
                    </a:p>
                  </a:txBody>
                  <a:tcPr marL="65109" marR="65109" marT="32555" marB="32555" anchor="ctr"/>
                </a:tc>
                <a:extLst>
                  <a:ext uri="{0D108BD9-81ED-4DB2-BD59-A6C34878D82A}">
                    <a16:rowId xmlns:a16="http://schemas.microsoft.com/office/drawing/2014/main" val="10002"/>
                  </a:ext>
                </a:extLst>
              </a:tr>
              <a:tr h="269450">
                <a:tc>
                  <a:txBody>
                    <a:bodyPr/>
                    <a:lstStyle/>
                    <a:p>
                      <a:r>
                        <a:rPr lang="en-US" sz="1600">
                          <a:effectLst/>
                        </a:rPr>
                        <a:t>C++</a:t>
                      </a:r>
                      <a:endParaRPr lang="en-US" sz="1600" b="1">
                        <a:effectLst/>
                      </a:endParaRPr>
                    </a:p>
                  </a:txBody>
                  <a:tcPr marL="65109" marR="65109" marT="32555" marB="32555" anchor="ctr"/>
                </a:tc>
                <a:tc>
                  <a:txBody>
                    <a:bodyPr/>
                    <a:lstStyle/>
                    <a:p>
                      <a:r>
                        <a:rPr lang="en-US" altLang="zh-CN" sz="1600">
                          <a:effectLst/>
                        </a:rPr>
                        <a:t>3</a:t>
                      </a:r>
                      <a:endParaRPr lang="en-US" altLang="zh-CN" sz="1600" b="1">
                        <a:effectLst/>
                      </a:endParaRPr>
                    </a:p>
                  </a:txBody>
                  <a:tcPr marL="65109" marR="65109" marT="32555" marB="32555" anchor="ctr"/>
                </a:tc>
                <a:tc>
                  <a:txBody>
                    <a:bodyPr/>
                    <a:lstStyle/>
                    <a:p>
                      <a:r>
                        <a:rPr lang="en-US" altLang="zh-CN" sz="1600">
                          <a:effectLst/>
                        </a:rPr>
                        <a:t>3</a:t>
                      </a:r>
                      <a:endParaRPr lang="en-US" altLang="zh-CN" sz="1600" b="1">
                        <a:effectLst/>
                      </a:endParaRPr>
                    </a:p>
                  </a:txBody>
                  <a:tcPr marL="65109" marR="65109" marT="32555" marB="32555" anchor="ctr"/>
                </a:tc>
                <a:tc>
                  <a:txBody>
                    <a:bodyPr/>
                    <a:lstStyle/>
                    <a:p>
                      <a:r>
                        <a:rPr lang="en-US" altLang="zh-CN" sz="1600">
                          <a:effectLst/>
                        </a:rPr>
                        <a:t>3</a:t>
                      </a:r>
                      <a:endParaRPr lang="en-US" altLang="zh-CN" sz="1600" b="1">
                        <a:effectLst/>
                      </a:endParaRPr>
                    </a:p>
                  </a:txBody>
                  <a:tcPr marL="65109" marR="65109" marT="32555" marB="32555" anchor="ctr"/>
                </a:tc>
                <a:tc>
                  <a:txBody>
                    <a:bodyPr/>
                    <a:lstStyle/>
                    <a:p>
                      <a:r>
                        <a:rPr lang="en-US" altLang="zh-CN" sz="1600">
                          <a:effectLst/>
                        </a:rPr>
                        <a:t>2</a:t>
                      </a:r>
                      <a:endParaRPr lang="en-US" altLang="zh-CN" sz="1600" b="1">
                        <a:effectLst/>
                      </a:endParaRPr>
                    </a:p>
                  </a:txBody>
                  <a:tcPr marL="65109" marR="65109" marT="32555" marB="32555" anchor="ctr"/>
                </a:tc>
                <a:tc>
                  <a:txBody>
                    <a:bodyPr/>
                    <a:lstStyle/>
                    <a:p>
                      <a:r>
                        <a:rPr lang="en-US" altLang="zh-CN" sz="1600">
                          <a:effectLst/>
                        </a:rPr>
                        <a:t>2</a:t>
                      </a:r>
                      <a:endParaRPr lang="en-US" altLang="zh-CN" sz="1600" b="1">
                        <a:effectLst/>
                      </a:endParaRPr>
                    </a:p>
                  </a:txBody>
                  <a:tcPr marL="65109" marR="65109" marT="32555" marB="32555" anchor="ctr"/>
                </a:tc>
                <a:tc>
                  <a:txBody>
                    <a:bodyPr/>
                    <a:lstStyle/>
                    <a:p>
                      <a:r>
                        <a:rPr lang="en-US" altLang="zh-CN" sz="1600">
                          <a:effectLst/>
                        </a:rPr>
                        <a:t>2</a:t>
                      </a:r>
                      <a:endParaRPr lang="en-US" altLang="zh-CN" sz="1600" b="1">
                        <a:effectLst/>
                      </a:endParaRPr>
                    </a:p>
                  </a:txBody>
                  <a:tcPr marL="65109" marR="65109" marT="32555" marB="32555" anchor="ctr"/>
                </a:tc>
                <a:tc>
                  <a:txBody>
                    <a:bodyPr/>
                    <a:lstStyle/>
                    <a:p>
                      <a:r>
                        <a:rPr lang="en-US" altLang="zh-CN" sz="1600">
                          <a:effectLst/>
                        </a:rPr>
                        <a:t>8</a:t>
                      </a:r>
                      <a:endParaRPr lang="en-US" altLang="zh-CN" sz="1600" b="1">
                        <a:effectLst/>
                      </a:endParaRPr>
                    </a:p>
                  </a:txBody>
                  <a:tcPr marL="65109" marR="65109" marT="32555" marB="32555" anchor="ctr"/>
                </a:tc>
                <a:extLst>
                  <a:ext uri="{0D108BD9-81ED-4DB2-BD59-A6C34878D82A}">
                    <a16:rowId xmlns:a16="http://schemas.microsoft.com/office/drawing/2014/main" val="10003"/>
                  </a:ext>
                </a:extLst>
              </a:tr>
              <a:tr h="269450">
                <a:tc>
                  <a:txBody>
                    <a:bodyPr/>
                    <a:lstStyle/>
                    <a:p>
                      <a:r>
                        <a:rPr lang="en-US" sz="1600">
                          <a:effectLst/>
                        </a:rPr>
                        <a:t>C#</a:t>
                      </a:r>
                      <a:endParaRPr lang="en-US" sz="1600" b="1">
                        <a:effectLst/>
                      </a:endParaRPr>
                    </a:p>
                  </a:txBody>
                  <a:tcPr marL="65109" marR="65109" marT="32555" marB="32555" anchor="ctr"/>
                </a:tc>
                <a:tc>
                  <a:txBody>
                    <a:bodyPr/>
                    <a:lstStyle/>
                    <a:p>
                      <a:r>
                        <a:rPr lang="en-US" altLang="zh-CN" sz="1600">
                          <a:effectLst/>
                        </a:rPr>
                        <a:t>4</a:t>
                      </a:r>
                      <a:endParaRPr lang="en-US" altLang="zh-CN" sz="1600" b="1">
                        <a:effectLst/>
                      </a:endParaRPr>
                    </a:p>
                  </a:txBody>
                  <a:tcPr marL="65109" marR="65109" marT="32555" marB="32555" anchor="ctr"/>
                </a:tc>
                <a:tc>
                  <a:txBody>
                    <a:bodyPr/>
                    <a:lstStyle/>
                    <a:p>
                      <a:r>
                        <a:rPr lang="en-US" altLang="zh-CN" sz="1600">
                          <a:effectLst/>
                        </a:rPr>
                        <a:t>5</a:t>
                      </a:r>
                      <a:endParaRPr lang="en-US" altLang="zh-CN" sz="1600" b="1">
                        <a:effectLst/>
                      </a:endParaRPr>
                    </a:p>
                  </a:txBody>
                  <a:tcPr marL="65109" marR="65109" marT="32555" marB="32555" anchor="ctr"/>
                </a:tc>
                <a:tc>
                  <a:txBody>
                    <a:bodyPr/>
                    <a:lstStyle/>
                    <a:p>
                      <a:r>
                        <a:rPr lang="en-US" altLang="zh-CN" sz="1600">
                          <a:effectLst/>
                        </a:rPr>
                        <a:t>6</a:t>
                      </a:r>
                      <a:endParaRPr lang="en-US" altLang="zh-CN" sz="1600" b="1">
                        <a:effectLst/>
                      </a:endParaRPr>
                    </a:p>
                  </a:txBody>
                  <a:tcPr marL="65109" marR="65109" marT="32555" marB="32555" anchor="ctr"/>
                </a:tc>
                <a:tc>
                  <a:txBody>
                    <a:bodyPr/>
                    <a:lstStyle/>
                    <a:p>
                      <a:r>
                        <a:rPr lang="en-US" altLang="zh-CN" sz="1600">
                          <a:effectLst/>
                        </a:rPr>
                        <a:t>10</a:t>
                      </a:r>
                      <a:endParaRPr lang="en-US" altLang="zh-CN" sz="1600" b="1">
                        <a:effectLst/>
                      </a:endParaRPr>
                    </a:p>
                  </a:txBody>
                  <a:tcPr marL="65109" marR="65109" marT="32555" marB="32555" anchor="ctr"/>
                </a:tc>
                <a:tc>
                  <a:txBody>
                    <a:bodyPr/>
                    <a:lstStyle/>
                    <a:p>
                      <a:r>
                        <a:rPr lang="en-US" altLang="zh-CN" sz="1600">
                          <a:effectLst/>
                        </a:rPr>
                        <a:t>-</a:t>
                      </a:r>
                      <a:endParaRPr lang="en-US" altLang="zh-CN" sz="1600" b="1">
                        <a:effectLst/>
                      </a:endParaRPr>
                    </a:p>
                  </a:txBody>
                  <a:tcPr marL="65109" marR="65109" marT="32555" marB="32555" anchor="ctr"/>
                </a:tc>
                <a:tc>
                  <a:txBody>
                    <a:bodyPr/>
                    <a:lstStyle/>
                    <a:p>
                      <a:r>
                        <a:rPr lang="en-US" altLang="zh-CN" sz="1600">
                          <a:effectLst/>
                        </a:rPr>
                        <a:t>-</a:t>
                      </a:r>
                      <a:endParaRPr lang="en-US" altLang="zh-CN" sz="1600" b="1">
                        <a:effectLst/>
                      </a:endParaRPr>
                    </a:p>
                  </a:txBody>
                  <a:tcPr marL="65109" marR="65109" marT="32555" marB="32555" anchor="ctr"/>
                </a:tc>
                <a:tc>
                  <a:txBody>
                    <a:bodyPr/>
                    <a:lstStyle/>
                    <a:p>
                      <a:r>
                        <a:rPr lang="en-US" altLang="zh-CN" sz="1600">
                          <a:effectLst/>
                        </a:rPr>
                        <a:t>-</a:t>
                      </a:r>
                      <a:endParaRPr lang="en-US" altLang="zh-CN" sz="1600" b="1">
                        <a:effectLst/>
                      </a:endParaRPr>
                    </a:p>
                  </a:txBody>
                  <a:tcPr marL="65109" marR="65109" marT="32555" marB="32555" anchor="ctr"/>
                </a:tc>
                <a:extLst>
                  <a:ext uri="{0D108BD9-81ED-4DB2-BD59-A6C34878D82A}">
                    <a16:rowId xmlns:a16="http://schemas.microsoft.com/office/drawing/2014/main" val="10004"/>
                  </a:ext>
                </a:extLst>
              </a:tr>
              <a:tr h="269450">
                <a:tc>
                  <a:txBody>
                    <a:bodyPr/>
                    <a:lstStyle/>
                    <a:p>
                      <a:r>
                        <a:rPr lang="en-US" sz="1600">
                          <a:effectLst/>
                        </a:rPr>
                        <a:t>Python</a:t>
                      </a:r>
                      <a:endParaRPr lang="en-US" sz="1600" b="1">
                        <a:effectLst/>
                      </a:endParaRPr>
                    </a:p>
                  </a:txBody>
                  <a:tcPr marL="65109" marR="65109" marT="32555" marB="32555" anchor="ctr"/>
                </a:tc>
                <a:tc>
                  <a:txBody>
                    <a:bodyPr/>
                    <a:lstStyle/>
                    <a:p>
                      <a:r>
                        <a:rPr lang="en-US" altLang="zh-CN" sz="1600">
                          <a:effectLst/>
                        </a:rPr>
                        <a:t>5</a:t>
                      </a:r>
                      <a:endParaRPr lang="en-US" altLang="zh-CN" sz="1600" b="1">
                        <a:effectLst/>
                      </a:endParaRPr>
                    </a:p>
                  </a:txBody>
                  <a:tcPr marL="65109" marR="65109" marT="32555" marB="32555" anchor="ctr"/>
                </a:tc>
                <a:tc>
                  <a:txBody>
                    <a:bodyPr/>
                    <a:lstStyle/>
                    <a:p>
                      <a:r>
                        <a:rPr lang="en-US" altLang="zh-CN" sz="1600">
                          <a:effectLst/>
                        </a:rPr>
                        <a:t>6</a:t>
                      </a:r>
                      <a:endParaRPr lang="en-US" altLang="zh-CN" sz="1600" b="1">
                        <a:effectLst/>
                      </a:endParaRPr>
                    </a:p>
                  </a:txBody>
                  <a:tcPr marL="65109" marR="65109" marT="32555" marB="32555" anchor="ctr"/>
                </a:tc>
                <a:tc>
                  <a:txBody>
                    <a:bodyPr/>
                    <a:lstStyle/>
                    <a:p>
                      <a:r>
                        <a:rPr lang="en-US" altLang="zh-CN" sz="1600">
                          <a:effectLst/>
                        </a:rPr>
                        <a:t>7</a:t>
                      </a:r>
                      <a:endParaRPr lang="en-US" altLang="zh-CN" sz="1600" b="1">
                        <a:effectLst/>
                      </a:endParaRPr>
                    </a:p>
                  </a:txBody>
                  <a:tcPr marL="65109" marR="65109" marT="32555" marB="32555" anchor="ctr"/>
                </a:tc>
                <a:tc>
                  <a:txBody>
                    <a:bodyPr/>
                    <a:lstStyle/>
                    <a:p>
                      <a:r>
                        <a:rPr lang="en-US" altLang="zh-CN" sz="1600">
                          <a:effectLst/>
                        </a:rPr>
                        <a:t>26</a:t>
                      </a:r>
                      <a:endParaRPr lang="en-US" altLang="zh-CN" sz="1600" b="1">
                        <a:effectLst/>
                      </a:endParaRPr>
                    </a:p>
                  </a:txBody>
                  <a:tcPr marL="65109" marR="65109" marT="32555" marB="32555" anchor="ctr"/>
                </a:tc>
                <a:tc>
                  <a:txBody>
                    <a:bodyPr/>
                    <a:lstStyle/>
                    <a:p>
                      <a:r>
                        <a:rPr lang="en-US" altLang="zh-CN" sz="1600">
                          <a:effectLst/>
                        </a:rPr>
                        <a:t>15</a:t>
                      </a:r>
                      <a:endParaRPr lang="en-US" altLang="zh-CN" sz="1600" b="1">
                        <a:effectLst/>
                      </a:endParaRPr>
                    </a:p>
                  </a:txBody>
                  <a:tcPr marL="65109" marR="65109" marT="32555" marB="32555" anchor="ctr"/>
                </a:tc>
                <a:tc>
                  <a:txBody>
                    <a:bodyPr/>
                    <a:lstStyle/>
                    <a:p>
                      <a:r>
                        <a:rPr lang="en-US" altLang="zh-CN" sz="1600">
                          <a:effectLst/>
                        </a:rPr>
                        <a:t>-</a:t>
                      </a:r>
                      <a:endParaRPr lang="en-US" altLang="zh-CN" sz="1600" b="1">
                        <a:effectLst/>
                      </a:endParaRPr>
                    </a:p>
                  </a:txBody>
                  <a:tcPr marL="65109" marR="65109" marT="32555" marB="32555" anchor="ctr"/>
                </a:tc>
                <a:tc>
                  <a:txBody>
                    <a:bodyPr/>
                    <a:lstStyle/>
                    <a:p>
                      <a:r>
                        <a:rPr lang="en-US" altLang="zh-CN" sz="1600">
                          <a:effectLst/>
                        </a:rPr>
                        <a:t>-</a:t>
                      </a:r>
                      <a:endParaRPr lang="en-US" altLang="zh-CN" sz="1600" b="1">
                        <a:effectLst/>
                      </a:endParaRPr>
                    </a:p>
                  </a:txBody>
                  <a:tcPr marL="65109" marR="65109" marT="32555" marB="32555" anchor="ctr"/>
                </a:tc>
                <a:extLst>
                  <a:ext uri="{0D108BD9-81ED-4DB2-BD59-A6C34878D82A}">
                    <a16:rowId xmlns:a16="http://schemas.microsoft.com/office/drawing/2014/main" val="10005"/>
                  </a:ext>
                </a:extLst>
              </a:tr>
              <a:tr h="269450">
                <a:tc>
                  <a:txBody>
                    <a:bodyPr/>
                    <a:lstStyle/>
                    <a:p>
                      <a:r>
                        <a:rPr lang="en-US" sz="1600">
                          <a:effectLst/>
                        </a:rPr>
                        <a:t>PHP</a:t>
                      </a:r>
                      <a:endParaRPr lang="en-US" sz="1600" b="1">
                        <a:effectLst/>
                      </a:endParaRPr>
                    </a:p>
                  </a:txBody>
                  <a:tcPr marL="65109" marR="65109" marT="32555" marB="32555" anchor="ctr"/>
                </a:tc>
                <a:tc>
                  <a:txBody>
                    <a:bodyPr/>
                    <a:lstStyle/>
                    <a:p>
                      <a:r>
                        <a:rPr lang="en-US" altLang="zh-CN" sz="1600">
                          <a:effectLst/>
                        </a:rPr>
                        <a:t>6</a:t>
                      </a:r>
                      <a:endParaRPr lang="en-US" altLang="zh-CN" sz="1600" b="1">
                        <a:effectLst/>
                      </a:endParaRPr>
                    </a:p>
                  </a:txBody>
                  <a:tcPr marL="65109" marR="65109" marT="32555" marB="32555" anchor="ctr"/>
                </a:tc>
                <a:tc>
                  <a:txBody>
                    <a:bodyPr/>
                    <a:lstStyle/>
                    <a:p>
                      <a:r>
                        <a:rPr lang="en-US" altLang="zh-CN" sz="1600">
                          <a:effectLst/>
                        </a:rPr>
                        <a:t>4</a:t>
                      </a:r>
                      <a:endParaRPr lang="en-US" altLang="zh-CN" sz="1600" b="1">
                        <a:effectLst/>
                      </a:endParaRPr>
                    </a:p>
                  </a:txBody>
                  <a:tcPr marL="65109" marR="65109" marT="32555" marB="32555" anchor="ctr"/>
                </a:tc>
                <a:tc>
                  <a:txBody>
                    <a:bodyPr/>
                    <a:lstStyle/>
                    <a:p>
                      <a:r>
                        <a:rPr lang="en-US" altLang="zh-CN" sz="1600">
                          <a:effectLst/>
                        </a:rPr>
                        <a:t>4</a:t>
                      </a:r>
                      <a:endParaRPr lang="en-US" altLang="zh-CN" sz="1600" b="1">
                        <a:effectLst/>
                      </a:endParaRPr>
                    </a:p>
                  </a:txBody>
                  <a:tcPr marL="65109" marR="65109" marT="32555" marB="32555" anchor="ctr"/>
                </a:tc>
                <a:tc>
                  <a:txBody>
                    <a:bodyPr/>
                    <a:lstStyle/>
                    <a:p>
                      <a:r>
                        <a:rPr lang="en-US" altLang="zh-CN" sz="1600">
                          <a:effectLst/>
                        </a:rPr>
                        <a:t>21</a:t>
                      </a:r>
                      <a:endParaRPr lang="en-US" altLang="zh-CN" sz="1600" b="1">
                        <a:effectLst/>
                      </a:endParaRPr>
                    </a:p>
                  </a:txBody>
                  <a:tcPr marL="65109" marR="65109" marT="32555" marB="32555" anchor="ctr"/>
                </a:tc>
                <a:tc>
                  <a:txBody>
                    <a:bodyPr/>
                    <a:lstStyle/>
                    <a:p>
                      <a:r>
                        <a:rPr lang="en-US" altLang="zh-CN" sz="1600">
                          <a:effectLst/>
                        </a:rPr>
                        <a:t>-</a:t>
                      </a:r>
                      <a:endParaRPr lang="en-US" altLang="zh-CN" sz="1600" b="1">
                        <a:effectLst/>
                      </a:endParaRPr>
                    </a:p>
                  </a:txBody>
                  <a:tcPr marL="65109" marR="65109" marT="32555" marB="32555" anchor="ctr"/>
                </a:tc>
                <a:tc>
                  <a:txBody>
                    <a:bodyPr/>
                    <a:lstStyle/>
                    <a:p>
                      <a:r>
                        <a:rPr lang="en-US" altLang="zh-CN" sz="1600">
                          <a:effectLst/>
                        </a:rPr>
                        <a:t>-</a:t>
                      </a:r>
                      <a:endParaRPr lang="en-US" altLang="zh-CN" sz="1600" b="1">
                        <a:effectLst/>
                      </a:endParaRPr>
                    </a:p>
                  </a:txBody>
                  <a:tcPr marL="65109" marR="65109" marT="32555" marB="32555" anchor="ctr"/>
                </a:tc>
                <a:tc>
                  <a:txBody>
                    <a:bodyPr/>
                    <a:lstStyle/>
                    <a:p>
                      <a:r>
                        <a:rPr lang="en-US" altLang="zh-CN" sz="1600">
                          <a:effectLst/>
                        </a:rPr>
                        <a:t>-</a:t>
                      </a:r>
                      <a:endParaRPr lang="en-US" altLang="zh-CN" sz="1600" b="1">
                        <a:effectLst/>
                      </a:endParaRPr>
                    </a:p>
                  </a:txBody>
                  <a:tcPr marL="65109" marR="65109" marT="32555" marB="32555" anchor="ctr"/>
                </a:tc>
                <a:extLst>
                  <a:ext uri="{0D108BD9-81ED-4DB2-BD59-A6C34878D82A}">
                    <a16:rowId xmlns:a16="http://schemas.microsoft.com/office/drawing/2014/main" val="10006"/>
                  </a:ext>
                </a:extLst>
              </a:tr>
              <a:tr h="397495">
                <a:tc>
                  <a:txBody>
                    <a:bodyPr/>
                    <a:lstStyle/>
                    <a:p>
                      <a:r>
                        <a:rPr lang="en-US" sz="1600">
                          <a:effectLst/>
                        </a:rPr>
                        <a:t>JavaScript</a:t>
                      </a:r>
                      <a:endParaRPr lang="en-US" sz="1600" b="1">
                        <a:effectLst/>
                      </a:endParaRPr>
                    </a:p>
                  </a:txBody>
                  <a:tcPr marL="65109" marR="65109" marT="32555" marB="32555" anchor="ctr"/>
                </a:tc>
                <a:tc>
                  <a:txBody>
                    <a:bodyPr/>
                    <a:lstStyle/>
                    <a:p>
                      <a:r>
                        <a:rPr lang="en-US" altLang="zh-CN" sz="1600">
                          <a:effectLst/>
                        </a:rPr>
                        <a:t>7</a:t>
                      </a:r>
                      <a:endParaRPr lang="en-US" altLang="zh-CN" sz="1600" b="1">
                        <a:effectLst/>
                      </a:endParaRPr>
                    </a:p>
                  </a:txBody>
                  <a:tcPr marL="65109" marR="65109" marT="32555" marB="32555" anchor="ctr"/>
                </a:tc>
                <a:tc>
                  <a:txBody>
                    <a:bodyPr/>
                    <a:lstStyle/>
                    <a:p>
                      <a:r>
                        <a:rPr lang="en-US" altLang="zh-CN" sz="1600">
                          <a:effectLst/>
                        </a:rPr>
                        <a:t>10</a:t>
                      </a:r>
                      <a:endParaRPr lang="en-US" altLang="zh-CN" sz="1600" b="1">
                        <a:effectLst/>
                      </a:endParaRPr>
                    </a:p>
                  </a:txBody>
                  <a:tcPr marL="65109" marR="65109" marT="32555" marB="32555" anchor="ctr"/>
                </a:tc>
                <a:tc>
                  <a:txBody>
                    <a:bodyPr/>
                    <a:lstStyle/>
                    <a:p>
                      <a:r>
                        <a:rPr lang="en-US" altLang="zh-CN" sz="1600">
                          <a:effectLst/>
                        </a:rPr>
                        <a:t>9</a:t>
                      </a:r>
                      <a:endParaRPr lang="en-US" altLang="zh-CN" sz="1600" b="1">
                        <a:effectLst/>
                      </a:endParaRPr>
                    </a:p>
                  </a:txBody>
                  <a:tcPr marL="65109" marR="65109" marT="32555" marB="32555" anchor="ctr"/>
                </a:tc>
                <a:tc>
                  <a:txBody>
                    <a:bodyPr/>
                    <a:lstStyle/>
                    <a:p>
                      <a:r>
                        <a:rPr lang="en-US" altLang="zh-CN" sz="1600">
                          <a:effectLst/>
                        </a:rPr>
                        <a:t>7</a:t>
                      </a:r>
                      <a:endParaRPr lang="en-US" altLang="zh-CN" sz="1600" b="1">
                        <a:effectLst/>
                      </a:endParaRPr>
                    </a:p>
                  </a:txBody>
                  <a:tcPr marL="65109" marR="65109" marT="32555" marB="32555" anchor="ctr"/>
                </a:tc>
                <a:tc>
                  <a:txBody>
                    <a:bodyPr/>
                    <a:lstStyle/>
                    <a:p>
                      <a:r>
                        <a:rPr lang="en-US" altLang="zh-CN" sz="1600">
                          <a:effectLst/>
                        </a:rPr>
                        <a:t>32</a:t>
                      </a:r>
                      <a:endParaRPr lang="en-US" altLang="zh-CN" sz="1600" b="1">
                        <a:effectLst/>
                      </a:endParaRPr>
                    </a:p>
                  </a:txBody>
                  <a:tcPr marL="65109" marR="65109" marT="32555" marB="32555" anchor="ctr"/>
                </a:tc>
                <a:tc>
                  <a:txBody>
                    <a:bodyPr/>
                    <a:lstStyle/>
                    <a:p>
                      <a:r>
                        <a:rPr lang="en-US" altLang="zh-CN" sz="1600">
                          <a:effectLst/>
                        </a:rPr>
                        <a:t>-</a:t>
                      </a:r>
                      <a:endParaRPr lang="en-US" altLang="zh-CN" sz="1600" b="1">
                        <a:effectLst/>
                      </a:endParaRPr>
                    </a:p>
                  </a:txBody>
                  <a:tcPr marL="65109" marR="65109" marT="32555" marB="32555" anchor="ctr"/>
                </a:tc>
                <a:tc>
                  <a:txBody>
                    <a:bodyPr/>
                    <a:lstStyle/>
                    <a:p>
                      <a:r>
                        <a:rPr lang="en-US" altLang="zh-CN" sz="1600">
                          <a:effectLst/>
                        </a:rPr>
                        <a:t>-</a:t>
                      </a:r>
                      <a:endParaRPr lang="en-US" altLang="zh-CN" sz="1600" b="1">
                        <a:effectLst/>
                      </a:endParaRPr>
                    </a:p>
                  </a:txBody>
                  <a:tcPr marL="65109" marR="65109" marT="32555" marB="32555" anchor="ctr"/>
                </a:tc>
                <a:extLst>
                  <a:ext uri="{0D108BD9-81ED-4DB2-BD59-A6C34878D82A}">
                    <a16:rowId xmlns:a16="http://schemas.microsoft.com/office/drawing/2014/main" val="10007"/>
                  </a:ext>
                </a:extLst>
              </a:tr>
              <a:tr h="567849">
                <a:tc>
                  <a:txBody>
                    <a:bodyPr/>
                    <a:lstStyle/>
                    <a:p>
                      <a:r>
                        <a:rPr lang="en-US" sz="1600">
                          <a:effectLst/>
                        </a:rPr>
                        <a:t>Visual Basic .NET</a:t>
                      </a:r>
                      <a:endParaRPr lang="en-US" sz="1600" b="1">
                        <a:effectLst/>
                      </a:endParaRPr>
                    </a:p>
                  </a:txBody>
                  <a:tcPr marL="65109" marR="65109" marT="32555" marB="32555" anchor="ctr"/>
                </a:tc>
                <a:tc>
                  <a:txBody>
                    <a:bodyPr/>
                    <a:lstStyle/>
                    <a:p>
                      <a:r>
                        <a:rPr lang="en-US" altLang="zh-CN" sz="1600">
                          <a:effectLst/>
                        </a:rPr>
                        <a:t>8</a:t>
                      </a:r>
                      <a:endParaRPr lang="en-US" altLang="zh-CN" sz="1600" b="1">
                        <a:effectLst/>
                      </a:endParaRPr>
                    </a:p>
                  </a:txBody>
                  <a:tcPr marL="65109" marR="65109" marT="32555" marB="32555" anchor="ctr"/>
                </a:tc>
                <a:tc>
                  <a:txBody>
                    <a:bodyPr/>
                    <a:lstStyle/>
                    <a:p>
                      <a:r>
                        <a:rPr lang="en-US" altLang="zh-CN" sz="1600">
                          <a:effectLst/>
                        </a:rPr>
                        <a:t>191</a:t>
                      </a:r>
                      <a:endParaRPr lang="en-US" altLang="zh-CN" sz="1600" b="1">
                        <a:effectLst/>
                      </a:endParaRPr>
                    </a:p>
                  </a:txBody>
                  <a:tcPr marL="65109" marR="65109" marT="32555" marB="32555" anchor="ctr"/>
                </a:tc>
                <a:tc>
                  <a:txBody>
                    <a:bodyPr/>
                    <a:lstStyle/>
                    <a:p>
                      <a:r>
                        <a:rPr lang="en-US" altLang="zh-CN" sz="1600">
                          <a:effectLst/>
                        </a:rPr>
                        <a:t>-</a:t>
                      </a:r>
                      <a:endParaRPr lang="en-US" altLang="zh-CN" sz="1600" b="1">
                        <a:effectLst/>
                      </a:endParaRPr>
                    </a:p>
                  </a:txBody>
                  <a:tcPr marL="65109" marR="65109" marT="32555" marB="32555" anchor="ctr"/>
                </a:tc>
                <a:tc>
                  <a:txBody>
                    <a:bodyPr/>
                    <a:lstStyle/>
                    <a:p>
                      <a:r>
                        <a:rPr lang="en-US" altLang="zh-CN" sz="1600">
                          <a:effectLst/>
                        </a:rPr>
                        <a:t>-</a:t>
                      </a:r>
                      <a:endParaRPr lang="en-US" altLang="zh-CN" sz="1600" b="1">
                        <a:effectLst/>
                      </a:endParaRPr>
                    </a:p>
                  </a:txBody>
                  <a:tcPr marL="65109" marR="65109" marT="32555" marB="32555" anchor="ctr"/>
                </a:tc>
                <a:tc>
                  <a:txBody>
                    <a:bodyPr/>
                    <a:lstStyle/>
                    <a:p>
                      <a:r>
                        <a:rPr lang="en-US" altLang="zh-CN" sz="1600">
                          <a:effectLst/>
                        </a:rPr>
                        <a:t>-</a:t>
                      </a:r>
                      <a:endParaRPr lang="en-US" altLang="zh-CN" sz="1600" b="1">
                        <a:effectLst/>
                      </a:endParaRPr>
                    </a:p>
                  </a:txBody>
                  <a:tcPr marL="65109" marR="65109" marT="32555" marB="32555" anchor="ctr"/>
                </a:tc>
                <a:tc>
                  <a:txBody>
                    <a:bodyPr/>
                    <a:lstStyle/>
                    <a:p>
                      <a:r>
                        <a:rPr lang="en-US" altLang="zh-CN" sz="1600">
                          <a:effectLst/>
                        </a:rPr>
                        <a:t>-</a:t>
                      </a:r>
                      <a:endParaRPr lang="en-US" altLang="zh-CN" sz="1600" b="1">
                        <a:effectLst/>
                      </a:endParaRPr>
                    </a:p>
                  </a:txBody>
                  <a:tcPr marL="65109" marR="65109" marT="32555" marB="32555" anchor="ctr"/>
                </a:tc>
                <a:tc>
                  <a:txBody>
                    <a:bodyPr/>
                    <a:lstStyle/>
                    <a:p>
                      <a:r>
                        <a:rPr lang="en-US" altLang="zh-CN" sz="1600">
                          <a:effectLst/>
                        </a:rPr>
                        <a:t>-</a:t>
                      </a:r>
                      <a:endParaRPr lang="en-US" altLang="zh-CN" sz="1600" b="1">
                        <a:effectLst/>
                      </a:endParaRPr>
                    </a:p>
                  </a:txBody>
                  <a:tcPr marL="65109" marR="65109" marT="32555" marB="32555" anchor="ctr"/>
                </a:tc>
                <a:extLst>
                  <a:ext uri="{0D108BD9-81ED-4DB2-BD59-A6C34878D82A}">
                    <a16:rowId xmlns:a16="http://schemas.microsoft.com/office/drawing/2014/main" val="10008"/>
                  </a:ext>
                </a:extLst>
              </a:tr>
              <a:tr h="482115">
                <a:tc>
                  <a:txBody>
                    <a:bodyPr/>
                    <a:lstStyle/>
                    <a:p>
                      <a:r>
                        <a:rPr lang="en-US" sz="1600">
                          <a:effectLst/>
                        </a:rPr>
                        <a:t>Objective-C</a:t>
                      </a:r>
                      <a:endParaRPr lang="en-US" sz="1600" b="1">
                        <a:effectLst/>
                      </a:endParaRPr>
                    </a:p>
                  </a:txBody>
                  <a:tcPr marL="65109" marR="65109" marT="32555" marB="32555" anchor="ctr"/>
                </a:tc>
                <a:tc>
                  <a:txBody>
                    <a:bodyPr/>
                    <a:lstStyle/>
                    <a:p>
                      <a:r>
                        <a:rPr lang="en-US" altLang="zh-CN" sz="1600">
                          <a:effectLst/>
                        </a:rPr>
                        <a:t>9</a:t>
                      </a:r>
                      <a:endParaRPr lang="en-US" altLang="zh-CN" sz="1600" b="1">
                        <a:effectLst/>
                      </a:endParaRPr>
                    </a:p>
                  </a:txBody>
                  <a:tcPr marL="65109" marR="65109" marT="32555" marB="32555" anchor="ctr"/>
                </a:tc>
                <a:tc>
                  <a:txBody>
                    <a:bodyPr/>
                    <a:lstStyle/>
                    <a:p>
                      <a:r>
                        <a:rPr lang="en-US" altLang="zh-CN" sz="1600">
                          <a:effectLst/>
                        </a:rPr>
                        <a:t>8</a:t>
                      </a:r>
                      <a:endParaRPr lang="en-US" altLang="zh-CN" sz="1600" b="1">
                        <a:effectLst/>
                      </a:endParaRPr>
                    </a:p>
                  </a:txBody>
                  <a:tcPr marL="65109" marR="65109" marT="32555" marB="32555" anchor="ctr"/>
                </a:tc>
                <a:tc>
                  <a:txBody>
                    <a:bodyPr/>
                    <a:lstStyle/>
                    <a:p>
                      <a:r>
                        <a:rPr lang="en-US" altLang="zh-CN" sz="1600">
                          <a:effectLst/>
                        </a:rPr>
                        <a:t>43</a:t>
                      </a:r>
                      <a:endParaRPr lang="en-US" altLang="zh-CN" sz="1600" b="1">
                        <a:effectLst/>
                      </a:endParaRPr>
                    </a:p>
                  </a:txBody>
                  <a:tcPr marL="65109" marR="65109" marT="32555" marB="32555" anchor="ctr"/>
                </a:tc>
                <a:tc>
                  <a:txBody>
                    <a:bodyPr/>
                    <a:lstStyle/>
                    <a:p>
                      <a:r>
                        <a:rPr lang="en-US" altLang="zh-CN" sz="1600">
                          <a:effectLst/>
                        </a:rPr>
                        <a:t>-</a:t>
                      </a:r>
                      <a:endParaRPr lang="en-US" altLang="zh-CN" sz="1600" b="1">
                        <a:effectLst/>
                      </a:endParaRPr>
                    </a:p>
                  </a:txBody>
                  <a:tcPr marL="65109" marR="65109" marT="32555" marB="32555" anchor="ctr"/>
                </a:tc>
                <a:tc>
                  <a:txBody>
                    <a:bodyPr/>
                    <a:lstStyle/>
                    <a:p>
                      <a:r>
                        <a:rPr lang="en-US" altLang="zh-CN" sz="1600">
                          <a:effectLst/>
                        </a:rPr>
                        <a:t>-</a:t>
                      </a:r>
                      <a:endParaRPr lang="en-US" altLang="zh-CN" sz="1600" b="1">
                        <a:effectLst/>
                      </a:endParaRPr>
                    </a:p>
                  </a:txBody>
                  <a:tcPr marL="65109" marR="65109" marT="32555" marB="32555" anchor="ctr"/>
                </a:tc>
                <a:tc>
                  <a:txBody>
                    <a:bodyPr/>
                    <a:lstStyle/>
                    <a:p>
                      <a:r>
                        <a:rPr lang="en-US" altLang="zh-CN" sz="1600">
                          <a:effectLst/>
                        </a:rPr>
                        <a:t>-</a:t>
                      </a:r>
                      <a:endParaRPr lang="en-US" altLang="zh-CN" sz="1600" b="1">
                        <a:effectLst/>
                      </a:endParaRPr>
                    </a:p>
                  </a:txBody>
                  <a:tcPr marL="65109" marR="65109" marT="32555" marB="32555" anchor="ctr"/>
                </a:tc>
                <a:tc>
                  <a:txBody>
                    <a:bodyPr/>
                    <a:lstStyle/>
                    <a:p>
                      <a:r>
                        <a:rPr lang="en-US" altLang="zh-CN" sz="1600">
                          <a:effectLst/>
                        </a:rPr>
                        <a:t>-</a:t>
                      </a:r>
                      <a:endParaRPr lang="en-US" altLang="zh-CN" sz="1600" b="1">
                        <a:effectLst/>
                      </a:endParaRPr>
                    </a:p>
                  </a:txBody>
                  <a:tcPr marL="65109" marR="65109" marT="32555" marB="32555" anchor="ctr"/>
                </a:tc>
                <a:extLst>
                  <a:ext uri="{0D108BD9-81ED-4DB2-BD59-A6C34878D82A}">
                    <a16:rowId xmlns:a16="http://schemas.microsoft.com/office/drawing/2014/main" val="10009"/>
                  </a:ext>
                </a:extLst>
              </a:tr>
              <a:tr h="269450">
                <a:tc>
                  <a:txBody>
                    <a:bodyPr/>
                    <a:lstStyle/>
                    <a:p>
                      <a:r>
                        <a:rPr lang="en-US" sz="1600">
                          <a:effectLst/>
                        </a:rPr>
                        <a:t>Perl</a:t>
                      </a:r>
                      <a:endParaRPr lang="en-US" sz="1600" b="1">
                        <a:effectLst/>
                      </a:endParaRPr>
                    </a:p>
                  </a:txBody>
                  <a:tcPr marL="65109" marR="65109" marT="32555" marB="32555" anchor="ctr"/>
                </a:tc>
                <a:tc>
                  <a:txBody>
                    <a:bodyPr/>
                    <a:lstStyle/>
                    <a:p>
                      <a:r>
                        <a:rPr lang="en-US" altLang="zh-CN" sz="1600">
                          <a:effectLst/>
                        </a:rPr>
                        <a:t>10</a:t>
                      </a:r>
                      <a:endParaRPr lang="en-US" altLang="zh-CN" sz="1600" b="1">
                        <a:effectLst/>
                      </a:endParaRPr>
                    </a:p>
                  </a:txBody>
                  <a:tcPr marL="65109" marR="65109" marT="32555" marB="32555" anchor="ctr"/>
                </a:tc>
                <a:tc>
                  <a:txBody>
                    <a:bodyPr/>
                    <a:lstStyle/>
                    <a:p>
                      <a:r>
                        <a:rPr lang="en-US" altLang="zh-CN" sz="1600">
                          <a:effectLst/>
                        </a:rPr>
                        <a:t>7</a:t>
                      </a:r>
                      <a:endParaRPr lang="en-US" altLang="zh-CN" sz="1600" b="1">
                        <a:effectLst/>
                      </a:endParaRPr>
                    </a:p>
                  </a:txBody>
                  <a:tcPr marL="65109" marR="65109" marT="32555" marB="32555" anchor="ctr"/>
                </a:tc>
                <a:tc>
                  <a:txBody>
                    <a:bodyPr/>
                    <a:lstStyle/>
                    <a:p>
                      <a:r>
                        <a:rPr lang="en-US" altLang="zh-CN" sz="1600">
                          <a:effectLst/>
                        </a:rPr>
                        <a:t>5</a:t>
                      </a:r>
                      <a:endParaRPr lang="en-US" altLang="zh-CN" sz="1600" b="1">
                        <a:effectLst/>
                      </a:endParaRPr>
                    </a:p>
                  </a:txBody>
                  <a:tcPr marL="65109" marR="65109" marT="32555" marB="32555" anchor="ctr"/>
                </a:tc>
                <a:tc>
                  <a:txBody>
                    <a:bodyPr/>
                    <a:lstStyle/>
                    <a:p>
                      <a:r>
                        <a:rPr lang="en-US" altLang="zh-CN" sz="1600">
                          <a:effectLst/>
                        </a:rPr>
                        <a:t>4</a:t>
                      </a:r>
                      <a:endParaRPr lang="en-US" altLang="zh-CN" sz="1600" b="1">
                        <a:effectLst/>
                      </a:endParaRPr>
                    </a:p>
                  </a:txBody>
                  <a:tcPr marL="65109" marR="65109" marT="32555" marB="32555" anchor="ctr"/>
                </a:tc>
                <a:tc>
                  <a:txBody>
                    <a:bodyPr/>
                    <a:lstStyle/>
                    <a:p>
                      <a:r>
                        <a:rPr lang="en-US" altLang="zh-CN" sz="1600">
                          <a:effectLst/>
                        </a:rPr>
                        <a:t>3</a:t>
                      </a:r>
                      <a:endParaRPr lang="en-US" altLang="zh-CN" sz="1600" b="1">
                        <a:effectLst/>
                      </a:endParaRPr>
                    </a:p>
                  </a:txBody>
                  <a:tcPr marL="65109" marR="65109" marT="32555" marB="32555" anchor="ctr"/>
                </a:tc>
                <a:tc>
                  <a:txBody>
                    <a:bodyPr/>
                    <a:lstStyle/>
                    <a:p>
                      <a:r>
                        <a:rPr lang="en-US" altLang="zh-CN" sz="1600">
                          <a:effectLst/>
                        </a:rPr>
                        <a:t>-</a:t>
                      </a:r>
                      <a:endParaRPr lang="en-US" altLang="zh-CN" sz="1600" b="1">
                        <a:effectLst/>
                      </a:endParaRPr>
                    </a:p>
                  </a:txBody>
                  <a:tcPr marL="65109" marR="65109" marT="32555" marB="32555" anchor="ctr"/>
                </a:tc>
                <a:tc>
                  <a:txBody>
                    <a:bodyPr/>
                    <a:lstStyle/>
                    <a:p>
                      <a:r>
                        <a:rPr lang="en-US" altLang="zh-CN" sz="1600">
                          <a:effectLst/>
                        </a:rPr>
                        <a:t>-</a:t>
                      </a:r>
                      <a:endParaRPr lang="en-US" altLang="zh-CN" sz="1600" b="1">
                        <a:effectLst/>
                      </a:endParaRPr>
                    </a:p>
                  </a:txBody>
                  <a:tcPr marL="65109" marR="65109" marT="32555" marB="32555" anchor="ctr"/>
                </a:tc>
                <a:extLst>
                  <a:ext uri="{0D108BD9-81ED-4DB2-BD59-A6C34878D82A}">
                    <a16:rowId xmlns:a16="http://schemas.microsoft.com/office/drawing/2014/main" val="10010"/>
                  </a:ext>
                </a:extLst>
              </a:tr>
              <a:tr h="269450">
                <a:tc>
                  <a:txBody>
                    <a:bodyPr/>
                    <a:lstStyle/>
                    <a:p>
                      <a:r>
                        <a:rPr lang="en-US" sz="1600">
                          <a:effectLst/>
                        </a:rPr>
                        <a:t>Ada</a:t>
                      </a:r>
                      <a:endParaRPr lang="en-US" sz="1600" b="1">
                        <a:effectLst/>
                      </a:endParaRPr>
                    </a:p>
                  </a:txBody>
                  <a:tcPr marL="65109" marR="65109" marT="32555" marB="32555" anchor="ctr"/>
                </a:tc>
                <a:tc>
                  <a:txBody>
                    <a:bodyPr/>
                    <a:lstStyle/>
                    <a:p>
                      <a:r>
                        <a:rPr lang="en-US" altLang="zh-CN" sz="1600">
                          <a:effectLst/>
                        </a:rPr>
                        <a:t>25</a:t>
                      </a:r>
                      <a:endParaRPr lang="en-US" altLang="zh-CN" sz="1600" b="1">
                        <a:effectLst/>
                      </a:endParaRPr>
                    </a:p>
                  </a:txBody>
                  <a:tcPr marL="65109" marR="65109" marT="32555" marB="32555" anchor="ctr"/>
                </a:tc>
                <a:tc>
                  <a:txBody>
                    <a:bodyPr/>
                    <a:lstStyle/>
                    <a:p>
                      <a:r>
                        <a:rPr lang="en-US" altLang="zh-CN" sz="1600">
                          <a:effectLst/>
                        </a:rPr>
                        <a:t>22</a:t>
                      </a:r>
                      <a:endParaRPr lang="en-US" altLang="zh-CN" sz="1600" b="1">
                        <a:effectLst/>
                      </a:endParaRPr>
                    </a:p>
                  </a:txBody>
                  <a:tcPr marL="65109" marR="65109" marT="32555" marB="32555" anchor="ctr"/>
                </a:tc>
                <a:tc>
                  <a:txBody>
                    <a:bodyPr/>
                    <a:lstStyle/>
                    <a:p>
                      <a:r>
                        <a:rPr lang="en-US" altLang="zh-CN" sz="1600">
                          <a:effectLst/>
                        </a:rPr>
                        <a:t>15</a:t>
                      </a:r>
                      <a:endParaRPr lang="en-US" altLang="zh-CN" sz="1600" b="1">
                        <a:effectLst/>
                      </a:endParaRPr>
                    </a:p>
                  </a:txBody>
                  <a:tcPr marL="65109" marR="65109" marT="32555" marB="32555" anchor="ctr"/>
                </a:tc>
                <a:tc>
                  <a:txBody>
                    <a:bodyPr/>
                    <a:lstStyle/>
                    <a:p>
                      <a:r>
                        <a:rPr lang="en-US" altLang="zh-CN" sz="1600">
                          <a:effectLst/>
                        </a:rPr>
                        <a:t>17</a:t>
                      </a:r>
                      <a:endParaRPr lang="en-US" altLang="zh-CN" sz="1600" b="1">
                        <a:effectLst/>
                      </a:endParaRPr>
                    </a:p>
                  </a:txBody>
                  <a:tcPr marL="65109" marR="65109" marT="32555" marB="32555" anchor="ctr"/>
                </a:tc>
                <a:tc>
                  <a:txBody>
                    <a:bodyPr/>
                    <a:lstStyle/>
                    <a:p>
                      <a:r>
                        <a:rPr lang="en-US" altLang="zh-CN" sz="1600">
                          <a:effectLst/>
                        </a:rPr>
                        <a:t>6</a:t>
                      </a:r>
                      <a:endParaRPr lang="en-US" altLang="zh-CN" sz="1600" b="1">
                        <a:effectLst/>
                      </a:endParaRPr>
                    </a:p>
                  </a:txBody>
                  <a:tcPr marL="65109" marR="65109" marT="32555" marB="32555" anchor="ctr"/>
                </a:tc>
                <a:tc>
                  <a:txBody>
                    <a:bodyPr/>
                    <a:lstStyle/>
                    <a:p>
                      <a:r>
                        <a:rPr lang="en-US" altLang="zh-CN" sz="1600">
                          <a:effectLst/>
                        </a:rPr>
                        <a:t>9</a:t>
                      </a:r>
                      <a:endParaRPr lang="en-US" altLang="zh-CN" sz="1600" b="1">
                        <a:effectLst/>
                      </a:endParaRPr>
                    </a:p>
                  </a:txBody>
                  <a:tcPr marL="65109" marR="65109" marT="32555" marB="32555" anchor="ctr"/>
                </a:tc>
                <a:tc>
                  <a:txBody>
                    <a:bodyPr/>
                    <a:lstStyle/>
                    <a:p>
                      <a:r>
                        <a:rPr lang="en-US" altLang="zh-CN" sz="1600">
                          <a:effectLst/>
                        </a:rPr>
                        <a:t>3</a:t>
                      </a:r>
                      <a:endParaRPr lang="en-US" altLang="zh-CN" sz="1600" b="1">
                        <a:effectLst/>
                      </a:endParaRPr>
                    </a:p>
                  </a:txBody>
                  <a:tcPr marL="65109" marR="65109" marT="32555" marB="32555" anchor="ctr"/>
                </a:tc>
                <a:extLst>
                  <a:ext uri="{0D108BD9-81ED-4DB2-BD59-A6C34878D82A}">
                    <a16:rowId xmlns:a16="http://schemas.microsoft.com/office/drawing/2014/main" val="10011"/>
                  </a:ext>
                </a:extLst>
              </a:tr>
              <a:tr h="269450">
                <a:tc>
                  <a:txBody>
                    <a:bodyPr/>
                    <a:lstStyle/>
                    <a:p>
                      <a:r>
                        <a:rPr lang="en-US" sz="1600">
                          <a:effectLst/>
                        </a:rPr>
                        <a:t>Lisp</a:t>
                      </a:r>
                      <a:endParaRPr lang="en-US" sz="1600" b="1">
                        <a:effectLst/>
                      </a:endParaRPr>
                    </a:p>
                  </a:txBody>
                  <a:tcPr marL="65109" marR="65109" marT="32555" marB="32555" anchor="ctr"/>
                </a:tc>
                <a:tc>
                  <a:txBody>
                    <a:bodyPr/>
                    <a:lstStyle/>
                    <a:p>
                      <a:r>
                        <a:rPr lang="en-US" altLang="zh-CN" sz="1600">
                          <a:effectLst/>
                        </a:rPr>
                        <a:t>26</a:t>
                      </a:r>
                      <a:endParaRPr lang="en-US" altLang="zh-CN" sz="1600" b="1">
                        <a:effectLst/>
                      </a:endParaRPr>
                    </a:p>
                  </a:txBody>
                  <a:tcPr marL="65109" marR="65109" marT="32555" marB="32555" anchor="ctr"/>
                </a:tc>
                <a:tc>
                  <a:txBody>
                    <a:bodyPr/>
                    <a:lstStyle/>
                    <a:p>
                      <a:r>
                        <a:rPr lang="en-US" altLang="zh-CN" sz="1600">
                          <a:effectLst/>
                        </a:rPr>
                        <a:t>13</a:t>
                      </a:r>
                      <a:endParaRPr lang="en-US" altLang="zh-CN" sz="1600" b="1">
                        <a:effectLst/>
                      </a:endParaRPr>
                    </a:p>
                  </a:txBody>
                  <a:tcPr marL="65109" marR="65109" marT="32555" marB="32555" anchor="ctr"/>
                </a:tc>
                <a:tc>
                  <a:txBody>
                    <a:bodyPr/>
                    <a:lstStyle/>
                    <a:p>
                      <a:r>
                        <a:rPr lang="en-US" altLang="zh-CN" sz="1600">
                          <a:effectLst/>
                        </a:rPr>
                        <a:t>13</a:t>
                      </a:r>
                      <a:endParaRPr lang="en-US" altLang="zh-CN" sz="1600" b="1">
                        <a:effectLst/>
                      </a:endParaRPr>
                    </a:p>
                  </a:txBody>
                  <a:tcPr marL="65109" marR="65109" marT="32555" marB="32555" anchor="ctr"/>
                </a:tc>
                <a:tc>
                  <a:txBody>
                    <a:bodyPr/>
                    <a:lstStyle/>
                    <a:p>
                      <a:r>
                        <a:rPr lang="en-US" altLang="zh-CN" sz="1600">
                          <a:effectLst/>
                        </a:rPr>
                        <a:t>19</a:t>
                      </a:r>
                      <a:endParaRPr lang="en-US" altLang="zh-CN" sz="1600" b="1">
                        <a:effectLst/>
                      </a:endParaRPr>
                    </a:p>
                  </a:txBody>
                  <a:tcPr marL="65109" marR="65109" marT="32555" marB="32555" anchor="ctr"/>
                </a:tc>
                <a:tc>
                  <a:txBody>
                    <a:bodyPr/>
                    <a:lstStyle/>
                    <a:p>
                      <a:r>
                        <a:rPr lang="en-US" altLang="zh-CN" sz="1600">
                          <a:effectLst/>
                        </a:rPr>
                        <a:t>5</a:t>
                      </a:r>
                      <a:endParaRPr lang="en-US" altLang="zh-CN" sz="1600" b="1">
                        <a:effectLst/>
                      </a:endParaRPr>
                    </a:p>
                  </a:txBody>
                  <a:tcPr marL="65109" marR="65109" marT="32555" marB="32555" anchor="ctr"/>
                </a:tc>
                <a:tc>
                  <a:txBody>
                    <a:bodyPr/>
                    <a:lstStyle/>
                    <a:p>
                      <a:r>
                        <a:rPr lang="en-US" altLang="zh-CN" sz="1600">
                          <a:effectLst/>
                        </a:rPr>
                        <a:t>3</a:t>
                      </a:r>
                      <a:endParaRPr lang="en-US" altLang="zh-CN" sz="1600" b="1">
                        <a:effectLst/>
                      </a:endParaRPr>
                    </a:p>
                  </a:txBody>
                  <a:tcPr marL="65109" marR="65109" marT="32555" marB="32555" anchor="ctr"/>
                </a:tc>
                <a:tc>
                  <a:txBody>
                    <a:bodyPr/>
                    <a:lstStyle/>
                    <a:p>
                      <a:r>
                        <a:rPr lang="en-US" altLang="zh-CN" sz="1600" dirty="0">
                          <a:effectLst/>
                        </a:rPr>
                        <a:t>2</a:t>
                      </a:r>
                      <a:endParaRPr lang="en-US" altLang="zh-CN" sz="1600" b="1" dirty="0">
                        <a:effectLst/>
                      </a:endParaRPr>
                    </a:p>
                  </a:txBody>
                  <a:tcPr marL="65109" marR="65109" marT="32555" marB="32555"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08347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C1BF86C9-FA4E-479F-8A2D-104C37794223}"/>
              </a:ext>
            </a:extLst>
          </p:cNvPr>
          <p:cNvGraphicFramePr>
            <a:graphicFrameLocks noGrp="1"/>
          </p:cNvGraphicFramePr>
          <p:nvPr>
            <p:extLst>
              <p:ext uri="{D42A27DB-BD31-4B8C-83A1-F6EECF244321}">
                <p14:modId xmlns:p14="http://schemas.microsoft.com/office/powerpoint/2010/main" val="1603661228"/>
              </p:ext>
            </p:extLst>
          </p:nvPr>
        </p:nvGraphicFramePr>
        <p:xfrm>
          <a:off x="323528" y="1052510"/>
          <a:ext cx="3600402" cy="4752980"/>
        </p:xfrm>
        <a:graphic>
          <a:graphicData uri="http://schemas.openxmlformats.org/drawingml/2006/table">
            <a:tbl>
              <a:tblPr/>
              <a:tblGrid>
                <a:gridCol w="600067">
                  <a:extLst>
                    <a:ext uri="{9D8B030D-6E8A-4147-A177-3AD203B41FA5}">
                      <a16:colId xmlns:a16="http://schemas.microsoft.com/office/drawing/2014/main" val="1550244475"/>
                    </a:ext>
                  </a:extLst>
                </a:gridCol>
                <a:gridCol w="600067">
                  <a:extLst>
                    <a:ext uri="{9D8B030D-6E8A-4147-A177-3AD203B41FA5}">
                      <a16:colId xmlns:a16="http://schemas.microsoft.com/office/drawing/2014/main" val="2574283277"/>
                    </a:ext>
                  </a:extLst>
                </a:gridCol>
                <a:gridCol w="600067">
                  <a:extLst>
                    <a:ext uri="{9D8B030D-6E8A-4147-A177-3AD203B41FA5}">
                      <a16:colId xmlns:a16="http://schemas.microsoft.com/office/drawing/2014/main" val="3680699237"/>
                    </a:ext>
                  </a:extLst>
                </a:gridCol>
                <a:gridCol w="600067">
                  <a:extLst>
                    <a:ext uri="{9D8B030D-6E8A-4147-A177-3AD203B41FA5}">
                      <a16:colId xmlns:a16="http://schemas.microsoft.com/office/drawing/2014/main" val="4126453462"/>
                    </a:ext>
                  </a:extLst>
                </a:gridCol>
                <a:gridCol w="600067">
                  <a:extLst>
                    <a:ext uri="{9D8B030D-6E8A-4147-A177-3AD203B41FA5}">
                      <a16:colId xmlns:a16="http://schemas.microsoft.com/office/drawing/2014/main" val="3950515560"/>
                    </a:ext>
                  </a:extLst>
                </a:gridCol>
                <a:gridCol w="600067">
                  <a:extLst>
                    <a:ext uri="{9D8B030D-6E8A-4147-A177-3AD203B41FA5}">
                      <a16:colId xmlns:a16="http://schemas.microsoft.com/office/drawing/2014/main" val="2676365691"/>
                    </a:ext>
                  </a:extLst>
                </a:gridCol>
              </a:tblGrid>
              <a:tr h="427079">
                <a:tc>
                  <a:txBody>
                    <a:bodyPr/>
                    <a:lstStyle/>
                    <a:p>
                      <a:pPr algn="l" fontAlgn="t"/>
                      <a:r>
                        <a:rPr lang="en-US" sz="800">
                          <a:effectLst/>
                        </a:rPr>
                        <a:t>Feb 2021</a:t>
                      </a:r>
                    </a:p>
                  </a:txBody>
                  <a:tcPr marL="27553" marR="27553" marT="27553" marB="27553">
                    <a:lnL>
                      <a:noFill/>
                    </a:lnL>
                    <a:lnR>
                      <a:noFill/>
                    </a:lnR>
                    <a:lnT>
                      <a:noFill/>
                    </a:lnT>
                    <a:lnB w="15240" cap="flat" cmpd="sng" algn="ctr">
                      <a:solidFill>
                        <a:srgbClr val="DDDDDD"/>
                      </a:solidFill>
                      <a:prstDash val="solid"/>
                      <a:round/>
                      <a:headEnd type="none" w="med" len="med"/>
                      <a:tailEnd type="none" w="med" len="med"/>
                    </a:lnB>
                  </a:tcPr>
                </a:tc>
                <a:tc>
                  <a:txBody>
                    <a:bodyPr/>
                    <a:lstStyle/>
                    <a:p>
                      <a:pPr algn="l" fontAlgn="t"/>
                      <a:r>
                        <a:rPr lang="en-US" sz="800">
                          <a:effectLst/>
                        </a:rPr>
                        <a:t>Feb 2020</a:t>
                      </a:r>
                    </a:p>
                  </a:txBody>
                  <a:tcPr marL="27553" marR="27553" marT="27553" marB="27553">
                    <a:lnL>
                      <a:noFill/>
                    </a:lnL>
                    <a:lnR>
                      <a:noFill/>
                    </a:lnR>
                    <a:lnT>
                      <a:noFill/>
                    </a:lnT>
                    <a:lnB w="15240" cap="flat" cmpd="sng" algn="ctr">
                      <a:solidFill>
                        <a:srgbClr val="DDDDDD"/>
                      </a:solidFill>
                      <a:prstDash val="solid"/>
                      <a:round/>
                      <a:headEnd type="none" w="med" len="med"/>
                      <a:tailEnd type="none" w="med" len="med"/>
                    </a:lnB>
                  </a:tcPr>
                </a:tc>
                <a:tc>
                  <a:txBody>
                    <a:bodyPr/>
                    <a:lstStyle/>
                    <a:p>
                      <a:pPr algn="l" fontAlgn="t"/>
                      <a:r>
                        <a:rPr lang="en-US" sz="800">
                          <a:effectLst/>
                        </a:rPr>
                        <a:t>Change</a:t>
                      </a:r>
                    </a:p>
                  </a:txBody>
                  <a:tcPr marL="27553" marR="27553" marT="27553" marB="27553">
                    <a:lnL>
                      <a:noFill/>
                    </a:lnL>
                    <a:lnR>
                      <a:noFill/>
                    </a:lnR>
                    <a:lnT>
                      <a:noFill/>
                    </a:lnT>
                    <a:lnB w="15240" cap="flat" cmpd="sng" algn="ctr">
                      <a:solidFill>
                        <a:srgbClr val="DDDDDD"/>
                      </a:solidFill>
                      <a:prstDash val="solid"/>
                      <a:round/>
                      <a:headEnd type="none" w="med" len="med"/>
                      <a:tailEnd type="none" w="med" len="med"/>
                    </a:lnB>
                  </a:tcPr>
                </a:tc>
                <a:tc>
                  <a:txBody>
                    <a:bodyPr/>
                    <a:lstStyle/>
                    <a:p>
                      <a:pPr algn="l" fontAlgn="t"/>
                      <a:r>
                        <a:rPr lang="en-US" sz="800" dirty="0">
                          <a:effectLst/>
                        </a:rPr>
                        <a:t>Programming Language</a:t>
                      </a:r>
                    </a:p>
                  </a:txBody>
                  <a:tcPr marL="27553" marR="27553" marT="27553" marB="27553">
                    <a:lnL>
                      <a:noFill/>
                    </a:lnL>
                    <a:lnR>
                      <a:noFill/>
                    </a:lnR>
                    <a:lnT>
                      <a:noFill/>
                    </a:lnT>
                    <a:lnB w="15240" cap="flat" cmpd="sng" algn="ctr">
                      <a:solidFill>
                        <a:srgbClr val="DDDDDD"/>
                      </a:solidFill>
                      <a:prstDash val="solid"/>
                      <a:round/>
                      <a:headEnd type="none" w="med" len="med"/>
                      <a:tailEnd type="none" w="med" len="med"/>
                    </a:lnB>
                  </a:tcPr>
                </a:tc>
                <a:tc>
                  <a:txBody>
                    <a:bodyPr/>
                    <a:lstStyle/>
                    <a:p>
                      <a:pPr algn="l" fontAlgn="t"/>
                      <a:r>
                        <a:rPr lang="en-US" sz="800">
                          <a:effectLst/>
                        </a:rPr>
                        <a:t>Ratings</a:t>
                      </a:r>
                    </a:p>
                  </a:txBody>
                  <a:tcPr marL="27553" marR="27553" marT="27553" marB="27553">
                    <a:lnL>
                      <a:noFill/>
                    </a:lnL>
                    <a:lnR>
                      <a:noFill/>
                    </a:lnR>
                    <a:lnT>
                      <a:noFill/>
                    </a:lnT>
                    <a:lnB w="15240" cap="flat" cmpd="sng" algn="ctr">
                      <a:solidFill>
                        <a:srgbClr val="DDDDDD"/>
                      </a:solidFill>
                      <a:prstDash val="solid"/>
                      <a:round/>
                      <a:headEnd type="none" w="med" len="med"/>
                      <a:tailEnd type="none" w="med" len="med"/>
                    </a:lnB>
                  </a:tcPr>
                </a:tc>
                <a:tc>
                  <a:txBody>
                    <a:bodyPr/>
                    <a:lstStyle/>
                    <a:p>
                      <a:pPr algn="l" fontAlgn="t"/>
                      <a:r>
                        <a:rPr lang="en-US" sz="800">
                          <a:effectLst/>
                        </a:rPr>
                        <a:t>Change</a:t>
                      </a:r>
                    </a:p>
                  </a:txBody>
                  <a:tcPr marL="27553" marR="27553" marT="27553" marB="27553">
                    <a:lnL>
                      <a:noFill/>
                    </a:lnL>
                    <a:lnR>
                      <a:noFill/>
                    </a:lnR>
                    <a:lnT>
                      <a:noFill/>
                    </a:lnT>
                    <a:lnB w="1524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36962349"/>
                  </a:ext>
                </a:extLst>
              </a:tr>
              <a:tr h="179098">
                <a:tc>
                  <a:txBody>
                    <a:bodyPr/>
                    <a:lstStyle/>
                    <a:p>
                      <a:pPr fontAlgn="t"/>
                      <a:r>
                        <a:rPr lang="en-US" altLang="zh-CN" sz="800">
                          <a:effectLst/>
                        </a:rPr>
                        <a:t>1</a:t>
                      </a:r>
                    </a:p>
                  </a:txBody>
                  <a:tcPr marL="27553" marR="27553" marT="27553" marB="27553">
                    <a:lnL>
                      <a:noFill/>
                    </a:lnL>
                    <a:lnR>
                      <a:noFill/>
                    </a:lnR>
                    <a:lnT w="1524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2</a:t>
                      </a:r>
                    </a:p>
                  </a:txBody>
                  <a:tcPr marL="27553" marR="27553" marT="27553" marB="27553">
                    <a:lnL>
                      <a:noFill/>
                    </a:lnL>
                    <a:lnR>
                      <a:noFill/>
                    </a:lnR>
                    <a:lnT w="1524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zh-CN" altLang="en-US" sz="800">
                        <a:effectLst/>
                      </a:endParaRPr>
                    </a:p>
                  </a:txBody>
                  <a:tcPr marL="27553" marR="27553" marT="27553" marB="27553">
                    <a:lnL>
                      <a:noFill/>
                    </a:lnL>
                    <a:lnR>
                      <a:noFill/>
                    </a:lnR>
                    <a:lnT w="1524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800">
                          <a:effectLst/>
                        </a:rPr>
                        <a:t>C</a:t>
                      </a:r>
                    </a:p>
                  </a:txBody>
                  <a:tcPr marL="27553" marR="27553" marT="27553" marB="27553">
                    <a:lnL>
                      <a:noFill/>
                    </a:lnL>
                    <a:lnR>
                      <a:noFill/>
                    </a:lnR>
                    <a:lnT w="1524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16.34%</a:t>
                      </a:r>
                    </a:p>
                  </a:txBody>
                  <a:tcPr marL="27553" marR="27553" marT="27553" marB="27553">
                    <a:lnL>
                      <a:noFill/>
                    </a:lnL>
                    <a:lnR>
                      <a:noFill/>
                    </a:lnR>
                    <a:lnT w="1524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-0.43%</a:t>
                      </a:r>
                    </a:p>
                  </a:txBody>
                  <a:tcPr marL="27553" marR="27553" marT="27553" marB="27553">
                    <a:lnL>
                      <a:noFill/>
                    </a:lnL>
                    <a:lnR>
                      <a:noFill/>
                    </a:lnR>
                    <a:lnT w="1524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32550768"/>
                  </a:ext>
                </a:extLst>
              </a:tr>
              <a:tr h="179098">
                <a:tc>
                  <a:txBody>
                    <a:bodyPr/>
                    <a:lstStyle/>
                    <a:p>
                      <a:pPr fontAlgn="t"/>
                      <a:r>
                        <a:rPr lang="en-US" altLang="zh-CN" sz="800">
                          <a:effectLst/>
                        </a:rPr>
                        <a:t>2</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1</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zh-CN" altLang="en-US" sz="800">
                        <a:effectLst/>
                      </a:endParaRP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800">
                          <a:effectLst/>
                        </a:rPr>
                        <a:t>Java</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11.29%</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-6.07%</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07703956"/>
                  </a:ext>
                </a:extLst>
              </a:tr>
              <a:tr h="179098">
                <a:tc>
                  <a:txBody>
                    <a:bodyPr/>
                    <a:lstStyle/>
                    <a:p>
                      <a:pPr fontAlgn="t"/>
                      <a:r>
                        <a:rPr lang="en-US" altLang="zh-CN" sz="800">
                          <a:effectLst/>
                        </a:rPr>
                        <a:t>3</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3</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zh-CN" altLang="en-US" sz="800">
                        <a:effectLst/>
                      </a:endParaRP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800">
                          <a:effectLst/>
                        </a:rPr>
                        <a:t>Python</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10.86%</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+1.52%</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3923090"/>
                  </a:ext>
                </a:extLst>
              </a:tr>
              <a:tr h="179098">
                <a:tc>
                  <a:txBody>
                    <a:bodyPr/>
                    <a:lstStyle/>
                    <a:p>
                      <a:pPr fontAlgn="t"/>
                      <a:r>
                        <a:rPr lang="en-US" altLang="zh-CN" sz="800">
                          <a:effectLst/>
                        </a:rPr>
                        <a:t>4</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4</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zh-CN" altLang="en-US" sz="800">
                        <a:effectLst/>
                      </a:endParaRP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800">
                          <a:effectLst/>
                        </a:rPr>
                        <a:t>C++</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6.88%</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+0.71%</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11775661"/>
                  </a:ext>
                </a:extLst>
              </a:tr>
              <a:tr h="179098">
                <a:tc>
                  <a:txBody>
                    <a:bodyPr/>
                    <a:lstStyle/>
                    <a:p>
                      <a:pPr fontAlgn="t"/>
                      <a:r>
                        <a:rPr lang="en-US" altLang="zh-CN" sz="800">
                          <a:effectLst/>
                        </a:rPr>
                        <a:t>5</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5</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zh-CN" altLang="en-US" sz="800">
                        <a:effectLst/>
                      </a:endParaRP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800">
                          <a:effectLst/>
                        </a:rPr>
                        <a:t>C#</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4.44%</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-1.48%</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5122084"/>
                  </a:ext>
                </a:extLst>
              </a:tr>
              <a:tr h="303088">
                <a:tc>
                  <a:txBody>
                    <a:bodyPr/>
                    <a:lstStyle/>
                    <a:p>
                      <a:pPr fontAlgn="t"/>
                      <a:r>
                        <a:rPr lang="en-US" altLang="zh-CN" sz="800">
                          <a:effectLst/>
                        </a:rPr>
                        <a:t>6</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6</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zh-CN" altLang="en-US" sz="800">
                        <a:effectLst/>
                      </a:endParaRP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800">
                          <a:effectLst/>
                        </a:rPr>
                        <a:t>Visual Basic</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4.33%</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-1.53%</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892420427"/>
                  </a:ext>
                </a:extLst>
              </a:tr>
              <a:tr h="179098">
                <a:tc>
                  <a:txBody>
                    <a:bodyPr/>
                    <a:lstStyle/>
                    <a:p>
                      <a:pPr fontAlgn="t"/>
                      <a:r>
                        <a:rPr lang="en-US" altLang="zh-CN" sz="800">
                          <a:effectLst/>
                        </a:rPr>
                        <a:t>7</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7</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zh-CN" altLang="en-US" sz="800">
                        <a:effectLst/>
                      </a:endParaRP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800">
                          <a:effectLst/>
                        </a:rPr>
                        <a:t>JavaScript</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2.27%</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+0.21%</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36924538"/>
                  </a:ext>
                </a:extLst>
              </a:tr>
              <a:tr h="179098">
                <a:tc>
                  <a:txBody>
                    <a:bodyPr/>
                    <a:lstStyle/>
                    <a:p>
                      <a:pPr fontAlgn="t"/>
                      <a:r>
                        <a:rPr lang="en-US" altLang="zh-CN" sz="800">
                          <a:effectLst/>
                        </a:rPr>
                        <a:t>8</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8</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zh-CN" altLang="en-US" sz="800">
                        <a:effectLst/>
                      </a:endParaRP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800">
                          <a:effectLst/>
                        </a:rPr>
                        <a:t>PHP</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1.75%</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-0.27%</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434869888"/>
                  </a:ext>
                </a:extLst>
              </a:tr>
              <a:tr h="179098">
                <a:tc>
                  <a:txBody>
                    <a:bodyPr/>
                    <a:lstStyle/>
                    <a:p>
                      <a:pPr fontAlgn="t"/>
                      <a:r>
                        <a:rPr lang="en-US" altLang="zh-CN" sz="800">
                          <a:effectLst/>
                        </a:rPr>
                        <a:t>9</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9</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zh-CN" altLang="en-US" sz="800">
                        <a:effectLst/>
                      </a:endParaRP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800">
                          <a:effectLst/>
                        </a:rPr>
                        <a:t>SQL</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1.72%</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+0.20%</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97813994"/>
                  </a:ext>
                </a:extLst>
              </a:tr>
              <a:tr h="303088">
                <a:tc>
                  <a:txBody>
                    <a:bodyPr/>
                    <a:lstStyle/>
                    <a:p>
                      <a:pPr fontAlgn="t"/>
                      <a:r>
                        <a:rPr lang="en-US" altLang="zh-CN" sz="800">
                          <a:effectLst/>
                        </a:rPr>
                        <a:t>10</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12</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zh-CN" altLang="en-US" sz="800">
                        <a:effectLst/>
                      </a:endParaRP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800">
                          <a:effectLst/>
                        </a:rPr>
                        <a:t>Assembly language</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1.65%</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+0.54%</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492122141"/>
                  </a:ext>
                </a:extLst>
              </a:tr>
              <a:tr h="179098">
                <a:tc>
                  <a:txBody>
                    <a:bodyPr/>
                    <a:lstStyle/>
                    <a:p>
                      <a:pPr fontAlgn="t"/>
                      <a:r>
                        <a:rPr lang="en-US" altLang="zh-CN" sz="800">
                          <a:effectLst/>
                        </a:rPr>
                        <a:t>11</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13</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zh-CN" altLang="en-US" sz="800">
                        <a:effectLst/>
                      </a:endParaRP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800">
                          <a:effectLst/>
                        </a:rPr>
                        <a:t>R</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1.56%</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+0.55%</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00656128"/>
                  </a:ext>
                </a:extLst>
              </a:tr>
              <a:tr h="179098">
                <a:tc>
                  <a:txBody>
                    <a:bodyPr/>
                    <a:lstStyle/>
                    <a:p>
                      <a:pPr fontAlgn="t"/>
                      <a:r>
                        <a:rPr lang="en-US" altLang="zh-CN" sz="800">
                          <a:effectLst/>
                        </a:rPr>
                        <a:t>12</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26</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zh-CN" altLang="en-US" sz="800">
                        <a:effectLst/>
                      </a:endParaRP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800">
                          <a:effectLst/>
                        </a:rPr>
                        <a:t>Groovy</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1.50%</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+1.08%</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992304961"/>
                  </a:ext>
                </a:extLst>
              </a:tr>
              <a:tr h="179098">
                <a:tc>
                  <a:txBody>
                    <a:bodyPr/>
                    <a:lstStyle/>
                    <a:p>
                      <a:pPr fontAlgn="t"/>
                      <a:r>
                        <a:rPr lang="en-US" altLang="zh-CN" sz="800">
                          <a:effectLst/>
                        </a:rPr>
                        <a:t>13</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11</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zh-CN" altLang="en-US" sz="800">
                        <a:effectLst/>
                      </a:endParaRP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800">
                          <a:effectLst/>
                        </a:rPr>
                        <a:t>Go</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dirty="0">
                          <a:effectLst/>
                        </a:rPr>
                        <a:t>1.28%</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+0.15%</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90464018"/>
                  </a:ext>
                </a:extLst>
              </a:tr>
              <a:tr h="179098">
                <a:tc>
                  <a:txBody>
                    <a:bodyPr/>
                    <a:lstStyle/>
                    <a:p>
                      <a:pPr fontAlgn="t"/>
                      <a:r>
                        <a:rPr lang="en-US" altLang="zh-CN" sz="800">
                          <a:effectLst/>
                        </a:rPr>
                        <a:t>14</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15</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zh-CN" altLang="en-US" sz="800">
                        <a:effectLst/>
                      </a:endParaRP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800">
                          <a:effectLst/>
                        </a:rPr>
                        <a:t>Ruby</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1.23%</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+0.39%</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016444337"/>
                  </a:ext>
                </a:extLst>
              </a:tr>
              <a:tr h="179098">
                <a:tc>
                  <a:txBody>
                    <a:bodyPr/>
                    <a:lstStyle/>
                    <a:p>
                      <a:pPr fontAlgn="t"/>
                      <a:r>
                        <a:rPr lang="en-US" altLang="zh-CN" sz="800">
                          <a:effectLst/>
                        </a:rPr>
                        <a:t>15</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10</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zh-CN" altLang="en-US" sz="800">
                        <a:effectLst/>
                      </a:endParaRP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800">
                          <a:effectLst/>
                        </a:rPr>
                        <a:t>Swift</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1.13%</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-0.33%</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3037161"/>
                  </a:ext>
                </a:extLst>
              </a:tr>
              <a:tr h="179098">
                <a:tc>
                  <a:txBody>
                    <a:bodyPr/>
                    <a:lstStyle/>
                    <a:p>
                      <a:pPr fontAlgn="t"/>
                      <a:r>
                        <a:rPr lang="en-US" altLang="zh-CN" sz="800">
                          <a:effectLst/>
                        </a:rPr>
                        <a:t>16</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16</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zh-CN" altLang="en-US" sz="800">
                        <a:effectLst/>
                      </a:endParaRP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800">
                          <a:effectLst/>
                        </a:rPr>
                        <a:t>MATLAB</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1.06%</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+0.27%</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44732022"/>
                  </a:ext>
                </a:extLst>
              </a:tr>
              <a:tr h="303088">
                <a:tc>
                  <a:txBody>
                    <a:bodyPr/>
                    <a:lstStyle/>
                    <a:p>
                      <a:pPr fontAlgn="t"/>
                      <a:r>
                        <a:rPr lang="en-US" altLang="zh-CN" sz="800">
                          <a:effectLst/>
                        </a:rPr>
                        <a:t>17</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18</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zh-CN" altLang="en-US" sz="800">
                        <a:effectLst/>
                      </a:endParaRP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800">
                          <a:effectLst/>
                        </a:rPr>
                        <a:t>Delphi/Object Pascal</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1.02%</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+0.27%</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86831012"/>
                  </a:ext>
                </a:extLst>
              </a:tr>
              <a:tr h="427079">
                <a:tc>
                  <a:txBody>
                    <a:bodyPr/>
                    <a:lstStyle/>
                    <a:p>
                      <a:pPr fontAlgn="t"/>
                      <a:r>
                        <a:rPr lang="en-US" altLang="zh-CN" sz="800">
                          <a:effectLst/>
                        </a:rPr>
                        <a:t>18</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22</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zh-CN" altLang="en-US" sz="800">
                        <a:effectLst/>
                      </a:endParaRP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800">
                          <a:effectLst/>
                        </a:rPr>
                        <a:t>Classic Visual Basic</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1.01%</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+0.40%</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246726980"/>
                  </a:ext>
                </a:extLst>
              </a:tr>
              <a:tr h="179098">
                <a:tc>
                  <a:txBody>
                    <a:bodyPr/>
                    <a:lstStyle/>
                    <a:p>
                      <a:pPr fontAlgn="t"/>
                      <a:r>
                        <a:rPr lang="en-US" altLang="zh-CN" sz="800">
                          <a:effectLst/>
                        </a:rPr>
                        <a:t>19</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19</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zh-CN" altLang="en-US" sz="800">
                        <a:effectLst/>
                      </a:endParaRP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800">
                          <a:effectLst/>
                        </a:rPr>
                        <a:t>Perl</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0.93%</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zh-CN" sz="800">
                          <a:effectLst/>
                        </a:rPr>
                        <a:t>+0.23%</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05048567"/>
                  </a:ext>
                </a:extLst>
              </a:tr>
              <a:tr h="303088">
                <a:tc>
                  <a:txBody>
                    <a:bodyPr/>
                    <a:lstStyle/>
                    <a:p>
                      <a:pPr fontAlgn="t"/>
                      <a:r>
                        <a:rPr lang="en-US" altLang="zh-CN" sz="800">
                          <a:effectLst/>
                        </a:rPr>
                        <a:t>20</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20</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zh-CN" altLang="en-US" sz="800">
                        <a:effectLst/>
                      </a:endParaRP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800">
                          <a:effectLst/>
                        </a:rPr>
                        <a:t>Objective-C</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a:effectLst/>
                        </a:rPr>
                        <a:t>0.89%</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ltLang="zh-CN" sz="800" dirty="0">
                          <a:effectLst/>
                        </a:rPr>
                        <a:t>+0.20%</a:t>
                      </a:r>
                    </a:p>
                  </a:txBody>
                  <a:tcPr marL="27553" marR="27553" marT="27553" marB="2755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91468211"/>
                  </a:ext>
                </a:extLst>
              </a:tr>
            </a:tbl>
          </a:graphicData>
        </a:graphic>
      </p:graphicFrame>
      <p:sp>
        <p:nvSpPr>
          <p:cNvPr id="3" name="Rectangle 1">
            <a:extLst>
              <a:ext uri="{FF2B5EF4-FFF2-40B4-BE49-F238E27FC236}">
                <a16:creationId xmlns:a16="http://schemas.microsoft.com/office/drawing/2014/main" id="{6D179A22-0DDB-4068-ABE8-3E86F2FFB72B}"/>
              </a:ext>
            </a:extLst>
          </p:cNvPr>
          <p:cNvSpPr>
            <a:spLocks noChangeArrowheads="1"/>
          </p:cNvSpPr>
          <p:nvPr/>
        </p:nvSpPr>
        <p:spPr bwMode="auto">
          <a:xfrm>
            <a:off x="4139952" y="858200"/>
            <a:ext cx="4896542" cy="5645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algn="l"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79BF"/>
                </a:solidFill>
                <a:effectLst/>
                <a:latin typeface="Arial" panose="020B0604020202020204" pitchFamily="34" charset="0"/>
                <a:ea typeface="Roboto"/>
              </a:rPr>
              <a:t>TIOBE Index for February 2021</a:t>
            </a:r>
            <a:endParaRPr kumimoji="0" lang="zh-CN" altLang="zh-CN" sz="98300" b="1" i="0" u="none" strike="noStrike" cap="none" normalizeH="0" baseline="0" dirty="0">
              <a:ln>
                <a:noFill/>
              </a:ln>
              <a:solidFill>
                <a:srgbClr val="333333"/>
              </a:solidFill>
              <a:effectLst/>
              <a:latin typeface="Arial" panose="020B0604020202020204" pitchFamily="34" charset="0"/>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333333"/>
                </a:solidFill>
                <a:effectLst/>
                <a:latin typeface="Arial" panose="020B0604020202020204" pitchFamily="34" charset="0"/>
                <a:ea typeface="Roboto"/>
              </a:rPr>
              <a:t>February Headline: it seems like nothing really changes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Arial" panose="020B0604020202020204" pitchFamily="34" charset="0"/>
                <a:ea typeface="Roboto"/>
              </a:rPr>
              <a:t>Some say that the IT industry is changing continuously. Every day a new IT buzzword pops up somewhere. But if we take a closer look at the top 8 of the TIOBE index, it appears to be unchanged for the last 7 years. Does this mean that the programming language world hasn't change over the last years? Of course it has changed. Except for language C, all programming languages in the top 8 are releasing new versions frequently. For instance C#, which releases a language update almost every year. Or JavaScript, which changes so fast that hardly anybody can follow. C++ is changing less frequently (once in 3 years), but its latest release contains the introduction of modules, which will cause a major shift in C++ programming.</a:t>
            </a:r>
            <a:endParaRPr kumimoji="0" lang="zh-CN" altLang="zh-CN"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400" b="0" i="0" u="none" strike="noStrike" cap="none" normalizeH="0" baseline="0" dirty="0">
              <a:ln>
                <a:noFill/>
              </a:ln>
              <a:solidFill>
                <a:srgbClr val="333333"/>
              </a:solidFill>
              <a:effectLst/>
              <a:latin typeface="Arial" panose="020B0604020202020204" pitchFamily="34" charset="0"/>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Arial" panose="020B0604020202020204" pitchFamily="34" charset="0"/>
                <a:ea typeface="Roboto"/>
              </a:rPr>
              <a:t>It is interesting to note that positions 9 and 10 in the TIOBE index are not as fixed as the top 8. Languages come and go. The last 12 months, these 2 positions were occupied by SQL, Assembly, R, Groovy, Go, and Swift. I am curious to know which of these languages will become a steady top 10 player. </a:t>
            </a:r>
            <a:r>
              <a:rPr kumimoji="0" lang="zh-CN" altLang="zh-CN" sz="1400" b="0" i="1" u="none" strike="noStrike" cap="none" normalizeH="0" baseline="0" dirty="0">
                <a:ln>
                  <a:noFill/>
                </a:ln>
                <a:solidFill>
                  <a:srgbClr val="333333"/>
                </a:solidFill>
                <a:effectLst/>
                <a:latin typeface="Arial" panose="020B0604020202020204" pitchFamily="34" charset="0"/>
                <a:ea typeface="Roboto"/>
              </a:rPr>
              <a:t>- Paul Jansen CEO TIOBE Software</a:t>
            </a:r>
            <a:endParaRPr kumimoji="0" lang="zh-CN" altLang="zh-CN"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Arial" panose="020B0604020202020204" pitchFamily="34" charset="0"/>
              </a:rPr>
              <a:t/>
            </a:r>
            <a:br>
              <a:rPr kumimoji="0" lang="zh-CN" altLang="zh-CN" sz="1400" b="0" i="0" u="none" strike="noStrike" cap="none" normalizeH="0" baseline="0" dirty="0">
                <a:ln>
                  <a:noFill/>
                </a:ln>
                <a:solidFill>
                  <a:schemeClr val="tx1"/>
                </a:solidFill>
                <a:effectLst/>
                <a:latin typeface="Arial" panose="020B0604020202020204" pitchFamily="34" charset="0"/>
              </a:rPr>
            </a:b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pic>
        <p:nvPicPr>
          <p:cNvPr id="1026" name="Picture 2" descr="change">
            <a:extLst>
              <a:ext uri="{FF2B5EF4-FFF2-40B4-BE49-F238E27FC236}">
                <a16:creationId xmlns:a16="http://schemas.microsoft.com/office/drawing/2014/main" id="{8E642781-30C7-4B6C-B28E-EB835E8CE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0813" y="12056110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hange">
            <a:extLst>
              <a:ext uri="{FF2B5EF4-FFF2-40B4-BE49-F238E27FC236}">
                <a16:creationId xmlns:a16="http://schemas.microsoft.com/office/drawing/2014/main" id="{F6683967-0080-4485-A847-5AB43A64FF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02263" y="12056110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nge">
            <a:extLst>
              <a:ext uri="{FF2B5EF4-FFF2-40B4-BE49-F238E27FC236}">
                <a16:creationId xmlns:a16="http://schemas.microsoft.com/office/drawing/2014/main" id="{4DB56A6A-E708-4E12-A731-420D6A301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3713" y="12056110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hange">
            <a:extLst>
              <a:ext uri="{FF2B5EF4-FFF2-40B4-BE49-F238E27FC236}">
                <a16:creationId xmlns:a16="http://schemas.microsoft.com/office/drawing/2014/main" id="{D2592B0C-0190-45BA-878C-28FFCE77C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5163" y="12056110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hange">
            <a:extLst>
              <a:ext uri="{FF2B5EF4-FFF2-40B4-BE49-F238E27FC236}">
                <a16:creationId xmlns:a16="http://schemas.microsoft.com/office/drawing/2014/main" id="{B6AF2DB5-226F-46A1-B221-590A66666F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16613" y="12056110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hange">
            <a:extLst>
              <a:ext uri="{FF2B5EF4-FFF2-40B4-BE49-F238E27FC236}">
                <a16:creationId xmlns:a16="http://schemas.microsoft.com/office/drawing/2014/main" id="{54CD2295-03C8-43FF-9590-D90E85B19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8063" y="12056110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hange">
            <a:extLst>
              <a:ext uri="{FF2B5EF4-FFF2-40B4-BE49-F238E27FC236}">
                <a16:creationId xmlns:a16="http://schemas.microsoft.com/office/drawing/2014/main" id="{7C20D523-06EF-47F4-8A6B-726571F99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9513" y="12056110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hange">
            <a:extLst>
              <a:ext uri="{FF2B5EF4-FFF2-40B4-BE49-F238E27FC236}">
                <a16:creationId xmlns:a16="http://schemas.microsoft.com/office/drawing/2014/main" id="{8E30D7B9-88F6-4813-B06E-23E0D80C82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30963" y="12056110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hange">
            <a:extLst>
              <a:ext uri="{FF2B5EF4-FFF2-40B4-BE49-F238E27FC236}">
                <a16:creationId xmlns:a16="http://schemas.microsoft.com/office/drawing/2014/main" id="{84822A25-12E7-469B-9306-DBBF5F817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2413" y="12056110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hange">
            <a:extLst>
              <a:ext uri="{FF2B5EF4-FFF2-40B4-BE49-F238E27FC236}">
                <a16:creationId xmlns:a16="http://schemas.microsoft.com/office/drawing/2014/main" id="{6DF334DA-792C-42EE-BF70-882F9D946A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73863" y="120561100"/>
            <a:ext cx="152400" cy="1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00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Topic</a:t>
            </a:r>
            <a:endParaRPr lang="zh-CN" altLang="en-US" dirty="0"/>
          </a:p>
        </p:txBody>
      </p:sp>
      <p:sp>
        <p:nvSpPr>
          <p:cNvPr id="3" name="内容占位符 2"/>
          <p:cNvSpPr>
            <a:spLocks noGrp="1"/>
          </p:cNvSpPr>
          <p:nvPr>
            <p:ph idx="1"/>
          </p:nvPr>
        </p:nvSpPr>
        <p:spPr/>
        <p:txBody>
          <a:bodyPr/>
          <a:lstStyle/>
          <a:p>
            <a:pPr>
              <a:lnSpc>
                <a:spcPct val="200000"/>
              </a:lnSpc>
            </a:pPr>
            <a:r>
              <a:rPr lang="en-US" altLang="zh-CN" dirty="0"/>
              <a:t>Course</a:t>
            </a:r>
            <a:r>
              <a:rPr lang="zh-CN" altLang="en-US" dirty="0"/>
              <a:t> </a:t>
            </a:r>
            <a:r>
              <a:rPr lang="en-US" altLang="zh-CN" dirty="0"/>
              <a:t>Goals</a:t>
            </a:r>
          </a:p>
          <a:p>
            <a:pPr>
              <a:lnSpc>
                <a:spcPct val="200000"/>
              </a:lnSpc>
            </a:pPr>
            <a:r>
              <a:rPr lang="en-US" altLang="zh-CN" dirty="0"/>
              <a:t>Schedule</a:t>
            </a:r>
          </a:p>
          <a:p>
            <a:pPr>
              <a:lnSpc>
                <a:spcPct val="200000"/>
              </a:lnSpc>
            </a:pPr>
            <a:r>
              <a:rPr lang="en-US" altLang="zh-CN" dirty="0"/>
              <a:t>Grading</a:t>
            </a:r>
            <a:r>
              <a:rPr lang="zh-CN" altLang="en-US" dirty="0"/>
              <a:t> </a:t>
            </a:r>
            <a:r>
              <a:rPr lang="en-US" altLang="zh-CN" dirty="0"/>
              <a:t>System</a:t>
            </a:r>
          </a:p>
          <a:p>
            <a:pPr>
              <a:lnSpc>
                <a:spcPct val="200000"/>
              </a:lnSpc>
            </a:pPr>
            <a:r>
              <a:rPr lang="en-US" altLang="zh-CN" dirty="0"/>
              <a:t>Reading</a:t>
            </a:r>
            <a:r>
              <a:rPr lang="zh-CN" altLang="en-US" dirty="0"/>
              <a:t> </a:t>
            </a:r>
            <a:r>
              <a:rPr lang="en-US" altLang="zh-CN" dirty="0"/>
              <a:t>Lists</a:t>
            </a:r>
            <a:r>
              <a:rPr lang="zh-CN" altLang="en-US" dirty="0"/>
              <a:t> </a:t>
            </a:r>
            <a:r>
              <a:rPr lang="en-US" altLang="zh-CN" dirty="0"/>
              <a:t>of</a:t>
            </a:r>
            <a:r>
              <a:rPr lang="zh-CN" altLang="en-US" dirty="0"/>
              <a:t> </a:t>
            </a:r>
            <a:r>
              <a:rPr lang="en-US" altLang="zh-CN" dirty="0"/>
              <a:t>Paper</a:t>
            </a:r>
          </a:p>
          <a:p>
            <a:pPr>
              <a:lnSpc>
                <a:spcPct val="200000"/>
              </a:lnSpc>
            </a:pPr>
            <a:r>
              <a:rPr lang="en-US" altLang="zh-CN" dirty="0"/>
              <a:t>Reference</a:t>
            </a:r>
            <a:r>
              <a:rPr lang="zh-CN" altLang="en-US" dirty="0"/>
              <a:t> </a:t>
            </a:r>
            <a:r>
              <a:rPr lang="en-US" altLang="zh-CN" dirty="0"/>
              <a:t>books</a:t>
            </a:r>
          </a:p>
          <a:p>
            <a:pPr>
              <a:lnSpc>
                <a:spcPct val="200000"/>
              </a:lnSpc>
            </a:pPr>
            <a:r>
              <a:rPr lang="en-US" altLang="zh-CN" dirty="0"/>
              <a:t>Programming Language</a:t>
            </a:r>
          </a:p>
          <a:p>
            <a:pPr>
              <a:lnSpc>
                <a:spcPct val="200000"/>
              </a:lnSpc>
            </a:pPr>
            <a:endParaRPr lang="en-US" altLang="zh-CN" dirty="0"/>
          </a:p>
          <a:p>
            <a:pPr>
              <a:lnSpc>
                <a:spcPct val="200000"/>
              </a:lnSpc>
            </a:pPr>
            <a:endParaRPr lang="en-US" altLang="zh-CN" dirty="0"/>
          </a:p>
          <a:p>
            <a:pPr>
              <a:lnSpc>
                <a:spcPct val="200000"/>
              </a:lnSpc>
            </a:pPr>
            <a:endParaRPr lang="zh-CN" altLang="en-US" dirty="0"/>
          </a:p>
        </p:txBody>
      </p:sp>
    </p:spTree>
    <p:extLst>
      <p:ext uri="{BB962C8B-B14F-4D97-AF65-F5344CB8AC3E}">
        <p14:creationId xmlns:p14="http://schemas.microsoft.com/office/powerpoint/2010/main" val="4252364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532E63C-C492-4C47-B678-715E02FD6E50}"/>
              </a:ext>
            </a:extLst>
          </p:cNvPr>
          <p:cNvPicPr>
            <a:picLocks noChangeAspect="1"/>
          </p:cNvPicPr>
          <p:nvPr/>
        </p:nvPicPr>
        <p:blipFill>
          <a:blip r:embed="rId2"/>
          <a:stretch>
            <a:fillRect/>
          </a:stretch>
        </p:blipFill>
        <p:spPr>
          <a:xfrm>
            <a:off x="90487" y="1271587"/>
            <a:ext cx="8963025" cy="4314825"/>
          </a:xfrm>
          <a:prstGeom prst="rect">
            <a:avLst/>
          </a:prstGeom>
        </p:spPr>
      </p:pic>
    </p:spTree>
    <p:extLst>
      <p:ext uri="{BB962C8B-B14F-4D97-AF65-F5344CB8AC3E}">
        <p14:creationId xmlns:p14="http://schemas.microsoft.com/office/powerpoint/2010/main" val="3620512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014341642"/>
              </p:ext>
            </p:extLst>
          </p:nvPr>
        </p:nvGraphicFramePr>
        <p:xfrm>
          <a:off x="395532" y="664237"/>
          <a:ext cx="4176468" cy="5789099"/>
        </p:xfrm>
        <a:graphic>
          <a:graphicData uri="http://schemas.openxmlformats.org/drawingml/2006/table">
            <a:tbl>
              <a:tblPr>
                <a:tableStyleId>{08FB837D-C827-4EFA-A057-4D05807E0F7C}</a:tableStyleId>
              </a:tblPr>
              <a:tblGrid>
                <a:gridCol w="696078">
                  <a:extLst>
                    <a:ext uri="{9D8B030D-6E8A-4147-A177-3AD203B41FA5}">
                      <a16:colId xmlns:a16="http://schemas.microsoft.com/office/drawing/2014/main" val="20000"/>
                    </a:ext>
                  </a:extLst>
                </a:gridCol>
                <a:gridCol w="696078">
                  <a:extLst>
                    <a:ext uri="{9D8B030D-6E8A-4147-A177-3AD203B41FA5}">
                      <a16:colId xmlns:a16="http://schemas.microsoft.com/office/drawing/2014/main" val="20001"/>
                    </a:ext>
                  </a:extLst>
                </a:gridCol>
                <a:gridCol w="696078">
                  <a:extLst>
                    <a:ext uri="{9D8B030D-6E8A-4147-A177-3AD203B41FA5}">
                      <a16:colId xmlns:a16="http://schemas.microsoft.com/office/drawing/2014/main" val="20002"/>
                    </a:ext>
                  </a:extLst>
                </a:gridCol>
                <a:gridCol w="696078">
                  <a:extLst>
                    <a:ext uri="{9D8B030D-6E8A-4147-A177-3AD203B41FA5}">
                      <a16:colId xmlns:a16="http://schemas.microsoft.com/office/drawing/2014/main" val="20003"/>
                    </a:ext>
                  </a:extLst>
                </a:gridCol>
                <a:gridCol w="696078">
                  <a:extLst>
                    <a:ext uri="{9D8B030D-6E8A-4147-A177-3AD203B41FA5}">
                      <a16:colId xmlns:a16="http://schemas.microsoft.com/office/drawing/2014/main" val="20004"/>
                    </a:ext>
                  </a:extLst>
                </a:gridCol>
                <a:gridCol w="696078">
                  <a:extLst>
                    <a:ext uri="{9D8B030D-6E8A-4147-A177-3AD203B41FA5}">
                      <a16:colId xmlns:a16="http://schemas.microsoft.com/office/drawing/2014/main" val="20005"/>
                    </a:ext>
                  </a:extLst>
                </a:gridCol>
              </a:tblGrid>
              <a:tr h="392736">
                <a:tc>
                  <a:txBody>
                    <a:bodyPr/>
                    <a:lstStyle/>
                    <a:p>
                      <a:r>
                        <a:rPr lang="en-US" sz="1000"/>
                        <a:t>Feb 2016</a:t>
                      </a:r>
                    </a:p>
                  </a:txBody>
                  <a:tcPr marL="49510" marR="49510" marT="24755" marB="24755" anchor="ctr"/>
                </a:tc>
                <a:tc>
                  <a:txBody>
                    <a:bodyPr/>
                    <a:lstStyle/>
                    <a:p>
                      <a:r>
                        <a:rPr lang="en-US" sz="1000"/>
                        <a:t>Feb 2015</a:t>
                      </a:r>
                    </a:p>
                  </a:txBody>
                  <a:tcPr marL="49510" marR="49510" marT="24755" marB="24755" anchor="ctr"/>
                </a:tc>
                <a:tc>
                  <a:txBody>
                    <a:bodyPr/>
                    <a:lstStyle/>
                    <a:p>
                      <a:r>
                        <a:rPr lang="en-US" sz="1000"/>
                        <a:t>Change</a:t>
                      </a:r>
                    </a:p>
                  </a:txBody>
                  <a:tcPr marL="49510" marR="49510" marT="24755" marB="24755" anchor="ctr"/>
                </a:tc>
                <a:tc>
                  <a:txBody>
                    <a:bodyPr/>
                    <a:lstStyle/>
                    <a:p>
                      <a:r>
                        <a:rPr lang="en-US" sz="1000"/>
                        <a:t>Programming Language</a:t>
                      </a:r>
                    </a:p>
                  </a:txBody>
                  <a:tcPr marL="49510" marR="49510" marT="24755" marB="24755" anchor="ctr"/>
                </a:tc>
                <a:tc>
                  <a:txBody>
                    <a:bodyPr/>
                    <a:lstStyle/>
                    <a:p>
                      <a:r>
                        <a:rPr lang="en-US" sz="1000"/>
                        <a:t>Ratings</a:t>
                      </a:r>
                    </a:p>
                  </a:txBody>
                  <a:tcPr marL="49510" marR="49510" marT="24755" marB="24755" anchor="ctr"/>
                </a:tc>
                <a:tc>
                  <a:txBody>
                    <a:bodyPr/>
                    <a:lstStyle/>
                    <a:p>
                      <a:r>
                        <a:rPr lang="en-US" sz="1000"/>
                        <a:t>Change</a:t>
                      </a:r>
                    </a:p>
                  </a:txBody>
                  <a:tcPr marL="49510" marR="49510" marT="24755" marB="24755" anchor="ctr"/>
                </a:tc>
                <a:extLst>
                  <a:ext uri="{0D108BD9-81ED-4DB2-BD59-A6C34878D82A}">
                    <a16:rowId xmlns:a16="http://schemas.microsoft.com/office/drawing/2014/main" val="10000"/>
                  </a:ext>
                </a:extLst>
              </a:tr>
              <a:tr h="223809">
                <a:tc>
                  <a:txBody>
                    <a:bodyPr/>
                    <a:lstStyle/>
                    <a:p>
                      <a:r>
                        <a:rPr lang="en-US" altLang="zh-CN" sz="1000"/>
                        <a:t>1</a:t>
                      </a:r>
                    </a:p>
                  </a:txBody>
                  <a:tcPr marL="49510" marR="49510" marT="24755" marB="24755" anchor="ctr"/>
                </a:tc>
                <a:tc>
                  <a:txBody>
                    <a:bodyPr/>
                    <a:lstStyle/>
                    <a:p>
                      <a:r>
                        <a:rPr lang="en-US" altLang="zh-CN" sz="1000"/>
                        <a:t>2</a:t>
                      </a:r>
                    </a:p>
                  </a:txBody>
                  <a:tcPr marL="49510" marR="49510" marT="24755" marB="24755" anchor="ctr"/>
                </a:tc>
                <a:tc>
                  <a:txBody>
                    <a:bodyPr/>
                    <a:lstStyle/>
                    <a:p>
                      <a:endParaRPr lang="zh-CN" altLang="en-US" sz="1000"/>
                    </a:p>
                  </a:txBody>
                  <a:tcPr marL="49510" marR="49510" marT="24755" marB="24755" anchor="ctr"/>
                </a:tc>
                <a:tc>
                  <a:txBody>
                    <a:bodyPr/>
                    <a:lstStyle/>
                    <a:p>
                      <a:r>
                        <a:rPr lang="en-US" sz="1000"/>
                        <a:t>Java</a:t>
                      </a:r>
                    </a:p>
                  </a:txBody>
                  <a:tcPr marL="49510" marR="49510" marT="24755" marB="24755" anchor="ctr"/>
                </a:tc>
                <a:tc>
                  <a:txBody>
                    <a:bodyPr/>
                    <a:lstStyle/>
                    <a:p>
                      <a:r>
                        <a:rPr lang="en-US" altLang="zh-CN" sz="1000"/>
                        <a:t>21.145%</a:t>
                      </a:r>
                    </a:p>
                  </a:txBody>
                  <a:tcPr marL="49510" marR="49510" marT="24755" marB="24755" anchor="ctr"/>
                </a:tc>
                <a:tc>
                  <a:txBody>
                    <a:bodyPr/>
                    <a:lstStyle/>
                    <a:p>
                      <a:r>
                        <a:rPr lang="en-US" altLang="zh-CN" sz="1000"/>
                        <a:t>+5.80%</a:t>
                      </a:r>
                    </a:p>
                  </a:txBody>
                  <a:tcPr marL="49510" marR="49510" marT="24755" marB="24755" anchor="ctr"/>
                </a:tc>
                <a:extLst>
                  <a:ext uri="{0D108BD9-81ED-4DB2-BD59-A6C34878D82A}">
                    <a16:rowId xmlns:a16="http://schemas.microsoft.com/office/drawing/2014/main" val="10001"/>
                  </a:ext>
                </a:extLst>
              </a:tr>
              <a:tr h="223809">
                <a:tc>
                  <a:txBody>
                    <a:bodyPr/>
                    <a:lstStyle/>
                    <a:p>
                      <a:r>
                        <a:rPr lang="en-US" altLang="zh-CN" sz="1000"/>
                        <a:t>2</a:t>
                      </a:r>
                    </a:p>
                  </a:txBody>
                  <a:tcPr marL="49510" marR="49510" marT="24755" marB="24755" anchor="ctr"/>
                </a:tc>
                <a:tc>
                  <a:txBody>
                    <a:bodyPr/>
                    <a:lstStyle/>
                    <a:p>
                      <a:r>
                        <a:rPr lang="en-US" altLang="zh-CN" sz="1000"/>
                        <a:t>1</a:t>
                      </a:r>
                    </a:p>
                  </a:txBody>
                  <a:tcPr marL="49510" marR="49510" marT="24755" marB="24755" anchor="ctr"/>
                </a:tc>
                <a:tc>
                  <a:txBody>
                    <a:bodyPr/>
                    <a:lstStyle/>
                    <a:p>
                      <a:endParaRPr lang="zh-CN" altLang="en-US" sz="1000"/>
                    </a:p>
                  </a:txBody>
                  <a:tcPr marL="49510" marR="49510" marT="24755" marB="24755" anchor="ctr"/>
                </a:tc>
                <a:tc>
                  <a:txBody>
                    <a:bodyPr/>
                    <a:lstStyle/>
                    <a:p>
                      <a:r>
                        <a:rPr lang="en-US" sz="1000"/>
                        <a:t>C</a:t>
                      </a:r>
                    </a:p>
                  </a:txBody>
                  <a:tcPr marL="49510" marR="49510" marT="24755" marB="24755" anchor="ctr"/>
                </a:tc>
                <a:tc>
                  <a:txBody>
                    <a:bodyPr/>
                    <a:lstStyle/>
                    <a:p>
                      <a:r>
                        <a:rPr lang="en-US" altLang="zh-CN" sz="1000"/>
                        <a:t>15.594%</a:t>
                      </a:r>
                    </a:p>
                  </a:txBody>
                  <a:tcPr marL="49510" marR="49510" marT="24755" marB="24755" anchor="ctr"/>
                </a:tc>
                <a:tc>
                  <a:txBody>
                    <a:bodyPr/>
                    <a:lstStyle/>
                    <a:p>
                      <a:r>
                        <a:rPr lang="en-US" altLang="zh-CN" sz="1000"/>
                        <a:t>-0.89%</a:t>
                      </a:r>
                    </a:p>
                  </a:txBody>
                  <a:tcPr marL="49510" marR="49510" marT="24755" marB="24755" anchor="ctr"/>
                </a:tc>
                <a:extLst>
                  <a:ext uri="{0D108BD9-81ED-4DB2-BD59-A6C34878D82A}">
                    <a16:rowId xmlns:a16="http://schemas.microsoft.com/office/drawing/2014/main" val="10002"/>
                  </a:ext>
                </a:extLst>
              </a:tr>
              <a:tr h="223809">
                <a:tc>
                  <a:txBody>
                    <a:bodyPr/>
                    <a:lstStyle/>
                    <a:p>
                      <a:r>
                        <a:rPr lang="en-US" altLang="zh-CN" sz="1000"/>
                        <a:t>3</a:t>
                      </a:r>
                    </a:p>
                  </a:txBody>
                  <a:tcPr marL="49510" marR="49510" marT="24755" marB="24755" anchor="ctr"/>
                </a:tc>
                <a:tc>
                  <a:txBody>
                    <a:bodyPr/>
                    <a:lstStyle/>
                    <a:p>
                      <a:r>
                        <a:rPr lang="en-US" altLang="zh-CN" sz="1000"/>
                        <a:t>3</a:t>
                      </a:r>
                    </a:p>
                  </a:txBody>
                  <a:tcPr marL="49510" marR="49510" marT="24755" marB="24755" anchor="ctr"/>
                </a:tc>
                <a:tc>
                  <a:txBody>
                    <a:bodyPr/>
                    <a:lstStyle/>
                    <a:p>
                      <a:endParaRPr lang="zh-CN" altLang="en-US" sz="1000"/>
                    </a:p>
                  </a:txBody>
                  <a:tcPr marL="49510" marR="49510" marT="24755" marB="24755" anchor="ctr"/>
                </a:tc>
                <a:tc>
                  <a:txBody>
                    <a:bodyPr/>
                    <a:lstStyle/>
                    <a:p>
                      <a:r>
                        <a:rPr lang="en-US" sz="1000"/>
                        <a:t>C++</a:t>
                      </a:r>
                    </a:p>
                  </a:txBody>
                  <a:tcPr marL="49510" marR="49510" marT="24755" marB="24755" anchor="ctr"/>
                </a:tc>
                <a:tc>
                  <a:txBody>
                    <a:bodyPr/>
                    <a:lstStyle/>
                    <a:p>
                      <a:r>
                        <a:rPr lang="en-US" altLang="zh-CN" sz="1000"/>
                        <a:t>6.907%</a:t>
                      </a:r>
                    </a:p>
                  </a:txBody>
                  <a:tcPr marL="49510" marR="49510" marT="24755" marB="24755" anchor="ctr"/>
                </a:tc>
                <a:tc>
                  <a:txBody>
                    <a:bodyPr/>
                    <a:lstStyle/>
                    <a:p>
                      <a:r>
                        <a:rPr lang="en-US" altLang="zh-CN" sz="1000"/>
                        <a:t>+0.29%</a:t>
                      </a:r>
                    </a:p>
                  </a:txBody>
                  <a:tcPr marL="49510" marR="49510" marT="24755" marB="24755" anchor="ctr"/>
                </a:tc>
                <a:extLst>
                  <a:ext uri="{0D108BD9-81ED-4DB2-BD59-A6C34878D82A}">
                    <a16:rowId xmlns:a16="http://schemas.microsoft.com/office/drawing/2014/main" val="10003"/>
                  </a:ext>
                </a:extLst>
              </a:tr>
              <a:tr h="223809">
                <a:tc>
                  <a:txBody>
                    <a:bodyPr/>
                    <a:lstStyle/>
                    <a:p>
                      <a:r>
                        <a:rPr lang="en-US" altLang="zh-CN" sz="1000"/>
                        <a:t>4</a:t>
                      </a:r>
                    </a:p>
                  </a:txBody>
                  <a:tcPr marL="49510" marR="49510" marT="24755" marB="24755" anchor="ctr"/>
                </a:tc>
                <a:tc>
                  <a:txBody>
                    <a:bodyPr/>
                    <a:lstStyle/>
                    <a:p>
                      <a:r>
                        <a:rPr lang="en-US" altLang="zh-CN" sz="1000"/>
                        <a:t>5</a:t>
                      </a:r>
                    </a:p>
                  </a:txBody>
                  <a:tcPr marL="49510" marR="49510" marT="24755" marB="24755" anchor="ctr"/>
                </a:tc>
                <a:tc>
                  <a:txBody>
                    <a:bodyPr/>
                    <a:lstStyle/>
                    <a:p>
                      <a:endParaRPr lang="zh-CN" altLang="en-US" sz="1000"/>
                    </a:p>
                  </a:txBody>
                  <a:tcPr marL="49510" marR="49510" marT="24755" marB="24755" anchor="ctr"/>
                </a:tc>
                <a:tc>
                  <a:txBody>
                    <a:bodyPr/>
                    <a:lstStyle/>
                    <a:p>
                      <a:r>
                        <a:rPr lang="en-US" sz="1000"/>
                        <a:t>C#</a:t>
                      </a:r>
                    </a:p>
                  </a:txBody>
                  <a:tcPr marL="49510" marR="49510" marT="24755" marB="24755" anchor="ctr"/>
                </a:tc>
                <a:tc>
                  <a:txBody>
                    <a:bodyPr/>
                    <a:lstStyle/>
                    <a:p>
                      <a:r>
                        <a:rPr lang="en-US" altLang="zh-CN" sz="1000"/>
                        <a:t>4.400%</a:t>
                      </a:r>
                    </a:p>
                  </a:txBody>
                  <a:tcPr marL="49510" marR="49510" marT="24755" marB="24755" anchor="ctr"/>
                </a:tc>
                <a:tc>
                  <a:txBody>
                    <a:bodyPr/>
                    <a:lstStyle/>
                    <a:p>
                      <a:r>
                        <a:rPr lang="en-US" altLang="zh-CN" sz="1000"/>
                        <a:t>-1.34%</a:t>
                      </a:r>
                    </a:p>
                  </a:txBody>
                  <a:tcPr marL="49510" marR="49510" marT="24755" marB="24755" anchor="ctr"/>
                </a:tc>
                <a:extLst>
                  <a:ext uri="{0D108BD9-81ED-4DB2-BD59-A6C34878D82A}">
                    <a16:rowId xmlns:a16="http://schemas.microsoft.com/office/drawing/2014/main" val="10004"/>
                  </a:ext>
                </a:extLst>
              </a:tr>
              <a:tr h="223809">
                <a:tc>
                  <a:txBody>
                    <a:bodyPr/>
                    <a:lstStyle/>
                    <a:p>
                      <a:r>
                        <a:rPr lang="en-US" altLang="zh-CN" sz="1000"/>
                        <a:t>5</a:t>
                      </a:r>
                    </a:p>
                  </a:txBody>
                  <a:tcPr marL="49510" marR="49510" marT="24755" marB="24755" anchor="ctr"/>
                </a:tc>
                <a:tc>
                  <a:txBody>
                    <a:bodyPr/>
                    <a:lstStyle/>
                    <a:p>
                      <a:r>
                        <a:rPr lang="en-US" altLang="zh-CN" sz="1000"/>
                        <a:t>8</a:t>
                      </a:r>
                    </a:p>
                  </a:txBody>
                  <a:tcPr marL="49510" marR="49510" marT="24755" marB="24755" anchor="ctr"/>
                </a:tc>
                <a:tc>
                  <a:txBody>
                    <a:bodyPr/>
                    <a:lstStyle/>
                    <a:p>
                      <a:endParaRPr lang="zh-CN" altLang="en-US" sz="1000"/>
                    </a:p>
                  </a:txBody>
                  <a:tcPr marL="49510" marR="49510" marT="24755" marB="24755" anchor="ctr"/>
                </a:tc>
                <a:tc>
                  <a:txBody>
                    <a:bodyPr/>
                    <a:lstStyle/>
                    <a:p>
                      <a:r>
                        <a:rPr lang="en-US" sz="1000"/>
                        <a:t>Python</a:t>
                      </a:r>
                    </a:p>
                  </a:txBody>
                  <a:tcPr marL="49510" marR="49510" marT="24755" marB="24755" anchor="ctr"/>
                </a:tc>
                <a:tc>
                  <a:txBody>
                    <a:bodyPr/>
                    <a:lstStyle/>
                    <a:p>
                      <a:r>
                        <a:rPr lang="en-US" altLang="zh-CN" sz="1000"/>
                        <a:t>4.180%</a:t>
                      </a:r>
                    </a:p>
                  </a:txBody>
                  <a:tcPr marL="49510" marR="49510" marT="24755" marB="24755" anchor="ctr"/>
                </a:tc>
                <a:tc>
                  <a:txBody>
                    <a:bodyPr/>
                    <a:lstStyle/>
                    <a:p>
                      <a:r>
                        <a:rPr lang="en-US" altLang="zh-CN" sz="1000"/>
                        <a:t>+1.30%</a:t>
                      </a:r>
                    </a:p>
                  </a:txBody>
                  <a:tcPr marL="49510" marR="49510" marT="24755" marB="24755" anchor="ctr"/>
                </a:tc>
                <a:extLst>
                  <a:ext uri="{0D108BD9-81ED-4DB2-BD59-A6C34878D82A}">
                    <a16:rowId xmlns:a16="http://schemas.microsoft.com/office/drawing/2014/main" val="10005"/>
                  </a:ext>
                </a:extLst>
              </a:tr>
              <a:tr h="223809">
                <a:tc>
                  <a:txBody>
                    <a:bodyPr/>
                    <a:lstStyle/>
                    <a:p>
                      <a:r>
                        <a:rPr lang="en-US" altLang="zh-CN" sz="1000"/>
                        <a:t>6</a:t>
                      </a:r>
                    </a:p>
                  </a:txBody>
                  <a:tcPr marL="49510" marR="49510" marT="24755" marB="24755" anchor="ctr"/>
                </a:tc>
                <a:tc>
                  <a:txBody>
                    <a:bodyPr/>
                    <a:lstStyle/>
                    <a:p>
                      <a:r>
                        <a:rPr lang="en-US" altLang="zh-CN" sz="1000"/>
                        <a:t>7</a:t>
                      </a:r>
                    </a:p>
                  </a:txBody>
                  <a:tcPr marL="49510" marR="49510" marT="24755" marB="24755" anchor="ctr"/>
                </a:tc>
                <a:tc>
                  <a:txBody>
                    <a:bodyPr/>
                    <a:lstStyle/>
                    <a:p>
                      <a:endParaRPr lang="zh-CN" altLang="en-US" sz="1000"/>
                    </a:p>
                  </a:txBody>
                  <a:tcPr marL="49510" marR="49510" marT="24755" marB="24755" anchor="ctr"/>
                </a:tc>
                <a:tc>
                  <a:txBody>
                    <a:bodyPr/>
                    <a:lstStyle/>
                    <a:p>
                      <a:r>
                        <a:rPr lang="en-US" sz="1000"/>
                        <a:t>PHP</a:t>
                      </a:r>
                    </a:p>
                  </a:txBody>
                  <a:tcPr marL="49510" marR="49510" marT="24755" marB="24755" anchor="ctr"/>
                </a:tc>
                <a:tc>
                  <a:txBody>
                    <a:bodyPr/>
                    <a:lstStyle/>
                    <a:p>
                      <a:r>
                        <a:rPr lang="en-US" altLang="zh-CN" sz="1000"/>
                        <a:t>2.770%</a:t>
                      </a:r>
                    </a:p>
                  </a:txBody>
                  <a:tcPr marL="49510" marR="49510" marT="24755" marB="24755" anchor="ctr"/>
                </a:tc>
                <a:tc>
                  <a:txBody>
                    <a:bodyPr/>
                    <a:lstStyle/>
                    <a:p>
                      <a:r>
                        <a:rPr lang="en-US" altLang="zh-CN" sz="1000"/>
                        <a:t>-0.40%</a:t>
                      </a:r>
                    </a:p>
                  </a:txBody>
                  <a:tcPr marL="49510" marR="49510" marT="24755" marB="24755" anchor="ctr"/>
                </a:tc>
                <a:extLst>
                  <a:ext uri="{0D108BD9-81ED-4DB2-BD59-A6C34878D82A}">
                    <a16:rowId xmlns:a16="http://schemas.microsoft.com/office/drawing/2014/main" val="10006"/>
                  </a:ext>
                </a:extLst>
              </a:tr>
              <a:tr h="392736">
                <a:tc>
                  <a:txBody>
                    <a:bodyPr/>
                    <a:lstStyle/>
                    <a:p>
                      <a:r>
                        <a:rPr lang="en-US" altLang="zh-CN" sz="1000"/>
                        <a:t>7</a:t>
                      </a:r>
                    </a:p>
                  </a:txBody>
                  <a:tcPr marL="49510" marR="49510" marT="24755" marB="24755" anchor="ctr"/>
                </a:tc>
                <a:tc>
                  <a:txBody>
                    <a:bodyPr/>
                    <a:lstStyle/>
                    <a:p>
                      <a:r>
                        <a:rPr lang="en-US" altLang="zh-CN" sz="1000"/>
                        <a:t>9</a:t>
                      </a:r>
                    </a:p>
                  </a:txBody>
                  <a:tcPr marL="49510" marR="49510" marT="24755" marB="24755" anchor="ctr"/>
                </a:tc>
                <a:tc>
                  <a:txBody>
                    <a:bodyPr/>
                    <a:lstStyle/>
                    <a:p>
                      <a:endParaRPr lang="zh-CN" altLang="en-US" sz="1000"/>
                    </a:p>
                  </a:txBody>
                  <a:tcPr marL="49510" marR="49510" marT="24755" marB="24755" anchor="ctr"/>
                </a:tc>
                <a:tc>
                  <a:txBody>
                    <a:bodyPr/>
                    <a:lstStyle/>
                    <a:p>
                      <a:r>
                        <a:rPr lang="en-US" sz="1000"/>
                        <a:t>Visual Basic .NET</a:t>
                      </a:r>
                    </a:p>
                  </a:txBody>
                  <a:tcPr marL="49510" marR="49510" marT="24755" marB="24755" anchor="ctr"/>
                </a:tc>
                <a:tc>
                  <a:txBody>
                    <a:bodyPr/>
                    <a:lstStyle/>
                    <a:p>
                      <a:r>
                        <a:rPr lang="en-US" altLang="zh-CN" sz="1000"/>
                        <a:t>2.454%</a:t>
                      </a:r>
                    </a:p>
                  </a:txBody>
                  <a:tcPr marL="49510" marR="49510" marT="24755" marB="24755" anchor="ctr"/>
                </a:tc>
                <a:tc>
                  <a:txBody>
                    <a:bodyPr/>
                    <a:lstStyle/>
                    <a:p>
                      <a:r>
                        <a:rPr lang="en-US" altLang="zh-CN" sz="1000"/>
                        <a:t>+0.43%</a:t>
                      </a:r>
                    </a:p>
                  </a:txBody>
                  <a:tcPr marL="49510" marR="49510" marT="24755" marB="24755" anchor="ctr"/>
                </a:tc>
                <a:extLst>
                  <a:ext uri="{0D108BD9-81ED-4DB2-BD59-A6C34878D82A}">
                    <a16:rowId xmlns:a16="http://schemas.microsoft.com/office/drawing/2014/main" val="10007"/>
                  </a:ext>
                </a:extLst>
              </a:tr>
              <a:tr h="223809">
                <a:tc>
                  <a:txBody>
                    <a:bodyPr/>
                    <a:lstStyle/>
                    <a:p>
                      <a:r>
                        <a:rPr lang="en-US" altLang="zh-CN" sz="1000"/>
                        <a:t>8</a:t>
                      </a:r>
                    </a:p>
                  </a:txBody>
                  <a:tcPr marL="49510" marR="49510" marT="24755" marB="24755" anchor="ctr"/>
                </a:tc>
                <a:tc>
                  <a:txBody>
                    <a:bodyPr/>
                    <a:lstStyle/>
                    <a:p>
                      <a:r>
                        <a:rPr lang="en-US" altLang="zh-CN" sz="1000"/>
                        <a:t>12</a:t>
                      </a:r>
                    </a:p>
                  </a:txBody>
                  <a:tcPr marL="49510" marR="49510" marT="24755" marB="24755" anchor="ctr"/>
                </a:tc>
                <a:tc>
                  <a:txBody>
                    <a:bodyPr/>
                    <a:lstStyle/>
                    <a:p>
                      <a:endParaRPr lang="zh-CN" altLang="en-US" sz="1000"/>
                    </a:p>
                  </a:txBody>
                  <a:tcPr marL="49510" marR="49510" marT="24755" marB="24755" anchor="ctr"/>
                </a:tc>
                <a:tc>
                  <a:txBody>
                    <a:bodyPr/>
                    <a:lstStyle/>
                    <a:p>
                      <a:r>
                        <a:rPr lang="en-US" sz="1000"/>
                        <a:t>Perl</a:t>
                      </a:r>
                    </a:p>
                  </a:txBody>
                  <a:tcPr marL="49510" marR="49510" marT="24755" marB="24755" anchor="ctr"/>
                </a:tc>
                <a:tc>
                  <a:txBody>
                    <a:bodyPr/>
                    <a:lstStyle/>
                    <a:p>
                      <a:r>
                        <a:rPr lang="en-US" altLang="zh-CN" sz="1000"/>
                        <a:t>2.251%</a:t>
                      </a:r>
                    </a:p>
                  </a:txBody>
                  <a:tcPr marL="49510" marR="49510" marT="24755" marB="24755" anchor="ctr"/>
                </a:tc>
                <a:tc>
                  <a:txBody>
                    <a:bodyPr/>
                    <a:lstStyle/>
                    <a:p>
                      <a:r>
                        <a:rPr lang="en-US" altLang="zh-CN" sz="1000"/>
                        <a:t>+0.86%</a:t>
                      </a:r>
                    </a:p>
                  </a:txBody>
                  <a:tcPr marL="49510" marR="49510" marT="24755" marB="24755" anchor="ctr"/>
                </a:tc>
                <a:extLst>
                  <a:ext uri="{0D108BD9-81ED-4DB2-BD59-A6C34878D82A}">
                    <a16:rowId xmlns:a16="http://schemas.microsoft.com/office/drawing/2014/main" val="10008"/>
                  </a:ext>
                </a:extLst>
              </a:tr>
              <a:tr h="223809">
                <a:tc>
                  <a:txBody>
                    <a:bodyPr/>
                    <a:lstStyle/>
                    <a:p>
                      <a:r>
                        <a:rPr lang="en-US" altLang="zh-CN" sz="1000"/>
                        <a:t>9</a:t>
                      </a:r>
                    </a:p>
                  </a:txBody>
                  <a:tcPr marL="49510" marR="49510" marT="24755" marB="24755" anchor="ctr"/>
                </a:tc>
                <a:tc>
                  <a:txBody>
                    <a:bodyPr/>
                    <a:lstStyle/>
                    <a:p>
                      <a:r>
                        <a:rPr lang="en-US" altLang="zh-CN" sz="1000"/>
                        <a:t>6</a:t>
                      </a:r>
                    </a:p>
                  </a:txBody>
                  <a:tcPr marL="49510" marR="49510" marT="24755" marB="24755" anchor="ctr"/>
                </a:tc>
                <a:tc>
                  <a:txBody>
                    <a:bodyPr/>
                    <a:lstStyle/>
                    <a:p>
                      <a:endParaRPr lang="zh-CN" altLang="en-US" sz="1000"/>
                    </a:p>
                  </a:txBody>
                  <a:tcPr marL="49510" marR="49510" marT="24755" marB="24755" anchor="ctr"/>
                </a:tc>
                <a:tc>
                  <a:txBody>
                    <a:bodyPr/>
                    <a:lstStyle/>
                    <a:p>
                      <a:r>
                        <a:rPr lang="en-US" sz="1000"/>
                        <a:t>JavaScript</a:t>
                      </a:r>
                    </a:p>
                  </a:txBody>
                  <a:tcPr marL="49510" marR="49510" marT="24755" marB="24755" anchor="ctr"/>
                </a:tc>
                <a:tc>
                  <a:txBody>
                    <a:bodyPr/>
                    <a:lstStyle/>
                    <a:p>
                      <a:r>
                        <a:rPr lang="en-US" altLang="zh-CN" sz="1000"/>
                        <a:t>2.201%</a:t>
                      </a:r>
                    </a:p>
                  </a:txBody>
                  <a:tcPr marL="49510" marR="49510" marT="24755" marB="24755" anchor="ctr"/>
                </a:tc>
                <a:tc>
                  <a:txBody>
                    <a:bodyPr/>
                    <a:lstStyle/>
                    <a:p>
                      <a:r>
                        <a:rPr lang="en-US" altLang="zh-CN" sz="1000"/>
                        <a:t>-1.31%</a:t>
                      </a:r>
                    </a:p>
                  </a:txBody>
                  <a:tcPr marL="49510" marR="49510" marT="24755" marB="24755" anchor="ctr"/>
                </a:tc>
                <a:extLst>
                  <a:ext uri="{0D108BD9-81ED-4DB2-BD59-A6C34878D82A}">
                    <a16:rowId xmlns:a16="http://schemas.microsoft.com/office/drawing/2014/main" val="10009"/>
                  </a:ext>
                </a:extLst>
              </a:tr>
              <a:tr h="392736">
                <a:tc>
                  <a:txBody>
                    <a:bodyPr/>
                    <a:lstStyle/>
                    <a:p>
                      <a:r>
                        <a:rPr lang="en-US" altLang="zh-CN" sz="1000"/>
                        <a:t>10</a:t>
                      </a:r>
                    </a:p>
                  </a:txBody>
                  <a:tcPr marL="49510" marR="49510" marT="24755" marB="24755" anchor="ctr"/>
                </a:tc>
                <a:tc>
                  <a:txBody>
                    <a:bodyPr/>
                    <a:lstStyle/>
                    <a:p>
                      <a:r>
                        <a:rPr lang="en-US" altLang="zh-CN" sz="1000"/>
                        <a:t>11</a:t>
                      </a:r>
                    </a:p>
                  </a:txBody>
                  <a:tcPr marL="49510" marR="49510" marT="24755" marB="24755" anchor="ctr"/>
                </a:tc>
                <a:tc>
                  <a:txBody>
                    <a:bodyPr/>
                    <a:lstStyle/>
                    <a:p>
                      <a:endParaRPr lang="zh-CN" altLang="en-US" sz="1000"/>
                    </a:p>
                  </a:txBody>
                  <a:tcPr marL="49510" marR="49510" marT="24755" marB="24755" anchor="ctr"/>
                </a:tc>
                <a:tc>
                  <a:txBody>
                    <a:bodyPr/>
                    <a:lstStyle/>
                    <a:p>
                      <a:r>
                        <a:rPr lang="en-US" sz="1000"/>
                        <a:t>Delphi/Object Pascal</a:t>
                      </a:r>
                    </a:p>
                  </a:txBody>
                  <a:tcPr marL="49510" marR="49510" marT="24755" marB="24755" anchor="ctr"/>
                </a:tc>
                <a:tc>
                  <a:txBody>
                    <a:bodyPr/>
                    <a:lstStyle/>
                    <a:p>
                      <a:r>
                        <a:rPr lang="en-US" altLang="zh-CN" sz="1000"/>
                        <a:t>2.163%</a:t>
                      </a:r>
                    </a:p>
                  </a:txBody>
                  <a:tcPr marL="49510" marR="49510" marT="24755" marB="24755" anchor="ctr"/>
                </a:tc>
                <a:tc>
                  <a:txBody>
                    <a:bodyPr/>
                    <a:lstStyle/>
                    <a:p>
                      <a:r>
                        <a:rPr lang="en-US" altLang="zh-CN" sz="1000"/>
                        <a:t>+0.59%</a:t>
                      </a:r>
                    </a:p>
                  </a:txBody>
                  <a:tcPr marL="49510" marR="49510" marT="24755" marB="24755" anchor="ctr"/>
                </a:tc>
                <a:extLst>
                  <a:ext uri="{0D108BD9-81ED-4DB2-BD59-A6C34878D82A}">
                    <a16:rowId xmlns:a16="http://schemas.microsoft.com/office/drawing/2014/main" val="10010"/>
                  </a:ext>
                </a:extLst>
              </a:tr>
              <a:tr h="223809">
                <a:tc>
                  <a:txBody>
                    <a:bodyPr/>
                    <a:lstStyle/>
                    <a:p>
                      <a:r>
                        <a:rPr lang="en-US" altLang="zh-CN" sz="1000"/>
                        <a:t>11</a:t>
                      </a:r>
                    </a:p>
                  </a:txBody>
                  <a:tcPr marL="49510" marR="49510" marT="24755" marB="24755" anchor="ctr"/>
                </a:tc>
                <a:tc>
                  <a:txBody>
                    <a:bodyPr/>
                    <a:lstStyle/>
                    <a:p>
                      <a:r>
                        <a:rPr lang="en-US" altLang="zh-CN" sz="1000"/>
                        <a:t>20</a:t>
                      </a:r>
                    </a:p>
                  </a:txBody>
                  <a:tcPr marL="49510" marR="49510" marT="24755" marB="24755" anchor="ctr"/>
                </a:tc>
                <a:tc>
                  <a:txBody>
                    <a:bodyPr/>
                    <a:lstStyle/>
                    <a:p>
                      <a:endParaRPr lang="zh-CN" altLang="en-US" sz="1000"/>
                    </a:p>
                  </a:txBody>
                  <a:tcPr marL="49510" marR="49510" marT="24755" marB="24755" anchor="ctr"/>
                </a:tc>
                <a:tc>
                  <a:txBody>
                    <a:bodyPr/>
                    <a:lstStyle/>
                    <a:p>
                      <a:r>
                        <a:rPr lang="en-US" sz="1000"/>
                        <a:t>Ruby</a:t>
                      </a:r>
                    </a:p>
                  </a:txBody>
                  <a:tcPr marL="49510" marR="49510" marT="24755" marB="24755" anchor="ctr"/>
                </a:tc>
                <a:tc>
                  <a:txBody>
                    <a:bodyPr/>
                    <a:lstStyle/>
                    <a:p>
                      <a:r>
                        <a:rPr lang="en-US" altLang="zh-CN" sz="1000"/>
                        <a:t>2.053%</a:t>
                      </a:r>
                    </a:p>
                  </a:txBody>
                  <a:tcPr marL="49510" marR="49510" marT="24755" marB="24755" anchor="ctr"/>
                </a:tc>
                <a:tc>
                  <a:txBody>
                    <a:bodyPr/>
                    <a:lstStyle/>
                    <a:p>
                      <a:r>
                        <a:rPr lang="en-US" altLang="zh-CN" sz="1000"/>
                        <a:t>+1.18%</a:t>
                      </a:r>
                    </a:p>
                  </a:txBody>
                  <a:tcPr marL="49510" marR="49510" marT="24755" marB="24755" anchor="ctr"/>
                </a:tc>
                <a:extLst>
                  <a:ext uri="{0D108BD9-81ED-4DB2-BD59-A6C34878D82A}">
                    <a16:rowId xmlns:a16="http://schemas.microsoft.com/office/drawing/2014/main" val="10011"/>
                  </a:ext>
                </a:extLst>
              </a:tr>
              <a:tr h="392736">
                <a:tc>
                  <a:txBody>
                    <a:bodyPr/>
                    <a:lstStyle/>
                    <a:p>
                      <a:r>
                        <a:rPr lang="en-US" altLang="zh-CN" sz="1000"/>
                        <a:t>12</a:t>
                      </a:r>
                    </a:p>
                  </a:txBody>
                  <a:tcPr marL="49510" marR="49510" marT="24755" marB="24755" anchor="ctr"/>
                </a:tc>
                <a:tc>
                  <a:txBody>
                    <a:bodyPr/>
                    <a:lstStyle/>
                    <a:p>
                      <a:r>
                        <a:rPr lang="en-US" altLang="zh-CN" sz="1000"/>
                        <a:t>10</a:t>
                      </a:r>
                    </a:p>
                  </a:txBody>
                  <a:tcPr marL="49510" marR="49510" marT="24755" marB="24755" anchor="ctr"/>
                </a:tc>
                <a:tc>
                  <a:txBody>
                    <a:bodyPr/>
                    <a:lstStyle/>
                    <a:p>
                      <a:endParaRPr lang="zh-CN" altLang="en-US" sz="1000"/>
                    </a:p>
                  </a:txBody>
                  <a:tcPr marL="49510" marR="49510" marT="24755" marB="24755" anchor="ctr"/>
                </a:tc>
                <a:tc>
                  <a:txBody>
                    <a:bodyPr/>
                    <a:lstStyle/>
                    <a:p>
                      <a:r>
                        <a:rPr lang="en-US" sz="1000"/>
                        <a:t>Visual Basic</a:t>
                      </a:r>
                    </a:p>
                  </a:txBody>
                  <a:tcPr marL="49510" marR="49510" marT="24755" marB="24755" anchor="ctr"/>
                </a:tc>
                <a:tc>
                  <a:txBody>
                    <a:bodyPr/>
                    <a:lstStyle/>
                    <a:p>
                      <a:r>
                        <a:rPr lang="en-US" altLang="zh-CN" sz="1000"/>
                        <a:t>1.855%</a:t>
                      </a:r>
                    </a:p>
                  </a:txBody>
                  <a:tcPr marL="49510" marR="49510" marT="24755" marB="24755" anchor="ctr"/>
                </a:tc>
                <a:tc>
                  <a:txBody>
                    <a:bodyPr/>
                    <a:lstStyle/>
                    <a:p>
                      <a:r>
                        <a:rPr lang="en-US" altLang="zh-CN" sz="1000"/>
                        <a:t>+0.14%</a:t>
                      </a:r>
                    </a:p>
                  </a:txBody>
                  <a:tcPr marL="49510" marR="49510" marT="24755" marB="24755" anchor="ctr"/>
                </a:tc>
                <a:extLst>
                  <a:ext uri="{0D108BD9-81ED-4DB2-BD59-A6C34878D82A}">
                    <a16:rowId xmlns:a16="http://schemas.microsoft.com/office/drawing/2014/main" val="10012"/>
                  </a:ext>
                </a:extLst>
              </a:tr>
              <a:tr h="392736">
                <a:tc>
                  <a:txBody>
                    <a:bodyPr/>
                    <a:lstStyle/>
                    <a:p>
                      <a:r>
                        <a:rPr lang="en-US" altLang="zh-CN" sz="1000"/>
                        <a:t>13</a:t>
                      </a:r>
                    </a:p>
                  </a:txBody>
                  <a:tcPr marL="49510" marR="49510" marT="24755" marB="24755" anchor="ctr"/>
                </a:tc>
                <a:tc>
                  <a:txBody>
                    <a:bodyPr/>
                    <a:lstStyle/>
                    <a:p>
                      <a:r>
                        <a:rPr lang="en-US" altLang="zh-CN" sz="1000"/>
                        <a:t>26</a:t>
                      </a:r>
                    </a:p>
                  </a:txBody>
                  <a:tcPr marL="49510" marR="49510" marT="24755" marB="24755" anchor="ctr"/>
                </a:tc>
                <a:tc>
                  <a:txBody>
                    <a:bodyPr/>
                    <a:lstStyle/>
                    <a:p>
                      <a:endParaRPr lang="zh-CN" altLang="en-US" sz="1000"/>
                    </a:p>
                  </a:txBody>
                  <a:tcPr marL="49510" marR="49510" marT="24755" marB="24755" anchor="ctr"/>
                </a:tc>
                <a:tc>
                  <a:txBody>
                    <a:bodyPr/>
                    <a:lstStyle/>
                    <a:p>
                      <a:r>
                        <a:rPr lang="en-US" sz="1000"/>
                        <a:t>Assembly language</a:t>
                      </a:r>
                    </a:p>
                  </a:txBody>
                  <a:tcPr marL="49510" marR="49510" marT="24755" marB="24755" anchor="ctr"/>
                </a:tc>
                <a:tc>
                  <a:txBody>
                    <a:bodyPr/>
                    <a:lstStyle/>
                    <a:p>
                      <a:r>
                        <a:rPr lang="en-US" altLang="zh-CN" sz="1000"/>
                        <a:t>1.828%</a:t>
                      </a:r>
                    </a:p>
                  </a:txBody>
                  <a:tcPr marL="49510" marR="49510" marT="24755" marB="24755" anchor="ctr"/>
                </a:tc>
                <a:tc>
                  <a:txBody>
                    <a:bodyPr/>
                    <a:lstStyle/>
                    <a:p>
                      <a:r>
                        <a:rPr lang="en-US" altLang="zh-CN" sz="1000"/>
                        <a:t>+1.08%</a:t>
                      </a:r>
                    </a:p>
                  </a:txBody>
                  <a:tcPr marL="49510" marR="49510" marT="24755" marB="24755" anchor="ctr"/>
                </a:tc>
                <a:extLst>
                  <a:ext uri="{0D108BD9-81ED-4DB2-BD59-A6C34878D82A}">
                    <a16:rowId xmlns:a16="http://schemas.microsoft.com/office/drawing/2014/main" val="10013"/>
                  </a:ext>
                </a:extLst>
              </a:tr>
              <a:tr h="223809">
                <a:tc>
                  <a:txBody>
                    <a:bodyPr/>
                    <a:lstStyle/>
                    <a:p>
                      <a:r>
                        <a:rPr lang="en-US" altLang="zh-CN" sz="1000"/>
                        <a:t>14</a:t>
                      </a:r>
                    </a:p>
                  </a:txBody>
                  <a:tcPr marL="49510" marR="49510" marT="24755" marB="24755" anchor="ctr"/>
                </a:tc>
                <a:tc>
                  <a:txBody>
                    <a:bodyPr/>
                    <a:lstStyle/>
                    <a:p>
                      <a:r>
                        <a:rPr lang="en-US" altLang="zh-CN" sz="1000"/>
                        <a:t>4</a:t>
                      </a:r>
                    </a:p>
                  </a:txBody>
                  <a:tcPr marL="49510" marR="49510" marT="24755" marB="24755" anchor="ctr"/>
                </a:tc>
                <a:tc>
                  <a:txBody>
                    <a:bodyPr/>
                    <a:lstStyle/>
                    <a:p>
                      <a:endParaRPr lang="zh-CN" altLang="en-US" sz="1000"/>
                    </a:p>
                  </a:txBody>
                  <a:tcPr marL="49510" marR="49510" marT="24755" marB="24755" anchor="ctr"/>
                </a:tc>
                <a:tc>
                  <a:txBody>
                    <a:bodyPr/>
                    <a:lstStyle/>
                    <a:p>
                      <a:r>
                        <a:rPr lang="en-US" sz="1000"/>
                        <a:t>Objective-C</a:t>
                      </a:r>
                    </a:p>
                  </a:txBody>
                  <a:tcPr marL="49510" marR="49510" marT="24755" marB="24755" anchor="ctr"/>
                </a:tc>
                <a:tc>
                  <a:txBody>
                    <a:bodyPr/>
                    <a:lstStyle/>
                    <a:p>
                      <a:r>
                        <a:rPr lang="en-US" altLang="zh-CN" sz="1000"/>
                        <a:t>1.403%</a:t>
                      </a:r>
                    </a:p>
                  </a:txBody>
                  <a:tcPr marL="49510" marR="49510" marT="24755" marB="24755" anchor="ctr"/>
                </a:tc>
                <a:tc>
                  <a:txBody>
                    <a:bodyPr/>
                    <a:lstStyle/>
                    <a:p>
                      <a:r>
                        <a:rPr lang="en-US" altLang="zh-CN" sz="1000"/>
                        <a:t>-4.62%</a:t>
                      </a:r>
                    </a:p>
                  </a:txBody>
                  <a:tcPr marL="49510" marR="49510" marT="24755" marB="24755" anchor="ctr"/>
                </a:tc>
                <a:extLst>
                  <a:ext uri="{0D108BD9-81ED-4DB2-BD59-A6C34878D82A}">
                    <a16:rowId xmlns:a16="http://schemas.microsoft.com/office/drawing/2014/main" val="10014"/>
                  </a:ext>
                </a:extLst>
              </a:tr>
              <a:tr h="223809">
                <a:tc>
                  <a:txBody>
                    <a:bodyPr/>
                    <a:lstStyle/>
                    <a:p>
                      <a:r>
                        <a:rPr lang="en-US" altLang="zh-CN" sz="1000"/>
                        <a:t>15</a:t>
                      </a:r>
                    </a:p>
                  </a:txBody>
                  <a:tcPr marL="49510" marR="49510" marT="24755" marB="24755" anchor="ctr"/>
                </a:tc>
                <a:tc>
                  <a:txBody>
                    <a:bodyPr/>
                    <a:lstStyle/>
                    <a:p>
                      <a:r>
                        <a:rPr lang="en-US" altLang="zh-CN" sz="1000"/>
                        <a:t>30</a:t>
                      </a:r>
                    </a:p>
                  </a:txBody>
                  <a:tcPr marL="49510" marR="49510" marT="24755" marB="24755" anchor="ctr"/>
                </a:tc>
                <a:tc>
                  <a:txBody>
                    <a:bodyPr/>
                    <a:lstStyle/>
                    <a:p>
                      <a:endParaRPr lang="zh-CN" altLang="en-US" sz="1000"/>
                    </a:p>
                  </a:txBody>
                  <a:tcPr marL="49510" marR="49510" marT="24755" marB="24755" anchor="ctr"/>
                </a:tc>
                <a:tc>
                  <a:txBody>
                    <a:bodyPr/>
                    <a:lstStyle/>
                    <a:p>
                      <a:r>
                        <a:rPr lang="en-US" sz="1000"/>
                        <a:t>D</a:t>
                      </a:r>
                    </a:p>
                  </a:txBody>
                  <a:tcPr marL="49510" marR="49510" marT="24755" marB="24755" anchor="ctr"/>
                </a:tc>
                <a:tc>
                  <a:txBody>
                    <a:bodyPr/>
                    <a:lstStyle/>
                    <a:p>
                      <a:r>
                        <a:rPr lang="en-US" altLang="zh-CN" sz="1000"/>
                        <a:t>1.391%</a:t>
                      </a:r>
                    </a:p>
                  </a:txBody>
                  <a:tcPr marL="49510" marR="49510" marT="24755" marB="24755" anchor="ctr"/>
                </a:tc>
                <a:tc>
                  <a:txBody>
                    <a:bodyPr/>
                    <a:lstStyle/>
                    <a:p>
                      <a:r>
                        <a:rPr lang="en-US" altLang="zh-CN" sz="1000"/>
                        <a:t>+0.77%</a:t>
                      </a:r>
                    </a:p>
                  </a:txBody>
                  <a:tcPr marL="49510" marR="49510" marT="24755" marB="24755" anchor="ctr"/>
                </a:tc>
                <a:extLst>
                  <a:ext uri="{0D108BD9-81ED-4DB2-BD59-A6C34878D82A}">
                    <a16:rowId xmlns:a16="http://schemas.microsoft.com/office/drawing/2014/main" val="10015"/>
                  </a:ext>
                </a:extLst>
              </a:tr>
              <a:tr h="223809">
                <a:tc>
                  <a:txBody>
                    <a:bodyPr/>
                    <a:lstStyle/>
                    <a:p>
                      <a:r>
                        <a:rPr lang="en-US" altLang="zh-CN" sz="1000"/>
                        <a:t>16</a:t>
                      </a:r>
                    </a:p>
                  </a:txBody>
                  <a:tcPr marL="49510" marR="49510" marT="24755" marB="24755" anchor="ctr"/>
                </a:tc>
                <a:tc>
                  <a:txBody>
                    <a:bodyPr/>
                    <a:lstStyle/>
                    <a:p>
                      <a:r>
                        <a:rPr lang="en-US" altLang="zh-CN" sz="1000"/>
                        <a:t>27</a:t>
                      </a:r>
                    </a:p>
                  </a:txBody>
                  <a:tcPr marL="49510" marR="49510" marT="24755" marB="24755" anchor="ctr"/>
                </a:tc>
                <a:tc>
                  <a:txBody>
                    <a:bodyPr/>
                    <a:lstStyle/>
                    <a:p>
                      <a:endParaRPr lang="zh-CN" altLang="en-US" sz="1000"/>
                    </a:p>
                  </a:txBody>
                  <a:tcPr marL="49510" marR="49510" marT="24755" marB="24755" anchor="ctr"/>
                </a:tc>
                <a:tc>
                  <a:txBody>
                    <a:bodyPr/>
                    <a:lstStyle/>
                    <a:p>
                      <a:r>
                        <a:rPr lang="en-US" sz="1000"/>
                        <a:t>Swift</a:t>
                      </a:r>
                    </a:p>
                  </a:txBody>
                  <a:tcPr marL="49510" marR="49510" marT="24755" marB="24755" anchor="ctr"/>
                </a:tc>
                <a:tc>
                  <a:txBody>
                    <a:bodyPr/>
                    <a:lstStyle/>
                    <a:p>
                      <a:r>
                        <a:rPr lang="en-US" altLang="zh-CN" sz="1000"/>
                        <a:t>1.375%</a:t>
                      </a:r>
                    </a:p>
                  </a:txBody>
                  <a:tcPr marL="49510" marR="49510" marT="24755" marB="24755" anchor="ctr"/>
                </a:tc>
                <a:tc>
                  <a:txBody>
                    <a:bodyPr/>
                    <a:lstStyle/>
                    <a:p>
                      <a:r>
                        <a:rPr lang="en-US" altLang="zh-CN" sz="1000"/>
                        <a:t>+0.65%</a:t>
                      </a:r>
                    </a:p>
                  </a:txBody>
                  <a:tcPr marL="49510" marR="49510" marT="24755" marB="24755" anchor="ctr"/>
                </a:tc>
                <a:extLst>
                  <a:ext uri="{0D108BD9-81ED-4DB2-BD59-A6C34878D82A}">
                    <a16:rowId xmlns:a16="http://schemas.microsoft.com/office/drawing/2014/main" val="10016"/>
                  </a:ext>
                </a:extLst>
              </a:tr>
              <a:tr h="223809">
                <a:tc>
                  <a:txBody>
                    <a:bodyPr/>
                    <a:lstStyle/>
                    <a:p>
                      <a:r>
                        <a:rPr lang="en-US" altLang="zh-CN" sz="1000"/>
                        <a:t>17</a:t>
                      </a:r>
                    </a:p>
                  </a:txBody>
                  <a:tcPr marL="49510" marR="49510" marT="24755" marB="24755" anchor="ctr"/>
                </a:tc>
                <a:tc>
                  <a:txBody>
                    <a:bodyPr/>
                    <a:lstStyle/>
                    <a:p>
                      <a:r>
                        <a:rPr lang="en-US" altLang="zh-CN" sz="1000"/>
                        <a:t>18</a:t>
                      </a:r>
                    </a:p>
                  </a:txBody>
                  <a:tcPr marL="49510" marR="49510" marT="24755" marB="24755" anchor="ctr"/>
                </a:tc>
                <a:tc>
                  <a:txBody>
                    <a:bodyPr/>
                    <a:lstStyle/>
                    <a:p>
                      <a:endParaRPr lang="zh-CN" altLang="en-US" sz="1000"/>
                    </a:p>
                  </a:txBody>
                  <a:tcPr marL="49510" marR="49510" marT="24755" marB="24755" anchor="ctr"/>
                </a:tc>
                <a:tc>
                  <a:txBody>
                    <a:bodyPr/>
                    <a:lstStyle/>
                    <a:p>
                      <a:r>
                        <a:rPr lang="en-US" sz="1000"/>
                        <a:t>R</a:t>
                      </a:r>
                    </a:p>
                  </a:txBody>
                  <a:tcPr marL="49510" marR="49510" marT="24755" marB="24755" anchor="ctr"/>
                </a:tc>
                <a:tc>
                  <a:txBody>
                    <a:bodyPr/>
                    <a:lstStyle/>
                    <a:p>
                      <a:r>
                        <a:rPr lang="en-US" altLang="zh-CN" sz="1000"/>
                        <a:t>1.192%</a:t>
                      </a:r>
                    </a:p>
                  </a:txBody>
                  <a:tcPr marL="49510" marR="49510" marT="24755" marB="24755" anchor="ctr"/>
                </a:tc>
                <a:tc>
                  <a:txBody>
                    <a:bodyPr/>
                    <a:lstStyle/>
                    <a:p>
                      <a:r>
                        <a:rPr lang="en-US" altLang="zh-CN" sz="1000"/>
                        <a:t>+0.23%</a:t>
                      </a:r>
                    </a:p>
                  </a:txBody>
                  <a:tcPr marL="49510" marR="49510" marT="24755" marB="24755" anchor="ctr"/>
                </a:tc>
                <a:extLst>
                  <a:ext uri="{0D108BD9-81ED-4DB2-BD59-A6C34878D82A}">
                    <a16:rowId xmlns:a16="http://schemas.microsoft.com/office/drawing/2014/main" val="10017"/>
                  </a:ext>
                </a:extLst>
              </a:tr>
              <a:tr h="223809">
                <a:tc>
                  <a:txBody>
                    <a:bodyPr/>
                    <a:lstStyle/>
                    <a:p>
                      <a:r>
                        <a:rPr lang="en-US" altLang="zh-CN" sz="1000"/>
                        <a:t>18</a:t>
                      </a:r>
                    </a:p>
                  </a:txBody>
                  <a:tcPr marL="49510" marR="49510" marT="24755" marB="24755" anchor="ctr"/>
                </a:tc>
                <a:tc>
                  <a:txBody>
                    <a:bodyPr/>
                    <a:lstStyle/>
                    <a:p>
                      <a:r>
                        <a:rPr lang="en-US" altLang="zh-CN" sz="1000"/>
                        <a:t>17</a:t>
                      </a:r>
                    </a:p>
                  </a:txBody>
                  <a:tcPr marL="49510" marR="49510" marT="24755" marB="24755" anchor="ctr"/>
                </a:tc>
                <a:tc>
                  <a:txBody>
                    <a:bodyPr/>
                    <a:lstStyle/>
                    <a:p>
                      <a:endParaRPr lang="zh-CN" altLang="en-US" sz="1000"/>
                    </a:p>
                  </a:txBody>
                  <a:tcPr marL="49510" marR="49510" marT="24755" marB="24755" anchor="ctr"/>
                </a:tc>
                <a:tc>
                  <a:txBody>
                    <a:bodyPr/>
                    <a:lstStyle/>
                    <a:p>
                      <a:r>
                        <a:rPr lang="en-US" sz="1000"/>
                        <a:t>MATLAB</a:t>
                      </a:r>
                    </a:p>
                  </a:txBody>
                  <a:tcPr marL="49510" marR="49510" marT="24755" marB="24755" anchor="ctr"/>
                </a:tc>
                <a:tc>
                  <a:txBody>
                    <a:bodyPr/>
                    <a:lstStyle/>
                    <a:p>
                      <a:r>
                        <a:rPr lang="en-US" altLang="zh-CN" sz="1000"/>
                        <a:t>1.091%</a:t>
                      </a:r>
                    </a:p>
                  </a:txBody>
                  <a:tcPr marL="49510" marR="49510" marT="24755" marB="24755" anchor="ctr"/>
                </a:tc>
                <a:tc>
                  <a:txBody>
                    <a:bodyPr/>
                    <a:lstStyle/>
                    <a:p>
                      <a:r>
                        <a:rPr lang="en-US" altLang="zh-CN" sz="1000"/>
                        <a:t>+0.06%</a:t>
                      </a:r>
                    </a:p>
                  </a:txBody>
                  <a:tcPr marL="49510" marR="49510" marT="24755" marB="24755" anchor="ctr"/>
                </a:tc>
                <a:extLst>
                  <a:ext uri="{0D108BD9-81ED-4DB2-BD59-A6C34878D82A}">
                    <a16:rowId xmlns:a16="http://schemas.microsoft.com/office/drawing/2014/main" val="10018"/>
                  </a:ext>
                </a:extLst>
              </a:tr>
              <a:tr h="223809">
                <a:tc>
                  <a:txBody>
                    <a:bodyPr/>
                    <a:lstStyle/>
                    <a:p>
                      <a:r>
                        <a:rPr lang="en-US" altLang="zh-CN" sz="1000"/>
                        <a:t>19</a:t>
                      </a:r>
                    </a:p>
                  </a:txBody>
                  <a:tcPr marL="49510" marR="49510" marT="24755" marB="24755" anchor="ctr"/>
                </a:tc>
                <a:tc>
                  <a:txBody>
                    <a:bodyPr/>
                    <a:lstStyle/>
                    <a:p>
                      <a:r>
                        <a:rPr lang="en-US" altLang="zh-CN" sz="1000"/>
                        <a:t>13</a:t>
                      </a:r>
                    </a:p>
                  </a:txBody>
                  <a:tcPr marL="49510" marR="49510" marT="24755" marB="24755" anchor="ctr"/>
                </a:tc>
                <a:tc>
                  <a:txBody>
                    <a:bodyPr/>
                    <a:lstStyle/>
                    <a:p>
                      <a:endParaRPr lang="zh-CN" altLang="en-US" sz="1000"/>
                    </a:p>
                  </a:txBody>
                  <a:tcPr marL="49510" marR="49510" marT="24755" marB="24755" anchor="ctr"/>
                </a:tc>
                <a:tc>
                  <a:txBody>
                    <a:bodyPr/>
                    <a:lstStyle/>
                    <a:p>
                      <a:r>
                        <a:rPr lang="en-US" sz="1000"/>
                        <a:t>PL/SQL</a:t>
                      </a:r>
                    </a:p>
                  </a:txBody>
                  <a:tcPr marL="49510" marR="49510" marT="24755" marB="24755" anchor="ctr"/>
                </a:tc>
                <a:tc>
                  <a:txBody>
                    <a:bodyPr/>
                    <a:lstStyle/>
                    <a:p>
                      <a:r>
                        <a:rPr lang="en-US" altLang="zh-CN" sz="1000"/>
                        <a:t>1.062%</a:t>
                      </a:r>
                    </a:p>
                  </a:txBody>
                  <a:tcPr marL="49510" marR="49510" marT="24755" marB="24755" anchor="ctr"/>
                </a:tc>
                <a:tc>
                  <a:txBody>
                    <a:bodyPr/>
                    <a:lstStyle/>
                    <a:p>
                      <a:r>
                        <a:rPr lang="en-US" altLang="zh-CN" sz="1000"/>
                        <a:t>-0.20%</a:t>
                      </a:r>
                    </a:p>
                  </a:txBody>
                  <a:tcPr marL="49510" marR="49510" marT="24755" marB="24755" anchor="ctr"/>
                </a:tc>
                <a:extLst>
                  <a:ext uri="{0D108BD9-81ED-4DB2-BD59-A6C34878D82A}">
                    <a16:rowId xmlns:a16="http://schemas.microsoft.com/office/drawing/2014/main" val="10019"/>
                  </a:ext>
                </a:extLst>
              </a:tr>
              <a:tr h="223809">
                <a:tc>
                  <a:txBody>
                    <a:bodyPr/>
                    <a:lstStyle/>
                    <a:p>
                      <a:r>
                        <a:rPr lang="en-US" altLang="zh-CN" sz="1000"/>
                        <a:t>20</a:t>
                      </a:r>
                    </a:p>
                  </a:txBody>
                  <a:tcPr marL="49510" marR="49510" marT="24755" marB="24755" anchor="ctr"/>
                </a:tc>
                <a:tc>
                  <a:txBody>
                    <a:bodyPr/>
                    <a:lstStyle/>
                    <a:p>
                      <a:r>
                        <a:rPr lang="en-US" altLang="zh-CN" sz="1000"/>
                        <a:t>33</a:t>
                      </a:r>
                    </a:p>
                  </a:txBody>
                  <a:tcPr marL="49510" marR="49510" marT="24755" marB="24755" anchor="ctr"/>
                </a:tc>
                <a:tc>
                  <a:txBody>
                    <a:bodyPr/>
                    <a:lstStyle/>
                    <a:p>
                      <a:endParaRPr lang="zh-CN" altLang="en-US" sz="1000"/>
                    </a:p>
                  </a:txBody>
                  <a:tcPr marL="49510" marR="49510" marT="24755" marB="24755" anchor="ctr"/>
                </a:tc>
                <a:tc>
                  <a:txBody>
                    <a:bodyPr/>
                    <a:lstStyle/>
                    <a:p>
                      <a:r>
                        <a:rPr lang="en-US" sz="1000"/>
                        <a:t>Groovy</a:t>
                      </a:r>
                    </a:p>
                  </a:txBody>
                  <a:tcPr marL="49510" marR="49510" marT="24755" marB="24755" anchor="ctr"/>
                </a:tc>
                <a:tc>
                  <a:txBody>
                    <a:bodyPr/>
                    <a:lstStyle/>
                    <a:p>
                      <a:r>
                        <a:rPr lang="en-US" altLang="zh-CN" sz="1000"/>
                        <a:t>1.012%</a:t>
                      </a:r>
                    </a:p>
                  </a:txBody>
                  <a:tcPr marL="49510" marR="49510" marT="24755" marB="24755" anchor="ctr"/>
                </a:tc>
                <a:tc>
                  <a:txBody>
                    <a:bodyPr/>
                    <a:lstStyle/>
                    <a:p>
                      <a:r>
                        <a:rPr lang="en-US" altLang="zh-CN" sz="1000" dirty="0"/>
                        <a:t>+0.51%</a:t>
                      </a:r>
                    </a:p>
                  </a:txBody>
                  <a:tcPr marL="49510" marR="49510" marT="24755" marB="24755" anchor="ctr"/>
                </a:tc>
                <a:extLst>
                  <a:ext uri="{0D108BD9-81ED-4DB2-BD59-A6C34878D82A}">
                    <a16:rowId xmlns:a16="http://schemas.microsoft.com/office/drawing/2014/main" val="10020"/>
                  </a:ext>
                </a:extLst>
              </a:tr>
            </a:tbl>
          </a:graphicData>
        </a:graphic>
      </p:graphicFrame>
      <p:pic>
        <p:nvPicPr>
          <p:cNvPr id="2049" name="Picture 1" descr="chan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063" y="1289050"/>
            <a:ext cx="152400" cy="152400"/>
          </a:xfrm>
          <a:prstGeom prst="rect">
            <a:avLst/>
          </a:prstGeom>
          <a:noFill/>
          <a:extLst>
            <a:ext uri="{909E8E84-426E-40dd-AFC4-6F175D3DCCD1}">
              <a14:hiddenFill xmlns="" xmlns:a14="http://schemas.microsoft.com/office/drawing/2010/main">
                <a:solidFill>
                  <a:srgbClr val="FFFFFF"/>
                </a:solidFill>
              </a14:hiddenFill>
            </a:ext>
          </a:extLst>
        </p:spPr>
      </p:pic>
      <p:pic>
        <p:nvPicPr>
          <p:cNvPr id="2050" name="Picture 2" descr="chan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063" y="1289050"/>
            <a:ext cx="152400" cy="152400"/>
          </a:xfrm>
          <a:prstGeom prst="rect">
            <a:avLst/>
          </a:prstGeom>
          <a:noFill/>
          <a:extLst>
            <a:ext uri="{909E8E84-426E-40dd-AFC4-6F175D3DCCD1}">
              <a14:hiddenFill xmlns="" xmlns:a14="http://schemas.microsoft.com/office/drawing/2010/main">
                <a:solidFill>
                  <a:srgbClr val="FFFFFF"/>
                </a:solidFill>
              </a14:hiddenFill>
            </a:ext>
          </a:extLst>
        </p:spPr>
      </p:pic>
      <p:pic>
        <p:nvPicPr>
          <p:cNvPr id="2051" name="Picture 3" descr="chan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063" y="1289050"/>
            <a:ext cx="152400" cy="152400"/>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chan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063" y="1289050"/>
            <a:ext cx="152400" cy="152400"/>
          </a:xfrm>
          <a:prstGeom prst="rect">
            <a:avLst/>
          </a:prstGeom>
          <a:noFill/>
          <a:extLst>
            <a:ext uri="{909E8E84-426E-40dd-AFC4-6F175D3DCCD1}">
              <a14:hiddenFill xmlns="" xmlns:a14="http://schemas.microsoft.com/office/drawing/2010/main">
                <a:solidFill>
                  <a:srgbClr val="FFFFFF"/>
                </a:solidFill>
              </a14:hiddenFill>
            </a:ext>
          </a:extLst>
        </p:spPr>
      </p:pic>
      <p:pic>
        <p:nvPicPr>
          <p:cNvPr id="2053" name="Picture 5" descr="chan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063" y="1289050"/>
            <a:ext cx="152400" cy="152400"/>
          </a:xfrm>
          <a:prstGeom prst="rect">
            <a:avLst/>
          </a:prstGeom>
          <a:noFill/>
          <a:extLst>
            <a:ext uri="{909E8E84-426E-40dd-AFC4-6F175D3DCCD1}">
              <a14:hiddenFill xmlns="" xmlns:a14="http://schemas.microsoft.com/office/drawing/2010/main">
                <a:solidFill>
                  <a:srgbClr val="FFFFFF"/>
                </a:solidFill>
              </a14:hiddenFill>
            </a:ext>
          </a:extLst>
        </p:spPr>
      </p:pic>
      <p:pic>
        <p:nvPicPr>
          <p:cNvPr id="2054" name="Picture 6" descr="chan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063" y="1289050"/>
            <a:ext cx="152400" cy="152400"/>
          </a:xfrm>
          <a:prstGeom prst="rect">
            <a:avLst/>
          </a:prstGeom>
          <a:noFill/>
          <a:extLst>
            <a:ext uri="{909E8E84-426E-40dd-AFC4-6F175D3DCCD1}">
              <a14:hiddenFill xmlns="" xmlns:a14="http://schemas.microsoft.com/office/drawing/2010/main">
                <a:solidFill>
                  <a:srgbClr val="FFFFFF"/>
                </a:solidFill>
              </a14:hiddenFill>
            </a:ext>
          </a:extLst>
        </p:spPr>
      </p:pic>
      <p:pic>
        <p:nvPicPr>
          <p:cNvPr id="2055" name="Picture 7" descr="chan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063" y="1289050"/>
            <a:ext cx="152400" cy="152400"/>
          </a:xfrm>
          <a:prstGeom prst="rect">
            <a:avLst/>
          </a:prstGeom>
          <a:noFill/>
          <a:extLst>
            <a:ext uri="{909E8E84-426E-40dd-AFC4-6F175D3DCCD1}">
              <a14:hiddenFill xmlns="" xmlns:a14="http://schemas.microsoft.com/office/drawing/2010/main">
                <a:solidFill>
                  <a:srgbClr val="FFFFFF"/>
                </a:solidFill>
              </a14:hiddenFill>
            </a:ext>
          </a:extLst>
        </p:spPr>
      </p:pic>
      <p:pic>
        <p:nvPicPr>
          <p:cNvPr id="2056" name="Picture 8" descr="chan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063" y="1289050"/>
            <a:ext cx="152400" cy="152400"/>
          </a:xfrm>
          <a:prstGeom prst="rect">
            <a:avLst/>
          </a:prstGeom>
          <a:noFill/>
          <a:extLst>
            <a:ext uri="{909E8E84-426E-40dd-AFC4-6F175D3DCCD1}">
              <a14:hiddenFill xmlns="" xmlns:a14="http://schemas.microsoft.com/office/drawing/2010/main">
                <a:solidFill>
                  <a:srgbClr val="FFFFFF"/>
                </a:solidFill>
              </a14:hiddenFill>
            </a:ext>
          </a:extLst>
        </p:spPr>
      </p:pic>
      <p:pic>
        <p:nvPicPr>
          <p:cNvPr id="2057" name="Picture 9" descr="chan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063" y="1289050"/>
            <a:ext cx="152400" cy="152400"/>
          </a:xfrm>
          <a:prstGeom prst="rect">
            <a:avLst/>
          </a:prstGeom>
          <a:noFill/>
          <a:extLst>
            <a:ext uri="{909E8E84-426E-40dd-AFC4-6F175D3DCCD1}">
              <a14:hiddenFill xmlns="" xmlns:a14="http://schemas.microsoft.com/office/drawing/2010/main">
                <a:solidFill>
                  <a:srgbClr val="FFFFFF"/>
                </a:solidFill>
              </a14:hiddenFill>
            </a:ext>
          </a:extLst>
        </p:spPr>
      </p:pic>
      <p:pic>
        <p:nvPicPr>
          <p:cNvPr id="2058" name="Picture 10" descr="chan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063" y="1289050"/>
            <a:ext cx="152400" cy="152400"/>
          </a:xfrm>
          <a:prstGeom prst="rect">
            <a:avLst/>
          </a:prstGeom>
          <a:noFill/>
          <a:extLst>
            <a:ext uri="{909E8E84-426E-40dd-AFC4-6F175D3DCCD1}">
              <a14:hiddenFill xmlns="" xmlns:a14="http://schemas.microsoft.com/office/drawing/2010/main">
                <a:solidFill>
                  <a:srgbClr val="FFFFFF"/>
                </a:solidFill>
              </a14:hiddenFill>
            </a:ext>
          </a:extLst>
        </p:spPr>
      </p:pic>
      <p:pic>
        <p:nvPicPr>
          <p:cNvPr id="2059" name="Picture 11" descr="chan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063" y="1289050"/>
            <a:ext cx="152400" cy="152400"/>
          </a:xfrm>
          <a:prstGeom prst="rect">
            <a:avLst/>
          </a:prstGeom>
          <a:noFill/>
          <a:extLst>
            <a:ext uri="{909E8E84-426E-40dd-AFC4-6F175D3DCCD1}">
              <a14:hiddenFill xmlns="" xmlns:a14="http://schemas.microsoft.com/office/drawing/2010/main">
                <a:solidFill>
                  <a:srgbClr val="FFFFFF"/>
                </a:solidFill>
              </a14:hiddenFill>
            </a:ext>
          </a:extLst>
        </p:spPr>
      </p:pic>
      <p:pic>
        <p:nvPicPr>
          <p:cNvPr id="2060" name="Picture 12" descr="chan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063" y="1289050"/>
            <a:ext cx="152400" cy="152400"/>
          </a:xfrm>
          <a:prstGeom prst="rect">
            <a:avLst/>
          </a:prstGeom>
          <a:noFill/>
          <a:extLst>
            <a:ext uri="{909E8E84-426E-40dd-AFC4-6F175D3DCCD1}">
              <a14:hiddenFill xmlns="" xmlns:a14="http://schemas.microsoft.com/office/drawing/2010/main">
                <a:solidFill>
                  <a:srgbClr val="FFFFFF"/>
                </a:solidFill>
              </a14:hiddenFill>
            </a:ext>
          </a:extLst>
        </p:spPr>
      </p:pic>
      <p:pic>
        <p:nvPicPr>
          <p:cNvPr id="2061" name="Picture 13" descr="chan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8063" y="1289050"/>
            <a:ext cx="152400" cy="152400"/>
          </a:xfrm>
          <a:prstGeom prst="rect">
            <a:avLst/>
          </a:prstGeom>
          <a:noFill/>
          <a:extLst>
            <a:ext uri="{909E8E84-426E-40dd-AFC4-6F175D3DCCD1}">
              <a14:hiddenFill xmlns="" xmlns:a14="http://schemas.microsoft.com/office/drawing/2010/main">
                <a:solidFill>
                  <a:srgbClr val="FFFFFF"/>
                </a:solidFill>
              </a14:hiddenFill>
            </a:ext>
          </a:extLst>
        </p:spPr>
      </p:pic>
      <p:pic>
        <p:nvPicPr>
          <p:cNvPr id="2062" name="Picture 14" descr="chan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063" y="1289050"/>
            <a:ext cx="152400" cy="152400"/>
          </a:xfrm>
          <a:prstGeom prst="rect">
            <a:avLst/>
          </a:prstGeom>
          <a:noFill/>
          <a:extLst>
            <a:ext uri="{909E8E84-426E-40dd-AFC4-6F175D3DCCD1}">
              <a14:hiddenFill xmlns="" xmlns:a14="http://schemas.microsoft.com/office/drawing/2010/main">
                <a:solidFill>
                  <a:srgbClr val="FFFFFF"/>
                </a:solidFill>
              </a14:hiddenFill>
            </a:ext>
          </a:extLst>
        </p:spPr>
      </p:pic>
      <p:pic>
        <p:nvPicPr>
          <p:cNvPr id="2063" name="Picture 15" descr="chan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063" y="1289050"/>
            <a:ext cx="152400" cy="152400"/>
          </a:xfrm>
          <a:prstGeom prst="rect">
            <a:avLst/>
          </a:prstGeom>
          <a:noFill/>
          <a:extLst>
            <a:ext uri="{909E8E84-426E-40dd-AFC4-6F175D3DCCD1}">
              <a14:hiddenFill xmlns="" xmlns:a14="http://schemas.microsoft.com/office/drawing/2010/main">
                <a:solidFill>
                  <a:srgbClr val="FFFFFF"/>
                </a:solidFill>
              </a14:hiddenFill>
            </a:ext>
          </a:extLst>
        </p:spPr>
      </p:pic>
      <p:pic>
        <p:nvPicPr>
          <p:cNvPr id="2064" name="Picture 16" descr="chan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063" y="1289050"/>
            <a:ext cx="152400" cy="152400"/>
          </a:xfrm>
          <a:prstGeom prst="rect">
            <a:avLst/>
          </a:prstGeom>
          <a:noFill/>
          <a:extLst>
            <a:ext uri="{909E8E84-426E-40dd-AFC4-6F175D3DCCD1}">
              <a14:hiddenFill xmlns="" xmlns:a14="http://schemas.microsoft.com/office/drawing/2010/main">
                <a:solidFill>
                  <a:srgbClr val="FFFFFF"/>
                </a:solidFill>
              </a14:hiddenFill>
            </a:ext>
          </a:extLst>
        </p:spPr>
      </p:pic>
      <p:pic>
        <p:nvPicPr>
          <p:cNvPr id="2065" name="Picture 17" descr="chan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063" y="1289050"/>
            <a:ext cx="152400" cy="152400"/>
          </a:xfrm>
          <a:prstGeom prst="rect">
            <a:avLst/>
          </a:prstGeom>
          <a:noFill/>
          <a:extLst>
            <a:ext uri="{909E8E84-426E-40dd-AFC4-6F175D3DCCD1}">
              <a14:hiddenFill xmlns="" xmlns:a14="http://schemas.microsoft.com/office/drawing/2010/main">
                <a:solidFill>
                  <a:srgbClr val="FFFFFF"/>
                </a:solidFill>
              </a14:hiddenFill>
            </a:ext>
          </a:extLst>
        </p:spPr>
      </p:pic>
      <p:pic>
        <p:nvPicPr>
          <p:cNvPr id="2066" name="Picture 18" descr="chan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8063" y="1289050"/>
            <a:ext cx="152400" cy="152400"/>
          </a:xfrm>
          <a:prstGeom prst="rect">
            <a:avLst/>
          </a:prstGeom>
          <a:noFill/>
          <a:extLst>
            <a:ext uri="{909E8E84-426E-40dd-AFC4-6F175D3DCCD1}">
              <a14:hiddenFill xmlns="" xmlns:a14="http://schemas.microsoft.com/office/drawing/2010/main">
                <a:solidFill>
                  <a:srgbClr val="FFFFFF"/>
                </a:solidFill>
              </a14:hiddenFill>
            </a:ext>
          </a:extLst>
        </p:spPr>
      </p:pic>
      <p:pic>
        <p:nvPicPr>
          <p:cNvPr id="2067" name="Picture 19" descr="chan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063" y="1289050"/>
            <a:ext cx="152400" cy="1524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矩形 4"/>
          <p:cNvSpPr/>
          <p:nvPr/>
        </p:nvSpPr>
        <p:spPr>
          <a:xfrm>
            <a:off x="4860032" y="908720"/>
            <a:ext cx="3672408" cy="5632311"/>
          </a:xfrm>
          <a:prstGeom prst="rect">
            <a:avLst/>
          </a:prstGeom>
        </p:spPr>
        <p:txBody>
          <a:bodyPr wrap="square">
            <a:spAutoFit/>
          </a:bodyPr>
          <a:lstStyle/>
          <a:p>
            <a:pPr algn="l"/>
            <a:r>
              <a:rPr lang="en-US" altLang="zh-CN" b="1" dirty="0"/>
              <a:t>TIOBE Index for February 2016</a:t>
            </a:r>
          </a:p>
          <a:p>
            <a:pPr algn="l"/>
            <a:r>
              <a:rPr lang="en-US" altLang="zh-CN" b="1" dirty="0"/>
              <a:t>February Headline: Java's growth hampers</a:t>
            </a:r>
          </a:p>
          <a:p>
            <a:pPr algn="l"/>
            <a:r>
              <a:rPr lang="en-US" altLang="zh-CN" dirty="0"/>
              <a:t>The ratings of the Java programming language started to climb at the end of 2014 and continued until last month.</a:t>
            </a:r>
          </a:p>
          <a:p>
            <a:pPr algn="l"/>
            <a:r>
              <a:rPr lang="en-US" altLang="zh-CN" dirty="0"/>
              <a:t> The TIOBE programming language of the year 2015 clearly has some struggles to continue its </a:t>
            </a:r>
            <a:r>
              <a:rPr lang="en-US" altLang="zh-CN" dirty="0" err="1"/>
              <a:t>uprise</a:t>
            </a:r>
            <a:r>
              <a:rPr lang="en-US" altLang="zh-CN" dirty="0"/>
              <a:t> in 2016. This unlike other programming languages such as Python and C++ that appear to grow in the short term. </a:t>
            </a:r>
          </a:p>
        </p:txBody>
      </p:sp>
    </p:spTree>
    <p:extLst>
      <p:ext uri="{BB962C8B-B14F-4D97-AF65-F5344CB8AC3E}">
        <p14:creationId xmlns:p14="http://schemas.microsoft.com/office/powerpoint/2010/main" val="1869899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496" y="332656"/>
            <a:ext cx="8137525" cy="720725"/>
          </a:xfrm>
        </p:spPr>
        <p:txBody>
          <a:bodyPr/>
          <a:lstStyle/>
          <a:p>
            <a:r>
              <a:rPr lang="en-US" altLang="zh-CN" sz="2800" dirty="0"/>
              <a:t>TIOBE Index for February 2015</a:t>
            </a:r>
            <a:endParaRPr lang="zh-CN" altLang="en-US" sz="2800"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932" y="887170"/>
            <a:ext cx="6134864" cy="597083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矩形 3"/>
          <p:cNvSpPr/>
          <p:nvPr/>
        </p:nvSpPr>
        <p:spPr>
          <a:xfrm>
            <a:off x="6134203" y="882817"/>
            <a:ext cx="2987824" cy="593701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r>
              <a:rPr lang="en-US" altLang="zh-CN" sz="1800" b="1" dirty="0"/>
              <a:t>February Headline: JavaScript at highest position ever</a:t>
            </a:r>
          </a:p>
          <a:p>
            <a:pPr algn="l"/>
            <a:r>
              <a:rPr lang="en-US" altLang="zh-CN" sz="1800" dirty="0"/>
              <a:t>After having won the TIOBE programming language award of 2014 last month, JavaScript keeps going strong. This month it surpasses PHP and is now at position 6. This is JavaScript's highest position ever. On the other hand, Objective-C's days seem to be over. Objective-C lost more than 5% in one year's time and is now back at fourth position behind C++. Objective-C was in third place in the TIOBE index for more than 2.5 years. </a:t>
            </a:r>
            <a:endParaRPr lang="en-US" altLang="zh-CN" sz="1800" dirty="0">
              <a:effectLst/>
            </a:endParaRPr>
          </a:p>
        </p:txBody>
      </p:sp>
    </p:spTree>
    <p:extLst>
      <p:ext uri="{BB962C8B-B14F-4D97-AF65-F5344CB8AC3E}">
        <p14:creationId xmlns:p14="http://schemas.microsoft.com/office/powerpoint/2010/main" val="247699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7906" y="1841500"/>
            <a:ext cx="6943725" cy="3895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1357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solidFill>
                  <a:srgbClr val="FF0000"/>
                </a:solidFill>
              </a:rPr>
              <a:t>Q2:Which factors to consider for Designing a programming  language?</a:t>
            </a:r>
            <a:endParaRPr lang="zh-CN" altLang="en-US" dirty="0">
              <a:solidFill>
                <a:srgbClr val="FF0000"/>
              </a:solidFill>
            </a:endParaRPr>
          </a:p>
        </p:txBody>
      </p:sp>
    </p:spTree>
    <p:extLst>
      <p:ext uri="{BB962C8B-B14F-4D97-AF65-F5344CB8AC3E}">
        <p14:creationId xmlns:p14="http://schemas.microsoft.com/office/powerpoint/2010/main" val="3925276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zh-CN">
                <a:ea typeface="宋体" pitchFamily="2" charset="-122"/>
              </a:rPr>
              <a:t>Language goals and trade-offs</a:t>
            </a:r>
          </a:p>
        </p:txBody>
      </p:sp>
      <p:sp>
        <p:nvSpPr>
          <p:cNvPr id="5123" name="Oval 4"/>
          <p:cNvSpPr>
            <a:spLocks noChangeArrowheads="1"/>
          </p:cNvSpPr>
          <p:nvPr/>
        </p:nvSpPr>
        <p:spPr bwMode="auto">
          <a:xfrm>
            <a:off x="2514600" y="1828800"/>
            <a:ext cx="2209800" cy="1828800"/>
          </a:xfrm>
          <a:prstGeom prst="ellipse">
            <a:avLst/>
          </a:prstGeom>
          <a:solidFill>
            <a:srgbClr val="92D050"/>
          </a:solidFill>
          <a:ln w="28575" algn="ctr">
            <a:solidFill>
              <a:schemeClr val="tx1"/>
            </a:solidFill>
            <a:round/>
            <a:headEnd/>
            <a:tailEnd type="triangle" w="med" len="med"/>
          </a:ln>
        </p:spPr>
        <p:txBody>
          <a:bodyPr/>
          <a:lstStyle/>
          <a:p>
            <a:pPr>
              <a:buFontTx/>
              <a:buNone/>
            </a:pPr>
            <a:r>
              <a:rPr lang="en-US" altLang="zh-CN">
                <a:ea typeface="宋体" pitchFamily="2" charset="-122"/>
              </a:rPr>
              <a:t>Architect</a:t>
            </a:r>
          </a:p>
        </p:txBody>
      </p:sp>
      <p:sp>
        <p:nvSpPr>
          <p:cNvPr id="5124" name="Oval 5"/>
          <p:cNvSpPr>
            <a:spLocks noChangeArrowheads="1"/>
          </p:cNvSpPr>
          <p:nvPr/>
        </p:nvSpPr>
        <p:spPr bwMode="auto">
          <a:xfrm>
            <a:off x="5486400" y="3581400"/>
            <a:ext cx="2133600" cy="1828800"/>
          </a:xfrm>
          <a:prstGeom prst="ellipse">
            <a:avLst/>
          </a:prstGeom>
          <a:solidFill>
            <a:srgbClr val="C00000"/>
          </a:solidFill>
          <a:ln w="28575" algn="ctr">
            <a:solidFill>
              <a:schemeClr val="tx1"/>
            </a:solidFill>
            <a:round/>
            <a:headEnd/>
            <a:tailEnd type="triangle" w="med" len="med"/>
          </a:ln>
        </p:spPr>
        <p:txBody>
          <a:bodyPr anchor="ctr"/>
          <a:lstStyle/>
          <a:p>
            <a:pPr algn="r">
              <a:buFontTx/>
              <a:buNone/>
            </a:pPr>
            <a:r>
              <a:rPr lang="en-US" altLang="zh-CN" dirty="0">
                <a:ea typeface="宋体" pitchFamily="2" charset="-122"/>
              </a:rPr>
              <a:t>Compiler,</a:t>
            </a:r>
          </a:p>
          <a:p>
            <a:pPr algn="r">
              <a:buFontTx/>
              <a:buNone/>
            </a:pPr>
            <a:r>
              <a:rPr lang="en-US" altLang="zh-CN" dirty="0">
                <a:ea typeface="宋体" pitchFamily="2" charset="-122"/>
              </a:rPr>
              <a:t>Runtime environ-</a:t>
            </a:r>
            <a:r>
              <a:rPr lang="en-US" altLang="zh-CN" dirty="0" err="1">
                <a:ea typeface="宋体" pitchFamily="2" charset="-122"/>
              </a:rPr>
              <a:t>ment</a:t>
            </a:r>
            <a:endParaRPr lang="en-US" altLang="zh-CN" dirty="0">
              <a:ea typeface="宋体" pitchFamily="2" charset="-122"/>
            </a:endParaRPr>
          </a:p>
        </p:txBody>
      </p:sp>
      <p:sp>
        <p:nvSpPr>
          <p:cNvPr id="5125" name="Oval 6"/>
          <p:cNvSpPr>
            <a:spLocks noChangeArrowheads="1"/>
          </p:cNvSpPr>
          <p:nvPr/>
        </p:nvSpPr>
        <p:spPr bwMode="auto">
          <a:xfrm>
            <a:off x="4648200" y="1905000"/>
            <a:ext cx="2209800" cy="1828800"/>
          </a:xfrm>
          <a:prstGeom prst="ellipse">
            <a:avLst/>
          </a:prstGeom>
          <a:solidFill>
            <a:srgbClr val="7030A0"/>
          </a:solidFill>
          <a:ln w="28575" algn="ctr">
            <a:solidFill>
              <a:schemeClr val="tx1"/>
            </a:solidFill>
            <a:round/>
            <a:headEnd/>
            <a:tailEnd type="triangle" w="med" len="med"/>
          </a:ln>
        </p:spPr>
        <p:txBody>
          <a:bodyPr wrap="none" lIns="0" rIns="0"/>
          <a:lstStyle/>
          <a:p>
            <a:pPr>
              <a:buFontTx/>
              <a:buNone/>
            </a:pPr>
            <a:r>
              <a:rPr lang="en-US" altLang="zh-CN" dirty="0">
                <a:ea typeface="宋体" pitchFamily="2" charset="-122"/>
              </a:rPr>
              <a:t>Programmer</a:t>
            </a:r>
          </a:p>
        </p:txBody>
      </p:sp>
      <p:sp>
        <p:nvSpPr>
          <p:cNvPr id="5126" name="Oval 7"/>
          <p:cNvSpPr>
            <a:spLocks noChangeArrowheads="1"/>
          </p:cNvSpPr>
          <p:nvPr/>
        </p:nvSpPr>
        <p:spPr bwMode="auto">
          <a:xfrm>
            <a:off x="1600200" y="3505200"/>
            <a:ext cx="2209800" cy="1828800"/>
          </a:xfrm>
          <a:prstGeom prst="ellipse">
            <a:avLst/>
          </a:prstGeom>
          <a:solidFill>
            <a:srgbClr val="7030A0"/>
          </a:solidFill>
          <a:ln w="28575" algn="ctr">
            <a:solidFill>
              <a:schemeClr val="tx1"/>
            </a:solidFill>
            <a:round/>
            <a:headEnd/>
            <a:tailEnd type="triangle" w="med" len="med"/>
          </a:ln>
        </p:spPr>
        <p:txBody>
          <a:bodyPr lIns="0" anchor="ctr"/>
          <a:lstStyle/>
          <a:p>
            <a:pPr>
              <a:buFontTx/>
              <a:buNone/>
            </a:pPr>
            <a:r>
              <a:rPr lang="en-US" altLang="zh-CN">
                <a:ea typeface="宋体" pitchFamily="2" charset="-122"/>
              </a:rPr>
              <a:t>Tester</a:t>
            </a:r>
          </a:p>
        </p:txBody>
      </p:sp>
      <p:sp>
        <p:nvSpPr>
          <p:cNvPr id="5127" name="Oval 8"/>
          <p:cNvSpPr>
            <a:spLocks noChangeArrowheads="1"/>
          </p:cNvSpPr>
          <p:nvPr/>
        </p:nvSpPr>
        <p:spPr bwMode="auto">
          <a:xfrm>
            <a:off x="3505200" y="4343400"/>
            <a:ext cx="2209800" cy="1828800"/>
          </a:xfrm>
          <a:prstGeom prst="ellipse">
            <a:avLst/>
          </a:prstGeom>
          <a:solidFill>
            <a:srgbClr val="FFC000"/>
          </a:solidFill>
          <a:ln w="28575" algn="ctr">
            <a:solidFill>
              <a:schemeClr val="tx1"/>
            </a:solidFill>
            <a:round/>
            <a:headEnd/>
            <a:tailEnd type="triangle" w="med" len="med"/>
          </a:ln>
        </p:spPr>
        <p:txBody>
          <a:bodyPr anchor="b" anchorCtr="1"/>
          <a:lstStyle/>
          <a:p>
            <a:pPr>
              <a:buFontTx/>
              <a:buNone/>
            </a:pPr>
            <a:r>
              <a:rPr lang="en-US" altLang="zh-CN">
                <a:ea typeface="宋体" pitchFamily="2" charset="-122"/>
              </a:rPr>
              <a:t>DiagnosticTools</a:t>
            </a:r>
          </a:p>
        </p:txBody>
      </p:sp>
      <p:sp>
        <p:nvSpPr>
          <p:cNvPr id="5128" name="Oval 9"/>
          <p:cNvSpPr>
            <a:spLocks noChangeArrowheads="1"/>
          </p:cNvSpPr>
          <p:nvPr/>
        </p:nvSpPr>
        <p:spPr bwMode="auto">
          <a:xfrm>
            <a:off x="3048000" y="2514600"/>
            <a:ext cx="2895600" cy="2590800"/>
          </a:xfrm>
          <a:prstGeom prst="ellipse">
            <a:avLst/>
          </a:prstGeom>
          <a:solidFill>
            <a:schemeClr val="accent1"/>
          </a:solidFill>
          <a:ln w="28575" algn="ctr">
            <a:solidFill>
              <a:schemeClr val="tx1"/>
            </a:solidFill>
            <a:round/>
            <a:headEnd/>
            <a:tailEnd type="triangle" w="med" len="med"/>
          </a:ln>
        </p:spPr>
        <p:txBody>
          <a:bodyPr anchor="ctr" anchorCtr="1"/>
          <a:lstStyle/>
          <a:p>
            <a:pPr>
              <a:buFontTx/>
              <a:buNone/>
            </a:pPr>
            <a:r>
              <a:rPr lang="en-US" altLang="zh-CN">
                <a:ea typeface="宋体" pitchFamily="2" charset="-122"/>
              </a:rPr>
              <a:t>Programming Language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bg/>
                                          </p:spTgt>
                                        </p:tgtEl>
                                        <p:attrNameLst>
                                          <p:attrName>style.visibility</p:attrName>
                                        </p:attrNameLst>
                                      </p:cBhvr>
                                      <p:to>
                                        <p:strVal val="visible"/>
                                      </p:to>
                                    </p:set>
                                    <p:animEffect transition="in" filter="fade">
                                      <p:cBhvr>
                                        <p:cTn id="7" dur="2000"/>
                                        <p:tgtEl>
                                          <p:spTgt spid="512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Effect transition="in" filter="fade">
                                      <p:cBhvr>
                                        <p:cTn id="12" dur="2000"/>
                                        <p:tgtEl>
                                          <p:spTgt spid="51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5">
                                            <p:bg/>
                                          </p:spTgt>
                                        </p:tgtEl>
                                        <p:attrNameLst>
                                          <p:attrName>style.visibility</p:attrName>
                                        </p:attrNameLst>
                                      </p:cBhvr>
                                      <p:to>
                                        <p:strVal val="visible"/>
                                      </p:to>
                                    </p:set>
                                    <p:animEffect transition="in" filter="fade">
                                      <p:cBhvr>
                                        <p:cTn id="17" dur="2000"/>
                                        <p:tgtEl>
                                          <p:spTgt spid="5125">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5">
                                            <p:txEl>
                                              <p:pRg st="0" end="0"/>
                                            </p:txEl>
                                          </p:spTgt>
                                        </p:tgtEl>
                                        <p:attrNameLst>
                                          <p:attrName>style.visibility</p:attrName>
                                        </p:attrNameLst>
                                      </p:cBhvr>
                                      <p:to>
                                        <p:strVal val="visible"/>
                                      </p:to>
                                    </p:set>
                                    <p:animEffect transition="in" filter="fade">
                                      <p:cBhvr>
                                        <p:cTn id="22" dur="2000"/>
                                        <p:tgtEl>
                                          <p:spTgt spid="512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6">
                                            <p:bg/>
                                          </p:spTgt>
                                        </p:tgtEl>
                                        <p:attrNameLst>
                                          <p:attrName>style.visibility</p:attrName>
                                        </p:attrNameLst>
                                      </p:cBhvr>
                                      <p:to>
                                        <p:strVal val="visible"/>
                                      </p:to>
                                    </p:set>
                                    <p:animEffect transition="in" filter="fade">
                                      <p:cBhvr>
                                        <p:cTn id="27" dur="2000"/>
                                        <p:tgtEl>
                                          <p:spTgt spid="5126">
                                            <p:bg/>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6">
                                            <p:txEl>
                                              <p:pRg st="0" end="0"/>
                                            </p:txEl>
                                          </p:spTgt>
                                        </p:tgtEl>
                                        <p:attrNameLst>
                                          <p:attrName>style.visibility</p:attrName>
                                        </p:attrNameLst>
                                      </p:cBhvr>
                                      <p:to>
                                        <p:strVal val="visible"/>
                                      </p:to>
                                    </p:set>
                                    <p:animEffect transition="in" filter="fade">
                                      <p:cBhvr>
                                        <p:cTn id="32" dur="2000"/>
                                        <p:tgtEl>
                                          <p:spTgt spid="512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127">
                                            <p:bg/>
                                          </p:spTgt>
                                        </p:tgtEl>
                                        <p:attrNameLst>
                                          <p:attrName>style.visibility</p:attrName>
                                        </p:attrNameLst>
                                      </p:cBhvr>
                                      <p:to>
                                        <p:strVal val="visible"/>
                                      </p:to>
                                    </p:set>
                                    <p:animEffect transition="in" filter="fade">
                                      <p:cBhvr>
                                        <p:cTn id="37" dur="2000"/>
                                        <p:tgtEl>
                                          <p:spTgt spid="5127">
                                            <p:bg/>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127">
                                            <p:txEl>
                                              <p:pRg st="0" end="0"/>
                                            </p:txEl>
                                          </p:spTgt>
                                        </p:tgtEl>
                                        <p:attrNameLst>
                                          <p:attrName>style.visibility</p:attrName>
                                        </p:attrNameLst>
                                      </p:cBhvr>
                                      <p:to>
                                        <p:strVal val="visible"/>
                                      </p:to>
                                    </p:set>
                                    <p:animEffect transition="in" filter="fade">
                                      <p:cBhvr>
                                        <p:cTn id="42" dur="2000"/>
                                        <p:tgtEl>
                                          <p:spTgt spid="512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124">
                                            <p:bg/>
                                          </p:spTgt>
                                        </p:tgtEl>
                                        <p:attrNameLst>
                                          <p:attrName>style.visibility</p:attrName>
                                        </p:attrNameLst>
                                      </p:cBhvr>
                                      <p:to>
                                        <p:strVal val="visible"/>
                                      </p:to>
                                    </p:set>
                                    <p:animEffect transition="in" filter="fade">
                                      <p:cBhvr>
                                        <p:cTn id="47" dur="2000"/>
                                        <p:tgtEl>
                                          <p:spTgt spid="5124">
                                            <p:bg/>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124">
                                            <p:txEl>
                                              <p:pRg st="0" end="0"/>
                                            </p:txEl>
                                          </p:spTgt>
                                        </p:tgtEl>
                                        <p:attrNameLst>
                                          <p:attrName>style.visibility</p:attrName>
                                        </p:attrNameLst>
                                      </p:cBhvr>
                                      <p:to>
                                        <p:strVal val="visible"/>
                                      </p:to>
                                    </p:set>
                                    <p:animEffect transition="in" filter="fade">
                                      <p:cBhvr>
                                        <p:cTn id="52" dur="2000"/>
                                        <p:tgtEl>
                                          <p:spTgt spid="512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124">
                                            <p:txEl>
                                              <p:pRg st="1" end="1"/>
                                            </p:txEl>
                                          </p:spTgt>
                                        </p:tgtEl>
                                        <p:attrNameLst>
                                          <p:attrName>style.visibility</p:attrName>
                                        </p:attrNameLst>
                                      </p:cBhvr>
                                      <p:to>
                                        <p:strVal val="visible"/>
                                      </p:to>
                                    </p:set>
                                    <p:animEffect transition="in" filter="fade">
                                      <p:cBhvr>
                                        <p:cTn id="57" dur="2000"/>
                                        <p:tgtEl>
                                          <p:spTgt spid="51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nimBg="1"/>
      <p:bldP spid="5124" grpId="0" build="p" animBg="1"/>
      <p:bldP spid="5125" grpId="0" build="p" animBg="1"/>
      <p:bldP spid="5126" grpId="0" build="p" animBg="1"/>
      <p:bldP spid="5127"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06400" y="228600"/>
            <a:ext cx="8229600" cy="914400"/>
          </a:xfrm>
        </p:spPr>
        <p:txBody>
          <a:bodyPr/>
          <a:lstStyle/>
          <a:p>
            <a:pPr algn="l"/>
            <a:r>
              <a:rPr lang="en-US" altLang="zh-CN" sz="2800" dirty="0">
                <a:solidFill>
                  <a:srgbClr val="FF0000"/>
                </a:solidFill>
              </a:rPr>
              <a:t>Q3:</a:t>
            </a:r>
            <a:r>
              <a:rPr lang="en-US" altLang="zh-CN" sz="2800" dirty="0">
                <a:solidFill>
                  <a:srgbClr val="FF0000"/>
                </a:solidFill>
                <a:ea typeface="宋体" pitchFamily="2" charset="-122"/>
              </a:rPr>
              <a:t>What’s new in programming languages</a:t>
            </a:r>
          </a:p>
        </p:txBody>
      </p:sp>
      <p:sp>
        <p:nvSpPr>
          <p:cNvPr id="8195" name="Rectangle 3"/>
          <p:cNvSpPr>
            <a:spLocks noGrp="1" noChangeArrowheads="1"/>
          </p:cNvSpPr>
          <p:nvPr>
            <p:ph type="body" idx="1"/>
          </p:nvPr>
        </p:nvSpPr>
        <p:spPr>
          <a:xfrm>
            <a:off x="457200" y="1285860"/>
            <a:ext cx="8178800" cy="5105400"/>
          </a:xfrm>
        </p:spPr>
        <p:txBody>
          <a:bodyPr/>
          <a:lstStyle/>
          <a:p>
            <a:pPr>
              <a:lnSpc>
                <a:spcPct val="200000"/>
              </a:lnSpc>
            </a:pPr>
            <a:r>
              <a:rPr lang="en-US" altLang="zh-CN" sz="2400" dirty="0">
                <a:ea typeface="宋体" pitchFamily="2" charset="-122"/>
              </a:rPr>
              <a:t>Commercial trend over past 5 years</a:t>
            </a:r>
          </a:p>
          <a:p>
            <a:pPr lvl="1">
              <a:lnSpc>
                <a:spcPct val="200000"/>
              </a:lnSpc>
            </a:pPr>
            <a:r>
              <a:rPr lang="en-US" altLang="zh-CN" sz="2000" dirty="0">
                <a:ea typeface="宋体" pitchFamily="2" charset="-122"/>
              </a:rPr>
              <a:t>Increasing use of type-safe languages: Java, C#, … </a:t>
            </a:r>
          </a:p>
          <a:p>
            <a:pPr lvl="1">
              <a:lnSpc>
                <a:spcPct val="200000"/>
              </a:lnSpc>
            </a:pPr>
            <a:r>
              <a:rPr lang="en-US" altLang="zh-CN" sz="2000" dirty="0">
                <a:ea typeface="宋体" pitchFamily="2" charset="-122"/>
              </a:rPr>
              <a:t>Scripting languages, other languages for web applications</a:t>
            </a:r>
          </a:p>
          <a:p>
            <a:pPr>
              <a:lnSpc>
                <a:spcPct val="200000"/>
              </a:lnSpc>
            </a:pPr>
            <a:r>
              <a:rPr lang="en-US" altLang="zh-CN" sz="2400" dirty="0">
                <a:ea typeface="宋体" pitchFamily="2" charset="-122"/>
              </a:rPr>
              <a:t>Teaching trends</a:t>
            </a:r>
          </a:p>
          <a:p>
            <a:pPr lvl="1">
              <a:lnSpc>
                <a:spcPct val="200000"/>
              </a:lnSpc>
            </a:pPr>
            <a:r>
              <a:rPr lang="en-US" altLang="zh-CN" sz="2000" dirty="0" err="1">
                <a:ea typeface="宋体" pitchFamily="2" charset="-122"/>
              </a:rPr>
              <a:t>Java</a:t>
            </a:r>
            <a:r>
              <a:rPr lang="en-US" altLang="zh-CN" dirty="0" err="1"/>
              <a:t>,Python,Script</a:t>
            </a:r>
            <a:r>
              <a:rPr lang="en-US" altLang="zh-CN" sz="2000" dirty="0">
                <a:ea typeface="宋体" pitchFamily="2" charset="-122"/>
              </a:rPr>
              <a:t> replaces C as most common intro language</a:t>
            </a:r>
          </a:p>
          <a:p>
            <a:pPr lvl="2">
              <a:lnSpc>
                <a:spcPct val="200000"/>
              </a:lnSpc>
            </a:pPr>
            <a:r>
              <a:rPr lang="en-US" altLang="zh-CN" sz="1800" dirty="0">
                <a:ea typeface="宋体" pitchFamily="2" charset="-122"/>
              </a:rPr>
              <a:t>Less emphasis on how data, control represented in machine</a:t>
            </a:r>
          </a:p>
          <a:p>
            <a:pPr>
              <a:lnSpc>
                <a:spcPct val="200000"/>
              </a:lnSpc>
            </a:pPr>
            <a:r>
              <a:rPr lang="en-US" altLang="zh-CN" sz="2400" dirty="0">
                <a:ea typeface="宋体" pitchFamily="2" charset="-122"/>
              </a:rPr>
              <a:t>Research and development trends</a:t>
            </a:r>
          </a:p>
        </p:txBody>
      </p:sp>
    </p:spTree>
    <p:extLst>
      <p:ext uri="{BB962C8B-B14F-4D97-AF65-F5344CB8AC3E}">
        <p14:creationId xmlns:p14="http://schemas.microsoft.com/office/powerpoint/2010/main" val="194559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20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fade">
                                      <p:cBhvr>
                                        <p:cTn id="17" dur="20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fade">
                                      <p:cBhvr>
                                        <p:cTn id="22" dur="20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fade">
                                      <p:cBhvr>
                                        <p:cTn id="27" dur="2000"/>
                                        <p:tgtEl>
                                          <p:spTgt spid="8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fade">
                                      <p:cBhvr>
                                        <p:cTn id="32" dur="2000"/>
                                        <p:tgtEl>
                                          <p:spTgt spid="8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195">
                                            <p:txEl>
                                              <p:pRg st="6" end="6"/>
                                            </p:txEl>
                                          </p:spTgt>
                                        </p:tgtEl>
                                        <p:attrNameLst>
                                          <p:attrName>style.visibility</p:attrName>
                                        </p:attrNameLst>
                                      </p:cBhvr>
                                      <p:to>
                                        <p:strVal val="visible"/>
                                      </p:to>
                                    </p:set>
                                    <p:animEffect transition="in" filter="fade">
                                      <p:cBhvr>
                                        <p:cTn id="37" dur="20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en-US" altLang="zh-CN" dirty="0"/>
              <a:t>Research and development trends</a:t>
            </a:r>
          </a:p>
          <a:p>
            <a:pPr lvl="1">
              <a:lnSpc>
                <a:spcPct val="150000"/>
              </a:lnSpc>
            </a:pPr>
            <a:r>
              <a:rPr lang="en-US" altLang="zh-CN" dirty="0"/>
              <a:t>Modularity</a:t>
            </a:r>
          </a:p>
          <a:p>
            <a:pPr lvl="2">
              <a:lnSpc>
                <a:spcPct val="150000"/>
              </a:lnSpc>
            </a:pPr>
            <a:r>
              <a:rPr lang="en-US" altLang="zh-CN" dirty="0"/>
              <a:t>Java, C++: standardization of new module features</a:t>
            </a:r>
          </a:p>
          <a:p>
            <a:pPr lvl="1">
              <a:lnSpc>
                <a:spcPct val="150000"/>
              </a:lnSpc>
            </a:pPr>
            <a:r>
              <a:rPr lang="en-US" altLang="zh-CN" dirty="0"/>
              <a:t>Program analysis</a:t>
            </a:r>
          </a:p>
          <a:p>
            <a:pPr lvl="2">
              <a:lnSpc>
                <a:spcPct val="150000"/>
              </a:lnSpc>
            </a:pPr>
            <a:r>
              <a:rPr lang="en-US" altLang="zh-CN" dirty="0"/>
              <a:t>Automated error detection, programming </a:t>
            </a:r>
            <a:r>
              <a:rPr lang="en-US" altLang="zh-CN" dirty="0" err="1"/>
              <a:t>env</a:t>
            </a:r>
            <a:r>
              <a:rPr lang="en-US" altLang="zh-CN" dirty="0"/>
              <a:t>, compilation</a:t>
            </a:r>
          </a:p>
          <a:p>
            <a:pPr lvl="1">
              <a:lnSpc>
                <a:spcPct val="150000"/>
              </a:lnSpc>
            </a:pPr>
            <a:r>
              <a:rPr lang="en-US" altLang="zh-CN" dirty="0"/>
              <a:t>Isolation and security</a:t>
            </a:r>
          </a:p>
          <a:p>
            <a:pPr lvl="2">
              <a:lnSpc>
                <a:spcPct val="150000"/>
              </a:lnSpc>
            </a:pPr>
            <a:r>
              <a:rPr lang="en-US" altLang="zh-CN" dirty="0"/>
              <a:t>Sandboxing, language-based security,  …</a:t>
            </a:r>
          </a:p>
          <a:p>
            <a:pPr lvl="1">
              <a:lnSpc>
                <a:spcPct val="150000"/>
              </a:lnSpc>
            </a:pPr>
            <a:r>
              <a:rPr lang="en-US" altLang="zh-CN" dirty="0"/>
              <a:t>Web 2.0</a:t>
            </a:r>
          </a:p>
          <a:p>
            <a:pPr lvl="2">
              <a:lnSpc>
                <a:spcPct val="150000"/>
              </a:lnSpc>
            </a:pPr>
            <a:r>
              <a:rPr lang="en-US" altLang="zh-CN" dirty="0"/>
              <a:t>Increasing client-side functionality, mashup isolation problems</a:t>
            </a:r>
          </a:p>
          <a:p>
            <a:pPr lvl="2">
              <a:lnSpc>
                <a:spcPct val="150000"/>
              </a:lnSpc>
            </a:pPr>
            <a:endParaRPr lang="en-US" altLang="zh-CN" sz="1600" dirty="0"/>
          </a:p>
          <a:p>
            <a:pPr>
              <a:lnSpc>
                <a:spcPct val="150000"/>
              </a:lnSpc>
            </a:pPr>
            <a:endParaRPr lang="zh-CN" altLang="en-US" dirty="0"/>
          </a:p>
        </p:txBody>
      </p:sp>
    </p:spTree>
    <p:extLst>
      <p:ext uri="{BB962C8B-B14F-4D97-AF65-F5344CB8AC3E}">
        <p14:creationId xmlns:p14="http://schemas.microsoft.com/office/powerpoint/2010/main" val="270587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Trends</a:t>
            </a:r>
            <a:endParaRPr lang="zh-CN" altLang="en-US" dirty="0"/>
          </a:p>
        </p:txBody>
      </p:sp>
      <p:sp>
        <p:nvSpPr>
          <p:cNvPr id="3" name="内容占位符 2"/>
          <p:cNvSpPr>
            <a:spLocks noGrp="1"/>
          </p:cNvSpPr>
          <p:nvPr>
            <p:ph idx="1"/>
          </p:nvPr>
        </p:nvSpPr>
        <p:spPr/>
        <p:txBody>
          <a:bodyPr/>
          <a:lstStyle/>
          <a:p>
            <a:pPr algn="l">
              <a:lnSpc>
                <a:spcPct val="200000"/>
              </a:lnSpc>
            </a:pPr>
            <a:r>
              <a:rPr lang="en-US" altLang="zh-CN" dirty="0"/>
              <a:t>Trends like the new and improved </a:t>
            </a:r>
            <a:r>
              <a:rPr lang="en-US" altLang="zh-CN" dirty="0">
                <a:solidFill>
                  <a:srgbClr val="FF0000"/>
                </a:solidFill>
              </a:rPr>
              <a:t>Internet</a:t>
            </a:r>
            <a:r>
              <a:rPr lang="en-US" altLang="zh-CN" dirty="0"/>
              <a:t> plus </a:t>
            </a:r>
            <a:r>
              <a:rPr lang="en-US" altLang="zh-CN" dirty="0">
                <a:solidFill>
                  <a:srgbClr val="FF0000"/>
                </a:solidFill>
              </a:rPr>
              <a:t>heterogeneous and multicore </a:t>
            </a:r>
            <a:r>
              <a:rPr lang="en-US" altLang="zh-CN" dirty="0" err="1">
                <a:solidFill>
                  <a:srgbClr val="FF0000"/>
                </a:solidFill>
              </a:rPr>
              <a:t>systems,Smart</a:t>
            </a:r>
            <a:r>
              <a:rPr lang="en-US" altLang="zh-CN" dirty="0">
                <a:solidFill>
                  <a:srgbClr val="FF0000"/>
                </a:solidFill>
              </a:rPr>
              <a:t> Device</a:t>
            </a:r>
            <a:r>
              <a:rPr lang="en-US" altLang="zh-CN" dirty="0"/>
              <a:t>. </a:t>
            </a:r>
          </a:p>
          <a:p>
            <a:pPr algn="l">
              <a:lnSpc>
                <a:spcPct val="200000"/>
              </a:lnSpc>
            </a:pPr>
            <a:r>
              <a:rPr lang="en-US" altLang="zh-CN" dirty="0"/>
              <a:t>Some options in that toolkit might be </a:t>
            </a:r>
            <a:r>
              <a:rPr lang="en-US" altLang="zh-CN" dirty="0">
                <a:solidFill>
                  <a:srgbClr val="FF0000"/>
                </a:solidFill>
              </a:rPr>
              <a:t>scripting languages</a:t>
            </a:r>
            <a:r>
              <a:rPr lang="en-US" altLang="zh-CN" dirty="0"/>
              <a:t>, </a:t>
            </a:r>
            <a:r>
              <a:rPr lang="en-US" altLang="zh-CN" dirty="0">
                <a:solidFill>
                  <a:srgbClr val="FF0000"/>
                </a:solidFill>
              </a:rPr>
              <a:t>parallel programming</a:t>
            </a:r>
            <a:r>
              <a:rPr lang="en-US" altLang="zh-CN" dirty="0"/>
              <a:t>, and </a:t>
            </a:r>
            <a:r>
              <a:rPr lang="en-US" altLang="zh-CN" dirty="0">
                <a:solidFill>
                  <a:srgbClr val="FF0000"/>
                </a:solidFill>
              </a:rPr>
              <a:t>graphical programming</a:t>
            </a:r>
            <a:r>
              <a:rPr lang="en-US" altLang="zh-CN" dirty="0"/>
              <a:t>.</a:t>
            </a:r>
          </a:p>
          <a:p>
            <a:pPr algn="l">
              <a:lnSpc>
                <a:spcPct val="200000"/>
              </a:lnSpc>
            </a:pPr>
            <a:endParaRPr lang="zh-CN" altLang="en-US" dirty="0"/>
          </a:p>
        </p:txBody>
      </p:sp>
    </p:spTree>
    <p:extLst>
      <p:ext uri="{BB962C8B-B14F-4D97-AF65-F5344CB8AC3E}">
        <p14:creationId xmlns:p14="http://schemas.microsoft.com/office/powerpoint/2010/main" val="89272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dirty="0">
                <a:ea typeface="宋体" pitchFamily="2" charset="-122"/>
              </a:rPr>
              <a:t>Q4:What’s worth studying?  </a:t>
            </a:r>
          </a:p>
        </p:txBody>
      </p:sp>
      <p:sp>
        <p:nvSpPr>
          <p:cNvPr id="9219" name="Rectangle 3"/>
          <p:cNvSpPr>
            <a:spLocks noGrp="1" noChangeArrowheads="1"/>
          </p:cNvSpPr>
          <p:nvPr>
            <p:ph type="body" idx="1"/>
          </p:nvPr>
        </p:nvSpPr>
        <p:spPr/>
        <p:txBody>
          <a:bodyPr/>
          <a:lstStyle/>
          <a:p>
            <a:pPr>
              <a:lnSpc>
                <a:spcPct val="150000"/>
              </a:lnSpc>
            </a:pPr>
            <a:r>
              <a:rPr lang="en-US" altLang="zh-CN" sz="2000" dirty="0">
                <a:solidFill>
                  <a:srgbClr val="FF0000"/>
                </a:solidFill>
                <a:ea typeface="宋体" pitchFamily="2" charset="-122"/>
              </a:rPr>
              <a:t>Dominant</a:t>
            </a:r>
            <a:r>
              <a:rPr lang="en-US" altLang="zh-CN" sz="2000" dirty="0">
                <a:ea typeface="宋体" pitchFamily="2" charset="-122"/>
              </a:rPr>
              <a:t> languages and paradigms</a:t>
            </a:r>
          </a:p>
          <a:p>
            <a:pPr lvl="1">
              <a:lnSpc>
                <a:spcPct val="150000"/>
              </a:lnSpc>
            </a:pPr>
            <a:r>
              <a:rPr lang="en-US" altLang="zh-CN" sz="1800" dirty="0">
                <a:ea typeface="宋体" pitchFamily="2" charset="-122"/>
              </a:rPr>
              <a:t>C, C++, Java ,Python</a:t>
            </a:r>
          </a:p>
          <a:p>
            <a:pPr lvl="1">
              <a:lnSpc>
                <a:spcPct val="150000"/>
              </a:lnSpc>
            </a:pPr>
            <a:r>
              <a:rPr lang="en-US" altLang="zh-CN" sz="1800" dirty="0">
                <a:ea typeface="宋体" pitchFamily="2" charset="-122"/>
              </a:rPr>
              <a:t>Imperative and Object-oriented languages</a:t>
            </a:r>
          </a:p>
          <a:p>
            <a:pPr lvl="1">
              <a:lnSpc>
                <a:spcPct val="150000"/>
              </a:lnSpc>
            </a:pPr>
            <a:r>
              <a:rPr lang="en-US" altLang="zh-CN" sz="1800" dirty="0">
                <a:ea typeface="宋体" pitchFamily="2" charset="-122"/>
              </a:rPr>
              <a:t>Explosion of programming technologies for the web</a:t>
            </a:r>
          </a:p>
          <a:p>
            <a:pPr>
              <a:lnSpc>
                <a:spcPct val="150000"/>
              </a:lnSpc>
            </a:pPr>
            <a:r>
              <a:rPr lang="en-US" altLang="zh-CN" sz="2000" dirty="0">
                <a:ea typeface="宋体" pitchFamily="2" charset="-122"/>
              </a:rPr>
              <a:t>Important implementation </a:t>
            </a:r>
            <a:r>
              <a:rPr lang="en-US" altLang="zh-CN" sz="2000" dirty="0">
                <a:solidFill>
                  <a:srgbClr val="FF0000"/>
                </a:solidFill>
                <a:ea typeface="宋体" pitchFamily="2" charset="-122"/>
              </a:rPr>
              <a:t>ideas</a:t>
            </a:r>
          </a:p>
          <a:p>
            <a:pPr>
              <a:lnSpc>
                <a:spcPct val="150000"/>
              </a:lnSpc>
            </a:pPr>
            <a:r>
              <a:rPr lang="en-US" altLang="zh-CN" sz="2000" dirty="0">
                <a:ea typeface="宋体" pitchFamily="2" charset="-122"/>
              </a:rPr>
              <a:t>Performance challenges</a:t>
            </a:r>
          </a:p>
          <a:p>
            <a:pPr lvl="1">
              <a:lnSpc>
                <a:spcPct val="150000"/>
              </a:lnSpc>
            </a:pPr>
            <a:r>
              <a:rPr lang="en-US" altLang="zh-CN" sz="1800" dirty="0" err="1">
                <a:solidFill>
                  <a:srgbClr val="FF0000"/>
                </a:solidFill>
                <a:ea typeface="宋体" pitchFamily="2" charset="-122"/>
              </a:rPr>
              <a:t>Concurrency,Cloud</a:t>
            </a:r>
            <a:endParaRPr lang="en-US" altLang="zh-CN" sz="1800" dirty="0">
              <a:solidFill>
                <a:srgbClr val="FF0000"/>
              </a:solidFill>
              <a:ea typeface="宋体" pitchFamily="2" charset="-122"/>
            </a:endParaRPr>
          </a:p>
          <a:p>
            <a:pPr>
              <a:lnSpc>
                <a:spcPct val="150000"/>
              </a:lnSpc>
            </a:pPr>
            <a:r>
              <a:rPr lang="en-US" altLang="zh-CN" sz="2000" dirty="0">
                <a:ea typeface="宋体" pitchFamily="2" charset="-122"/>
              </a:rPr>
              <a:t>Design tradeoffs</a:t>
            </a:r>
          </a:p>
          <a:p>
            <a:pPr>
              <a:lnSpc>
                <a:spcPct val="150000"/>
              </a:lnSpc>
            </a:pPr>
            <a:r>
              <a:rPr lang="en-US" altLang="zh-CN" sz="2000" dirty="0">
                <a:solidFill>
                  <a:srgbClr val="FF0000"/>
                </a:solidFill>
                <a:ea typeface="宋体" pitchFamily="2" charset="-122"/>
              </a:rPr>
              <a:t>Concepts</a:t>
            </a:r>
            <a:r>
              <a:rPr lang="en-US" altLang="zh-CN" sz="2000" dirty="0">
                <a:ea typeface="宋体" pitchFamily="2" charset="-122"/>
              </a:rPr>
              <a:t> that research community is exploring for new programming languages and tools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Effect transition="in" filter="fade">
                                      <p:cBhvr>
                                        <p:cTn id="13" dur="2000"/>
                                        <p:tgtEl>
                                          <p:spTgt spid="921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219">
                                            <p:txEl>
                                              <p:pRg st="3" end="3"/>
                                            </p:txEl>
                                          </p:spTgt>
                                        </p:tgtEl>
                                        <p:attrNameLst>
                                          <p:attrName>style.visibility</p:attrName>
                                        </p:attrNameLst>
                                      </p:cBhvr>
                                      <p:to>
                                        <p:strVal val="visible"/>
                                      </p:to>
                                    </p:set>
                                    <p:animEffect transition="in" filter="fade">
                                      <p:cBhvr>
                                        <p:cTn id="16" dur="2000"/>
                                        <p:tgtEl>
                                          <p:spTgt spid="921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219">
                                            <p:txEl>
                                              <p:pRg st="5" end="5"/>
                                            </p:txEl>
                                          </p:spTgt>
                                        </p:tgtEl>
                                        <p:attrNameLst>
                                          <p:attrName>style.visibility</p:attrName>
                                        </p:attrNameLst>
                                      </p:cBhvr>
                                      <p:to>
                                        <p:strVal val="visible"/>
                                      </p:to>
                                    </p:set>
                                    <p:animEffect transition="in" filter="fade">
                                      <p:cBhvr>
                                        <p:cTn id="26" dur="2000"/>
                                        <p:tgtEl>
                                          <p:spTgt spid="92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219">
                                            <p:txEl>
                                              <p:pRg st="6" end="6"/>
                                            </p:txEl>
                                          </p:spTgt>
                                        </p:tgtEl>
                                        <p:attrNameLst>
                                          <p:attrName>style.visibility</p:attrName>
                                        </p:attrNameLst>
                                      </p:cBhvr>
                                      <p:to>
                                        <p:strVal val="visible"/>
                                      </p:to>
                                    </p:set>
                                    <p:animEffect transition="in" filter="fade">
                                      <p:cBhvr>
                                        <p:cTn id="29" dur="2000"/>
                                        <p:tgtEl>
                                          <p:spTgt spid="921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219">
                                            <p:txEl>
                                              <p:pRg st="7" end="7"/>
                                            </p:txEl>
                                          </p:spTgt>
                                        </p:tgtEl>
                                        <p:attrNameLst>
                                          <p:attrName>style.visibility</p:attrName>
                                        </p:attrNameLst>
                                      </p:cBhvr>
                                      <p:to>
                                        <p:strVal val="visible"/>
                                      </p:to>
                                    </p:set>
                                    <p:animEffect transition="in" filter="fade">
                                      <p:cBhvr>
                                        <p:cTn id="34" dur="2000"/>
                                        <p:tgtEl>
                                          <p:spTgt spid="9219">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219">
                                            <p:txEl>
                                              <p:pRg st="8" end="8"/>
                                            </p:txEl>
                                          </p:spTgt>
                                        </p:tgtEl>
                                        <p:attrNameLst>
                                          <p:attrName>style.visibility</p:attrName>
                                        </p:attrNameLst>
                                      </p:cBhvr>
                                      <p:to>
                                        <p:strVal val="visible"/>
                                      </p:to>
                                    </p:set>
                                    <p:animEffect transition="in" filter="fade">
                                      <p:cBhvr>
                                        <p:cTn id="39" dur="2000"/>
                                        <p:tgtEl>
                                          <p:spTgt spid="92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pic>
        <p:nvPicPr>
          <p:cNvPr id="4" name="内容占位符 3"/>
          <p:cNvPicPr>
            <a:picLocks noGrp="1" noChangeAspect="1"/>
          </p:cNvPicPr>
          <p:nvPr>
            <p:ph idx="1"/>
          </p:nvPr>
        </p:nvPicPr>
        <p:blipFill>
          <a:blip r:embed="rId2"/>
          <a:stretch>
            <a:fillRect/>
          </a:stretch>
        </p:blipFill>
        <p:spPr>
          <a:xfrm>
            <a:off x="395288" y="1654247"/>
            <a:ext cx="8208962" cy="4270230"/>
          </a:xfrm>
          <a:prstGeom prst="rect">
            <a:avLst/>
          </a:prstGeom>
        </p:spPr>
      </p:pic>
    </p:spTree>
    <p:extLst>
      <p:ext uri="{BB962C8B-B14F-4D97-AF65-F5344CB8AC3E}">
        <p14:creationId xmlns:p14="http://schemas.microsoft.com/office/powerpoint/2010/main" val="282806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620688"/>
            <a:ext cx="7560840" cy="404663"/>
          </a:xfrm>
          <a:prstGeom prst="rect">
            <a:avLst/>
          </a:prstGeom>
        </p:spPr>
        <p:txBody>
          <a:bodyPr wrap="square">
            <a:spAutoFit/>
          </a:bodyPr>
          <a:lstStyle/>
          <a:p>
            <a:r>
              <a:rPr lang="en-US" altLang="zh-CN" dirty="0">
                <a:solidFill>
                  <a:srgbClr val="FF0000"/>
                </a:solidFill>
              </a:rPr>
              <a:t>Q5: </a:t>
            </a:r>
            <a:r>
              <a:rPr kumimoji="1" lang="en-US" altLang="zh-CN" dirty="0">
                <a:solidFill>
                  <a:srgbClr val="FF0000"/>
                </a:solidFill>
              </a:rPr>
              <a:t>A function can only return results to its calling function, right?</a:t>
            </a:r>
            <a:endParaRPr kumimoji="1" lang="zh-CN" altLang="en-US" dirty="0">
              <a:solidFill>
                <a:srgbClr val="FF0000"/>
              </a:solidFill>
            </a:endParaRPr>
          </a:p>
        </p:txBody>
      </p:sp>
      <p:sp>
        <p:nvSpPr>
          <p:cNvPr id="5" name="矩形 4"/>
          <p:cNvSpPr/>
          <p:nvPr/>
        </p:nvSpPr>
        <p:spPr>
          <a:xfrm>
            <a:off x="923884" y="2289066"/>
            <a:ext cx="4572000" cy="707886"/>
          </a:xfrm>
          <a:prstGeom prst="rect">
            <a:avLst/>
          </a:prstGeom>
        </p:spPr>
        <p:txBody>
          <a:bodyPr>
            <a:spAutoFit/>
          </a:bodyPr>
          <a:lstStyle/>
          <a:p>
            <a:pPr algn="l">
              <a:lnSpc>
                <a:spcPct val="100000"/>
              </a:lnSpc>
              <a:spcBef>
                <a:spcPct val="30000"/>
              </a:spcBef>
              <a:buClrTx/>
              <a:buSzTx/>
              <a:defRPr/>
            </a:pPr>
            <a:r>
              <a:rPr lang="en-US" altLang="zh-CN" dirty="0" err="1"/>
              <a:t>int</a:t>
            </a:r>
            <a:r>
              <a:rPr lang="en-US" altLang="zh-CN" dirty="0"/>
              <a:t> </a:t>
            </a:r>
            <a:r>
              <a:rPr lang="en-US" altLang="zh-CN" dirty="0" err="1"/>
              <a:t>i</a:t>
            </a:r>
            <a:r>
              <a:rPr lang="en-US" altLang="zh-CN" dirty="0"/>
              <a:t> = add(5, 10);</a:t>
            </a:r>
            <a:br>
              <a:rPr lang="en-US" altLang="zh-CN" dirty="0"/>
            </a:br>
            <a:r>
              <a:rPr lang="en-US" altLang="zh-CN" dirty="0" err="1"/>
              <a:t>int</a:t>
            </a:r>
            <a:r>
              <a:rPr lang="en-US" altLang="zh-CN" dirty="0"/>
              <a:t> j = square(</a:t>
            </a:r>
            <a:r>
              <a:rPr lang="en-US" altLang="zh-CN" dirty="0" err="1"/>
              <a:t>i</a:t>
            </a:r>
            <a:r>
              <a:rPr lang="en-US" altLang="zh-CN" dirty="0"/>
              <a:t>);</a:t>
            </a:r>
          </a:p>
        </p:txBody>
      </p:sp>
      <p:sp>
        <p:nvSpPr>
          <p:cNvPr id="6" name="矩形 5"/>
          <p:cNvSpPr/>
          <p:nvPr/>
        </p:nvSpPr>
        <p:spPr>
          <a:xfrm>
            <a:off x="4211960" y="2289066"/>
            <a:ext cx="3036409" cy="400110"/>
          </a:xfrm>
          <a:prstGeom prst="rect">
            <a:avLst/>
          </a:prstGeom>
        </p:spPr>
        <p:txBody>
          <a:bodyPr wrap="none">
            <a:spAutoFit/>
          </a:bodyPr>
          <a:lstStyle/>
          <a:p>
            <a:pPr algn="l">
              <a:lnSpc>
                <a:spcPct val="100000"/>
              </a:lnSpc>
              <a:spcBef>
                <a:spcPct val="30000"/>
              </a:spcBef>
              <a:buClrTx/>
              <a:buSzTx/>
              <a:defRPr/>
            </a:pPr>
            <a:r>
              <a:rPr lang="en-US" altLang="zh-CN" dirty="0" err="1"/>
              <a:t>int</a:t>
            </a:r>
            <a:r>
              <a:rPr lang="en-US" altLang="zh-CN" dirty="0"/>
              <a:t> j = add(5, 10, square);</a:t>
            </a:r>
          </a:p>
        </p:txBody>
      </p:sp>
      <p:sp>
        <p:nvSpPr>
          <p:cNvPr id="7" name="矩形 6"/>
          <p:cNvSpPr/>
          <p:nvPr/>
        </p:nvSpPr>
        <p:spPr>
          <a:xfrm>
            <a:off x="539552" y="2924944"/>
            <a:ext cx="8136904" cy="3046988"/>
          </a:xfrm>
          <a:prstGeom prst="rect">
            <a:avLst/>
          </a:prstGeom>
        </p:spPr>
        <p:txBody>
          <a:bodyPr wrap="square">
            <a:spAutoFit/>
          </a:bodyPr>
          <a:lstStyle/>
          <a:p>
            <a:endParaRPr lang="en-US" altLang="zh-CN" dirty="0"/>
          </a:p>
          <a:p>
            <a:r>
              <a:rPr lang="en-US" altLang="zh-CN" kern="0" dirty="0">
                <a:ea typeface="宋体" pitchFamily="2" charset="-122"/>
              </a:rPr>
              <a:t>Idea:</a:t>
            </a:r>
          </a:p>
          <a:p>
            <a:pPr lvl="1"/>
            <a:r>
              <a:rPr lang="en-US" altLang="zh-CN" kern="0" dirty="0">
                <a:ea typeface="宋体" pitchFamily="2" charset="-122"/>
              </a:rPr>
              <a:t>continuation is a generalized function. A function does not have to return to its calling function and can return anywhere in the program. Pass "continuation" as a parameter to a function, which specifies where the function returns.</a:t>
            </a:r>
          </a:p>
          <a:p>
            <a:pPr lvl="1"/>
            <a:endParaRPr lang="en-US" altLang="zh-CN" dirty="0"/>
          </a:p>
          <a:p>
            <a:pPr lvl="1"/>
            <a:r>
              <a:rPr lang="en-US" altLang="zh-CN" dirty="0"/>
              <a:t>CPS (Continuation Programming Style)</a:t>
            </a:r>
            <a:endParaRPr lang="en-US" altLang="zh-CN" kern="0" dirty="0">
              <a:ea typeface="宋体" pitchFamily="2" charset="-122"/>
            </a:endParaRPr>
          </a:p>
        </p:txBody>
      </p:sp>
    </p:spTree>
    <p:extLst>
      <p:ext uri="{BB962C8B-B14F-4D97-AF65-F5344CB8AC3E}">
        <p14:creationId xmlns:p14="http://schemas.microsoft.com/office/powerpoint/2010/main" val="371626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a:ea typeface="宋体" pitchFamily="2" charset="-122"/>
              </a:rPr>
              <a:t>Example of Continuation Concept</a:t>
            </a:r>
          </a:p>
        </p:txBody>
      </p:sp>
      <p:sp>
        <p:nvSpPr>
          <p:cNvPr id="29699" name="Rectangle 3"/>
          <p:cNvSpPr>
            <a:spLocks noGrp="1" noChangeArrowheads="1"/>
          </p:cNvSpPr>
          <p:nvPr>
            <p:ph type="body" idx="1"/>
          </p:nvPr>
        </p:nvSpPr>
        <p:spPr/>
        <p:txBody>
          <a:bodyPr/>
          <a:lstStyle/>
          <a:p>
            <a:pPr lvl="1"/>
            <a:r>
              <a:rPr lang="en-US" altLang="zh-CN" dirty="0"/>
              <a:t>The </a:t>
            </a:r>
            <a:r>
              <a:rPr lang="en-US" altLang="zh-CN" dirty="0">
                <a:solidFill>
                  <a:srgbClr val="FF0000"/>
                </a:solidFill>
              </a:rPr>
              <a:t>continuation</a:t>
            </a:r>
            <a:r>
              <a:rPr lang="en-US" altLang="zh-CN" dirty="0"/>
              <a:t> of an expression is “the remaining work to be done after evaluating the expression”</a:t>
            </a:r>
          </a:p>
          <a:p>
            <a:pPr lvl="1"/>
            <a:r>
              <a:rPr lang="en-US" altLang="zh-CN" dirty="0"/>
              <a:t>Continuation of </a:t>
            </a:r>
            <a:r>
              <a:rPr lang="en-US" altLang="zh-CN" i="1" dirty="0"/>
              <a:t>e</a:t>
            </a:r>
            <a:r>
              <a:rPr lang="en-US" altLang="zh-CN" dirty="0"/>
              <a:t>  is a function normally applied to </a:t>
            </a:r>
            <a:r>
              <a:rPr lang="en-US" altLang="zh-CN" i="1" dirty="0"/>
              <a:t>e</a:t>
            </a:r>
            <a:endParaRPr lang="en-US" altLang="zh-CN" dirty="0">
              <a:ea typeface="宋体" pitchFamily="2" charset="-122"/>
            </a:endParaRPr>
          </a:p>
          <a:p>
            <a:endParaRPr lang="en-US" altLang="zh-CN" dirty="0"/>
          </a:p>
          <a:p>
            <a:r>
              <a:rPr lang="en-US" altLang="zh-CN" dirty="0">
                <a:ea typeface="宋体" pitchFamily="2" charset="-122"/>
              </a:rPr>
              <a:t>Expression </a:t>
            </a:r>
          </a:p>
          <a:p>
            <a:pPr lvl="1"/>
            <a:r>
              <a:rPr lang="en-US" altLang="zh-CN" dirty="0">
                <a:ea typeface="宋体" pitchFamily="2" charset="-122"/>
              </a:rPr>
              <a:t>2*x + 3*y + </a:t>
            </a:r>
            <a:r>
              <a:rPr lang="en-US" altLang="zh-CN" dirty="0">
                <a:solidFill>
                  <a:schemeClr val="tx2"/>
                </a:solidFill>
                <a:ea typeface="宋体" pitchFamily="2" charset="-122"/>
              </a:rPr>
              <a:t>1/x</a:t>
            </a:r>
            <a:r>
              <a:rPr lang="en-US" altLang="zh-CN" dirty="0">
                <a:ea typeface="宋体" pitchFamily="2" charset="-122"/>
              </a:rPr>
              <a:t> + 2/y</a:t>
            </a:r>
          </a:p>
          <a:p>
            <a:r>
              <a:rPr lang="en-US" altLang="zh-CN" dirty="0">
                <a:ea typeface="宋体" pitchFamily="2" charset="-122"/>
              </a:rPr>
              <a:t>What is continuation of 1/x?</a:t>
            </a:r>
          </a:p>
          <a:p>
            <a:pPr lvl="1"/>
            <a:r>
              <a:rPr lang="en-US" altLang="zh-CN" dirty="0">
                <a:ea typeface="宋体" pitchFamily="2" charset="-122"/>
              </a:rPr>
              <a:t>Remaining computation after division</a:t>
            </a:r>
          </a:p>
          <a:p>
            <a:pPr lvl="1">
              <a:buFontTx/>
              <a:buNone/>
            </a:pPr>
            <a:endParaRPr lang="en-US" altLang="zh-CN" dirty="0">
              <a:ea typeface="宋体" pitchFamily="2" charset="-122"/>
            </a:endParaRPr>
          </a:p>
          <a:p>
            <a:pPr lvl="1">
              <a:buFontTx/>
              <a:buNone/>
            </a:pPr>
            <a:r>
              <a:rPr lang="en-US" altLang="zh-CN" dirty="0">
                <a:ea typeface="宋体" pitchFamily="2" charset="-122"/>
              </a:rPr>
              <a:t>       </a:t>
            </a:r>
            <a:r>
              <a:rPr lang="en-US" altLang="zh-CN" dirty="0" err="1">
                <a:ea typeface="宋体" pitchFamily="2" charset="-122"/>
              </a:rPr>
              <a:t>var</a:t>
            </a:r>
            <a:r>
              <a:rPr lang="en-US" altLang="zh-CN" dirty="0">
                <a:ea typeface="宋体" pitchFamily="2" charset="-122"/>
              </a:rPr>
              <a:t> before = 2*x + 3*y; </a:t>
            </a:r>
          </a:p>
          <a:p>
            <a:pPr lvl="1">
              <a:buFontTx/>
              <a:buNone/>
            </a:pPr>
            <a:r>
              <a:rPr lang="en-US" altLang="zh-CN" dirty="0">
                <a:ea typeface="宋体" pitchFamily="2" charset="-122"/>
              </a:rPr>
              <a:t>       function </a:t>
            </a:r>
            <a:r>
              <a:rPr lang="en-US" altLang="zh-CN" dirty="0" err="1">
                <a:ea typeface="宋体" pitchFamily="2" charset="-122"/>
              </a:rPr>
              <a:t>cont</a:t>
            </a:r>
            <a:r>
              <a:rPr lang="en-US" altLang="zh-CN" dirty="0">
                <a:ea typeface="宋体" pitchFamily="2" charset="-122"/>
              </a:rPr>
              <a:t>(d) {return (before + d + 2/y)};</a:t>
            </a:r>
          </a:p>
          <a:p>
            <a:pPr lvl="1">
              <a:buFontTx/>
              <a:buNone/>
            </a:pPr>
            <a:r>
              <a:rPr lang="en-US" altLang="zh-CN" dirty="0">
                <a:ea typeface="宋体" pitchFamily="2" charset="-122"/>
              </a:rPr>
              <a:t>       </a:t>
            </a:r>
            <a:r>
              <a:rPr lang="en-US" altLang="zh-CN" dirty="0" err="1">
                <a:ea typeface="宋体" pitchFamily="2" charset="-122"/>
              </a:rPr>
              <a:t>cont</a:t>
            </a:r>
            <a:r>
              <a:rPr lang="en-US" altLang="zh-CN" dirty="0">
                <a:ea typeface="宋体" pitchFamily="2" charset="-122"/>
              </a:rPr>
              <a:t> (1/x);</a:t>
            </a:r>
          </a:p>
        </p:txBody>
      </p:sp>
    </p:spTree>
    <p:extLst>
      <p:ext uri="{BB962C8B-B14F-4D97-AF65-F5344CB8AC3E}">
        <p14:creationId xmlns:p14="http://schemas.microsoft.com/office/powerpoint/2010/main" val="3324797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en-US" altLang="zh-CN" dirty="0"/>
              <a:t>General programming technique</a:t>
            </a:r>
          </a:p>
          <a:p>
            <a:pPr lvl="1"/>
            <a:r>
              <a:rPr lang="en-US" altLang="zh-CN" dirty="0"/>
              <a:t>Capture the continuation at some point in a program</a:t>
            </a:r>
          </a:p>
          <a:p>
            <a:pPr lvl="1"/>
            <a:r>
              <a:rPr lang="en-US" altLang="zh-CN" dirty="0"/>
              <a:t>Use it later:  “jump” or “exit” by function call</a:t>
            </a:r>
          </a:p>
          <a:p>
            <a:r>
              <a:rPr lang="en-US" altLang="zh-CN" dirty="0"/>
              <a:t>Useful in </a:t>
            </a:r>
          </a:p>
          <a:p>
            <a:pPr lvl="1"/>
            <a:r>
              <a:rPr lang="en-US" altLang="zh-CN" dirty="0"/>
              <a:t>Compiler optimization: make control flow explicit</a:t>
            </a:r>
          </a:p>
          <a:p>
            <a:pPr lvl="1"/>
            <a:r>
              <a:rPr lang="en-US" altLang="zh-CN" dirty="0"/>
              <a:t>Operating system scheduling, multiprogramming</a:t>
            </a:r>
          </a:p>
          <a:p>
            <a:pPr lvl="1"/>
            <a:r>
              <a:rPr lang="en-US" altLang="zh-CN" dirty="0"/>
              <a:t>Web site design, other applications</a:t>
            </a:r>
          </a:p>
          <a:p>
            <a:endParaRPr kumimoji="1" lang="zh-CN" altLang="en-US" dirty="0"/>
          </a:p>
        </p:txBody>
      </p:sp>
    </p:spTree>
    <p:extLst>
      <p:ext uri="{BB962C8B-B14F-4D97-AF65-F5344CB8AC3E}">
        <p14:creationId xmlns:p14="http://schemas.microsoft.com/office/powerpoint/2010/main" val="406501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Web programing by continuation </a:t>
            </a:r>
            <a:endParaRPr lang="zh-CN" altLang="en-US" sz="2800" dirty="0"/>
          </a:p>
        </p:txBody>
      </p:sp>
      <p:sp>
        <p:nvSpPr>
          <p:cNvPr id="3" name="内容占位符 2"/>
          <p:cNvSpPr>
            <a:spLocks noGrp="1"/>
          </p:cNvSpPr>
          <p:nvPr>
            <p:ph idx="1"/>
          </p:nvPr>
        </p:nvSpPr>
        <p:spPr/>
        <p:txBody>
          <a:bodyPr/>
          <a:lstStyle/>
          <a:p>
            <a:r>
              <a:rPr lang="en-US" altLang="zh-CN" sz="1600" dirty="0">
                <a:hlinkClick r:id="rId2"/>
              </a:rPr>
              <a:t>http://www.ibm.com/developerworks/cn/java/j-contin.html</a:t>
            </a:r>
            <a:endParaRPr lang="en-US" altLang="zh-CN" sz="1600" dirty="0"/>
          </a:p>
          <a:p>
            <a:r>
              <a:rPr lang="en-US" altLang="zh-CN" sz="1600" dirty="0"/>
              <a:t>See http://</a:t>
            </a:r>
            <a:r>
              <a:rPr lang="en-US" altLang="zh-CN" sz="1600" dirty="0" err="1"/>
              <a:t>marijn.haverbeke.nl</a:t>
            </a:r>
            <a:r>
              <a:rPr lang="en-US" altLang="zh-CN" sz="1600" dirty="0"/>
              <a:t>/cps/</a:t>
            </a:r>
          </a:p>
          <a:p>
            <a:endParaRPr lang="en-US" altLang="zh-CN" sz="1600" dirty="0"/>
          </a:p>
          <a:p>
            <a:endParaRPr lang="en-US" altLang="zh-CN" sz="1600" dirty="0"/>
          </a:p>
          <a:p>
            <a:endParaRPr lang="zh-CN" altLang="en-US" sz="1600" dirty="0"/>
          </a:p>
        </p:txBody>
      </p:sp>
      <p:sp>
        <p:nvSpPr>
          <p:cNvPr id="4" name="矩形 3"/>
          <p:cNvSpPr/>
          <p:nvPr/>
        </p:nvSpPr>
        <p:spPr>
          <a:xfrm>
            <a:off x="539552" y="2276872"/>
            <a:ext cx="7272808" cy="4391972"/>
          </a:xfrm>
          <a:prstGeom prst="rect">
            <a:avLst/>
          </a:prstGeom>
        </p:spPr>
        <p:txBody>
          <a:bodyPr wrap="square">
            <a:spAutoFit/>
          </a:bodyPr>
          <a:lstStyle/>
          <a:p>
            <a:r>
              <a:rPr lang="en-US" altLang="zh-CN" dirty="0">
                <a:ea typeface="宋体" pitchFamily="2" charset="-122"/>
              </a:rPr>
              <a:t>Use continuation-passing style to allow multiple returns</a:t>
            </a:r>
          </a:p>
          <a:p>
            <a:pPr lvl="1">
              <a:buFontTx/>
              <a:buNone/>
            </a:pPr>
            <a:r>
              <a:rPr lang="en-US" altLang="zh-CN" sz="1800" dirty="0">
                <a:ea typeface="宋体" pitchFamily="2" charset="-122"/>
              </a:rPr>
              <a:t>function </a:t>
            </a:r>
            <a:r>
              <a:rPr lang="en-US" altLang="zh-CN" sz="1800" dirty="0" err="1">
                <a:ea typeface="宋体" pitchFamily="2" charset="-122"/>
              </a:rPr>
              <a:t>doXHR</a:t>
            </a:r>
            <a:r>
              <a:rPr lang="en-US" altLang="zh-CN" sz="1800" dirty="0">
                <a:ea typeface="宋体" pitchFamily="2" charset="-122"/>
              </a:rPr>
              <a:t>(</a:t>
            </a:r>
            <a:r>
              <a:rPr lang="en-US" altLang="zh-CN" sz="1800" dirty="0" err="1">
                <a:ea typeface="宋体" pitchFamily="2" charset="-122"/>
              </a:rPr>
              <a:t>url</a:t>
            </a:r>
            <a:r>
              <a:rPr lang="en-US" altLang="zh-CN" sz="1800" dirty="0">
                <a:ea typeface="宋体" pitchFamily="2" charset="-122"/>
              </a:rPr>
              <a:t>, succeed, fail) { </a:t>
            </a:r>
          </a:p>
          <a:p>
            <a:pPr lvl="1">
              <a:buFontTx/>
              <a:buNone/>
            </a:pPr>
            <a:r>
              <a:rPr lang="en-US" altLang="zh-CN" sz="1800" dirty="0">
                <a:ea typeface="宋体" pitchFamily="2" charset="-122"/>
              </a:rPr>
              <a:t>    </a:t>
            </a:r>
            <a:r>
              <a:rPr lang="en-US" altLang="zh-CN" sz="1800" dirty="0" err="1">
                <a:ea typeface="宋体" pitchFamily="2" charset="-122"/>
              </a:rPr>
              <a:t>var</a:t>
            </a:r>
            <a:r>
              <a:rPr lang="en-US" altLang="zh-CN" sz="1800" dirty="0">
                <a:ea typeface="宋体" pitchFamily="2" charset="-122"/>
              </a:rPr>
              <a:t> </a:t>
            </a:r>
            <a:r>
              <a:rPr lang="en-US" altLang="zh-CN" sz="1800" dirty="0" err="1">
                <a:ea typeface="宋体" pitchFamily="2" charset="-122"/>
              </a:rPr>
              <a:t>xhr</a:t>
            </a:r>
            <a:r>
              <a:rPr lang="en-US" altLang="zh-CN" sz="1800" dirty="0">
                <a:ea typeface="宋体" pitchFamily="2" charset="-122"/>
              </a:rPr>
              <a:t> = new </a:t>
            </a:r>
            <a:r>
              <a:rPr lang="en-US" altLang="zh-CN" sz="1800" dirty="0" err="1">
                <a:ea typeface="宋体" pitchFamily="2" charset="-122"/>
              </a:rPr>
              <a:t>XMLHttpRequest</a:t>
            </a:r>
            <a:r>
              <a:rPr lang="en-US" altLang="zh-CN" sz="1800" dirty="0">
                <a:ea typeface="宋体" pitchFamily="2" charset="-122"/>
              </a:rPr>
              <a:t>(); // or ActiveX equivalent </a:t>
            </a:r>
          </a:p>
          <a:p>
            <a:pPr lvl="1">
              <a:buFontTx/>
              <a:buNone/>
            </a:pPr>
            <a:r>
              <a:rPr lang="en-US" altLang="zh-CN" sz="1800" dirty="0">
                <a:ea typeface="宋体" pitchFamily="2" charset="-122"/>
              </a:rPr>
              <a:t>    </a:t>
            </a:r>
            <a:r>
              <a:rPr lang="en-US" altLang="zh-CN" sz="1800" dirty="0" err="1">
                <a:ea typeface="宋体" pitchFamily="2" charset="-122"/>
              </a:rPr>
              <a:t>xhr.open</a:t>
            </a:r>
            <a:r>
              <a:rPr lang="en-US" altLang="zh-CN" sz="1800" dirty="0">
                <a:ea typeface="宋体" pitchFamily="2" charset="-122"/>
              </a:rPr>
              <a:t>("GET", </a:t>
            </a:r>
            <a:r>
              <a:rPr lang="en-US" altLang="zh-CN" sz="1800" dirty="0" err="1">
                <a:ea typeface="宋体" pitchFamily="2" charset="-122"/>
              </a:rPr>
              <a:t>url</a:t>
            </a:r>
            <a:r>
              <a:rPr lang="en-US" altLang="zh-CN" sz="1800" dirty="0">
                <a:ea typeface="宋体" pitchFamily="2" charset="-122"/>
              </a:rPr>
              <a:t>, true); </a:t>
            </a:r>
          </a:p>
          <a:p>
            <a:pPr lvl="1">
              <a:buFontTx/>
              <a:buNone/>
            </a:pPr>
            <a:r>
              <a:rPr lang="en-US" altLang="zh-CN" sz="1800" dirty="0">
                <a:ea typeface="宋体" pitchFamily="2" charset="-122"/>
              </a:rPr>
              <a:t>    </a:t>
            </a:r>
            <a:r>
              <a:rPr lang="en-US" altLang="zh-CN" sz="1800" dirty="0" err="1">
                <a:ea typeface="宋体" pitchFamily="2" charset="-122"/>
              </a:rPr>
              <a:t>xhr.send</a:t>
            </a:r>
            <a:r>
              <a:rPr lang="en-US" altLang="zh-CN" sz="1800" dirty="0">
                <a:ea typeface="宋体" pitchFamily="2" charset="-122"/>
              </a:rPr>
              <a:t>(null); </a:t>
            </a:r>
          </a:p>
          <a:p>
            <a:pPr lvl="1">
              <a:buFontTx/>
              <a:buNone/>
            </a:pPr>
            <a:r>
              <a:rPr lang="en-US" altLang="zh-CN" sz="1800" dirty="0">
                <a:ea typeface="宋体" pitchFamily="2" charset="-122"/>
              </a:rPr>
              <a:t>    </a:t>
            </a:r>
            <a:r>
              <a:rPr lang="en-US" altLang="zh-CN" sz="1800" dirty="0" err="1">
                <a:ea typeface="宋体" pitchFamily="2" charset="-122"/>
              </a:rPr>
              <a:t>xhr.onreadystatechange</a:t>
            </a:r>
            <a:r>
              <a:rPr lang="en-US" altLang="zh-CN" sz="1800" dirty="0">
                <a:ea typeface="宋体" pitchFamily="2" charset="-122"/>
              </a:rPr>
              <a:t> = function() { </a:t>
            </a:r>
          </a:p>
          <a:p>
            <a:pPr lvl="1">
              <a:buFontTx/>
              <a:buNone/>
            </a:pPr>
            <a:r>
              <a:rPr lang="en-US" altLang="zh-CN" sz="1800" dirty="0">
                <a:ea typeface="宋体" pitchFamily="2" charset="-122"/>
              </a:rPr>
              <a:t>         if (</a:t>
            </a:r>
            <a:r>
              <a:rPr lang="en-US" altLang="zh-CN" sz="1800" dirty="0" err="1">
                <a:ea typeface="宋体" pitchFamily="2" charset="-122"/>
              </a:rPr>
              <a:t>xhr.readyState</a:t>
            </a:r>
            <a:r>
              <a:rPr lang="en-US" altLang="zh-CN" sz="1800" dirty="0">
                <a:ea typeface="宋体" pitchFamily="2" charset="-122"/>
              </a:rPr>
              <a:t> == 4) { </a:t>
            </a:r>
          </a:p>
          <a:p>
            <a:pPr lvl="1">
              <a:buFontTx/>
              <a:buNone/>
            </a:pPr>
            <a:r>
              <a:rPr lang="en-US" altLang="zh-CN" sz="1800" dirty="0">
                <a:ea typeface="宋体" pitchFamily="2" charset="-122"/>
              </a:rPr>
              <a:t>               if (</a:t>
            </a:r>
            <a:r>
              <a:rPr lang="en-US" altLang="zh-CN" sz="1800" dirty="0" err="1">
                <a:ea typeface="宋体" pitchFamily="2" charset="-122"/>
              </a:rPr>
              <a:t>xhr.status</a:t>
            </a:r>
            <a:r>
              <a:rPr lang="en-US" altLang="zh-CN" sz="1800" dirty="0">
                <a:ea typeface="宋体" pitchFamily="2" charset="-122"/>
              </a:rPr>
              <a:t> == 200) </a:t>
            </a:r>
          </a:p>
          <a:p>
            <a:pPr lvl="1">
              <a:buFontTx/>
              <a:buNone/>
            </a:pPr>
            <a:r>
              <a:rPr lang="en-US" altLang="zh-CN" sz="1800" dirty="0">
                <a:ea typeface="宋体" pitchFamily="2" charset="-122"/>
              </a:rPr>
              <a:t>                    succeed(</a:t>
            </a:r>
            <a:r>
              <a:rPr lang="en-US" altLang="zh-CN" sz="1800" dirty="0" err="1">
                <a:ea typeface="宋体" pitchFamily="2" charset="-122"/>
              </a:rPr>
              <a:t>xhr.responseText</a:t>
            </a:r>
            <a:r>
              <a:rPr lang="en-US" altLang="zh-CN" sz="1800" dirty="0">
                <a:ea typeface="宋体" pitchFamily="2" charset="-122"/>
              </a:rPr>
              <a:t>);</a:t>
            </a:r>
          </a:p>
          <a:p>
            <a:pPr lvl="1">
              <a:buFontTx/>
              <a:buNone/>
            </a:pPr>
            <a:r>
              <a:rPr lang="en-US" altLang="zh-CN" sz="1800" dirty="0">
                <a:ea typeface="宋体" pitchFamily="2" charset="-122"/>
              </a:rPr>
              <a:t>                else </a:t>
            </a:r>
          </a:p>
          <a:p>
            <a:pPr lvl="1">
              <a:buFontTx/>
              <a:buNone/>
            </a:pPr>
            <a:r>
              <a:rPr lang="en-US" altLang="zh-CN" sz="1800" dirty="0">
                <a:ea typeface="宋体" pitchFamily="2" charset="-122"/>
              </a:rPr>
              <a:t>                    fail(</a:t>
            </a:r>
            <a:r>
              <a:rPr lang="en-US" altLang="zh-CN" sz="1800" dirty="0" err="1">
                <a:ea typeface="宋体" pitchFamily="2" charset="-122"/>
              </a:rPr>
              <a:t>xhr</a:t>
            </a:r>
            <a:r>
              <a:rPr lang="en-US" altLang="zh-CN" sz="1800" dirty="0">
                <a:ea typeface="宋体" pitchFamily="2" charset="-122"/>
              </a:rPr>
              <a:t>); </a:t>
            </a:r>
          </a:p>
          <a:p>
            <a:pPr lvl="1">
              <a:buFontTx/>
              <a:buNone/>
            </a:pPr>
            <a:r>
              <a:rPr lang="en-US" altLang="zh-CN" sz="1800" dirty="0">
                <a:ea typeface="宋体" pitchFamily="2" charset="-122"/>
              </a:rPr>
              <a:t>} }; }</a:t>
            </a:r>
          </a:p>
        </p:txBody>
      </p:sp>
    </p:spTree>
    <p:extLst>
      <p:ext uri="{BB962C8B-B14F-4D97-AF65-F5344CB8AC3E}">
        <p14:creationId xmlns:p14="http://schemas.microsoft.com/office/powerpoint/2010/main" val="3147484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dirty="0">
                <a:ea typeface="宋体" pitchFamily="2" charset="-122"/>
              </a:rPr>
              <a:t>Schedule</a:t>
            </a:r>
            <a:endParaRPr lang="zh-CN" altLang="en-US" dirty="0">
              <a:ea typeface="宋体" pitchFamily="2" charset="-122"/>
            </a:endParaRPr>
          </a:p>
        </p:txBody>
      </p:sp>
      <p:sp>
        <p:nvSpPr>
          <p:cNvPr id="6147" name="内容占位符 2"/>
          <p:cNvSpPr>
            <a:spLocks noGrp="1"/>
          </p:cNvSpPr>
          <p:nvPr>
            <p:ph idx="1"/>
          </p:nvPr>
        </p:nvSpPr>
        <p:spPr/>
        <p:txBody>
          <a:bodyPr/>
          <a:lstStyle/>
          <a:p>
            <a:r>
              <a:rPr lang="en-US" altLang="zh-CN" sz="2000" b="1" dirty="0">
                <a:latin typeface="+mj-ea"/>
                <a:ea typeface="+mj-ea"/>
              </a:rPr>
              <a:t>Part</a:t>
            </a:r>
            <a:r>
              <a:rPr lang="zh-CN" altLang="en-US" sz="2000" b="1" dirty="0">
                <a:latin typeface="+mj-ea"/>
                <a:ea typeface="+mj-ea"/>
              </a:rPr>
              <a:t> </a:t>
            </a:r>
            <a:r>
              <a:rPr lang="en-US" altLang="zh-CN" sz="2000" b="1" dirty="0">
                <a:latin typeface="+mj-ea"/>
                <a:ea typeface="+mj-ea"/>
              </a:rPr>
              <a:t>A</a:t>
            </a:r>
            <a:r>
              <a:rPr lang="zh-CN" altLang="en-US" sz="2000" b="1" dirty="0">
                <a:latin typeface="+mj-ea"/>
                <a:ea typeface="+mj-ea"/>
              </a:rPr>
              <a:t> </a:t>
            </a:r>
            <a:r>
              <a:rPr lang="en-US" altLang="zh-CN" sz="2000" b="1" dirty="0">
                <a:latin typeface="+mj-ea"/>
                <a:ea typeface="+mj-ea"/>
              </a:rPr>
              <a:t>Programming language</a:t>
            </a:r>
            <a:endParaRPr lang="en-US" altLang="zh-CN" sz="1800" dirty="0">
              <a:latin typeface="宋体" pitchFamily="2" charset="-122"/>
            </a:endParaRPr>
          </a:p>
          <a:p>
            <a:pPr lvl="1"/>
            <a:r>
              <a:rPr lang="en-US" altLang="zh-CN" sz="1800" dirty="0">
                <a:latin typeface="宋体" pitchFamily="2" charset="-122"/>
              </a:rPr>
              <a:t>A small C++ vocabulary</a:t>
            </a:r>
          </a:p>
          <a:p>
            <a:pPr lvl="1"/>
            <a:r>
              <a:rPr lang="en-US" altLang="zh-CN" sz="1800" dirty="0">
                <a:latin typeface="宋体" pitchFamily="2" charset="-122"/>
              </a:rPr>
              <a:t>The principle of Programming language</a:t>
            </a:r>
          </a:p>
          <a:p>
            <a:pPr lvl="1"/>
            <a:r>
              <a:rPr lang="en-US" altLang="zh-CN" sz="1800" dirty="0">
                <a:latin typeface="宋体" pitchFamily="2" charset="-122"/>
              </a:rPr>
              <a:t>X10</a:t>
            </a:r>
          </a:p>
          <a:p>
            <a:pPr lvl="1"/>
            <a:r>
              <a:rPr lang="en-US" altLang="zh-CN" sz="1800" dirty="0">
                <a:latin typeface="宋体" pitchFamily="2" charset="-122"/>
              </a:rPr>
              <a:t>Haskell</a:t>
            </a:r>
          </a:p>
          <a:p>
            <a:pPr eaLnBrk="1" hangingPunct="1"/>
            <a:r>
              <a:rPr lang="en-US" altLang="zh-CN" sz="2000" dirty="0">
                <a:latin typeface="+mj-ea"/>
                <a:ea typeface="+mj-ea"/>
              </a:rPr>
              <a:t>Part</a:t>
            </a:r>
            <a:r>
              <a:rPr lang="zh-CN" altLang="en-US" sz="2000" dirty="0">
                <a:latin typeface="+mj-ea"/>
                <a:ea typeface="+mj-ea"/>
              </a:rPr>
              <a:t> </a:t>
            </a:r>
            <a:r>
              <a:rPr lang="en-US" altLang="zh-CN" sz="2000" dirty="0">
                <a:latin typeface="+mj-ea"/>
                <a:ea typeface="+mj-ea"/>
              </a:rPr>
              <a:t>B</a:t>
            </a:r>
            <a:r>
              <a:rPr lang="zh-CN" altLang="en-US" sz="2000" dirty="0">
                <a:latin typeface="+mj-ea"/>
                <a:ea typeface="+mj-ea"/>
              </a:rPr>
              <a:t> </a:t>
            </a:r>
            <a:r>
              <a:rPr lang="en-US" altLang="zh-CN" sz="2000" dirty="0">
                <a:latin typeface="+mj-ea"/>
                <a:ea typeface="+mj-ea"/>
              </a:rPr>
              <a:t>C++ Object Model</a:t>
            </a:r>
          </a:p>
          <a:p>
            <a:pPr lvl="1" eaLnBrk="1" hangingPunct="1"/>
            <a:r>
              <a:rPr lang="en-US" altLang="zh-CN" sz="1800" b="0" dirty="0">
                <a:latin typeface="宋体" pitchFamily="2" charset="-122"/>
                <a:ea typeface="宋体" pitchFamily="2" charset="-122"/>
              </a:rPr>
              <a:t>C++ Programming Paradigms</a:t>
            </a:r>
          </a:p>
          <a:p>
            <a:pPr lvl="1" eaLnBrk="1" hangingPunct="1"/>
            <a:r>
              <a:rPr lang="en-US" altLang="zh-CN" sz="1800" b="0" dirty="0">
                <a:latin typeface="宋体" pitchFamily="2" charset="-122"/>
                <a:ea typeface="宋体" pitchFamily="2" charset="-122"/>
              </a:rPr>
              <a:t>Object Lesson</a:t>
            </a:r>
          </a:p>
          <a:p>
            <a:pPr lvl="1" eaLnBrk="1" hangingPunct="1"/>
            <a:r>
              <a:rPr lang="en-US" altLang="zh-CN" sz="1800" b="0" dirty="0">
                <a:latin typeface="宋体" pitchFamily="2" charset="-122"/>
                <a:ea typeface="宋体" pitchFamily="2" charset="-122"/>
              </a:rPr>
              <a:t>Memory</a:t>
            </a:r>
            <a:r>
              <a:rPr lang="zh-CN" altLang="en-US" sz="1800" b="0" dirty="0">
                <a:latin typeface="宋体" pitchFamily="2" charset="-122"/>
                <a:ea typeface="宋体" pitchFamily="2" charset="-122"/>
              </a:rPr>
              <a:t> </a:t>
            </a:r>
            <a:r>
              <a:rPr lang="en-US" altLang="zh-CN" sz="1800" b="0" dirty="0">
                <a:latin typeface="宋体" pitchFamily="2" charset="-122"/>
                <a:ea typeface="宋体" pitchFamily="2" charset="-122"/>
              </a:rPr>
              <a:t>Layout</a:t>
            </a:r>
            <a:r>
              <a:rPr lang="zh-CN" altLang="en-US" sz="1800" b="0" dirty="0">
                <a:latin typeface="宋体" pitchFamily="2" charset="-122"/>
                <a:ea typeface="宋体" pitchFamily="2" charset="-122"/>
              </a:rPr>
              <a:t> </a:t>
            </a:r>
            <a:r>
              <a:rPr lang="en-US" altLang="zh-CN" sz="1800" b="0" dirty="0">
                <a:latin typeface="宋体" pitchFamily="2" charset="-122"/>
                <a:ea typeface="宋体" pitchFamily="2" charset="-122"/>
              </a:rPr>
              <a:t>of</a:t>
            </a:r>
            <a:r>
              <a:rPr lang="zh-CN" altLang="en-US" sz="1800" b="0" dirty="0">
                <a:latin typeface="宋体" pitchFamily="2" charset="-122"/>
                <a:ea typeface="宋体" pitchFamily="2" charset="-122"/>
              </a:rPr>
              <a:t> </a:t>
            </a:r>
            <a:r>
              <a:rPr lang="en-US" altLang="zh-CN" sz="1800" b="0" dirty="0">
                <a:latin typeface="宋体" pitchFamily="2" charset="-122"/>
                <a:ea typeface="宋体" pitchFamily="2" charset="-122"/>
              </a:rPr>
              <a:t>C++</a:t>
            </a:r>
            <a:r>
              <a:rPr lang="zh-CN" altLang="en-US" sz="1800" b="0" dirty="0">
                <a:latin typeface="宋体" pitchFamily="2" charset="-122"/>
                <a:ea typeface="宋体" pitchFamily="2" charset="-122"/>
              </a:rPr>
              <a:t> </a:t>
            </a:r>
            <a:r>
              <a:rPr lang="en-US" altLang="zh-CN" sz="1800" b="0" dirty="0">
                <a:latin typeface="宋体" pitchFamily="2" charset="-122"/>
                <a:ea typeface="宋体" pitchFamily="2" charset="-122"/>
              </a:rPr>
              <a:t>class</a:t>
            </a:r>
          </a:p>
          <a:p>
            <a:pPr lvl="1" eaLnBrk="1" hangingPunct="1"/>
            <a:r>
              <a:rPr lang="en-US" altLang="zh-CN" sz="1800" b="0" dirty="0">
                <a:latin typeface="宋体" pitchFamily="2" charset="-122"/>
                <a:ea typeface="宋体" pitchFamily="2" charset="-122"/>
              </a:rPr>
              <a:t>Principles leading to good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4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4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idx="1"/>
          </p:nvPr>
        </p:nvSpPr>
        <p:spPr/>
        <p:txBody>
          <a:bodyPr/>
          <a:lstStyle/>
          <a:p>
            <a:pPr>
              <a:lnSpc>
                <a:spcPct val="90000"/>
              </a:lnSpc>
            </a:pPr>
            <a:r>
              <a:rPr lang="en-US" altLang="zh-CN" dirty="0">
                <a:latin typeface="+mj-ea"/>
                <a:ea typeface="+mj-ea"/>
              </a:rPr>
              <a:t>Part</a:t>
            </a:r>
            <a:r>
              <a:rPr lang="zh-CN" altLang="en-US" dirty="0">
                <a:latin typeface="+mj-ea"/>
                <a:ea typeface="+mj-ea"/>
              </a:rPr>
              <a:t> </a:t>
            </a:r>
            <a:r>
              <a:rPr lang="en-US" altLang="zh-CN" dirty="0">
                <a:latin typeface="+mj-ea"/>
                <a:ea typeface="+mj-ea"/>
              </a:rPr>
              <a:t>C</a:t>
            </a:r>
            <a:r>
              <a:rPr lang="zh-CN" altLang="en-US" dirty="0">
                <a:latin typeface="+mj-ea"/>
                <a:ea typeface="+mj-ea"/>
              </a:rPr>
              <a:t> </a:t>
            </a:r>
            <a:r>
              <a:rPr lang="en-US" altLang="zh-CN" dirty="0">
                <a:latin typeface="+mj-ea"/>
                <a:ea typeface="+mj-ea"/>
              </a:rPr>
              <a:t>Compiler design and implementation</a:t>
            </a:r>
          </a:p>
          <a:p>
            <a:pPr lvl="1">
              <a:lnSpc>
                <a:spcPct val="90000"/>
              </a:lnSpc>
            </a:pPr>
            <a:r>
              <a:rPr lang="en-US" altLang="zh-CN" dirty="0">
                <a:latin typeface="宋体" pitchFamily="2" charset="-122"/>
              </a:rPr>
              <a:t>lec0-Compilerlab4 introduction</a:t>
            </a:r>
          </a:p>
          <a:p>
            <a:pPr lvl="1">
              <a:lnSpc>
                <a:spcPct val="90000"/>
              </a:lnSpc>
            </a:pPr>
            <a:r>
              <a:rPr lang="en-US" altLang="zh-CN" dirty="0">
                <a:latin typeface="宋体" pitchFamily="2" charset="-122"/>
              </a:rPr>
              <a:t>lec1-frontend</a:t>
            </a:r>
          </a:p>
          <a:p>
            <a:pPr lvl="1">
              <a:lnSpc>
                <a:spcPct val="90000"/>
              </a:lnSpc>
            </a:pPr>
            <a:r>
              <a:rPr lang="en-US" altLang="zh-CN" dirty="0">
                <a:latin typeface="宋体" pitchFamily="2" charset="-122"/>
              </a:rPr>
              <a:t>lec2-backend</a:t>
            </a:r>
          </a:p>
          <a:p>
            <a:pPr lvl="1">
              <a:lnSpc>
                <a:spcPct val="90000"/>
              </a:lnSpc>
            </a:pPr>
            <a:r>
              <a:rPr lang="en-US" altLang="zh-CN" dirty="0">
                <a:latin typeface="宋体" pitchFamily="2" charset="-122"/>
              </a:rPr>
              <a:t>lec3-classes and objects</a:t>
            </a:r>
          </a:p>
          <a:p>
            <a:pPr lvl="1">
              <a:lnSpc>
                <a:spcPct val="90000"/>
              </a:lnSpc>
            </a:pPr>
            <a:r>
              <a:rPr lang="en-US" altLang="zh-CN" dirty="0">
                <a:latin typeface="宋体" pitchFamily="2" charset="-122"/>
              </a:rPr>
              <a:t>Lec4-inheritance</a:t>
            </a:r>
          </a:p>
          <a:p>
            <a:pPr lvl="1">
              <a:lnSpc>
                <a:spcPct val="90000"/>
              </a:lnSpc>
            </a:pPr>
            <a:r>
              <a:rPr lang="en-US" altLang="zh-CN" dirty="0">
                <a:latin typeface="宋体" pitchFamily="2" charset="-122"/>
              </a:rPr>
              <a:t>lec5-polymorphism</a:t>
            </a:r>
          </a:p>
          <a:p>
            <a:pPr lvl="1">
              <a:lnSpc>
                <a:spcPct val="90000"/>
              </a:lnSpc>
            </a:pPr>
            <a:r>
              <a:rPr lang="en-US" altLang="zh-CN" dirty="0">
                <a:latin typeface="宋体" pitchFamily="2" charset="-122"/>
              </a:rPr>
              <a:t>lec6-exception handling</a:t>
            </a:r>
            <a:endParaRPr lang="zh-CN" altLang="en-US" dirty="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en-US" altLang="zh-CN" dirty="0">
                <a:ea typeface="宋体" pitchFamily="2" charset="-122"/>
              </a:rPr>
              <a:t>Grading</a:t>
            </a:r>
            <a:r>
              <a:rPr lang="zh-CN" altLang="en-US" dirty="0">
                <a:ea typeface="宋体" pitchFamily="2" charset="-122"/>
              </a:rPr>
              <a:t> </a:t>
            </a:r>
            <a:r>
              <a:rPr lang="en-US" altLang="zh-CN" dirty="0">
                <a:ea typeface="宋体" pitchFamily="2" charset="-122"/>
              </a:rPr>
              <a:t>System</a:t>
            </a:r>
            <a:endParaRPr lang="zh-CN" altLang="en-US" dirty="0">
              <a:ea typeface="宋体" pitchFamily="2" charset="-122"/>
            </a:endParaRPr>
          </a:p>
        </p:txBody>
      </p:sp>
      <p:sp>
        <p:nvSpPr>
          <p:cNvPr id="7171" name="内容占位符 2"/>
          <p:cNvSpPr>
            <a:spLocks noGrp="1"/>
          </p:cNvSpPr>
          <p:nvPr>
            <p:ph idx="1"/>
          </p:nvPr>
        </p:nvSpPr>
        <p:spPr/>
        <p:txBody>
          <a:bodyPr/>
          <a:lstStyle/>
          <a:p>
            <a:r>
              <a:rPr lang="en-US" altLang="zh-CN" sz="3200" dirty="0"/>
              <a:t>Lecture presentation (30 points)</a:t>
            </a:r>
          </a:p>
          <a:p>
            <a:r>
              <a:rPr lang="en-US" altLang="zh-CN" sz="3200" dirty="0"/>
              <a:t>Experiment (20 points)</a:t>
            </a:r>
          </a:p>
          <a:p>
            <a:pPr lvl="1"/>
            <a:r>
              <a:rPr lang="en-US" altLang="zh-CN" sz="2800" dirty="0"/>
              <a:t>Expansion of</a:t>
            </a:r>
            <a:r>
              <a:rPr lang="zh-CN" altLang="en-US" sz="2800" dirty="0"/>
              <a:t> </a:t>
            </a:r>
            <a:r>
              <a:rPr lang="en-US" altLang="zh-CN" sz="2800" dirty="0"/>
              <a:t>Complierlab4.0</a:t>
            </a:r>
          </a:p>
          <a:p>
            <a:r>
              <a:rPr lang="en-US" altLang="zh-CN" sz="3200" dirty="0"/>
              <a:t>Exam (50 points)</a:t>
            </a:r>
            <a:endParaRPr lang="zh-CN" altLang="en-US" sz="3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Paper</a:t>
            </a:r>
            <a:r>
              <a:rPr lang="zh-CN" altLang="en-US" dirty="0"/>
              <a:t> </a:t>
            </a:r>
            <a:r>
              <a:rPr lang="en-US" altLang="zh-CN" dirty="0"/>
              <a:t>List</a:t>
            </a:r>
            <a:endParaRPr lang="zh-CN" altLang="en-US" dirty="0"/>
          </a:p>
        </p:txBody>
      </p:sp>
      <p:sp>
        <p:nvSpPr>
          <p:cNvPr id="3" name="内容占位符 2"/>
          <p:cNvSpPr>
            <a:spLocks noGrp="1"/>
          </p:cNvSpPr>
          <p:nvPr>
            <p:ph idx="1"/>
          </p:nvPr>
        </p:nvSpPr>
        <p:spPr/>
        <p:txBody>
          <a:bodyPr/>
          <a:lstStyle/>
          <a:p>
            <a:pPr marL="228600" indent="-228600" algn="l">
              <a:buFont typeface="+mj-lt"/>
              <a:buAutoNum type="arabicPeriod"/>
            </a:pPr>
            <a:r>
              <a:rPr lang="en-US" altLang="zh-CN" sz="1200" dirty="0"/>
              <a:t>J. McCarthy, </a:t>
            </a:r>
            <a:r>
              <a:rPr lang="en-US" altLang="zh-CN" sz="1200" u="sng" dirty="0">
                <a:hlinkClick r:id="rId3"/>
              </a:rPr>
              <a:t>Recursive functions of symbolic expressions and their computation by machine</a:t>
            </a:r>
            <a:r>
              <a:rPr lang="en-US" altLang="zh-CN" sz="1200" dirty="0"/>
              <a:t>, </a:t>
            </a:r>
            <a:r>
              <a:rPr lang="en-US" altLang="zh-CN" sz="1200" i="1" dirty="0"/>
              <a:t>Communications of the ACM,</a:t>
            </a:r>
            <a:r>
              <a:rPr lang="en-US" altLang="zh-CN" sz="1200" dirty="0"/>
              <a:t> 3, 4 (1960) 184-195. </a:t>
            </a:r>
            <a:endParaRPr lang="zh-CN" altLang="zh-CN" sz="1200" dirty="0"/>
          </a:p>
          <a:p>
            <a:pPr marL="228600" indent="-228600" algn="l">
              <a:buFont typeface="+mj-lt"/>
              <a:buAutoNum type="arabicPeriod"/>
            </a:pPr>
            <a:r>
              <a:rPr lang="en-US" altLang="zh-CN" sz="1200" dirty="0"/>
              <a:t>E.W. </a:t>
            </a:r>
            <a:r>
              <a:rPr lang="en-US" altLang="zh-CN" sz="1200" dirty="0" err="1"/>
              <a:t>Dijkstra</a:t>
            </a:r>
            <a:r>
              <a:rPr lang="en-US" altLang="zh-CN" sz="1200" dirty="0"/>
              <a:t> </a:t>
            </a:r>
            <a:r>
              <a:rPr lang="en-US" altLang="zh-CN" sz="1200" u="sng" dirty="0">
                <a:hlinkClick r:id="rId4"/>
              </a:rPr>
              <a:t>Go To Statement Considered Harmful </a:t>
            </a:r>
            <a:r>
              <a:rPr lang="en-US" altLang="zh-CN" sz="1200" dirty="0"/>
              <a:t>, </a:t>
            </a:r>
            <a:r>
              <a:rPr lang="en-US" altLang="zh-CN" sz="1200" i="1" dirty="0"/>
              <a:t>Communications of the ACM,</a:t>
            </a:r>
            <a:r>
              <a:rPr lang="en-US" altLang="zh-CN" sz="1200" dirty="0"/>
              <a:t> 11, 3 (1968) 147-148. </a:t>
            </a:r>
            <a:endParaRPr lang="zh-CN" altLang="zh-CN" sz="1200" dirty="0"/>
          </a:p>
          <a:p>
            <a:pPr marL="228600" lvl="0" indent="-228600" algn="l">
              <a:buFont typeface="+mj-lt"/>
              <a:buAutoNum type="arabicPeriod"/>
            </a:pPr>
            <a:r>
              <a:rPr lang="en-US" altLang="zh-CN" sz="1200" dirty="0"/>
              <a:t>C. A. R. Hoare. An axiomatic basis for computer programming. Communications of the ACM, 12(10):576-580 and 583, October 1969.</a:t>
            </a:r>
          </a:p>
          <a:p>
            <a:pPr marL="228600" lvl="0" indent="-228600" algn="l">
              <a:buFont typeface="+mj-lt"/>
              <a:buAutoNum type="arabicPeriod"/>
            </a:pPr>
            <a:r>
              <a:rPr lang="en-US" altLang="zh-CN" sz="1200" dirty="0"/>
              <a:t>Peter J. </a:t>
            </a:r>
            <a:r>
              <a:rPr lang="en-US" altLang="zh-CN" sz="1200" dirty="0" err="1"/>
              <a:t>Landin</a:t>
            </a:r>
            <a:r>
              <a:rPr lang="en-US" altLang="zh-CN" sz="1200" dirty="0"/>
              <a:t>. The next 700 programming languages. Communications of the ACM, 9(3):157-166, March 1966.</a:t>
            </a:r>
          </a:p>
          <a:p>
            <a:pPr marL="228600" lvl="0" indent="-228600" algn="l">
              <a:buFont typeface="+mj-lt"/>
              <a:buAutoNum type="arabicPeriod"/>
            </a:pPr>
            <a:r>
              <a:rPr lang="en-US" altLang="zh-CN" sz="1200" dirty="0"/>
              <a:t>N. Wirth, </a:t>
            </a:r>
            <a:r>
              <a:rPr lang="en-US" altLang="zh-CN" sz="1200" u="sng" dirty="0">
                <a:hlinkClick r:id="rId5"/>
              </a:rPr>
              <a:t>Program development by stepwise refinement</a:t>
            </a:r>
            <a:r>
              <a:rPr lang="en-US" altLang="zh-CN" sz="1200" dirty="0"/>
              <a:t>, </a:t>
            </a:r>
            <a:r>
              <a:rPr lang="en-US" altLang="zh-CN" sz="1200" i="1" dirty="0"/>
              <a:t>Communications of the ACM,</a:t>
            </a:r>
            <a:r>
              <a:rPr lang="en-US" altLang="zh-CN" sz="1200" dirty="0"/>
              <a:t> 14, 4 (1971) 221--227. </a:t>
            </a:r>
            <a:endParaRPr lang="zh-CN" altLang="zh-CN" sz="1200" dirty="0"/>
          </a:p>
          <a:p>
            <a:pPr marL="228600" lvl="0" indent="-228600" algn="l">
              <a:buFont typeface="+mj-lt"/>
              <a:buAutoNum type="arabicPeriod"/>
            </a:pPr>
            <a:r>
              <a:rPr lang="en-US" altLang="zh-CN" sz="1200" dirty="0"/>
              <a:t>D. </a:t>
            </a:r>
            <a:r>
              <a:rPr lang="en-US" altLang="zh-CN" sz="1200" dirty="0" err="1"/>
              <a:t>Parnas</a:t>
            </a:r>
            <a:r>
              <a:rPr lang="en-US" altLang="zh-CN" sz="1200" dirty="0"/>
              <a:t>, </a:t>
            </a:r>
            <a:r>
              <a:rPr lang="en-US" altLang="zh-CN" sz="1200" u="sng" dirty="0">
                <a:hlinkClick r:id="rId6"/>
              </a:rPr>
              <a:t>On the criteria to be used in decomposing systems into modules</a:t>
            </a:r>
            <a:r>
              <a:rPr lang="en-US" altLang="zh-CN" sz="1200" dirty="0"/>
              <a:t>, </a:t>
            </a:r>
            <a:r>
              <a:rPr lang="en-US" altLang="zh-CN" sz="1200" i="1" dirty="0"/>
              <a:t>Communications of the ACM,</a:t>
            </a:r>
            <a:r>
              <a:rPr lang="en-US" altLang="zh-CN" sz="1200" dirty="0"/>
              <a:t> 15, 12 (1972) 1053-1058. </a:t>
            </a:r>
            <a:endParaRPr lang="zh-CN" altLang="zh-CN" sz="1200" dirty="0"/>
          </a:p>
          <a:p>
            <a:pPr marL="228600" indent="-228600" algn="l">
              <a:buFont typeface="+mj-lt"/>
              <a:buAutoNum type="arabicPeriod"/>
            </a:pPr>
            <a:r>
              <a:rPr lang="en-US" altLang="zh-CN" sz="1200" dirty="0"/>
              <a:t>John C. Reynolds. Towards a theory of type structure. In </a:t>
            </a:r>
            <a:r>
              <a:rPr lang="en-US" altLang="zh-CN" sz="1200" dirty="0" err="1"/>
              <a:t>Colloque</a:t>
            </a:r>
            <a:r>
              <a:rPr lang="en-US" altLang="zh-CN" sz="1200" dirty="0"/>
              <a:t> </a:t>
            </a:r>
            <a:r>
              <a:rPr lang="en-US" altLang="zh-CN" sz="1200" dirty="0" err="1"/>
              <a:t>sur</a:t>
            </a:r>
            <a:r>
              <a:rPr lang="en-US" altLang="zh-CN" sz="1200" dirty="0"/>
              <a:t> la </a:t>
            </a:r>
            <a:r>
              <a:rPr lang="en-US" altLang="zh-CN" sz="1200" dirty="0" err="1"/>
              <a:t>Programmation</a:t>
            </a:r>
            <a:r>
              <a:rPr lang="en-US" altLang="zh-CN" sz="1200" dirty="0"/>
              <a:t>, Paris, France, volume 19 of Lecture Notes in Computer Science, pages 408-425. Springer-</a:t>
            </a:r>
            <a:r>
              <a:rPr lang="en-US" altLang="zh-CN" sz="1200" dirty="0" err="1"/>
              <a:t>Verlag</a:t>
            </a:r>
            <a:r>
              <a:rPr lang="en-US" altLang="zh-CN" sz="1200" dirty="0"/>
              <a:t>, 1974. </a:t>
            </a:r>
          </a:p>
          <a:p>
            <a:pPr marL="228600" indent="-228600" algn="l">
              <a:buFont typeface="+mj-lt"/>
              <a:buAutoNum type="arabicPeriod"/>
            </a:pPr>
            <a:r>
              <a:rPr lang="en-US" altLang="zh-CN" sz="1200" dirty="0"/>
              <a:t>Gordon </a:t>
            </a:r>
            <a:r>
              <a:rPr lang="en-US" altLang="zh-CN" sz="1200" dirty="0" err="1"/>
              <a:t>Plotkin</a:t>
            </a:r>
            <a:r>
              <a:rPr lang="en-US" altLang="zh-CN" sz="1200" dirty="0"/>
              <a:t>. Call-by-name, call-by-value, and the </a:t>
            </a:r>
            <a:r>
              <a:rPr lang="el-GR" altLang="zh-CN" sz="1200" dirty="0"/>
              <a:t>λ-</a:t>
            </a:r>
            <a:r>
              <a:rPr lang="en-US" altLang="zh-CN" sz="1200" dirty="0"/>
              <a:t>calculus. Theoretical Computer Science, 1:125-159, 1975.</a:t>
            </a:r>
          </a:p>
          <a:p>
            <a:pPr marL="228600" lvl="0" indent="-228600" algn="l">
              <a:buFont typeface="+mj-lt"/>
              <a:buAutoNum type="arabicPeriod"/>
            </a:pPr>
            <a:r>
              <a:rPr lang="en-US" altLang="zh-CN" sz="1200" dirty="0"/>
              <a:t>Robin Milner. A theory of type polymorphism in programming. Journal of Computer and System Sciences, 17:348-375, August 1978.</a:t>
            </a:r>
          </a:p>
          <a:p>
            <a:pPr marL="228600" lvl="0" indent="-228600" algn="l">
              <a:buFont typeface="+mj-lt"/>
              <a:buAutoNum type="arabicPeriod"/>
            </a:pPr>
            <a:r>
              <a:rPr lang="en-US" altLang="zh-CN" sz="1200" dirty="0"/>
              <a:t>J. Backus, </a:t>
            </a:r>
            <a:r>
              <a:rPr lang="en-US" altLang="zh-CN" sz="1200" u="sng" dirty="0">
                <a:hlinkClick r:id="rId7"/>
              </a:rPr>
              <a:t>Can programming be liberated from the von </a:t>
            </a:r>
            <a:r>
              <a:rPr lang="en-US" altLang="zh-CN" sz="1200" u="sng" dirty="0" err="1">
                <a:hlinkClick r:id="rId7"/>
              </a:rPr>
              <a:t>Neuman</a:t>
            </a:r>
            <a:r>
              <a:rPr lang="en-US" altLang="zh-CN" sz="1200" u="sng" dirty="0">
                <a:hlinkClick r:id="rId7"/>
              </a:rPr>
              <a:t> style</a:t>
            </a:r>
            <a:r>
              <a:rPr lang="en-US" altLang="zh-CN" sz="1200" dirty="0"/>
              <a:t>? A Functional Style and Its Algebra of Programs, </a:t>
            </a:r>
            <a:r>
              <a:rPr lang="en-US" altLang="zh-CN" sz="1200" i="1" dirty="0"/>
              <a:t>Communications of the ACM,</a:t>
            </a:r>
            <a:r>
              <a:rPr lang="en-US" altLang="zh-CN" sz="1200" dirty="0"/>
              <a:t> 21, 8 (1978) 613-641. (Backus' Turing award lecture)</a:t>
            </a:r>
            <a:endParaRPr lang="zh-CN" altLang="zh-CN" sz="1200" dirty="0"/>
          </a:p>
          <a:p>
            <a:pPr marL="228600" indent="-228600" algn="l">
              <a:buFont typeface="+mj-lt"/>
              <a:buAutoNum type="arabicPeriod"/>
            </a:pPr>
            <a:r>
              <a:rPr lang="en-US" altLang="zh-CN" sz="1200" dirty="0"/>
              <a:t>B. Kernighan, </a:t>
            </a:r>
            <a:r>
              <a:rPr lang="en-US" altLang="zh-CN" sz="1200" u="sng" dirty="0">
                <a:hlinkClick r:id="rId8"/>
              </a:rPr>
              <a:t>Why Pascal is Not My Favorite Programming Language</a:t>
            </a:r>
            <a:r>
              <a:rPr lang="en-US" altLang="zh-CN" sz="1200" dirty="0"/>
              <a:t>, Bell Labs CSTR 100, July 1981. </a:t>
            </a:r>
            <a:endParaRPr lang="zh-CN" altLang="zh-CN" sz="1200" dirty="0"/>
          </a:p>
          <a:p>
            <a:pPr marL="228600" lvl="0" indent="-228600" algn="l">
              <a:buFont typeface="+mj-lt"/>
              <a:buAutoNum type="arabicPeriod"/>
            </a:pPr>
            <a:r>
              <a:rPr lang="en-US" altLang="zh-CN" sz="1200" dirty="0"/>
              <a:t>D. Ingalls, </a:t>
            </a:r>
            <a:r>
              <a:rPr lang="en-US" altLang="zh-CN" sz="1200" u="sng" dirty="0">
                <a:hlinkClick r:id="rId9"/>
              </a:rPr>
              <a:t>Design principles behind Smalltalk</a:t>
            </a:r>
            <a:r>
              <a:rPr lang="en-US" altLang="zh-CN" sz="1200" dirty="0"/>
              <a:t>, BYTE Special Issue on Smalltalk, August 1981. (Scanned by Dwight Hughes.) </a:t>
            </a:r>
          </a:p>
          <a:p>
            <a:pPr marL="228600" lvl="0" indent="-228600" algn="l">
              <a:buFont typeface="+mj-lt"/>
              <a:buAutoNum type="arabicPeriod"/>
            </a:pPr>
            <a:r>
              <a:rPr lang="en-US" altLang="zh-CN" sz="1200" dirty="0"/>
              <a:t>John C. Reynolds. Types, abstraction, and parametric polymorphism. In R. E. A. Mason, editor, </a:t>
            </a:r>
            <a:r>
              <a:rPr lang="en-US" altLang="zh-CN" sz="1200" i="1" dirty="0"/>
              <a:t>Information Processing 83, Paris, France</a:t>
            </a:r>
            <a:r>
              <a:rPr lang="en-US" altLang="zh-CN" sz="1200" dirty="0"/>
              <a:t>, pages 513-523. Elsevier, 1983.</a:t>
            </a:r>
            <a:br>
              <a:rPr lang="en-US" altLang="zh-CN" sz="1200" dirty="0"/>
            </a:br>
            <a:endParaRPr lang="zh-CN" altLang="zh-CN" sz="1200" dirty="0"/>
          </a:p>
          <a:p>
            <a:pPr marL="228600" lvl="0" indent="-228600" algn="l">
              <a:buFont typeface="+mj-lt"/>
              <a:buAutoNum type="arabicPeriod"/>
            </a:pPr>
            <a:endParaRPr lang="en-US" altLang="zh-CN" sz="1200" dirty="0"/>
          </a:p>
        </p:txBody>
      </p:sp>
    </p:spTree>
    <p:extLst>
      <p:ext uri="{BB962C8B-B14F-4D97-AF65-F5344CB8AC3E}">
        <p14:creationId xmlns:p14="http://schemas.microsoft.com/office/powerpoint/2010/main" val="3955965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288" y="620689"/>
            <a:ext cx="8208962" cy="5545162"/>
          </a:xfrm>
        </p:spPr>
        <p:txBody>
          <a:bodyPr/>
          <a:lstStyle/>
          <a:p>
            <a:pPr marL="228600" lvl="0" indent="-228600" algn="l">
              <a:buFont typeface="+mj-lt"/>
              <a:buAutoNum type="arabicPeriod"/>
            </a:pPr>
            <a:r>
              <a:rPr lang="en-US" altLang="zh-CN" sz="1200" dirty="0"/>
              <a:t>Robert Kowalski. Predicate logic as programming language. In </a:t>
            </a:r>
            <a:r>
              <a:rPr lang="en-US" altLang="zh-CN" sz="1200" i="1" dirty="0"/>
              <a:t>IFIP Congress</a:t>
            </a:r>
            <a:r>
              <a:rPr lang="en-US" altLang="zh-CN" sz="1200" dirty="0"/>
              <a:t>, pages 569-574, 1974. Reprinted in Computers for Artificial Intelligence Applications, (eds. </a:t>
            </a:r>
            <a:r>
              <a:rPr lang="en-US" altLang="zh-CN" sz="1200" dirty="0" err="1"/>
              <a:t>Wah</a:t>
            </a:r>
            <a:r>
              <a:rPr lang="en-US" altLang="zh-CN" sz="1200" dirty="0"/>
              <a:t>, B. and Li, G.-J.), IEEE Computer Society Press, Los Angeles, 1986, pp. 68-73.</a:t>
            </a:r>
          </a:p>
          <a:p>
            <a:pPr marL="228600" lvl="0" indent="-228600" algn="l">
              <a:buFont typeface="+mj-lt"/>
              <a:buAutoNum type="arabicPeriod"/>
            </a:pPr>
            <a:r>
              <a:rPr lang="en-US" altLang="zh-CN" sz="1200" dirty="0"/>
              <a:t>R. Harper, </a:t>
            </a:r>
            <a:r>
              <a:rPr lang="en-US" altLang="zh-CN" sz="1200" u="sng" dirty="0">
                <a:hlinkClick r:id="rId2"/>
              </a:rPr>
              <a:t>Introduction to Standard ML</a:t>
            </a:r>
            <a:r>
              <a:rPr lang="en-US" altLang="zh-CN" sz="1200" i="1" dirty="0"/>
              <a:t>,</a:t>
            </a:r>
            <a:r>
              <a:rPr lang="en-US" altLang="zh-CN" sz="1200" dirty="0"/>
              <a:t> Report ECS-LFCS-86-14, Dept. Computer Science, Univ. Edinburgh, 1989. </a:t>
            </a:r>
          </a:p>
          <a:p>
            <a:pPr marL="228600" lvl="0" indent="-228600" algn="l">
              <a:buFont typeface="+mj-lt"/>
              <a:buAutoNum type="arabicPeriod"/>
            </a:pPr>
            <a:r>
              <a:rPr lang="en-US" altLang="zh-CN" sz="1200" dirty="0"/>
              <a:t>Peter Canning, William Cook, Walter Hill, Walter </a:t>
            </a:r>
            <a:r>
              <a:rPr lang="en-US" altLang="zh-CN" sz="1200" dirty="0" err="1"/>
              <a:t>Oltho</a:t>
            </a:r>
            <a:r>
              <a:rPr lang="en-US" altLang="zh-CN" sz="1200" dirty="0"/>
              <a:t>, John C. Mitchell, </a:t>
            </a:r>
            <a:r>
              <a:rPr lang="en-US" altLang="zh-CN" sz="1200" u="sng" dirty="0">
                <a:hlinkClick r:id="rId3"/>
              </a:rPr>
              <a:t>F-Bounded Polymorphism for Object-Oriented Programming</a:t>
            </a:r>
            <a:r>
              <a:rPr lang="en-US" altLang="zh-CN" sz="1200" dirty="0"/>
              <a:t>, FPCA 1989. (First few pages only) </a:t>
            </a:r>
            <a:endParaRPr lang="zh-CN" altLang="zh-CN" sz="1200" dirty="0"/>
          </a:p>
          <a:p>
            <a:pPr marL="228600" indent="-228600" algn="l">
              <a:buFont typeface="+mj-lt"/>
              <a:buAutoNum type="arabicPeriod"/>
            </a:pPr>
            <a:r>
              <a:rPr lang="en-US" altLang="zh-CN" sz="1200" dirty="0"/>
              <a:t>W.R. Cook, </a:t>
            </a:r>
            <a:r>
              <a:rPr lang="en-US" altLang="zh-CN" sz="1200" u="sng" dirty="0">
                <a:hlinkClick r:id="rId4"/>
              </a:rPr>
              <a:t>Interfaces and specifications for the Smalltalk-80 collection classes</a:t>
            </a:r>
            <a:r>
              <a:rPr lang="en-US" altLang="zh-CN" sz="1200" dirty="0"/>
              <a:t>,.</a:t>
            </a:r>
            <a:r>
              <a:rPr lang="en-US" altLang="zh-CN" sz="1200" dirty="0" err="1"/>
              <a:t>Proc</a:t>
            </a:r>
            <a:r>
              <a:rPr lang="en-US" altLang="zh-CN" sz="1200" dirty="0"/>
              <a:t> ACM Conf. Object-Oriented Programming Systems, Languages, and Applications (OOPSLA '92). </a:t>
            </a:r>
            <a:r>
              <a:rPr lang="en-US" altLang="zh-CN" sz="1200" i="1" dirty="0"/>
              <a:t>ACM SIGPLAN Notices</a:t>
            </a:r>
            <a:r>
              <a:rPr lang="en-US" altLang="zh-CN" sz="1200" dirty="0"/>
              <a:t> ,Vol. 27, No. 10 (Oct. 1992), Pages 1-15. </a:t>
            </a:r>
            <a:endParaRPr lang="zh-CN" altLang="zh-CN" sz="1200" dirty="0"/>
          </a:p>
          <a:p>
            <a:pPr marL="228600" indent="-228600" algn="l">
              <a:buFont typeface="+mj-lt"/>
              <a:buAutoNum type="arabicPeriod"/>
            </a:pPr>
            <a:r>
              <a:rPr lang="en-US" altLang="zh-CN" sz="1200" dirty="0"/>
              <a:t>Philip </a:t>
            </a:r>
            <a:r>
              <a:rPr lang="en-US" altLang="zh-CN" sz="1200" dirty="0" err="1"/>
              <a:t>Wadler</a:t>
            </a:r>
            <a:r>
              <a:rPr lang="en-US" altLang="zh-CN" sz="1200" dirty="0"/>
              <a:t>, </a:t>
            </a:r>
            <a:r>
              <a:rPr lang="en-US" altLang="zh-CN" sz="1200" u="sng" dirty="0">
                <a:hlinkClick r:id="rId5"/>
              </a:rPr>
              <a:t>Monads for functional programming</a:t>
            </a:r>
            <a:r>
              <a:rPr lang="en-US" altLang="zh-CN" sz="1200" dirty="0"/>
              <a:t> In M. </a:t>
            </a:r>
            <a:r>
              <a:rPr lang="en-US" altLang="zh-CN" sz="1200" dirty="0" err="1"/>
              <a:t>Broy</a:t>
            </a:r>
            <a:r>
              <a:rPr lang="en-US" altLang="zh-CN" sz="1200" dirty="0"/>
              <a:t> (ed.), </a:t>
            </a:r>
            <a:r>
              <a:rPr lang="en-US" altLang="zh-CN" sz="1200" i="1" dirty="0" err="1"/>
              <a:t>Marktoberdorf</a:t>
            </a:r>
            <a:r>
              <a:rPr lang="en-US" altLang="zh-CN" sz="1200" i="1" dirty="0"/>
              <a:t> Summer School on Program Design Calculi,</a:t>
            </a:r>
            <a:r>
              <a:rPr lang="en-US" altLang="zh-CN" sz="1200" dirty="0"/>
              <a:t> Springer </a:t>
            </a:r>
            <a:r>
              <a:rPr lang="en-US" altLang="zh-CN" sz="1200" dirty="0" err="1"/>
              <a:t>Verlag</a:t>
            </a:r>
            <a:r>
              <a:rPr lang="en-US" altLang="zh-CN" sz="1200" dirty="0"/>
              <a:t>, 1992. </a:t>
            </a:r>
            <a:endParaRPr lang="zh-CN" altLang="zh-CN" sz="1200" dirty="0"/>
          </a:p>
          <a:p>
            <a:pPr marL="228600" lvl="0" indent="-228600" algn="l">
              <a:buFont typeface="+mj-lt"/>
              <a:buAutoNum type="arabicPeriod"/>
            </a:pPr>
            <a:r>
              <a:rPr lang="en-US" altLang="zh-CN" sz="1200" dirty="0"/>
              <a:t>A. Koenig, </a:t>
            </a:r>
            <a:r>
              <a:rPr lang="en-US" altLang="zh-CN" sz="1200" u="sng" dirty="0">
                <a:hlinkClick r:id="rId6"/>
              </a:rPr>
              <a:t>An anecdote about ML type inference</a:t>
            </a:r>
            <a:r>
              <a:rPr lang="en-US" altLang="zh-CN" sz="1200" dirty="0"/>
              <a:t>, USENIX Symposium on Very High Level Languages,1994. </a:t>
            </a:r>
            <a:endParaRPr lang="zh-CN" altLang="zh-CN" sz="1200" dirty="0"/>
          </a:p>
          <a:p>
            <a:pPr marL="228600" lvl="0" indent="-228600" algn="l">
              <a:buFont typeface="+mj-lt"/>
              <a:buAutoNum type="arabicPeriod"/>
            </a:pPr>
            <a:r>
              <a:rPr lang="en-US" altLang="zh-CN" sz="1200" dirty="0"/>
              <a:t>Aleph One, </a:t>
            </a:r>
            <a:r>
              <a:rPr lang="en-US" altLang="zh-CN" sz="1200" u="sng" dirty="0">
                <a:hlinkClick r:id="rId7"/>
              </a:rPr>
              <a:t>Smashing the stack for fun and profit </a:t>
            </a:r>
            <a:r>
              <a:rPr lang="en-US" altLang="zh-CN" sz="1200" dirty="0"/>
              <a:t>, </a:t>
            </a:r>
            <a:r>
              <a:rPr lang="en-US" altLang="zh-CN" sz="1200" i="1" dirty="0" err="1"/>
              <a:t>Phrack</a:t>
            </a:r>
            <a:r>
              <a:rPr lang="en-US" altLang="zh-CN" sz="1200" dirty="0"/>
              <a:t> 7, 49 (1996) </a:t>
            </a:r>
          </a:p>
          <a:p>
            <a:pPr marL="228600" lvl="0" indent="-228600" algn="l">
              <a:buFont typeface="+mj-lt"/>
              <a:buAutoNum type="arabicPeriod"/>
            </a:pPr>
            <a:r>
              <a:rPr lang="en-US" altLang="zh-CN" sz="1200" dirty="0"/>
              <a:t>15 Years Ago in BYTE: </a:t>
            </a:r>
            <a:r>
              <a:rPr lang="en-US" altLang="zh-CN" sz="1200" u="sng" dirty="0">
                <a:hlinkClick r:id="rId8"/>
              </a:rPr>
              <a:t>The Smalltalk Environment</a:t>
            </a:r>
            <a:r>
              <a:rPr lang="en-US" altLang="zh-CN" sz="1200" dirty="0"/>
              <a:t> by Larry </a:t>
            </a:r>
            <a:r>
              <a:rPr lang="en-US" altLang="zh-CN" sz="1200" dirty="0" err="1"/>
              <a:t>Tessler</a:t>
            </a:r>
            <a:r>
              <a:rPr lang="en-US" altLang="zh-CN" sz="1200" dirty="0"/>
              <a:t>, </a:t>
            </a:r>
            <a:r>
              <a:rPr lang="en-US" altLang="zh-CN" sz="1200" i="1" dirty="0"/>
              <a:t>BYTE,</a:t>
            </a:r>
            <a:r>
              <a:rPr lang="en-US" altLang="zh-CN" sz="1200" dirty="0"/>
              <a:t> August 1996. </a:t>
            </a:r>
            <a:endParaRPr lang="zh-CN" altLang="zh-CN" sz="1200" dirty="0"/>
          </a:p>
          <a:p>
            <a:pPr marL="228600" indent="-228600" algn="l">
              <a:buFont typeface="+mj-lt"/>
              <a:buAutoNum type="arabicPeriod"/>
            </a:pPr>
            <a:r>
              <a:rPr lang="en-US" altLang="zh-CN" sz="1200" dirty="0"/>
              <a:t>Simon Peyton Jones, </a:t>
            </a:r>
            <a:r>
              <a:rPr lang="en-US" altLang="zh-CN" sz="1200" u="sng" dirty="0">
                <a:hlinkClick r:id="rId9"/>
              </a:rPr>
              <a:t>Tackling the awkward squad: monadic input/output, concurrency, exceptions, and foreign-language calls in Haskell</a:t>
            </a:r>
            <a:r>
              <a:rPr lang="en-US" altLang="zh-CN" sz="1200" dirty="0"/>
              <a:t>, IOS Press 2001. </a:t>
            </a:r>
            <a:endParaRPr lang="zh-CN" altLang="zh-CN" sz="1200" dirty="0"/>
          </a:p>
          <a:p>
            <a:pPr marL="228600" lvl="0" indent="-228600" algn="l">
              <a:buFont typeface="+mj-lt"/>
              <a:buAutoNum type="arabicPeriod"/>
            </a:pPr>
            <a:r>
              <a:rPr lang="en-US" altLang="zh-CN" sz="1200" dirty="0" err="1"/>
              <a:t>Gilad</a:t>
            </a:r>
            <a:r>
              <a:rPr lang="en-US" altLang="zh-CN" sz="1200" dirty="0"/>
              <a:t> </a:t>
            </a:r>
            <a:r>
              <a:rPr lang="en-US" altLang="zh-CN" sz="1200" dirty="0" err="1"/>
              <a:t>Bracha</a:t>
            </a:r>
            <a:r>
              <a:rPr lang="en-US" altLang="zh-CN" sz="1200" dirty="0"/>
              <a:t>, </a:t>
            </a:r>
            <a:r>
              <a:rPr lang="en-US" altLang="zh-CN" sz="1200" u="sng" dirty="0">
                <a:hlinkClick r:id="rId10"/>
              </a:rPr>
              <a:t>Generics in the Java Programming Language</a:t>
            </a:r>
            <a:r>
              <a:rPr lang="en-US" altLang="zh-CN" sz="1200" dirty="0"/>
              <a:t>, Sun Microsystems, 2004. </a:t>
            </a:r>
            <a:endParaRPr lang="zh-CN" altLang="zh-CN" sz="1200" dirty="0"/>
          </a:p>
          <a:p>
            <a:pPr marL="228600" lvl="0" indent="-228600" algn="l">
              <a:buFont typeface="+mj-lt"/>
              <a:buAutoNum type="arabicPeriod"/>
            </a:pPr>
            <a:r>
              <a:rPr lang="en-US" altLang="zh-CN" sz="1200" dirty="0"/>
              <a:t>Paul </a:t>
            </a:r>
            <a:r>
              <a:rPr lang="en-US" altLang="zh-CN" sz="1200" dirty="0" err="1"/>
              <a:t>Hudak</a:t>
            </a:r>
            <a:r>
              <a:rPr lang="en-US" altLang="zh-CN" sz="1200" dirty="0"/>
              <a:t>, John Hughes, Simon Peyton Jones, and Philip </a:t>
            </a:r>
            <a:r>
              <a:rPr lang="en-US" altLang="zh-CN" sz="1200" dirty="0" err="1"/>
              <a:t>Wadler</a:t>
            </a:r>
            <a:r>
              <a:rPr lang="en-US" altLang="zh-CN" sz="1200" dirty="0"/>
              <a:t>, </a:t>
            </a:r>
            <a:r>
              <a:rPr lang="en-US" altLang="zh-CN" sz="1200" u="sng" dirty="0">
                <a:hlinkClick r:id="rId11"/>
              </a:rPr>
              <a:t>A history of Haskell: Being lazy with class,</a:t>
            </a:r>
            <a:r>
              <a:rPr lang="en-US" altLang="zh-CN" sz="1200" dirty="0"/>
              <a:t> Proc. 3rd ACM SIGPLAN conference on History of Programming Languages (HOPL), 2007</a:t>
            </a:r>
            <a:endParaRPr lang="zh-CN" altLang="zh-CN" sz="1200" dirty="0"/>
          </a:p>
          <a:p>
            <a:pPr marL="228600" lvl="0" indent="-228600" algn="l">
              <a:buFont typeface="+mj-lt"/>
              <a:buAutoNum type="arabicPeriod"/>
            </a:pPr>
            <a:r>
              <a:rPr lang="en-US" altLang="zh-CN" sz="1200" dirty="0"/>
              <a:t>Simon Peyton Jones, </a:t>
            </a:r>
            <a:r>
              <a:rPr lang="en-US" altLang="zh-CN" sz="1200" u="sng" dirty="0">
                <a:hlinkClick r:id="rId12"/>
              </a:rPr>
              <a:t>Beautiful concurrency.</a:t>
            </a:r>
            <a:r>
              <a:rPr lang="en-US" altLang="zh-CN" sz="1200" dirty="0"/>
              <a:t> In </a:t>
            </a:r>
            <a:r>
              <a:rPr lang="en-US" altLang="zh-CN" sz="1200" i="1" dirty="0"/>
              <a:t>Beautiful Code,</a:t>
            </a:r>
            <a:r>
              <a:rPr lang="en-US" altLang="zh-CN" sz="1200" dirty="0"/>
              <a:t> ed. Andy </a:t>
            </a:r>
            <a:r>
              <a:rPr lang="en-US" altLang="zh-CN" sz="1200" dirty="0" err="1"/>
              <a:t>Oram</a:t>
            </a:r>
            <a:r>
              <a:rPr lang="en-US" altLang="zh-CN" sz="1200" dirty="0"/>
              <a:t>, Greg Wilson, O’Reilly 2007. </a:t>
            </a:r>
            <a:endParaRPr lang="zh-CN" altLang="zh-CN" sz="1200" dirty="0"/>
          </a:p>
          <a:p>
            <a:pPr marL="228600" indent="-228600" algn="l">
              <a:buFont typeface="+mj-lt"/>
              <a:buAutoNum type="arabicPeriod"/>
            </a:pPr>
            <a:r>
              <a:rPr lang="en-US" altLang="zh-CN" sz="1200" dirty="0"/>
              <a:t>Dan Grossman, </a:t>
            </a:r>
            <a:r>
              <a:rPr lang="en-US" altLang="zh-CN" sz="1200" u="sng" dirty="0">
                <a:hlinkClick r:id="rId13"/>
              </a:rPr>
              <a:t>The Transactional Memory / Garbage Collection Analogy.</a:t>
            </a:r>
            <a:r>
              <a:rPr lang="en-US" altLang="zh-CN" sz="1200" dirty="0"/>
              <a:t> In ACM </a:t>
            </a:r>
            <a:r>
              <a:rPr lang="en-US" altLang="zh-CN" sz="1200" dirty="0" err="1"/>
              <a:t>Symp</a:t>
            </a:r>
            <a:r>
              <a:rPr lang="en-US" altLang="zh-CN" sz="1200" dirty="0"/>
              <a:t>. Object-Oriented Programming: Systems, Languages, and Architectures (OOPSLA07), 2007, </a:t>
            </a:r>
            <a:endParaRPr lang="zh-CN" altLang="en-US" sz="1200" dirty="0"/>
          </a:p>
          <a:p>
            <a:endParaRPr lang="zh-CN" altLang="en-US" sz="1200" dirty="0"/>
          </a:p>
        </p:txBody>
      </p:sp>
    </p:spTree>
    <p:extLst>
      <p:ext uri="{BB962C8B-B14F-4D97-AF65-F5344CB8AC3E}">
        <p14:creationId xmlns:p14="http://schemas.microsoft.com/office/powerpoint/2010/main" val="2256608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Book</a:t>
            </a:r>
            <a:endParaRPr lang="zh-CN" altLang="en-US" dirty="0"/>
          </a:p>
        </p:txBody>
      </p:sp>
      <p:sp>
        <p:nvSpPr>
          <p:cNvPr id="3" name="文本占位符 2"/>
          <p:cNvSpPr>
            <a:spLocks noGrp="1"/>
          </p:cNvSpPr>
          <p:nvPr>
            <p:ph type="body" idx="1"/>
          </p:nvPr>
        </p:nvSpPr>
        <p:spPr/>
        <p:txBody>
          <a:bodyPr/>
          <a:lstStyle/>
          <a:p>
            <a:r>
              <a:rPr lang="en-US" altLang="zh-CN" sz="1600" dirty="0"/>
              <a:t>Daniel P. Friedman, Mitchell Wand, Christopher Thomas Haynes: Essentials of Programming Languages, The MIT Press 2001.</a:t>
            </a:r>
          </a:p>
          <a:p>
            <a:r>
              <a:rPr lang="en-US" altLang="zh-CN" sz="1600" dirty="0"/>
              <a:t>David Gelernter, Suresh </a:t>
            </a:r>
            <a:r>
              <a:rPr lang="en-US" altLang="zh-CN" sz="1600" dirty="0" err="1"/>
              <a:t>Jagannathan</a:t>
            </a:r>
            <a:r>
              <a:rPr lang="en-US" altLang="zh-CN" sz="1600" dirty="0"/>
              <a:t>: Programming Linguistics, The MIT Press 1990.</a:t>
            </a:r>
          </a:p>
          <a:p>
            <a:r>
              <a:rPr lang="en-US" altLang="zh-CN" sz="1600" dirty="0" err="1"/>
              <a:t>Shriram</a:t>
            </a:r>
            <a:r>
              <a:rPr lang="en-US" altLang="zh-CN" sz="1600" dirty="0"/>
              <a:t> </a:t>
            </a:r>
            <a:r>
              <a:rPr lang="en-US" altLang="zh-CN" sz="1600" dirty="0" err="1"/>
              <a:t>Krishnamurthi</a:t>
            </a:r>
            <a:r>
              <a:rPr lang="en-US" altLang="zh-CN" sz="1600" dirty="0"/>
              <a:t>: Programming Languages: Application and Interpretation, online publication.</a:t>
            </a:r>
          </a:p>
          <a:p>
            <a:r>
              <a:rPr lang="en-US" altLang="zh-CN" sz="1600" dirty="0"/>
              <a:t>Bruce J. MacLennan: Principles of Programming Languages: Design, Evaluation, and Implementation, Oxford University Press 1999.</a:t>
            </a:r>
          </a:p>
          <a:p>
            <a:r>
              <a:rPr lang="en-US" altLang="zh-CN" sz="1600" dirty="0"/>
              <a:t>John C. Mitchell: Concepts in Programming Languages, Cambridge University Press 2002.</a:t>
            </a:r>
          </a:p>
          <a:p>
            <a:r>
              <a:rPr lang="en-US" altLang="zh-CN" sz="1600" dirty="0"/>
              <a:t>Benjamin C. Pierce: Types and Programming Languages, The MIT Press 2002.</a:t>
            </a:r>
          </a:p>
          <a:p>
            <a:r>
              <a:rPr lang="en-US" altLang="zh-CN" sz="1600" dirty="0"/>
              <a:t>Ravi </a:t>
            </a:r>
            <a:r>
              <a:rPr lang="en-US" altLang="zh-CN" sz="1600" dirty="0" err="1"/>
              <a:t>Sethi</a:t>
            </a:r>
            <a:r>
              <a:rPr lang="en-US" altLang="zh-CN" sz="1600" dirty="0"/>
              <a:t>: Programming Languages: Concepts and Constructs, 2nd ed., Addison-Wesley 1996.</a:t>
            </a:r>
          </a:p>
          <a:p>
            <a:r>
              <a:rPr lang="en-US" altLang="zh-CN" sz="1600" dirty="0"/>
              <a:t>Michael L. Scott: Programming Language Pragmatics, Morgan Kaufmann Publishers 2005.</a:t>
            </a:r>
          </a:p>
          <a:p>
            <a:r>
              <a:rPr lang="en-US" altLang="zh-CN" sz="1600" dirty="0"/>
              <a:t>Richard L. </a:t>
            </a:r>
            <a:r>
              <a:rPr lang="en-US" altLang="zh-CN" sz="1600" dirty="0" err="1"/>
              <a:t>Wexelblat</a:t>
            </a:r>
            <a:r>
              <a:rPr lang="en-US" altLang="zh-CN" sz="1600" dirty="0"/>
              <a:t> (ed.): History of Programming Languages, Academic Press 1981.</a:t>
            </a:r>
          </a:p>
          <a:p>
            <a:endParaRPr lang="zh-CN" alt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pic>
        <p:nvPicPr>
          <p:cNvPr id="4" name="内容占位符 3"/>
          <p:cNvPicPr>
            <a:picLocks noGrp="1" noChangeAspect="1"/>
          </p:cNvPicPr>
          <p:nvPr>
            <p:ph idx="1"/>
          </p:nvPr>
        </p:nvPicPr>
        <p:blipFill>
          <a:blip r:embed="rId2"/>
          <a:stretch>
            <a:fillRect/>
          </a:stretch>
        </p:blipFill>
        <p:spPr>
          <a:xfrm>
            <a:off x="1100706" y="1412875"/>
            <a:ext cx="6798125" cy="4752975"/>
          </a:xfrm>
          <a:prstGeom prst="rect">
            <a:avLst/>
          </a:prstGeom>
        </p:spPr>
      </p:pic>
    </p:spTree>
    <p:extLst>
      <p:ext uri="{BB962C8B-B14F-4D97-AF65-F5344CB8AC3E}">
        <p14:creationId xmlns:p14="http://schemas.microsoft.com/office/powerpoint/2010/main" val="4234891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Programming Language</a:t>
            </a:r>
            <a:endParaRPr kumimoji="1" lang="zh-CN" altLang="en-US" dirty="0"/>
          </a:p>
        </p:txBody>
      </p:sp>
      <p:pic>
        <p:nvPicPr>
          <p:cNvPr id="1026" name="Picture 2" descr="http://my.csdn.net/uploads/201206/02/1338645802_6585.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10419" y="1433512"/>
            <a:ext cx="7378700" cy="4711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3695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Types of Computer languages </a:t>
            </a:r>
            <a:endParaRPr lang="zh-CN" altLang="en-US" dirty="0"/>
          </a:p>
        </p:txBody>
      </p:sp>
      <p:sp>
        <p:nvSpPr>
          <p:cNvPr id="3" name="内容占位符 2"/>
          <p:cNvSpPr>
            <a:spLocks noGrp="1"/>
          </p:cNvSpPr>
          <p:nvPr>
            <p:ph idx="1"/>
          </p:nvPr>
        </p:nvSpPr>
        <p:spPr/>
        <p:txBody>
          <a:bodyPr/>
          <a:lstStyle/>
          <a:p>
            <a:r>
              <a:rPr lang="en-US" dirty="0"/>
              <a:t>Architecture description </a:t>
            </a:r>
          </a:p>
          <a:p>
            <a:r>
              <a:rPr lang="en-US" dirty="0"/>
              <a:t> Hardware description</a:t>
            </a:r>
          </a:p>
          <a:p>
            <a:r>
              <a:rPr lang="en-US" dirty="0"/>
              <a:t>Markup</a:t>
            </a:r>
          </a:p>
          <a:p>
            <a:r>
              <a:rPr lang="en-US" dirty="0"/>
              <a:t>Modeling</a:t>
            </a:r>
          </a:p>
          <a:p>
            <a:r>
              <a:rPr lang="en-US" b="1" dirty="0"/>
              <a:t>Programming</a:t>
            </a:r>
          </a:p>
          <a:p>
            <a:r>
              <a:rPr lang="en-US" dirty="0"/>
              <a:t>Query</a:t>
            </a:r>
          </a:p>
          <a:p>
            <a:r>
              <a:rPr lang="en-US" dirty="0"/>
              <a:t>Specification</a:t>
            </a:r>
          </a:p>
          <a:p>
            <a:r>
              <a:rPr lang="en-US" dirty="0" err="1"/>
              <a:t>Stylesheet</a:t>
            </a:r>
            <a:endParaRPr lang="en-US" dirty="0"/>
          </a:p>
          <a:p>
            <a:r>
              <a:rPr lang="en-US" dirty="0"/>
              <a:t>Template processing </a:t>
            </a:r>
          </a:p>
          <a:p>
            <a:r>
              <a:rPr lang="en-US" dirty="0"/>
              <a:t>Transformation</a:t>
            </a:r>
          </a:p>
          <a:p>
            <a:endParaRPr lang="zh-CN" altLang="en-US" dirty="0"/>
          </a:p>
        </p:txBody>
      </p:sp>
    </p:spTree>
    <p:extLst>
      <p:ext uri="{BB962C8B-B14F-4D97-AF65-F5344CB8AC3E}">
        <p14:creationId xmlns:p14="http://schemas.microsoft.com/office/powerpoint/2010/main" val="33385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95288" y="620688"/>
            <a:ext cx="4027487" cy="5616624"/>
          </a:xfrm>
        </p:spPr>
        <p:txBody>
          <a:bodyPr/>
          <a:lstStyle/>
          <a:p>
            <a:pPr marL="0" indent="0">
              <a:buNone/>
            </a:pPr>
            <a:r>
              <a:rPr lang="en-US" altLang="zh-CN" sz="1400" dirty="0"/>
              <a:t>1 Array language</a:t>
            </a:r>
          </a:p>
          <a:p>
            <a:pPr marL="0" indent="0">
              <a:buNone/>
            </a:pPr>
            <a:r>
              <a:rPr lang="en-US" altLang="zh-CN" sz="1400" dirty="0"/>
              <a:t>2 </a:t>
            </a:r>
            <a:r>
              <a:rPr lang="en-US" altLang="zh-CN" sz="1400" b="1" dirty="0">
                <a:solidFill>
                  <a:srgbClr val="FF0000"/>
                </a:solidFill>
              </a:rPr>
              <a:t>Aspect-oriented languages</a:t>
            </a:r>
          </a:p>
          <a:p>
            <a:pPr marL="0" indent="0">
              <a:buNone/>
            </a:pPr>
            <a:r>
              <a:rPr lang="en-US" altLang="zh-CN" sz="1400" dirty="0"/>
              <a:t>3 Assembly languages</a:t>
            </a:r>
          </a:p>
          <a:p>
            <a:pPr marL="0" indent="0">
              <a:buNone/>
            </a:pPr>
            <a:r>
              <a:rPr lang="en-US" altLang="zh-CN" sz="1400" dirty="0"/>
              <a:t>4 Authoring languages</a:t>
            </a:r>
          </a:p>
          <a:p>
            <a:pPr marL="0" indent="0">
              <a:buNone/>
            </a:pPr>
            <a:r>
              <a:rPr lang="en-US" altLang="zh-CN" sz="1400" dirty="0"/>
              <a:t>5 Command line interface languages</a:t>
            </a:r>
          </a:p>
          <a:p>
            <a:pPr marL="0" indent="0">
              <a:buNone/>
            </a:pPr>
            <a:r>
              <a:rPr lang="en-US" altLang="zh-CN" sz="1400" dirty="0"/>
              <a:t>6 </a:t>
            </a:r>
            <a:r>
              <a:rPr lang="en-US" altLang="zh-CN" sz="1400" b="1" dirty="0">
                <a:solidFill>
                  <a:schemeClr val="accent6"/>
                </a:solidFill>
              </a:rPr>
              <a:t>Compiled languages</a:t>
            </a:r>
          </a:p>
          <a:p>
            <a:pPr marL="0" indent="0">
              <a:buNone/>
            </a:pPr>
            <a:r>
              <a:rPr lang="en-US" altLang="zh-CN" sz="1400" dirty="0"/>
              <a:t>7 Concurrent languages</a:t>
            </a:r>
          </a:p>
          <a:p>
            <a:pPr marL="0" indent="0">
              <a:buNone/>
            </a:pPr>
            <a:r>
              <a:rPr lang="en-US" altLang="zh-CN" sz="1400" dirty="0"/>
              <a:t>8 </a:t>
            </a:r>
            <a:r>
              <a:rPr lang="en-US" altLang="zh-CN" sz="1400" b="1" dirty="0">
                <a:solidFill>
                  <a:schemeClr val="accent6"/>
                </a:solidFill>
              </a:rPr>
              <a:t>Curly-bracket languages</a:t>
            </a:r>
          </a:p>
          <a:p>
            <a:pPr marL="0" indent="0">
              <a:buNone/>
            </a:pPr>
            <a:r>
              <a:rPr lang="en-US" altLang="zh-CN" sz="1400" dirty="0"/>
              <a:t>9 Dataflow languages</a:t>
            </a:r>
          </a:p>
          <a:p>
            <a:pPr marL="0" indent="0">
              <a:buNone/>
            </a:pPr>
            <a:r>
              <a:rPr lang="en-US" altLang="zh-CN" sz="1400" dirty="0"/>
              <a:t>10 Data-oriented languages</a:t>
            </a:r>
          </a:p>
          <a:p>
            <a:pPr marL="0" indent="0">
              <a:buNone/>
            </a:pPr>
            <a:r>
              <a:rPr lang="en-US" altLang="zh-CN" sz="1400" dirty="0"/>
              <a:t>11 Data-structured languages</a:t>
            </a:r>
          </a:p>
          <a:p>
            <a:pPr marL="0" indent="0">
              <a:buNone/>
            </a:pPr>
            <a:r>
              <a:rPr lang="en-US" altLang="zh-CN" sz="1400" dirty="0"/>
              <a:t>12 </a:t>
            </a:r>
            <a:r>
              <a:rPr lang="en-US" altLang="zh-CN" sz="1400" b="1" dirty="0">
                <a:solidFill>
                  <a:schemeClr val="accent6"/>
                </a:solidFill>
              </a:rPr>
              <a:t>Declarative languages</a:t>
            </a:r>
          </a:p>
          <a:p>
            <a:pPr marL="0" indent="0">
              <a:buNone/>
            </a:pPr>
            <a:r>
              <a:rPr lang="en-US" altLang="zh-CN" sz="1400" b="1" dirty="0">
                <a:solidFill>
                  <a:srgbClr val="FF0000"/>
                </a:solidFill>
              </a:rPr>
              <a:t>13 Embeddable languages </a:t>
            </a:r>
          </a:p>
          <a:p>
            <a:pPr marL="0" indent="0">
              <a:buNone/>
            </a:pPr>
            <a:r>
              <a:rPr lang="en-US" altLang="zh-CN" sz="1400" dirty="0"/>
              <a:t>14 Esoteric languages</a:t>
            </a:r>
          </a:p>
          <a:p>
            <a:pPr marL="0" indent="0">
              <a:buNone/>
            </a:pPr>
            <a:r>
              <a:rPr lang="en-US" altLang="zh-CN" sz="1400" dirty="0"/>
              <a:t>15 Extension languages</a:t>
            </a:r>
          </a:p>
          <a:p>
            <a:pPr marL="0" indent="0">
              <a:buNone/>
            </a:pPr>
            <a:r>
              <a:rPr lang="en-US" altLang="zh-CN" sz="1400" dirty="0"/>
              <a:t>16 Fourth-generation languages</a:t>
            </a:r>
          </a:p>
          <a:p>
            <a:pPr marL="0" indent="0">
              <a:buNone/>
            </a:pPr>
            <a:r>
              <a:rPr lang="en-US" altLang="zh-CN" sz="1400" dirty="0"/>
              <a:t>17 </a:t>
            </a:r>
            <a:r>
              <a:rPr lang="en-US" altLang="zh-CN" sz="1400" b="1" dirty="0">
                <a:solidFill>
                  <a:schemeClr val="accent6"/>
                </a:solidFill>
              </a:rPr>
              <a:t>Functional languages</a:t>
            </a:r>
          </a:p>
          <a:p>
            <a:pPr marL="0" indent="0">
              <a:buNone/>
            </a:pPr>
            <a:r>
              <a:rPr lang="en-US" altLang="zh-CN" sz="1400" dirty="0"/>
              <a:t>18 </a:t>
            </a:r>
            <a:r>
              <a:rPr lang="en-US" altLang="zh-CN" sz="1400" b="1" dirty="0">
                <a:solidFill>
                  <a:schemeClr val="accent6"/>
                </a:solidFill>
              </a:rPr>
              <a:t>Imperative languages</a:t>
            </a:r>
          </a:p>
          <a:p>
            <a:pPr marL="0" indent="0">
              <a:buNone/>
            </a:pPr>
            <a:r>
              <a:rPr lang="en-US" altLang="zh-CN" sz="1400" dirty="0"/>
              <a:t>19 Interactive mode languages</a:t>
            </a:r>
          </a:p>
          <a:p>
            <a:pPr marL="0" indent="0">
              <a:buNone/>
            </a:pPr>
            <a:r>
              <a:rPr lang="en-US" altLang="zh-CN" sz="1400" dirty="0"/>
              <a:t>20 Interpreted languages</a:t>
            </a:r>
          </a:p>
          <a:p>
            <a:pPr marL="0" indent="0">
              <a:buNone/>
            </a:pPr>
            <a:endParaRPr lang="en-US" altLang="zh-CN" sz="1400" dirty="0"/>
          </a:p>
        </p:txBody>
      </p:sp>
      <p:sp>
        <p:nvSpPr>
          <p:cNvPr id="5" name="内容占位符 4"/>
          <p:cNvSpPr>
            <a:spLocks noGrp="1"/>
          </p:cNvSpPr>
          <p:nvPr>
            <p:ph sz="half" idx="2"/>
          </p:nvPr>
        </p:nvSpPr>
        <p:spPr>
          <a:xfrm>
            <a:off x="4575175" y="620688"/>
            <a:ext cx="4029075" cy="4752975"/>
          </a:xfrm>
        </p:spPr>
        <p:txBody>
          <a:bodyPr/>
          <a:lstStyle/>
          <a:p>
            <a:pPr marL="0" indent="0">
              <a:buNone/>
            </a:pPr>
            <a:r>
              <a:rPr lang="en-US" altLang="zh-CN" sz="1200" dirty="0"/>
              <a:t>21 Iterative languages</a:t>
            </a:r>
          </a:p>
          <a:p>
            <a:pPr marL="0" indent="0">
              <a:buNone/>
            </a:pPr>
            <a:r>
              <a:rPr lang="en-US" altLang="zh-CN" sz="1200" b="1" dirty="0">
                <a:solidFill>
                  <a:srgbClr val="FF0000"/>
                </a:solidFill>
              </a:rPr>
              <a:t>22 List-based languages – LISPs</a:t>
            </a:r>
          </a:p>
          <a:p>
            <a:pPr marL="0" indent="0">
              <a:buNone/>
            </a:pPr>
            <a:r>
              <a:rPr lang="en-US" altLang="zh-CN" sz="1200" dirty="0"/>
              <a:t>23 Little languages</a:t>
            </a:r>
          </a:p>
          <a:p>
            <a:pPr marL="0" indent="0">
              <a:buNone/>
            </a:pPr>
            <a:r>
              <a:rPr lang="en-US" altLang="zh-CN" sz="1200" dirty="0"/>
              <a:t>24</a:t>
            </a:r>
            <a:r>
              <a:rPr lang="en-US" altLang="zh-CN" sz="1200" b="1" dirty="0">
                <a:solidFill>
                  <a:srgbClr val="FF0000"/>
                </a:solidFill>
              </a:rPr>
              <a:t> Logic-based languages</a:t>
            </a:r>
          </a:p>
          <a:p>
            <a:pPr marL="0" indent="0">
              <a:buNone/>
            </a:pPr>
            <a:r>
              <a:rPr lang="en-US" altLang="zh-CN" sz="1200" dirty="0"/>
              <a:t>25 Machine languages </a:t>
            </a:r>
          </a:p>
          <a:p>
            <a:pPr marL="0" indent="0">
              <a:buNone/>
            </a:pPr>
            <a:r>
              <a:rPr lang="en-US" altLang="zh-CN" sz="1200" dirty="0"/>
              <a:t>26 Macro languages </a:t>
            </a:r>
          </a:p>
          <a:p>
            <a:pPr marL="0" indent="0">
              <a:buNone/>
            </a:pPr>
            <a:r>
              <a:rPr lang="en-US" altLang="zh-CN" sz="1200" dirty="0"/>
              <a:t>27 </a:t>
            </a:r>
            <a:r>
              <a:rPr lang="en-US" altLang="zh-CN" sz="1200" dirty="0" err="1"/>
              <a:t>Metaprogramming</a:t>
            </a:r>
            <a:r>
              <a:rPr lang="en-US" altLang="zh-CN" sz="1200" dirty="0"/>
              <a:t> languages</a:t>
            </a:r>
          </a:p>
          <a:p>
            <a:pPr marL="0" indent="0">
              <a:buNone/>
            </a:pPr>
            <a:r>
              <a:rPr lang="en-US" altLang="zh-CN" sz="1200" dirty="0"/>
              <a:t>28 </a:t>
            </a:r>
            <a:r>
              <a:rPr lang="en-US" altLang="zh-CN" sz="1200" b="1" dirty="0" err="1">
                <a:solidFill>
                  <a:srgbClr val="FF0000"/>
                </a:solidFill>
              </a:rPr>
              <a:t>Multiparadigm</a:t>
            </a:r>
            <a:r>
              <a:rPr lang="en-US" altLang="zh-CN" sz="1200" b="1" dirty="0">
                <a:solidFill>
                  <a:srgbClr val="FF0000"/>
                </a:solidFill>
              </a:rPr>
              <a:t> languages</a:t>
            </a:r>
          </a:p>
          <a:p>
            <a:pPr marL="0" indent="0">
              <a:buNone/>
            </a:pPr>
            <a:r>
              <a:rPr lang="en-US" altLang="zh-CN" sz="1200" dirty="0"/>
              <a:t>29 Numerical analysis</a:t>
            </a:r>
          </a:p>
          <a:p>
            <a:pPr marL="0" indent="0">
              <a:buNone/>
            </a:pPr>
            <a:r>
              <a:rPr lang="en-US" altLang="zh-CN" sz="1200" dirty="0"/>
              <a:t>30 Non-English-based languages</a:t>
            </a:r>
          </a:p>
          <a:p>
            <a:pPr marL="0" indent="0">
              <a:buNone/>
            </a:pPr>
            <a:r>
              <a:rPr lang="en-US" altLang="zh-CN" sz="1200" dirty="0"/>
              <a:t>31 Object-oriented class-based languages</a:t>
            </a:r>
          </a:p>
          <a:p>
            <a:pPr marL="0" indent="0">
              <a:buNone/>
            </a:pPr>
            <a:r>
              <a:rPr lang="en-US" altLang="zh-CN" sz="1200" dirty="0"/>
              <a:t>32 Object-oriented prototype-based languages</a:t>
            </a:r>
          </a:p>
          <a:p>
            <a:pPr marL="0" indent="0">
              <a:buNone/>
            </a:pPr>
            <a:r>
              <a:rPr lang="en-US" altLang="zh-CN" sz="1200" dirty="0"/>
              <a:t>33 Off-side rule languages</a:t>
            </a:r>
          </a:p>
          <a:p>
            <a:pPr marL="0" indent="0">
              <a:buNone/>
            </a:pPr>
            <a:r>
              <a:rPr lang="en-US" altLang="zh-CN" sz="1200" dirty="0"/>
              <a:t>34 Procedural languages</a:t>
            </a:r>
          </a:p>
          <a:p>
            <a:pPr marL="0" indent="0">
              <a:buNone/>
            </a:pPr>
            <a:r>
              <a:rPr lang="en-US" altLang="zh-CN" sz="1200" dirty="0"/>
              <a:t>35 Reflective languages</a:t>
            </a:r>
          </a:p>
          <a:p>
            <a:pPr marL="0" indent="0">
              <a:buNone/>
            </a:pPr>
            <a:r>
              <a:rPr lang="en-US" altLang="zh-CN" sz="1400" b="1" dirty="0">
                <a:solidFill>
                  <a:schemeClr val="accent6"/>
                </a:solidFill>
              </a:rPr>
              <a:t>36 Rule-based languages</a:t>
            </a:r>
          </a:p>
          <a:p>
            <a:pPr marL="0" indent="0">
              <a:buNone/>
            </a:pPr>
            <a:r>
              <a:rPr lang="en-US" altLang="zh-CN" sz="1400" b="1" dirty="0">
                <a:solidFill>
                  <a:schemeClr val="accent6"/>
                </a:solidFill>
              </a:rPr>
              <a:t>37 Scripting languages</a:t>
            </a:r>
          </a:p>
          <a:p>
            <a:pPr marL="0" indent="0">
              <a:buNone/>
            </a:pPr>
            <a:r>
              <a:rPr lang="en-US" altLang="zh-CN" sz="1200" dirty="0"/>
              <a:t>38 Stack-based languages</a:t>
            </a:r>
          </a:p>
          <a:p>
            <a:pPr marL="0" indent="0">
              <a:buNone/>
            </a:pPr>
            <a:r>
              <a:rPr lang="en-US" altLang="zh-CN" sz="1200" dirty="0"/>
              <a:t>39 Synchronous languages</a:t>
            </a:r>
          </a:p>
          <a:p>
            <a:pPr marL="0" indent="0">
              <a:buNone/>
            </a:pPr>
            <a:r>
              <a:rPr lang="en-US" altLang="zh-CN" sz="1200" dirty="0"/>
              <a:t>40 Syntax handling languages</a:t>
            </a:r>
          </a:p>
          <a:p>
            <a:pPr marL="0" indent="0">
              <a:buNone/>
            </a:pPr>
            <a:r>
              <a:rPr lang="en-US" altLang="zh-CN" sz="1200" dirty="0"/>
              <a:t>41 Visual languages</a:t>
            </a:r>
          </a:p>
          <a:p>
            <a:pPr marL="0" indent="0">
              <a:buNone/>
            </a:pPr>
            <a:r>
              <a:rPr lang="en-US" altLang="zh-CN" sz="1200" dirty="0"/>
              <a:t>42 Wirth languages</a:t>
            </a:r>
          </a:p>
          <a:p>
            <a:pPr marL="0" indent="0">
              <a:buNone/>
            </a:pPr>
            <a:r>
              <a:rPr lang="en-US" altLang="zh-CN" sz="1200" dirty="0"/>
              <a:t>43 XML-based languages</a:t>
            </a:r>
          </a:p>
          <a:p>
            <a:pPr marL="0" indent="0">
              <a:buNone/>
            </a:pPr>
            <a:endParaRPr lang="zh-CN" altLang="en-US" sz="1200" dirty="0"/>
          </a:p>
          <a:p>
            <a:pPr marL="0" indent="0">
              <a:buNone/>
            </a:pPr>
            <a:endParaRPr lang="zh-CN" altLang="en-US" sz="1200" dirty="0"/>
          </a:p>
        </p:txBody>
      </p:sp>
    </p:spTree>
    <p:extLst>
      <p:ext uri="{BB962C8B-B14F-4D97-AF65-F5344CB8AC3E}">
        <p14:creationId xmlns:p14="http://schemas.microsoft.com/office/powerpoint/2010/main" val="56063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anim calcmode="lin" valueType="num">
                                      <p:cBhvr additive="base">
                                        <p:cTn id="7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anim calcmode="lin" valueType="num">
                                      <p:cBhvr additive="base">
                                        <p:cTn id="79"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txEl>
                                              <p:pRg st="13" end="13"/>
                                            </p:txEl>
                                          </p:spTgt>
                                        </p:tgtEl>
                                        <p:attrNameLst>
                                          <p:attrName>style.visibility</p:attrName>
                                        </p:attrNameLst>
                                      </p:cBhvr>
                                      <p:to>
                                        <p:strVal val="visible"/>
                                      </p:to>
                                    </p:set>
                                    <p:anim calcmode="lin" valueType="num">
                                      <p:cBhvr additive="base">
                                        <p:cTn id="85"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xEl>
                                              <p:pRg st="14" end="14"/>
                                            </p:txEl>
                                          </p:spTgt>
                                        </p:tgtEl>
                                        <p:attrNameLst>
                                          <p:attrName>style.visibility</p:attrName>
                                        </p:attrNameLst>
                                      </p:cBhvr>
                                      <p:to>
                                        <p:strVal val="visible"/>
                                      </p:to>
                                    </p:set>
                                    <p:anim calcmode="lin" valueType="num">
                                      <p:cBhvr additive="base">
                                        <p:cTn id="91"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
                                            <p:txEl>
                                              <p:pRg st="15" end="15"/>
                                            </p:txEl>
                                          </p:spTgt>
                                        </p:tgtEl>
                                        <p:attrNameLst>
                                          <p:attrName>style.visibility</p:attrName>
                                        </p:attrNameLst>
                                      </p:cBhvr>
                                      <p:to>
                                        <p:strVal val="visible"/>
                                      </p:to>
                                    </p:set>
                                    <p:anim calcmode="lin" valueType="num">
                                      <p:cBhvr additive="base">
                                        <p:cTn id="97"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5">
                                            <p:txEl>
                                              <p:pRg st="16" end="16"/>
                                            </p:txEl>
                                          </p:spTgt>
                                        </p:tgtEl>
                                        <p:attrNameLst>
                                          <p:attrName>style.visibility</p:attrName>
                                        </p:attrNameLst>
                                      </p:cBhvr>
                                      <p:to>
                                        <p:strVal val="visible"/>
                                      </p:to>
                                    </p:set>
                                    <p:anim calcmode="lin" valueType="num">
                                      <p:cBhvr additive="base">
                                        <p:cTn id="103"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5">
                                            <p:txEl>
                                              <p:pRg st="17" end="17"/>
                                            </p:txEl>
                                          </p:spTgt>
                                        </p:tgtEl>
                                        <p:attrNameLst>
                                          <p:attrName>style.visibility</p:attrName>
                                        </p:attrNameLst>
                                      </p:cBhvr>
                                      <p:to>
                                        <p:strVal val="visible"/>
                                      </p:to>
                                    </p:set>
                                    <p:anim calcmode="lin" valueType="num">
                                      <p:cBhvr additive="base">
                                        <p:cTn id="109" dur="500" fill="hold"/>
                                        <p:tgtEl>
                                          <p:spTgt spid="5">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5">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5">
                                            <p:txEl>
                                              <p:pRg st="18" end="18"/>
                                            </p:txEl>
                                          </p:spTgt>
                                        </p:tgtEl>
                                        <p:attrNameLst>
                                          <p:attrName>style.visibility</p:attrName>
                                        </p:attrNameLst>
                                      </p:cBhvr>
                                      <p:to>
                                        <p:strVal val="visible"/>
                                      </p:to>
                                    </p:set>
                                    <p:anim calcmode="lin" valueType="num">
                                      <p:cBhvr additive="base">
                                        <p:cTn id="115" dur="500" fill="hold"/>
                                        <p:tgtEl>
                                          <p:spTgt spid="5">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5">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5">
                                            <p:txEl>
                                              <p:pRg st="19" end="19"/>
                                            </p:txEl>
                                          </p:spTgt>
                                        </p:tgtEl>
                                        <p:attrNameLst>
                                          <p:attrName>style.visibility</p:attrName>
                                        </p:attrNameLst>
                                      </p:cBhvr>
                                      <p:to>
                                        <p:strVal val="visible"/>
                                      </p:to>
                                    </p:set>
                                    <p:anim calcmode="lin" valueType="num">
                                      <p:cBhvr additive="base">
                                        <p:cTn id="121" dur="500" fill="hold"/>
                                        <p:tgtEl>
                                          <p:spTgt spid="5">
                                            <p:txEl>
                                              <p:pRg st="19" end="1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5">
                                            <p:txEl>
                                              <p:pRg st="20" end="20"/>
                                            </p:txEl>
                                          </p:spTgt>
                                        </p:tgtEl>
                                        <p:attrNameLst>
                                          <p:attrName>style.visibility</p:attrName>
                                        </p:attrNameLst>
                                      </p:cBhvr>
                                      <p:to>
                                        <p:strVal val="visible"/>
                                      </p:to>
                                    </p:set>
                                    <p:anim calcmode="lin" valueType="num">
                                      <p:cBhvr additive="base">
                                        <p:cTn id="127" dur="500" fill="hold"/>
                                        <p:tgtEl>
                                          <p:spTgt spid="5">
                                            <p:txEl>
                                              <p:pRg st="20" end="20"/>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5">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5">
                                            <p:txEl>
                                              <p:pRg st="21" end="21"/>
                                            </p:txEl>
                                          </p:spTgt>
                                        </p:tgtEl>
                                        <p:attrNameLst>
                                          <p:attrName>style.visibility</p:attrName>
                                        </p:attrNameLst>
                                      </p:cBhvr>
                                      <p:to>
                                        <p:strVal val="visible"/>
                                      </p:to>
                                    </p:set>
                                    <p:anim calcmode="lin" valueType="num">
                                      <p:cBhvr additive="base">
                                        <p:cTn id="133" dur="500" fill="hold"/>
                                        <p:tgtEl>
                                          <p:spTgt spid="5">
                                            <p:txEl>
                                              <p:pRg st="21" end="21"/>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5">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5">
                                            <p:txEl>
                                              <p:pRg st="22" end="22"/>
                                            </p:txEl>
                                          </p:spTgt>
                                        </p:tgtEl>
                                        <p:attrNameLst>
                                          <p:attrName>style.visibility</p:attrName>
                                        </p:attrNameLst>
                                      </p:cBhvr>
                                      <p:to>
                                        <p:strVal val="visible"/>
                                      </p:to>
                                    </p:set>
                                    <p:anim calcmode="lin" valueType="num">
                                      <p:cBhvr additive="base">
                                        <p:cTn id="139" dur="500" fill="hold"/>
                                        <p:tgtEl>
                                          <p:spTgt spid="5">
                                            <p:txEl>
                                              <p:pRg st="22" end="22"/>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5">
                                            <p:txEl>
                                              <p:pRg st="22" end="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How many types of programming language</a:t>
            </a:r>
            <a:endParaRPr lang="zh-CN" altLang="en-US" sz="2800" dirty="0"/>
          </a:p>
        </p:txBody>
      </p:sp>
      <p:sp>
        <p:nvSpPr>
          <p:cNvPr id="3" name="内容占位符 2"/>
          <p:cNvSpPr>
            <a:spLocks noGrp="1"/>
          </p:cNvSpPr>
          <p:nvPr>
            <p:ph idx="1"/>
          </p:nvPr>
        </p:nvSpPr>
        <p:spPr/>
        <p:txBody>
          <a:bodyPr/>
          <a:lstStyle/>
          <a:p>
            <a:pPr>
              <a:lnSpc>
                <a:spcPct val="200000"/>
              </a:lnSpc>
            </a:pPr>
            <a:r>
              <a:rPr lang="en-US" altLang="zh-CN" sz="2800" dirty="0"/>
              <a:t>Imperative</a:t>
            </a:r>
          </a:p>
          <a:p>
            <a:pPr>
              <a:lnSpc>
                <a:spcPct val="200000"/>
              </a:lnSpc>
            </a:pPr>
            <a:r>
              <a:rPr lang="en-US" altLang="zh-CN" sz="2800" dirty="0"/>
              <a:t>Object-oriented</a:t>
            </a:r>
          </a:p>
          <a:p>
            <a:pPr>
              <a:lnSpc>
                <a:spcPct val="200000"/>
              </a:lnSpc>
            </a:pPr>
            <a:r>
              <a:rPr lang="en-US" altLang="zh-CN" sz="2800" dirty="0"/>
              <a:t>Functional</a:t>
            </a:r>
          </a:p>
          <a:p>
            <a:pPr>
              <a:lnSpc>
                <a:spcPct val="200000"/>
              </a:lnSpc>
            </a:pPr>
            <a:r>
              <a:rPr lang="en-US" altLang="zh-CN" sz="2800" dirty="0"/>
              <a:t>Logical</a:t>
            </a:r>
          </a:p>
          <a:p>
            <a:pPr>
              <a:lnSpc>
                <a:spcPct val="200000"/>
              </a:lnSpc>
            </a:pPr>
            <a:endParaRPr lang="en-US" altLang="zh-CN" sz="2800" dirty="0"/>
          </a:p>
          <a:p>
            <a:pPr>
              <a:lnSpc>
                <a:spcPct val="200000"/>
              </a:lnSpc>
            </a:pPr>
            <a:endParaRPr lang="zh-CN" altLang="en-US" sz="2800" dirty="0"/>
          </a:p>
        </p:txBody>
      </p:sp>
    </p:spTree>
    <p:extLst>
      <p:ext uri="{BB962C8B-B14F-4D97-AF65-F5344CB8AC3E}">
        <p14:creationId xmlns:p14="http://schemas.microsoft.com/office/powerpoint/2010/main" val="30042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programming language?</a:t>
            </a:r>
            <a:endParaRPr lang="zh-CN" altLang="en-US" dirty="0"/>
          </a:p>
        </p:txBody>
      </p:sp>
      <p:sp>
        <p:nvSpPr>
          <p:cNvPr id="3" name="内容占位符 2"/>
          <p:cNvSpPr>
            <a:spLocks noGrp="1"/>
          </p:cNvSpPr>
          <p:nvPr>
            <p:ph idx="1"/>
          </p:nvPr>
        </p:nvSpPr>
        <p:spPr/>
        <p:txBody>
          <a:bodyPr/>
          <a:lstStyle/>
          <a:p>
            <a:pPr algn="l">
              <a:lnSpc>
                <a:spcPct val="150000"/>
              </a:lnSpc>
            </a:pPr>
            <a:r>
              <a:rPr lang="en-US" altLang="zh-CN" sz="2600" dirty="0">
                <a:solidFill>
                  <a:srgbClr val="FF0000"/>
                </a:solidFill>
              </a:rPr>
              <a:t>Artificial language </a:t>
            </a:r>
            <a:endParaRPr lang="zh-CN" altLang="en-US" sz="2600" dirty="0">
              <a:solidFill>
                <a:srgbClr val="FF0000"/>
              </a:solidFill>
            </a:endParaRPr>
          </a:p>
          <a:p>
            <a:pPr algn="l">
              <a:lnSpc>
                <a:spcPct val="150000"/>
              </a:lnSpc>
            </a:pPr>
            <a:r>
              <a:rPr lang="en-US" altLang="zh-CN" sz="2600" dirty="0"/>
              <a:t>A programming language is a </a:t>
            </a:r>
            <a:r>
              <a:rPr lang="en-US" altLang="zh-CN" sz="2600" dirty="0">
                <a:solidFill>
                  <a:srgbClr val="FF0000"/>
                </a:solidFill>
              </a:rPr>
              <a:t>formal constructed </a:t>
            </a:r>
            <a:r>
              <a:rPr lang="en-US" altLang="zh-CN" sz="2600" dirty="0"/>
              <a:t>language designed to </a:t>
            </a:r>
            <a:r>
              <a:rPr lang="en-US" altLang="zh-CN" sz="2600" dirty="0">
                <a:solidFill>
                  <a:srgbClr val="FF0000"/>
                </a:solidFill>
              </a:rPr>
              <a:t>communicate instructions to a machine</a:t>
            </a:r>
            <a:r>
              <a:rPr lang="en-US" altLang="zh-CN" sz="2600" dirty="0"/>
              <a:t>, particularly </a:t>
            </a:r>
            <a:r>
              <a:rPr lang="en-US" altLang="zh-CN" sz="2600" dirty="0">
                <a:solidFill>
                  <a:srgbClr val="FF0000"/>
                </a:solidFill>
              </a:rPr>
              <a:t>a computer</a:t>
            </a:r>
            <a:r>
              <a:rPr lang="en-US" altLang="zh-CN" sz="2600" dirty="0"/>
              <a:t>. </a:t>
            </a:r>
          </a:p>
          <a:p>
            <a:pPr algn="l">
              <a:lnSpc>
                <a:spcPct val="150000"/>
              </a:lnSpc>
            </a:pPr>
            <a:r>
              <a:rPr lang="en-US" altLang="zh-CN" sz="2600" dirty="0"/>
              <a:t>Programming languages can be used to create </a:t>
            </a:r>
            <a:r>
              <a:rPr lang="en-US" altLang="zh-CN" sz="2600" dirty="0">
                <a:solidFill>
                  <a:srgbClr val="FF0000"/>
                </a:solidFill>
              </a:rPr>
              <a:t>programs</a:t>
            </a:r>
            <a:r>
              <a:rPr lang="en-US" altLang="zh-CN" sz="2600" dirty="0"/>
              <a:t> to </a:t>
            </a:r>
            <a:r>
              <a:rPr lang="en-US" altLang="zh-CN" sz="2600" dirty="0">
                <a:solidFill>
                  <a:srgbClr val="FF0000"/>
                </a:solidFill>
              </a:rPr>
              <a:t>control the behavior of a machine</a:t>
            </a:r>
            <a:r>
              <a:rPr lang="en-US" altLang="zh-CN" sz="2600" dirty="0"/>
              <a:t> or </a:t>
            </a:r>
            <a:r>
              <a:rPr lang="en-US" altLang="zh-CN" sz="2600" dirty="0">
                <a:solidFill>
                  <a:srgbClr val="FF0000"/>
                </a:solidFill>
              </a:rPr>
              <a:t>to express algorithms.</a:t>
            </a:r>
          </a:p>
          <a:p>
            <a:pPr algn="l">
              <a:lnSpc>
                <a:spcPct val="150000"/>
              </a:lnSpc>
            </a:pPr>
            <a:endParaRPr lang="zh-CN" altLang="en-US" sz="2600" dirty="0"/>
          </a:p>
        </p:txBody>
      </p:sp>
      <p:sp>
        <p:nvSpPr>
          <p:cNvPr id="4" name="矩形 3"/>
          <p:cNvSpPr/>
          <p:nvPr/>
        </p:nvSpPr>
        <p:spPr>
          <a:xfrm>
            <a:off x="1043608" y="1988840"/>
            <a:ext cx="7272808" cy="200362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lnSpc>
                <a:spcPct val="150000"/>
              </a:lnSpc>
            </a:pPr>
            <a:r>
              <a:rPr lang="en-US" altLang="zh-CN" sz="2400" dirty="0"/>
              <a:t>Programming languages differ from natural languages </a:t>
            </a:r>
          </a:p>
          <a:p>
            <a:pPr lvl="1" algn="l">
              <a:lnSpc>
                <a:spcPct val="150000"/>
              </a:lnSpc>
            </a:pPr>
            <a:r>
              <a:rPr lang="en-US" altLang="zh-CN" sz="1800" dirty="0"/>
              <a:t>natural languages are only used for </a:t>
            </a:r>
            <a:r>
              <a:rPr lang="en-US" altLang="zh-CN" sz="1800" dirty="0">
                <a:solidFill>
                  <a:srgbClr val="FF0000"/>
                </a:solidFill>
              </a:rPr>
              <a:t>interaction</a:t>
            </a:r>
            <a:r>
              <a:rPr lang="en-US" altLang="zh-CN" sz="1800" dirty="0"/>
              <a:t> between people</a:t>
            </a:r>
          </a:p>
          <a:p>
            <a:pPr lvl="1" algn="l">
              <a:lnSpc>
                <a:spcPct val="150000"/>
              </a:lnSpc>
            </a:pPr>
            <a:r>
              <a:rPr lang="en-US" altLang="zh-CN" sz="1800" dirty="0"/>
              <a:t>programming languages also allow humans to communicate instructions to machines. </a:t>
            </a:r>
            <a:endParaRPr lang="zh-CN" altLang="en-US" sz="1800" dirty="0"/>
          </a:p>
        </p:txBody>
      </p:sp>
    </p:spTree>
    <p:extLst>
      <p:ext uri="{BB962C8B-B14F-4D97-AF65-F5344CB8AC3E}">
        <p14:creationId xmlns:p14="http://schemas.microsoft.com/office/powerpoint/2010/main" val="73309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4"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288" y="548680"/>
            <a:ext cx="8208962" cy="4752975"/>
          </a:xfrm>
        </p:spPr>
        <p:txBody>
          <a:bodyPr/>
          <a:lstStyle/>
          <a:p>
            <a:pPr algn="l">
              <a:lnSpc>
                <a:spcPct val="150000"/>
              </a:lnSpc>
            </a:pPr>
            <a:r>
              <a:rPr lang="en-US" altLang="zh-CN" sz="2000" dirty="0"/>
              <a:t>Programs </a:t>
            </a:r>
            <a:r>
              <a:rPr lang="en-US" altLang="zh-CN" sz="2000" dirty="0">
                <a:solidFill>
                  <a:srgbClr val="FF0000"/>
                </a:solidFill>
              </a:rPr>
              <a:t>are written and read by </a:t>
            </a:r>
            <a:r>
              <a:rPr lang="en-US" altLang="zh-CN" sz="2000" dirty="0"/>
              <a:t>humans but are </a:t>
            </a:r>
            <a:r>
              <a:rPr lang="en-US" altLang="zh-CN" sz="2000" dirty="0">
                <a:solidFill>
                  <a:srgbClr val="FF0000"/>
                </a:solidFill>
              </a:rPr>
              <a:t>executed by </a:t>
            </a:r>
            <a:r>
              <a:rPr lang="en-US" altLang="zh-CN" sz="2000" dirty="0"/>
              <a:t>computers. </a:t>
            </a:r>
          </a:p>
          <a:p>
            <a:pPr lvl="1" algn="l">
              <a:lnSpc>
                <a:spcPct val="150000"/>
              </a:lnSpc>
            </a:pPr>
            <a:r>
              <a:rPr lang="en-US" altLang="zh-CN" sz="1800" dirty="0"/>
              <a:t>Since both humans and computers must be able to understand programs, it is necessary to understand the requirements of both classes of users. </a:t>
            </a:r>
            <a:endParaRPr lang="zh-CN" altLang="zh-CN" sz="1800" dirty="0"/>
          </a:p>
          <a:p>
            <a:pPr algn="l">
              <a:lnSpc>
                <a:spcPct val="150000"/>
              </a:lnSpc>
            </a:pPr>
            <a:r>
              <a:rPr lang="en-US" altLang="zh-CN" sz="2000" dirty="0"/>
              <a:t>The native programming languages of computers bear little </a:t>
            </a:r>
            <a:r>
              <a:rPr lang="en-US" altLang="zh-CN" sz="2000" dirty="0">
                <a:solidFill>
                  <a:srgbClr val="FF0000"/>
                </a:solidFill>
              </a:rPr>
              <a:t>resemblance</a:t>
            </a:r>
            <a:r>
              <a:rPr lang="en-US" altLang="zh-CN" sz="2000" dirty="0"/>
              <a:t> to natural languages. </a:t>
            </a:r>
          </a:p>
          <a:p>
            <a:pPr algn="l">
              <a:lnSpc>
                <a:spcPct val="150000"/>
              </a:lnSpc>
            </a:pPr>
            <a:r>
              <a:rPr lang="en-US" altLang="zh-CN" sz="2000" dirty="0"/>
              <a:t>Machine languages are unstructured and contain </a:t>
            </a:r>
            <a:r>
              <a:rPr lang="en-US" altLang="zh-CN" sz="2000" b="1" dirty="0">
                <a:solidFill>
                  <a:srgbClr val="FF0000"/>
                </a:solidFill>
              </a:rPr>
              <a:t>few</a:t>
            </a:r>
            <a:r>
              <a:rPr lang="en-US" altLang="zh-CN" sz="2000" dirty="0"/>
              <a:t>, if any, constructs resembling the level at which </a:t>
            </a:r>
            <a:r>
              <a:rPr lang="en-US" altLang="zh-CN" sz="2000" dirty="0">
                <a:solidFill>
                  <a:srgbClr val="FF0000"/>
                </a:solidFill>
              </a:rPr>
              <a:t>humans think</a:t>
            </a:r>
            <a:r>
              <a:rPr lang="en-US" altLang="zh-CN" sz="2000" dirty="0"/>
              <a:t>. </a:t>
            </a:r>
          </a:p>
          <a:p>
            <a:pPr algn="l">
              <a:lnSpc>
                <a:spcPct val="150000"/>
              </a:lnSpc>
            </a:pPr>
            <a:r>
              <a:rPr lang="en-US" altLang="zh-CN" sz="2000" dirty="0"/>
              <a:t>The instructions typically include </a:t>
            </a:r>
            <a:r>
              <a:rPr lang="en-US" altLang="zh-CN" sz="2000" dirty="0">
                <a:solidFill>
                  <a:srgbClr val="FF0000"/>
                </a:solidFill>
              </a:rPr>
              <a:t>arithmetic</a:t>
            </a:r>
            <a:r>
              <a:rPr lang="en-US" altLang="zh-CN" sz="2000" dirty="0"/>
              <a:t> and </a:t>
            </a:r>
            <a:r>
              <a:rPr lang="en-US" altLang="zh-CN" sz="2000" dirty="0">
                <a:solidFill>
                  <a:srgbClr val="FF0000"/>
                </a:solidFill>
              </a:rPr>
              <a:t>logical operations</a:t>
            </a:r>
            <a:r>
              <a:rPr lang="en-US" altLang="zh-CN" sz="2000" dirty="0"/>
              <a:t>, </a:t>
            </a:r>
            <a:r>
              <a:rPr lang="en-US" altLang="zh-CN" sz="2000" dirty="0">
                <a:solidFill>
                  <a:srgbClr val="FF0000"/>
                </a:solidFill>
              </a:rPr>
              <a:t>memory modification</a:t>
            </a:r>
            <a:r>
              <a:rPr lang="en-US" altLang="zh-CN" sz="2000" dirty="0"/>
              <a:t> instructions and </a:t>
            </a:r>
            <a:r>
              <a:rPr lang="en-US" altLang="zh-CN" sz="2000" dirty="0">
                <a:solidFill>
                  <a:srgbClr val="FF0000"/>
                </a:solidFill>
              </a:rPr>
              <a:t>branching</a:t>
            </a:r>
            <a:r>
              <a:rPr lang="en-US" altLang="zh-CN" sz="2000" dirty="0"/>
              <a:t> instructions. </a:t>
            </a:r>
            <a:endParaRPr lang="zh-CN" altLang="en-US" sz="2000" dirty="0"/>
          </a:p>
        </p:txBody>
      </p:sp>
    </p:spTree>
    <p:extLst>
      <p:ext uri="{BB962C8B-B14F-4D97-AF65-F5344CB8AC3E}">
        <p14:creationId xmlns:p14="http://schemas.microsoft.com/office/powerpoint/2010/main" val="10804706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620688"/>
            <a:ext cx="8208962" cy="4752975"/>
          </a:xfrm>
        </p:spPr>
        <p:txBody>
          <a:bodyPr/>
          <a:lstStyle/>
          <a:p>
            <a:pPr algn="l">
              <a:lnSpc>
                <a:spcPct val="150000"/>
              </a:lnSpc>
            </a:pPr>
            <a:r>
              <a:rPr lang="en-US" altLang="zh-CN" sz="2000" dirty="0"/>
              <a:t> For example, the circumference computation might be written in assembly language as: </a:t>
            </a:r>
          </a:p>
          <a:p>
            <a:pPr marL="1703387" lvl="5" indent="0" algn="l">
              <a:lnSpc>
                <a:spcPct val="150000"/>
              </a:lnSpc>
            </a:pPr>
            <a:r>
              <a:rPr lang="en-US" altLang="zh-CN" dirty="0"/>
              <a:t>Load Radius R1</a:t>
            </a:r>
          </a:p>
          <a:p>
            <a:pPr marL="1703387" lvl="5" indent="0" algn="l">
              <a:lnSpc>
                <a:spcPct val="150000"/>
              </a:lnSpc>
            </a:pPr>
            <a:r>
              <a:rPr lang="en-US" altLang="zh-CN" dirty="0" err="1"/>
              <a:t>Mult</a:t>
            </a:r>
            <a:r>
              <a:rPr lang="en-US" altLang="zh-CN" dirty="0"/>
              <a:t> R1 2 R1</a:t>
            </a:r>
          </a:p>
          <a:p>
            <a:pPr marL="1703387" lvl="5" indent="0" algn="l">
              <a:lnSpc>
                <a:spcPct val="150000"/>
              </a:lnSpc>
            </a:pPr>
            <a:r>
              <a:rPr lang="en-US" altLang="zh-CN" dirty="0"/>
              <a:t>Load Pi R2</a:t>
            </a:r>
          </a:p>
          <a:p>
            <a:pPr marL="1703387" lvl="5" indent="0" algn="l">
              <a:lnSpc>
                <a:spcPct val="150000"/>
              </a:lnSpc>
            </a:pPr>
            <a:r>
              <a:rPr lang="en-US" altLang="zh-CN" dirty="0" err="1"/>
              <a:t>Mult</a:t>
            </a:r>
            <a:r>
              <a:rPr lang="en-US" altLang="zh-CN" dirty="0"/>
              <a:t> R1 R2 R1</a:t>
            </a:r>
          </a:p>
          <a:p>
            <a:pPr marL="1703387" lvl="5" indent="0" algn="l">
              <a:lnSpc>
                <a:spcPct val="150000"/>
              </a:lnSpc>
            </a:pPr>
            <a:r>
              <a:rPr lang="en-US" altLang="zh-CN" dirty="0"/>
              <a:t>Store R1 Circumference</a:t>
            </a:r>
          </a:p>
          <a:p>
            <a:pPr algn="l">
              <a:lnSpc>
                <a:spcPct val="150000"/>
              </a:lnSpc>
            </a:pPr>
            <a:r>
              <a:rPr lang="en-US" altLang="zh-CN" sz="2000" dirty="0"/>
              <a:t>imperative programs have tended to be </a:t>
            </a:r>
            <a:r>
              <a:rPr lang="en-US" altLang="zh-CN" sz="2000" dirty="0">
                <a:solidFill>
                  <a:srgbClr val="FF0000"/>
                </a:solidFill>
              </a:rPr>
              <a:t>more efficient </a:t>
            </a:r>
            <a:r>
              <a:rPr lang="en-US" altLang="zh-CN" sz="2000" dirty="0"/>
              <a:t>in their use of </a:t>
            </a:r>
            <a:r>
              <a:rPr lang="en-US" altLang="zh-CN" sz="2000" dirty="0">
                <a:solidFill>
                  <a:srgbClr val="FF0000"/>
                </a:solidFill>
              </a:rPr>
              <a:t>time and space </a:t>
            </a:r>
            <a:r>
              <a:rPr lang="en-US" altLang="zh-CN" sz="2000" dirty="0"/>
              <a:t>than equivalent functional and logic programs. </a:t>
            </a:r>
          </a:p>
          <a:p>
            <a:pPr lvl="1" algn="l">
              <a:lnSpc>
                <a:spcPct val="150000"/>
              </a:lnSpc>
            </a:pPr>
            <a:r>
              <a:rPr lang="en-US" altLang="zh-CN" sz="1800" dirty="0"/>
              <a:t>Because the imperative model is closer to actual hardware, </a:t>
            </a:r>
          </a:p>
        </p:txBody>
      </p:sp>
    </p:spTree>
    <p:extLst>
      <p:ext uri="{BB962C8B-B14F-4D97-AF65-F5344CB8AC3E}">
        <p14:creationId xmlns:p14="http://schemas.microsoft.com/office/powerpoint/2010/main" val="182369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288" y="836265"/>
            <a:ext cx="8208962" cy="4752975"/>
          </a:xfrm>
        </p:spPr>
        <p:txBody>
          <a:bodyPr/>
          <a:lstStyle/>
          <a:p>
            <a:pPr algn="l">
              <a:lnSpc>
                <a:spcPct val="150000"/>
              </a:lnSpc>
            </a:pPr>
            <a:r>
              <a:rPr lang="en-US" altLang="zh-CN" sz="2000" dirty="0"/>
              <a:t>Natural languages are not suitable for programming languages </a:t>
            </a:r>
          </a:p>
          <a:p>
            <a:pPr lvl="1" algn="l">
              <a:lnSpc>
                <a:spcPct val="150000"/>
              </a:lnSpc>
            </a:pPr>
            <a:r>
              <a:rPr lang="en-US" altLang="zh-CN" sz="1600" dirty="0"/>
              <a:t>because humans themselves do not use natural languages when they construct precise formulations of concepts and principles of particular knowledge domains. </a:t>
            </a:r>
          </a:p>
          <a:p>
            <a:pPr algn="l">
              <a:lnSpc>
                <a:spcPct val="150000"/>
              </a:lnSpc>
            </a:pPr>
            <a:r>
              <a:rPr lang="en-US" altLang="zh-CN" sz="2000" dirty="0"/>
              <a:t>Instead, they use a </a:t>
            </a:r>
            <a:r>
              <a:rPr lang="en-US" altLang="zh-CN" sz="2000" b="1" dirty="0">
                <a:solidFill>
                  <a:srgbClr val="FF0000"/>
                </a:solidFill>
              </a:rPr>
              <a:t>mix</a:t>
            </a:r>
            <a:r>
              <a:rPr lang="en-US" altLang="zh-CN" sz="2000" dirty="0"/>
              <a:t> of natural language, formalized symbolic notations of mathematics and logic and diagrams. </a:t>
            </a:r>
          </a:p>
          <a:p>
            <a:pPr algn="l">
              <a:lnSpc>
                <a:spcPct val="150000"/>
              </a:lnSpc>
            </a:pPr>
            <a:r>
              <a:rPr lang="en-US" altLang="zh-CN" sz="2000" dirty="0"/>
              <a:t>The </a:t>
            </a:r>
            <a:r>
              <a:rPr lang="en-US" altLang="zh-CN" sz="2000" dirty="0">
                <a:solidFill>
                  <a:srgbClr val="FF0000"/>
                </a:solidFill>
              </a:rPr>
              <a:t>most successful </a:t>
            </a:r>
            <a:r>
              <a:rPr lang="en-US" altLang="zh-CN" sz="2000" dirty="0"/>
              <a:t>of these symbolic notations contain </a:t>
            </a:r>
            <a:r>
              <a:rPr lang="en-US" altLang="zh-CN" sz="2000" dirty="0">
                <a:solidFill>
                  <a:srgbClr val="FF0000"/>
                </a:solidFill>
              </a:rPr>
              <a:t>a few </a:t>
            </a:r>
            <a:r>
              <a:rPr lang="en-US" altLang="zh-CN" sz="2000" dirty="0"/>
              <a:t>basic objects which may </a:t>
            </a:r>
            <a:r>
              <a:rPr lang="en-US" altLang="zh-CN" sz="2000" dirty="0">
                <a:solidFill>
                  <a:srgbClr val="FF0000"/>
                </a:solidFill>
              </a:rPr>
              <a:t>be combined </a:t>
            </a:r>
            <a:r>
              <a:rPr lang="en-US" altLang="zh-CN" sz="2000" dirty="0"/>
              <a:t>through </a:t>
            </a:r>
            <a:r>
              <a:rPr lang="en-US" altLang="zh-CN" sz="2000" dirty="0">
                <a:solidFill>
                  <a:srgbClr val="FF0000"/>
                </a:solidFill>
              </a:rPr>
              <a:t>a few simple rules </a:t>
            </a:r>
            <a:r>
              <a:rPr lang="en-US" altLang="zh-CN" sz="2000" dirty="0"/>
              <a:t>to produce objects of </a:t>
            </a:r>
            <a:r>
              <a:rPr lang="en-US" altLang="zh-CN" sz="2000" dirty="0">
                <a:solidFill>
                  <a:srgbClr val="FF0000"/>
                </a:solidFill>
              </a:rPr>
              <a:t>arbitrary levels </a:t>
            </a:r>
            <a:r>
              <a:rPr lang="en-US" altLang="zh-CN" sz="2000" dirty="0"/>
              <a:t>of complexity. </a:t>
            </a:r>
          </a:p>
          <a:p>
            <a:pPr algn="l">
              <a:lnSpc>
                <a:spcPct val="150000"/>
              </a:lnSpc>
            </a:pPr>
            <a:r>
              <a:rPr lang="en-US" altLang="zh-CN" sz="2000" dirty="0"/>
              <a:t>In these systems, humans </a:t>
            </a:r>
            <a:r>
              <a:rPr lang="en-US" altLang="zh-CN" sz="2000" dirty="0">
                <a:solidFill>
                  <a:srgbClr val="FF0000"/>
                </a:solidFill>
              </a:rPr>
              <a:t>reduce complexity</a:t>
            </a:r>
            <a:r>
              <a:rPr lang="en-US" altLang="zh-CN" sz="2000" dirty="0"/>
              <a:t> by the use of </a:t>
            </a:r>
            <a:r>
              <a:rPr lang="en-US" altLang="zh-CN" sz="2000" dirty="0">
                <a:solidFill>
                  <a:schemeClr val="accent2"/>
                </a:solidFill>
              </a:rPr>
              <a:t>definitions</a:t>
            </a:r>
            <a:r>
              <a:rPr lang="en-US" altLang="zh-CN" sz="2000" dirty="0"/>
              <a:t>, </a:t>
            </a:r>
            <a:r>
              <a:rPr lang="en-US" altLang="zh-CN" sz="2000" dirty="0">
                <a:solidFill>
                  <a:schemeClr val="accent2"/>
                </a:solidFill>
              </a:rPr>
              <a:t>abstractions,</a:t>
            </a:r>
            <a:r>
              <a:rPr lang="en-US" altLang="zh-CN" sz="2000" dirty="0"/>
              <a:t> </a:t>
            </a:r>
            <a:r>
              <a:rPr lang="en-US" altLang="zh-CN" sz="2000" dirty="0">
                <a:solidFill>
                  <a:schemeClr val="accent2"/>
                </a:solidFill>
              </a:rPr>
              <a:t>generalizations</a:t>
            </a:r>
            <a:r>
              <a:rPr lang="en-US" altLang="zh-CN" sz="2000" dirty="0"/>
              <a:t> and </a:t>
            </a:r>
            <a:r>
              <a:rPr lang="en-US" altLang="zh-CN" sz="2000" dirty="0">
                <a:solidFill>
                  <a:schemeClr val="accent2"/>
                </a:solidFill>
              </a:rPr>
              <a:t>analogies</a:t>
            </a:r>
            <a:r>
              <a:rPr lang="en-US" altLang="zh-CN" sz="2000" dirty="0"/>
              <a:t>. </a:t>
            </a:r>
          </a:p>
        </p:txBody>
      </p:sp>
    </p:spTree>
    <p:extLst>
      <p:ext uri="{BB962C8B-B14F-4D97-AF65-F5344CB8AC3E}">
        <p14:creationId xmlns:p14="http://schemas.microsoft.com/office/powerpoint/2010/main" val="18948170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836712"/>
            <a:ext cx="8208962" cy="4752975"/>
          </a:xfrm>
        </p:spPr>
        <p:txBody>
          <a:bodyPr/>
          <a:lstStyle/>
          <a:p>
            <a:pPr algn="l">
              <a:lnSpc>
                <a:spcPct val="150000"/>
              </a:lnSpc>
            </a:pPr>
            <a:r>
              <a:rPr lang="en-US" altLang="zh-CN" dirty="0"/>
              <a:t>Successful programming languages do the same by </a:t>
            </a:r>
            <a:r>
              <a:rPr lang="en-US" altLang="zh-CN" dirty="0">
                <a:solidFill>
                  <a:srgbClr val="FF0000"/>
                </a:solidFill>
              </a:rPr>
              <a:t>catering to </a:t>
            </a:r>
            <a:r>
              <a:rPr lang="en-US" altLang="zh-CN" dirty="0"/>
              <a:t>the </a:t>
            </a:r>
            <a:r>
              <a:rPr lang="en-US" altLang="zh-CN" dirty="0">
                <a:solidFill>
                  <a:srgbClr val="FF0000"/>
                </a:solidFill>
              </a:rPr>
              <a:t>natural problem solving approaches </a:t>
            </a:r>
            <a:r>
              <a:rPr lang="en-US" altLang="zh-CN" dirty="0"/>
              <a:t>used by humans. </a:t>
            </a:r>
          </a:p>
          <a:p>
            <a:pPr marL="0" indent="0" algn="l">
              <a:buNone/>
            </a:pPr>
            <a:endParaRPr lang="en-US" altLang="zh-CN" dirty="0"/>
          </a:p>
          <a:p>
            <a:pPr algn="l"/>
            <a:r>
              <a:rPr lang="en-US" altLang="zh-CN" dirty="0"/>
              <a:t>Ideally, programming languages should </a:t>
            </a:r>
            <a:r>
              <a:rPr lang="en-US" altLang="zh-CN" dirty="0">
                <a:solidFill>
                  <a:srgbClr val="FF0000"/>
                </a:solidFill>
              </a:rPr>
              <a:t>approach the level </a:t>
            </a:r>
            <a:r>
              <a:rPr lang="en-US" altLang="zh-CN" dirty="0"/>
              <a:t>at which </a:t>
            </a:r>
            <a:r>
              <a:rPr lang="en-US" altLang="zh-CN" dirty="0">
                <a:solidFill>
                  <a:schemeClr val="accent2"/>
                </a:solidFill>
              </a:rPr>
              <a:t>humans reason </a:t>
            </a:r>
            <a:r>
              <a:rPr lang="en-US" altLang="zh-CN" dirty="0"/>
              <a:t>and should </a:t>
            </a:r>
            <a:r>
              <a:rPr lang="en-US" altLang="zh-CN" dirty="0">
                <a:solidFill>
                  <a:srgbClr val="FF0000"/>
                </a:solidFill>
              </a:rPr>
              <a:t>reflect the notational approaches</a:t>
            </a:r>
            <a:r>
              <a:rPr lang="en-US" altLang="zh-CN" dirty="0"/>
              <a:t> that humans </a:t>
            </a:r>
            <a:r>
              <a:rPr lang="en-US" altLang="zh-CN" dirty="0">
                <a:solidFill>
                  <a:schemeClr val="accent2"/>
                </a:solidFill>
              </a:rPr>
              <a:t>use in problem solving</a:t>
            </a:r>
            <a:r>
              <a:rPr lang="en-US" altLang="zh-CN" dirty="0"/>
              <a:t> and </a:t>
            </a:r>
            <a:r>
              <a:rPr lang="en-US" altLang="zh-CN" dirty="0">
                <a:solidFill>
                  <a:srgbClr val="FF0000"/>
                </a:solidFill>
              </a:rPr>
              <a:t>must include ways </a:t>
            </a:r>
            <a:r>
              <a:rPr lang="en-US" altLang="zh-CN" dirty="0"/>
              <a:t>of </a:t>
            </a:r>
            <a:r>
              <a:rPr lang="en-US" altLang="zh-CN" dirty="0">
                <a:solidFill>
                  <a:schemeClr val="accent6"/>
                </a:solidFill>
              </a:rPr>
              <a:t>structuring programs </a:t>
            </a:r>
            <a:r>
              <a:rPr lang="en-US" altLang="zh-CN" dirty="0"/>
              <a:t>to ease the </a:t>
            </a:r>
            <a:r>
              <a:rPr lang="en-US" altLang="zh-CN" dirty="0">
                <a:solidFill>
                  <a:srgbClr val="FF0000"/>
                </a:solidFill>
              </a:rPr>
              <a:t>tasks</a:t>
            </a:r>
            <a:r>
              <a:rPr lang="en-US" altLang="zh-CN" dirty="0"/>
              <a:t> of program </a:t>
            </a:r>
            <a:r>
              <a:rPr lang="en-US" altLang="zh-CN" dirty="0">
                <a:solidFill>
                  <a:schemeClr val="accent6"/>
                </a:solidFill>
              </a:rPr>
              <a:t>understanding</a:t>
            </a:r>
            <a:r>
              <a:rPr lang="en-US" altLang="zh-CN" dirty="0"/>
              <a:t>, </a:t>
            </a:r>
            <a:r>
              <a:rPr lang="en-US" altLang="zh-CN" dirty="0">
                <a:solidFill>
                  <a:schemeClr val="accent6"/>
                </a:solidFill>
              </a:rPr>
              <a:t>debugging</a:t>
            </a:r>
            <a:r>
              <a:rPr lang="en-US" altLang="zh-CN" dirty="0"/>
              <a:t> and </a:t>
            </a:r>
            <a:r>
              <a:rPr lang="en-US" altLang="zh-CN" dirty="0">
                <a:solidFill>
                  <a:schemeClr val="accent6"/>
                </a:solidFill>
              </a:rPr>
              <a:t>maintenance</a:t>
            </a:r>
            <a:r>
              <a:rPr lang="en-US" altLang="zh-CN" dirty="0"/>
              <a:t>. </a:t>
            </a:r>
          </a:p>
          <a:p>
            <a:pPr algn="l"/>
            <a:endParaRPr lang="zh-CN" altLang="en-US" dirty="0"/>
          </a:p>
          <a:p>
            <a:endParaRPr lang="zh-CN" altLang="en-US" dirty="0"/>
          </a:p>
        </p:txBody>
      </p:sp>
    </p:spTree>
    <p:extLst>
      <p:ext uri="{BB962C8B-B14F-4D97-AF65-F5344CB8AC3E}">
        <p14:creationId xmlns:p14="http://schemas.microsoft.com/office/powerpoint/2010/main" val="19407507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200" dirty="0"/>
              <a:t>How to define programming language?</a:t>
            </a:r>
            <a:endParaRPr lang="zh-CN" altLang="en-US" sz="3200" dirty="0"/>
          </a:p>
        </p:txBody>
      </p:sp>
      <p:sp>
        <p:nvSpPr>
          <p:cNvPr id="3" name="内容占位符 2"/>
          <p:cNvSpPr>
            <a:spLocks noGrp="1"/>
          </p:cNvSpPr>
          <p:nvPr>
            <p:ph idx="1"/>
          </p:nvPr>
        </p:nvSpPr>
        <p:spPr/>
        <p:txBody>
          <a:bodyPr/>
          <a:lstStyle/>
          <a:p>
            <a:pPr>
              <a:lnSpc>
                <a:spcPct val="150000"/>
              </a:lnSpc>
            </a:pPr>
            <a:r>
              <a:rPr lang="en-US" altLang="zh-CN" dirty="0"/>
              <a:t>The description of a programming language is usually split into the two components of </a:t>
            </a:r>
            <a:r>
              <a:rPr lang="en-US" altLang="zh-CN" b="1" dirty="0">
                <a:solidFill>
                  <a:srgbClr val="FF0000"/>
                </a:solidFill>
              </a:rPr>
              <a:t>syntax</a:t>
            </a:r>
            <a:r>
              <a:rPr lang="en-US" altLang="zh-CN" dirty="0"/>
              <a:t> (form) and </a:t>
            </a:r>
            <a:r>
              <a:rPr lang="en-US" altLang="zh-CN" b="1" dirty="0">
                <a:solidFill>
                  <a:srgbClr val="FF0000"/>
                </a:solidFill>
              </a:rPr>
              <a:t>semantics</a:t>
            </a:r>
            <a:r>
              <a:rPr lang="en-US" altLang="zh-CN" dirty="0"/>
              <a:t> (meaning). </a:t>
            </a:r>
          </a:p>
          <a:p>
            <a:pPr>
              <a:lnSpc>
                <a:spcPct val="150000"/>
              </a:lnSpc>
            </a:pPr>
            <a:r>
              <a:rPr lang="en-US" altLang="zh-CN" dirty="0"/>
              <a:t>defined by a specification document </a:t>
            </a:r>
          </a:p>
          <a:p>
            <a:pPr lvl="1">
              <a:lnSpc>
                <a:spcPct val="150000"/>
              </a:lnSpc>
            </a:pPr>
            <a:r>
              <a:rPr lang="en-US" altLang="zh-CN" dirty="0"/>
              <a:t>the C programming language is specified by an ISO Standard</a:t>
            </a:r>
          </a:p>
          <a:p>
            <a:pPr>
              <a:lnSpc>
                <a:spcPct val="150000"/>
              </a:lnSpc>
            </a:pPr>
            <a:r>
              <a:rPr lang="en-US" altLang="zh-CN" dirty="0"/>
              <a:t>other languages have a dominant implementation that is treated as a reference</a:t>
            </a:r>
          </a:p>
          <a:p>
            <a:pPr lvl="1">
              <a:lnSpc>
                <a:spcPct val="150000"/>
              </a:lnSpc>
            </a:pPr>
            <a:r>
              <a:rPr lang="en-US" altLang="zh-CN" dirty="0" err="1"/>
              <a:t>Python,Google</a:t>
            </a:r>
            <a:r>
              <a:rPr lang="en-US" altLang="zh-CN" dirty="0"/>
              <a:t> </a:t>
            </a:r>
            <a:r>
              <a:rPr lang="en-US" altLang="zh-CN" dirty="0" err="1"/>
              <a:t>GO,Haskell,Ruby,Perl</a:t>
            </a:r>
            <a:endParaRPr lang="en-US" altLang="zh-CN" dirty="0"/>
          </a:p>
          <a:p>
            <a:pPr marL="0" indent="0">
              <a:lnSpc>
                <a:spcPct val="150000"/>
              </a:lnSpc>
              <a:buNone/>
            </a:pPr>
            <a:endParaRPr lang="zh-CN" altLang="en-US" dirty="0"/>
          </a:p>
        </p:txBody>
      </p:sp>
    </p:spTree>
    <p:extLst>
      <p:ext uri="{BB962C8B-B14F-4D97-AF65-F5344CB8AC3E}">
        <p14:creationId xmlns:p14="http://schemas.microsoft.com/office/powerpoint/2010/main" val="6927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pic>
        <p:nvPicPr>
          <p:cNvPr id="4" name="内容占位符 3"/>
          <p:cNvPicPr>
            <a:picLocks noGrp="1" noChangeAspect="1"/>
          </p:cNvPicPr>
          <p:nvPr>
            <p:ph idx="1"/>
          </p:nvPr>
        </p:nvPicPr>
        <p:blipFill>
          <a:blip r:embed="rId2"/>
          <a:stretch>
            <a:fillRect/>
          </a:stretch>
        </p:blipFill>
        <p:spPr>
          <a:xfrm>
            <a:off x="395288" y="1989872"/>
            <a:ext cx="8208962" cy="3598981"/>
          </a:xfrm>
          <a:prstGeom prst="rect">
            <a:avLst/>
          </a:prstGeom>
        </p:spPr>
      </p:pic>
    </p:spTree>
    <p:extLst>
      <p:ext uri="{BB962C8B-B14F-4D97-AF65-F5344CB8AC3E}">
        <p14:creationId xmlns:p14="http://schemas.microsoft.com/office/powerpoint/2010/main" val="18501939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Design idea</a:t>
            </a:r>
            <a:endParaRPr lang="zh-CN" altLang="en-US" dirty="0"/>
          </a:p>
        </p:txBody>
      </p:sp>
      <p:sp>
        <p:nvSpPr>
          <p:cNvPr id="3" name="内容占位符 2"/>
          <p:cNvSpPr>
            <a:spLocks noGrp="1"/>
          </p:cNvSpPr>
          <p:nvPr>
            <p:ph idx="1"/>
          </p:nvPr>
        </p:nvSpPr>
        <p:spPr/>
        <p:txBody>
          <a:bodyPr/>
          <a:lstStyle/>
          <a:p>
            <a:pPr marL="0" indent="0" algn="l">
              <a:buNone/>
            </a:pPr>
            <a:endParaRPr lang="en-US" altLang="zh-CN" sz="1800" dirty="0"/>
          </a:p>
          <a:p>
            <a:pPr algn="l"/>
            <a:r>
              <a:rPr lang="en-US" altLang="zh-CN" dirty="0"/>
              <a:t>Traits often considered important for what constitutes a programming language include:</a:t>
            </a:r>
          </a:p>
          <a:p>
            <a:pPr lvl="1" algn="l"/>
            <a:endParaRPr lang="en-US" altLang="zh-CN" sz="2800" dirty="0">
              <a:solidFill>
                <a:srgbClr val="FF0000"/>
              </a:solidFill>
            </a:endParaRPr>
          </a:p>
          <a:p>
            <a:pPr lvl="1" algn="l">
              <a:lnSpc>
                <a:spcPct val="200000"/>
              </a:lnSpc>
            </a:pPr>
            <a:r>
              <a:rPr lang="en-US" altLang="zh-CN" sz="2800" dirty="0">
                <a:solidFill>
                  <a:srgbClr val="FF0000"/>
                </a:solidFill>
              </a:rPr>
              <a:t>Function and target</a:t>
            </a:r>
          </a:p>
          <a:p>
            <a:pPr lvl="1" algn="l">
              <a:lnSpc>
                <a:spcPct val="200000"/>
              </a:lnSpc>
            </a:pPr>
            <a:r>
              <a:rPr lang="en-US" altLang="zh-CN" sz="2800" dirty="0">
                <a:solidFill>
                  <a:srgbClr val="FF0000"/>
                </a:solidFill>
              </a:rPr>
              <a:t>Abstractions</a:t>
            </a:r>
          </a:p>
          <a:p>
            <a:pPr lvl="1" algn="l">
              <a:lnSpc>
                <a:spcPct val="200000"/>
              </a:lnSpc>
            </a:pPr>
            <a:r>
              <a:rPr lang="en-US" altLang="zh-CN" sz="2800" dirty="0">
                <a:solidFill>
                  <a:srgbClr val="FF0000"/>
                </a:solidFill>
              </a:rPr>
              <a:t>Expressive power</a:t>
            </a:r>
            <a:endParaRPr lang="zh-CN" altLang="en-US" sz="2800" dirty="0">
              <a:solidFill>
                <a:srgbClr val="FF0000"/>
              </a:solidFill>
            </a:endParaRPr>
          </a:p>
        </p:txBody>
      </p:sp>
    </p:spTree>
    <p:extLst>
      <p:ext uri="{BB962C8B-B14F-4D97-AF65-F5344CB8AC3E}">
        <p14:creationId xmlns:p14="http://schemas.microsoft.com/office/powerpoint/2010/main" val="200440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Function and target: </a:t>
            </a:r>
            <a:endParaRPr lang="zh-CN" altLang="en-US" dirty="0"/>
          </a:p>
        </p:txBody>
      </p:sp>
      <p:sp>
        <p:nvSpPr>
          <p:cNvPr id="3" name="内容占位符 2"/>
          <p:cNvSpPr>
            <a:spLocks noGrp="1"/>
          </p:cNvSpPr>
          <p:nvPr>
            <p:ph idx="1"/>
          </p:nvPr>
        </p:nvSpPr>
        <p:spPr/>
        <p:txBody>
          <a:bodyPr/>
          <a:lstStyle/>
          <a:p>
            <a:pPr algn="l">
              <a:lnSpc>
                <a:spcPct val="200000"/>
              </a:lnSpc>
            </a:pPr>
            <a:r>
              <a:rPr lang="en-US" altLang="zh-CN" sz="1800" dirty="0"/>
              <a:t>A computer programming language is a language used to </a:t>
            </a:r>
            <a:r>
              <a:rPr lang="en-US" altLang="zh-CN" sz="1800" dirty="0">
                <a:solidFill>
                  <a:srgbClr val="FF0000"/>
                </a:solidFill>
              </a:rPr>
              <a:t>write computer programs</a:t>
            </a:r>
            <a:r>
              <a:rPr lang="en-US" altLang="zh-CN" sz="1800" dirty="0"/>
              <a:t>, which involve </a:t>
            </a:r>
            <a:r>
              <a:rPr lang="en-US" altLang="zh-CN" sz="1800" dirty="0">
                <a:solidFill>
                  <a:srgbClr val="FF0000"/>
                </a:solidFill>
              </a:rPr>
              <a:t>a computer </a:t>
            </a:r>
            <a:r>
              <a:rPr lang="en-US" altLang="zh-CN" sz="1800" dirty="0"/>
              <a:t>performing some kind of computation or algorithm and possibly control </a:t>
            </a:r>
            <a:r>
              <a:rPr lang="en-US" altLang="zh-CN" sz="1800" dirty="0">
                <a:solidFill>
                  <a:srgbClr val="FF0000"/>
                </a:solidFill>
              </a:rPr>
              <a:t>external devices </a:t>
            </a:r>
            <a:r>
              <a:rPr lang="en-US" altLang="zh-CN" sz="1800" dirty="0"/>
              <a:t>such as printers, disk drives, </a:t>
            </a:r>
            <a:r>
              <a:rPr lang="en-US" altLang="zh-CN" sz="1800" dirty="0" err="1"/>
              <a:t>robots,and</a:t>
            </a:r>
            <a:r>
              <a:rPr lang="en-US" altLang="zh-CN" sz="1800" dirty="0"/>
              <a:t> so on. </a:t>
            </a:r>
          </a:p>
          <a:p>
            <a:pPr algn="l">
              <a:lnSpc>
                <a:spcPct val="200000"/>
              </a:lnSpc>
            </a:pPr>
            <a:r>
              <a:rPr lang="en-US" altLang="zh-CN" sz="1800" b="1" dirty="0">
                <a:solidFill>
                  <a:srgbClr val="FF0000"/>
                </a:solidFill>
              </a:rPr>
              <a:t>PostScript</a:t>
            </a:r>
            <a:r>
              <a:rPr lang="en-US" altLang="zh-CN" sz="1800" dirty="0"/>
              <a:t> programs are frequently created by another program to control a computer printer or display. </a:t>
            </a:r>
          </a:p>
          <a:p>
            <a:pPr algn="l">
              <a:lnSpc>
                <a:spcPct val="200000"/>
              </a:lnSpc>
            </a:pPr>
            <a:r>
              <a:rPr lang="en-US" altLang="zh-CN" sz="1800" dirty="0">
                <a:solidFill>
                  <a:srgbClr val="FF0000"/>
                </a:solidFill>
              </a:rPr>
              <a:t>More generally, </a:t>
            </a:r>
            <a:r>
              <a:rPr lang="en-US" altLang="zh-CN" sz="1800" dirty="0"/>
              <a:t>a programming language may describe computation on some, possibly </a:t>
            </a:r>
            <a:r>
              <a:rPr lang="en-US" altLang="zh-CN" sz="1800" dirty="0">
                <a:solidFill>
                  <a:srgbClr val="FF0000"/>
                </a:solidFill>
              </a:rPr>
              <a:t>abstract, machine</a:t>
            </a:r>
            <a:r>
              <a:rPr lang="en-US" altLang="zh-CN" sz="1800" dirty="0"/>
              <a:t>. </a:t>
            </a:r>
          </a:p>
        </p:txBody>
      </p:sp>
    </p:spTree>
    <p:extLst>
      <p:ext uri="{BB962C8B-B14F-4D97-AF65-F5344CB8AC3E}">
        <p14:creationId xmlns:p14="http://schemas.microsoft.com/office/powerpoint/2010/main" val="135645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288" y="620689"/>
            <a:ext cx="8208962" cy="5545162"/>
          </a:xfrm>
        </p:spPr>
        <p:txBody>
          <a:bodyPr/>
          <a:lstStyle/>
          <a:p>
            <a:pPr marL="0" indent="0" algn="l">
              <a:lnSpc>
                <a:spcPct val="200000"/>
              </a:lnSpc>
              <a:buNone/>
            </a:pPr>
            <a:r>
              <a:rPr lang="en-US" altLang="zh-CN" sz="2000" dirty="0"/>
              <a:t>Abstractions</a:t>
            </a:r>
          </a:p>
          <a:p>
            <a:pPr lvl="1" algn="l">
              <a:lnSpc>
                <a:spcPct val="200000"/>
              </a:lnSpc>
            </a:pPr>
            <a:r>
              <a:rPr lang="en-US" altLang="zh-CN" sz="1800" dirty="0"/>
              <a:t> </a:t>
            </a:r>
            <a:r>
              <a:rPr lang="en-US" altLang="zh-CN" dirty="0"/>
              <a:t>Programming languages usually contain </a:t>
            </a:r>
            <a:r>
              <a:rPr lang="en-US" altLang="zh-CN" dirty="0">
                <a:solidFill>
                  <a:srgbClr val="FF0000"/>
                </a:solidFill>
              </a:rPr>
              <a:t>abstractions</a:t>
            </a:r>
            <a:r>
              <a:rPr lang="en-US" altLang="zh-CN" dirty="0"/>
              <a:t> for defining and manipulating </a:t>
            </a:r>
            <a:r>
              <a:rPr lang="en-US" altLang="zh-CN" dirty="0">
                <a:solidFill>
                  <a:srgbClr val="FF0000"/>
                </a:solidFill>
              </a:rPr>
              <a:t>data structures </a:t>
            </a:r>
            <a:r>
              <a:rPr lang="en-US" altLang="zh-CN" dirty="0"/>
              <a:t>or controlling the </a:t>
            </a:r>
            <a:r>
              <a:rPr lang="en-US" altLang="zh-CN" dirty="0">
                <a:solidFill>
                  <a:srgbClr val="FF0000"/>
                </a:solidFill>
              </a:rPr>
              <a:t>flow of execution</a:t>
            </a:r>
            <a:r>
              <a:rPr lang="en-US" altLang="zh-CN" dirty="0"/>
              <a:t>. </a:t>
            </a:r>
          </a:p>
          <a:p>
            <a:pPr lvl="1" algn="l">
              <a:lnSpc>
                <a:spcPct val="200000"/>
              </a:lnSpc>
            </a:pPr>
            <a:r>
              <a:rPr lang="en-US" altLang="zh-CN" dirty="0"/>
              <a:t>The practical necessity that a programming language support </a:t>
            </a:r>
            <a:r>
              <a:rPr lang="en-US" altLang="zh-CN" dirty="0">
                <a:solidFill>
                  <a:srgbClr val="FF0000"/>
                </a:solidFill>
              </a:rPr>
              <a:t>adequate abstractions </a:t>
            </a:r>
            <a:r>
              <a:rPr lang="en-US" altLang="zh-CN" dirty="0"/>
              <a:t>is expressed by the </a:t>
            </a:r>
            <a:r>
              <a:rPr lang="en-US" altLang="zh-CN" dirty="0">
                <a:solidFill>
                  <a:srgbClr val="FF0000"/>
                </a:solidFill>
              </a:rPr>
              <a:t>abstraction principle</a:t>
            </a:r>
            <a:endParaRPr lang="en-US" altLang="zh-CN" dirty="0"/>
          </a:p>
          <a:p>
            <a:pPr lvl="1" algn="l">
              <a:lnSpc>
                <a:spcPct val="200000"/>
              </a:lnSpc>
            </a:pPr>
            <a:r>
              <a:rPr lang="en-US" altLang="zh-CN" dirty="0"/>
              <a:t>this principle is sometimes formulated as recommendation to the programmer to </a:t>
            </a:r>
            <a:r>
              <a:rPr lang="en-US" altLang="zh-CN" dirty="0">
                <a:solidFill>
                  <a:srgbClr val="FF0000"/>
                </a:solidFill>
              </a:rPr>
              <a:t>make proper use </a:t>
            </a:r>
            <a:r>
              <a:rPr lang="en-US" altLang="zh-CN" dirty="0"/>
              <a:t>of such abstractions.</a:t>
            </a:r>
          </a:p>
          <a:p>
            <a:pPr marL="0" indent="0" algn="l">
              <a:lnSpc>
                <a:spcPct val="200000"/>
              </a:lnSpc>
              <a:buNone/>
            </a:pPr>
            <a:endParaRPr lang="zh-CN" altLang="en-US" sz="2000" dirty="0"/>
          </a:p>
          <a:p>
            <a:pPr>
              <a:lnSpc>
                <a:spcPct val="200000"/>
              </a:lnSpc>
            </a:pPr>
            <a:endParaRPr lang="zh-CN" altLang="en-US" sz="2000" dirty="0"/>
          </a:p>
        </p:txBody>
      </p:sp>
    </p:spTree>
    <p:extLst>
      <p:ext uri="{BB962C8B-B14F-4D97-AF65-F5344CB8AC3E}">
        <p14:creationId xmlns:p14="http://schemas.microsoft.com/office/powerpoint/2010/main" val="151860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288" y="620689"/>
            <a:ext cx="8208962" cy="5545162"/>
          </a:xfrm>
        </p:spPr>
        <p:txBody>
          <a:bodyPr/>
          <a:lstStyle/>
          <a:p>
            <a:pPr marL="0" indent="0" algn="l">
              <a:lnSpc>
                <a:spcPct val="200000"/>
              </a:lnSpc>
              <a:buNone/>
            </a:pPr>
            <a:r>
              <a:rPr lang="en-US" altLang="zh-CN" dirty="0"/>
              <a:t> Expressive power</a:t>
            </a:r>
          </a:p>
          <a:p>
            <a:pPr lvl="1" algn="l">
              <a:lnSpc>
                <a:spcPct val="200000"/>
              </a:lnSpc>
            </a:pPr>
            <a:r>
              <a:rPr lang="en-US" altLang="zh-CN" dirty="0"/>
              <a:t>The </a:t>
            </a:r>
            <a:r>
              <a:rPr lang="en-US" altLang="zh-CN" dirty="0">
                <a:solidFill>
                  <a:srgbClr val="FF0000"/>
                </a:solidFill>
              </a:rPr>
              <a:t>theory of computation </a:t>
            </a:r>
            <a:r>
              <a:rPr lang="en-US" altLang="zh-CN" dirty="0"/>
              <a:t>classifies languages by the computations they are capable of expressing. </a:t>
            </a:r>
          </a:p>
          <a:p>
            <a:pPr lvl="1" algn="l">
              <a:lnSpc>
                <a:spcPct val="200000"/>
              </a:lnSpc>
            </a:pPr>
            <a:r>
              <a:rPr lang="en-US" altLang="zh-CN" dirty="0"/>
              <a:t>All </a:t>
            </a:r>
            <a:r>
              <a:rPr lang="en-US" altLang="zh-CN" dirty="0">
                <a:solidFill>
                  <a:srgbClr val="FF0000"/>
                </a:solidFill>
              </a:rPr>
              <a:t>Turing complete languages </a:t>
            </a:r>
            <a:r>
              <a:rPr lang="en-US" altLang="zh-CN" dirty="0"/>
              <a:t>can implement the same set of algorithms. </a:t>
            </a:r>
          </a:p>
          <a:p>
            <a:pPr lvl="1" algn="l">
              <a:lnSpc>
                <a:spcPct val="200000"/>
              </a:lnSpc>
            </a:pPr>
            <a:r>
              <a:rPr lang="en-US" altLang="zh-CN" dirty="0"/>
              <a:t>ANSI/ISO SQL and Charity are examples of languages that are </a:t>
            </a:r>
            <a:r>
              <a:rPr lang="en-US" altLang="zh-CN" dirty="0">
                <a:solidFill>
                  <a:srgbClr val="FF0000"/>
                </a:solidFill>
              </a:rPr>
              <a:t>not Turing complete</a:t>
            </a:r>
            <a:r>
              <a:rPr lang="en-US" altLang="zh-CN" dirty="0"/>
              <a:t>, yet often called programming languages.</a:t>
            </a:r>
          </a:p>
          <a:p>
            <a:pPr algn="l">
              <a:lnSpc>
                <a:spcPct val="200000"/>
              </a:lnSpc>
            </a:pPr>
            <a:endParaRPr lang="zh-CN" altLang="en-US" dirty="0"/>
          </a:p>
          <a:p>
            <a:pPr>
              <a:lnSpc>
                <a:spcPct val="200000"/>
              </a:lnSpc>
            </a:pPr>
            <a:endParaRPr lang="zh-CN" altLang="en-US" dirty="0"/>
          </a:p>
          <a:p>
            <a:pPr>
              <a:lnSpc>
                <a:spcPct val="200000"/>
              </a:lnSpc>
            </a:pPr>
            <a:endParaRPr lang="zh-CN" altLang="en-US" dirty="0"/>
          </a:p>
        </p:txBody>
      </p:sp>
    </p:spTree>
    <p:extLst>
      <p:ext uri="{BB962C8B-B14F-4D97-AF65-F5344CB8AC3E}">
        <p14:creationId xmlns:p14="http://schemas.microsoft.com/office/powerpoint/2010/main" val="28861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2800" dirty="0"/>
              <a:t>Computer language /Programming language</a:t>
            </a:r>
            <a:endParaRPr lang="zh-CN" altLang="en-US" sz="2800" dirty="0"/>
          </a:p>
        </p:txBody>
      </p:sp>
      <p:sp>
        <p:nvSpPr>
          <p:cNvPr id="3" name="内容占位符 2"/>
          <p:cNvSpPr>
            <a:spLocks noGrp="1"/>
          </p:cNvSpPr>
          <p:nvPr>
            <p:ph idx="1"/>
          </p:nvPr>
        </p:nvSpPr>
        <p:spPr/>
        <p:txBody>
          <a:bodyPr/>
          <a:lstStyle/>
          <a:p>
            <a:pPr>
              <a:lnSpc>
                <a:spcPct val="150000"/>
              </a:lnSpc>
            </a:pPr>
            <a:r>
              <a:rPr lang="en-US" altLang="zh-CN" dirty="0"/>
              <a:t>Markup languages like XML or HTML which define structured data, are not usually considered programming languages</a:t>
            </a:r>
          </a:p>
          <a:p>
            <a:pPr>
              <a:lnSpc>
                <a:spcPct val="150000"/>
              </a:lnSpc>
            </a:pPr>
            <a:r>
              <a:rPr lang="en-US" altLang="zh-CN" dirty="0"/>
              <a:t>Programming languages may, however, share the syntax with markup languages if a computational semantics is defined. XSLT, for example, is a Turing complete XML dialect</a:t>
            </a:r>
          </a:p>
          <a:p>
            <a:pPr>
              <a:lnSpc>
                <a:spcPct val="150000"/>
              </a:lnSpc>
            </a:pPr>
            <a:r>
              <a:rPr lang="en-US" altLang="zh-CN" dirty="0" err="1"/>
              <a:t>LaTeX</a:t>
            </a:r>
            <a:r>
              <a:rPr lang="en-US" altLang="zh-CN" dirty="0"/>
              <a:t>, which is mostly used for structuring documents, also contains a Turing complete subset</a:t>
            </a:r>
            <a:endParaRPr lang="zh-CN" altLang="en-US" dirty="0"/>
          </a:p>
        </p:txBody>
      </p:sp>
      <p:sp>
        <p:nvSpPr>
          <p:cNvPr id="4" name="矩形 3"/>
          <p:cNvSpPr/>
          <p:nvPr/>
        </p:nvSpPr>
        <p:spPr>
          <a:xfrm>
            <a:off x="2023869" y="3213557"/>
            <a:ext cx="5096267" cy="1034450"/>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altLang="zh-CN" sz="6000" dirty="0"/>
              <a:t>interchangeably</a:t>
            </a:r>
            <a:endParaRPr lang="zh-CN" altLang="en-US" sz="6000" dirty="0"/>
          </a:p>
        </p:txBody>
      </p:sp>
    </p:spTree>
    <p:extLst>
      <p:ext uri="{BB962C8B-B14F-4D97-AF65-F5344CB8AC3E}">
        <p14:creationId xmlns:p14="http://schemas.microsoft.com/office/powerpoint/2010/main" val="156123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en-US" altLang="zh-CN" sz="3200" dirty="0"/>
              <a:t>Q0:Yet can we really say that </a:t>
            </a:r>
            <a:r>
              <a:rPr lang="en-US" altLang="zh-CN" sz="3200" dirty="0">
                <a:solidFill>
                  <a:srgbClr val="FF0000"/>
                </a:solidFill>
              </a:rPr>
              <a:t/>
            </a:r>
            <a:br>
              <a:rPr lang="en-US" altLang="zh-CN" sz="3200" dirty="0">
                <a:solidFill>
                  <a:srgbClr val="FF0000"/>
                </a:solidFill>
              </a:rPr>
            </a:br>
            <a:endParaRPr lang="zh-CN" altLang="en-US" sz="3200" dirty="0"/>
          </a:p>
        </p:txBody>
      </p:sp>
      <p:sp>
        <p:nvSpPr>
          <p:cNvPr id="2" name="内容占位符 1"/>
          <p:cNvSpPr>
            <a:spLocks noGrp="1"/>
          </p:cNvSpPr>
          <p:nvPr>
            <p:ph idx="1"/>
          </p:nvPr>
        </p:nvSpPr>
        <p:spPr/>
        <p:txBody>
          <a:bodyPr/>
          <a:lstStyle/>
          <a:p>
            <a:pPr algn="l"/>
            <a:r>
              <a:rPr lang="en-US" altLang="zh-CN" sz="3200" b="1" dirty="0">
                <a:solidFill>
                  <a:srgbClr val="FF0000"/>
                </a:solidFill>
                <a:ea typeface="黑体"/>
                <a:cs typeface="+mj-cs"/>
              </a:rPr>
              <a:t>Java is ``better'' (or ``worse'') than C++? </a:t>
            </a:r>
            <a:br>
              <a:rPr lang="en-US" altLang="zh-CN" sz="3200" b="1" dirty="0">
                <a:solidFill>
                  <a:srgbClr val="FF0000"/>
                </a:solidFill>
                <a:ea typeface="黑体"/>
                <a:cs typeface="+mj-cs"/>
              </a:rPr>
            </a:br>
            <a:r>
              <a:rPr lang="en-US" altLang="zh-CN" sz="3200" b="1" dirty="0">
                <a:solidFill>
                  <a:srgbClr val="FF0000"/>
                </a:solidFill>
                <a:ea typeface="黑体"/>
                <a:cs typeface="+mj-cs"/>
              </a:rPr>
              <a:t/>
            </a:r>
            <a:br>
              <a:rPr lang="en-US" altLang="zh-CN" sz="3200" b="1" dirty="0">
                <a:solidFill>
                  <a:srgbClr val="FF0000"/>
                </a:solidFill>
                <a:ea typeface="黑体"/>
                <a:cs typeface="+mj-cs"/>
              </a:rPr>
            </a:br>
            <a:endParaRPr lang="en-US" altLang="zh-CN" sz="3200" b="1" dirty="0">
              <a:solidFill>
                <a:srgbClr val="FF0000"/>
              </a:solidFill>
              <a:ea typeface="黑体"/>
              <a:cs typeface="+mj-cs"/>
            </a:endParaRPr>
          </a:p>
          <a:p>
            <a:pPr algn="l"/>
            <a:r>
              <a:rPr lang="en-US" altLang="zh-CN" sz="3200" b="1" dirty="0">
                <a:solidFill>
                  <a:srgbClr val="FF0000"/>
                </a:solidFill>
                <a:ea typeface="黑体"/>
                <a:cs typeface="+mj-cs"/>
              </a:rPr>
              <a:t>Is Scheme ``better'' than Lisp? </a:t>
            </a:r>
            <a:br>
              <a:rPr lang="en-US" altLang="zh-CN" sz="3200" b="1" dirty="0">
                <a:solidFill>
                  <a:srgbClr val="FF0000"/>
                </a:solidFill>
                <a:ea typeface="黑体"/>
                <a:cs typeface="+mj-cs"/>
              </a:rPr>
            </a:br>
            <a:r>
              <a:rPr lang="en-US" altLang="zh-CN" sz="3200" b="1" dirty="0">
                <a:solidFill>
                  <a:srgbClr val="FF0000"/>
                </a:solidFill>
                <a:ea typeface="黑体"/>
                <a:cs typeface="+mj-cs"/>
              </a:rPr>
              <a:t/>
            </a:r>
            <a:br>
              <a:rPr lang="en-US" altLang="zh-CN" sz="3200" b="1" dirty="0">
                <a:solidFill>
                  <a:srgbClr val="FF0000"/>
                </a:solidFill>
                <a:ea typeface="黑体"/>
                <a:cs typeface="+mj-cs"/>
              </a:rPr>
            </a:br>
            <a:endParaRPr lang="en-US" altLang="zh-CN" sz="3200" b="1" dirty="0">
              <a:solidFill>
                <a:srgbClr val="FF0000"/>
              </a:solidFill>
              <a:ea typeface="黑体"/>
              <a:cs typeface="+mj-cs"/>
            </a:endParaRPr>
          </a:p>
          <a:p>
            <a:pPr algn="l"/>
            <a:r>
              <a:rPr lang="en-US" altLang="zh-CN" sz="3200" b="1" dirty="0">
                <a:solidFill>
                  <a:srgbClr val="FF0000"/>
                </a:solidFill>
                <a:ea typeface="黑体"/>
                <a:cs typeface="+mj-cs"/>
              </a:rPr>
              <a:t>Is ML ``better'' than either of them? </a:t>
            </a:r>
            <a:r>
              <a:rPr lang="zh-CN" altLang="en-US" sz="3200" b="1" dirty="0">
                <a:solidFill>
                  <a:srgbClr val="FF0000"/>
                </a:solidFill>
                <a:ea typeface="黑体"/>
                <a:cs typeface="+mj-cs"/>
              </a:rPr>
              <a:t/>
            </a:r>
            <a:br>
              <a:rPr lang="zh-CN" altLang="en-US" sz="3200" b="1" dirty="0">
                <a:solidFill>
                  <a:srgbClr val="FF0000"/>
                </a:solidFill>
                <a:ea typeface="黑体"/>
                <a:cs typeface="+mj-cs"/>
              </a:rPr>
            </a:br>
            <a:endParaRPr lang="zh-CN" altLang="en-US" dirty="0"/>
          </a:p>
        </p:txBody>
      </p:sp>
    </p:spTree>
    <p:extLst>
      <p:ext uri="{BB962C8B-B14F-4D97-AF65-F5344CB8AC3E}">
        <p14:creationId xmlns:p14="http://schemas.microsoft.com/office/powerpoint/2010/main" val="58945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dirty="0"/>
          </a:p>
        </p:txBody>
      </p:sp>
      <p:sp>
        <p:nvSpPr>
          <p:cNvPr id="6" name="内容占位符 5"/>
          <p:cNvSpPr>
            <a:spLocks noGrp="1"/>
          </p:cNvSpPr>
          <p:nvPr>
            <p:ph idx="1"/>
          </p:nvPr>
        </p:nvSpPr>
        <p:spPr/>
        <p:txBody>
          <a:bodyPr/>
          <a:lstStyle/>
          <a:p>
            <a:pPr algn="l"/>
            <a:r>
              <a:rPr lang="en-US" altLang="zh-CN" dirty="0"/>
              <a:t>One language may occupy the greater number of </a:t>
            </a:r>
            <a:r>
              <a:rPr lang="en-US" altLang="zh-CN" dirty="0">
                <a:solidFill>
                  <a:srgbClr val="FF0000"/>
                </a:solidFill>
              </a:rPr>
              <a:t>programmer hours</a:t>
            </a:r>
          </a:p>
          <a:p>
            <a:pPr algn="l"/>
            <a:endParaRPr lang="en-US" altLang="zh-CN" dirty="0"/>
          </a:p>
          <a:p>
            <a:pPr algn="l"/>
            <a:r>
              <a:rPr lang="en-US" altLang="zh-CN" dirty="0"/>
              <a:t>A different one have more </a:t>
            </a:r>
            <a:r>
              <a:rPr lang="en-US" altLang="zh-CN" dirty="0">
                <a:solidFill>
                  <a:srgbClr val="FF0000"/>
                </a:solidFill>
              </a:rPr>
              <a:t>lines of code</a:t>
            </a:r>
            <a:r>
              <a:rPr lang="en-US" altLang="zh-CN" dirty="0"/>
              <a:t>,</a:t>
            </a:r>
          </a:p>
          <a:p>
            <a:pPr algn="l"/>
            <a:endParaRPr lang="en-US" altLang="zh-CN" dirty="0"/>
          </a:p>
          <a:p>
            <a:pPr algn="l"/>
            <a:r>
              <a:rPr lang="en-US" altLang="zh-CN" dirty="0"/>
              <a:t>A third may utilize the most </a:t>
            </a:r>
            <a:r>
              <a:rPr lang="en-US" altLang="zh-CN" dirty="0">
                <a:solidFill>
                  <a:srgbClr val="FF0000"/>
                </a:solidFill>
              </a:rPr>
              <a:t>CPU time</a:t>
            </a:r>
            <a:r>
              <a:rPr lang="en-US" altLang="zh-CN" dirty="0"/>
              <a:t>, and so on. </a:t>
            </a:r>
          </a:p>
          <a:p>
            <a:endParaRPr lang="zh-CN" altLang="en-US" dirty="0"/>
          </a:p>
        </p:txBody>
      </p:sp>
    </p:spTree>
    <p:extLst>
      <p:ext uri="{BB962C8B-B14F-4D97-AF65-F5344CB8AC3E}">
        <p14:creationId xmlns:p14="http://schemas.microsoft.com/office/powerpoint/2010/main" val="6066084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Pros and cons</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Some languages are very popular for </a:t>
            </a:r>
            <a:r>
              <a:rPr lang="en-US" altLang="zh-CN" dirty="0">
                <a:solidFill>
                  <a:srgbClr val="FF0000"/>
                </a:solidFill>
              </a:rPr>
              <a:t>particular kinds </a:t>
            </a:r>
            <a:r>
              <a:rPr lang="en-US" altLang="zh-CN" dirty="0"/>
              <a:t>of applications. </a:t>
            </a:r>
          </a:p>
          <a:p>
            <a:pPr lvl="1">
              <a:lnSpc>
                <a:spcPct val="150000"/>
              </a:lnSpc>
            </a:pPr>
            <a:r>
              <a:rPr lang="en-US" altLang="zh-CN" dirty="0"/>
              <a:t>COBOL is still strong in the corporate data center, often on large mainframes; </a:t>
            </a:r>
          </a:p>
          <a:p>
            <a:pPr lvl="1">
              <a:lnSpc>
                <a:spcPct val="150000"/>
              </a:lnSpc>
            </a:pPr>
            <a:r>
              <a:rPr lang="en-US" altLang="zh-CN" dirty="0"/>
              <a:t>FORTRAN in engineering applications; </a:t>
            </a:r>
          </a:p>
          <a:p>
            <a:pPr lvl="1">
              <a:lnSpc>
                <a:spcPct val="150000"/>
              </a:lnSpc>
            </a:pPr>
            <a:r>
              <a:rPr lang="en-US" altLang="zh-CN" dirty="0"/>
              <a:t>C in embedded applications and operating systems; </a:t>
            </a:r>
          </a:p>
          <a:p>
            <a:pPr>
              <a:lnSpc>
                <a:spcPct val="150000"/>
              </a:lnSpc>
            </a:pPr>
            <a:r>
              <a:rPr lang="en-US" altLang="zh-CN" dirty="0"/>
              <a:t>and other languages are regularly used to write many </a:t>
            </a:r>
            <a:r>
              <a:rPr lang="en-US" altLang="zh-CN" dirty="0">
                <a:solidFill>
                  <a:srgbClr val="FF0000"/>
                </a:solidFill>
              </a:rPr>
              <a:t>different kinds </a:t>
            </a:r>
            <a:r>
              <a:rPr lang="en-US" altLang="zh-CN" dirty="0"/>
              <a:t>of applications.</a:t>
            </a:r>
          </a:p>
          <a:p>
            <a:pPr lvl="1">
              <a:lnSpc>
                <a:spcPct val="150000"/>
              </a:lnSpc>
            </a:pPr>
            <a:r>
              <a:rPr lang="en-US" altLang="zh-CN" dirty="0"/>
              <a:t>C++</a:t>
            </a:r>
          </a:p>
          <a:p>
            <a:pPr lvl="1">
              <a:lnSpc>
                <a:spcPct val="150000"/>
              </a:lnSpc>
            </a:pPr>
            <a:r>
              <a:rPr lang="en-US" altLang="zh-CN" dirty="0"/>
              <a:t>Java</a:t>
            </a:r>
          </a:p>
          <a:p>
            <a:pPr>
              <a:lnSpc>
                <a:spcPct val="150000"/>
              </a:lnSpc>
            </a:pPr>
            <a:endParaRPr lang="en-US" altLang="zh-CN" dirty="0"/>
          </a:p>
          <a:p>
            <a:pPr>
              <a:lnSpc>
                <a:spcPct val="150000"/>
              </a:lnSpc>
            </a:pPr>
            <a:endParaRPr lang="zh-CN" altLang="en-US" dirty="0"/>
          </a:p>
        </p:txBody>
      </p:sp>
    </p:spTree>
    <p:extLst>
      <p:ext uri="{BB962C8B-B14F-4D97-AF65-F5344CB8AC3E}">
        <p14:creationId xmlns:p14="http://schemas.microsoft.com/office/powerpoint/2010/main" val="116299389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32"/>
          <p:cNvSpPr>
            <a:spLocks noGrp="1" noChangeArrowheads="1"/>
          </p:cNvSpPr>
          <p:nvPr>
            <p:ph type="title"/>
          </p:nvPr>
        </p:nvSpPr>
        <p:spPr/>
        <p:txBody>
          <a:bodyPr/>
          <a:lstStyle/>
          <a:p>
            <a:r>
              <a:rPr lang="en-US" altLang="zh-CN" dirty="0">
                <a:ea typeface="宋体" pitchFamily="2" charset="-122"/>
              </a:rPr>
              <a:t>Course Goals</a:t>
            </a:r>
          </a:p>
        </p:txBody>
      </p:sp>
      <p:sp>
        <p:nvSpPr>
          <p:cNvPr id="4099" name="Rectangle 1033"/>
          <p:cNvSpPr>
            <a:spLocks noGrp="1" noChangeArrowheads="1"/>
          </p:cNvSpPr>
          <p:nvPr>
            <p:ph type="body" idx="1"/>
          </p:nvPr>
        </p:nvSpPr>
        <p:spPr/>
        <p:txBody>
          <a:bodyPr/>
          <a:lstStyle/>
          <a:p>
            <a:r>
              <a:rPr lang="en-US" altLang="zh-CN" sz="2800" dirty="0"/>
              <a:t>Programming Language Concepts</a:t>
            </a:r>
          </a:p>
          <a:p>
            <a:pPr marL="0" indent="0">
              <a:buNone/>
            </a:pPr>
            <a:endParaRPr lang="en-US" altLang="zh-CN" sz="2800" dirty="0"/>
          </a:p>
          <a:p>
            <a:endParaRPr lang="en-US" altLang="zh-CN" sz="2800" dirty="0"/>
          </a:p>
          <a:p>
            <a:r>
              <a:rPr lang="en-US" altLang="zh-CN" sz="2800" dirty="0"/>
              <a:t>Language </a:t>
            </a:r>
            <a:r>
              <a:rPr lang="en-US" altLang="zh-CN" sz="2800" i="1" dirty="0"/>
              <a:t>and</a:t>
            </a:r>
            <a:r>
              <a:rPr lang="en-US" altLang="zh-CN" sz="2800" dirty="0"/>
              <a:t>  implementation</a:t>
            </a:r>
          </a:p>
          <a:p>
            <a:endParaRPr lang="en-US" altLang="zh-CN" sz="2800" dirty="0">
              <a:latin typeface="Comic Sans MS" pitchFamily="66" charset="0"/>
            </a:endParaRPr>
          </a:p>
          <a:p>
            <a:endParaRPr lang="en-US" altLang="zh-CN" sz="2800" dirty="0">
              <a:latin typeface="Comic Sans MS" pitchFamily="66" charset="0"/>
            </a:endParaRPr>
          </a:p>
          <a:p>
            <a:r>
              <a:rPr lang="en-US" altLang="zh-CN" sz="2800" dirty="0">
                <a:latin typeface="Comic Sans MS" pitchFamily="66" charset="0"/>
              </a:rPr>
              <a:t>Critical thought</a:t>
            </a:r>
          </a:p>
        </p:txBody>
      </p:sp>
    </p:spTree>
    <p:extLst>
      <p:ext uri="{BB962C8B-B14F-4D97-AF65-F5344CB8AC3E}">
        <p14:creationId xmlns:p14="http://schemas.microsoft.com/office/powerpoint/2010/main" val="354076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20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3" end="3"/>
                                            </p:txEl>
                                          </p:spTgt>
                                        </p:tgtEl>
                                        <p:attrNameLst>
                                          <p:attrName>style.visibility</p:attrName>
                                        </p:attrNameLst>
                                      </p:cBhvr>
                                      <p:to>
                                        <p:strVal val="visible"/>
                                      </p:to>
                                    </p:set>
                                    <p:animEffect transition="in" filter="fade">
                                      <p:cBhvr>
                                        <p:cTn id="12" dur="2000"/>
                                        <p:tgtEl>
                                          <p:spTgt spid="409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6" end="6"/>
                                            </p:txEl>
                                          </p:spTgt>
                                        </p:tgtEl>
                                        <p:attrNameLst>
                                          <p:attrName>style.visibility</p:attrName>
                                        </p:attrNameLst>
                                      </p:cBhvr>
                                      <p:to>
                                        <p:strVal val="visible"/>
                                      </p:to>
                                    </p:set>
                                    <p:animEffect transition="in" filter="fade">
                                      <p:cBhvr>
                                        <p:cTn id="17" dur="20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7992" y="764704"/>
            <a:ext cx="7772400" cy="1470025"/>
          </a:xfrm>
        </p:spPr>
        <p:txBody>
          <a:bodyPr/>
          <a:lstStyle/>
          <a:p>
            <a:r>
              <a:rPr lang="zh-CN" altLang="zh-CN" kern="1200" dirty="0">
                <a:latin typeface="Times New Roman" pitchFamily="18" charset="0"/>
                <a:ea typeface="SimSun" pitchFamily="2" charset="-122"/>
                <a:cs typeface="+mn-cs"/>
              </a:rPr>
              <a:t>Why Study </a:t>
            </a:r>
            <a:r>
              <a:rPr lang="en-US" altLang="zh-CN" dirty="0">
                <a:solidFill>
                  <a:srgbClr val="FF0000"/>
                </a:solidFill>
              </a:rPr>
              <a:t>Principles </a:t>
            </a:r>
            <a:r>
              <a:rPr lang="en-US" altLang="zh-CN" dirty="0"/>
              <a:t>of</a:t>
            </a:r>
            <a:r>
              <a:rPr lang="en-US" altLang="zh-CN" dirty="0">
                <a:solidFill>
                  <a:srgbClr val="FF0000"/>
                </a:solidFill>
              </a:rPr>
              <a:t> </a:t>
            </a:r>
            <a:r>
              <a:rPr lang="zh-CN" altLang="zh-CN" kern="1200" dirty="0">
                <a:latin typeface="Times New Roman" pitchFamily="18" charset="0"/>
                <a:ea typeface="SimSun" pitchFamily="2" charset="-122"/>
                <a:cs typeface="+mn-cs"/>
              </a:rPr>
              <a:t>Programming Languages?</a:t>
            </a:r>
            <a:br>
              <a:rPr lang="zh-CN" altLang="zh-CN" kern="1200" dirty="0">
                <a:latin typeface="Times New Roman" pitchFamily="18" charset="0"/>
                <a:ea typeface="SimSun" pitchFamily="2" charset="-122"/>
                <a:cs typeface="+mn-cs"/>
              </a:rPr>
            </a:br>
            <a:endParaRPr lang="zh-CN" altLang="en-US" dirty="0"/>
          </a:p>
        </p:txBody>
      </p:sp>
      <p:sp>
        <p:nvSpPr>
          <p:cNvPr id="4" name="矩形 3"/>
          <p:cNvSpPr/>
          <p:nvPr/>
        </p:nvSpPr>
        <p:spPr>
          <a:xfrm>
            <a:off x="1187624" y="2564904"/>
            <a:ext cx="6696744" cy="221983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lvl="1" algn="l"/>
            <a:r>
              <a:rPr lang="en-US" altLang="zh-CN" sz="3200" dirty="0"/>
              <a:t>Because they are fundamental to the </a:t>
            </a:r>
            <a:r>
              <a:rPr lang="en-US" altLang="zh-CN" sz="3200" b="1" dirty="0">
                <a:solidFill>
                  <a:srgbClr val="FF0000"/>
                </a:solidFill>
              </a:rPr>
              <a:t>design</a:t>
            </a:r>
            <a:r>
              <a:rPr lang="en-US" altLang="zh-CN" sz="3200" dirty="0"/>
              <a:t>, </a:t>
            </a:r>
            <a:r>
              <a:rPr lang="en-US" altLang="zh-CN" sz="3200" b="1" dirty="0">
                <a:solidFill>
                  <a:srgbClr val="FF0000"/>
                </a:solidFill>
              </a:rPr>
              <a:t>implementation</a:t>
            </a:r>
            <a:r>
              <a:rPr lang="en-US" altLang="zh-CN" sz="3200" dirty="0"/>
              <a:t>, and </a:t>
            </a:r>
            <a:r>
              <a:rPr lang="en-US" altLang="zh-CN" sz="3200" b="1" dirty="0">
                <a:solidFill>
                  <a:srgbClr val="FF0000"/>
                </a:solidFill>
              </a:rPr>
              <a:t>application</a:t>
            </a:r>
            <a:r>
              <a:rPr lang="en-US" altLang="zh-CN" sz="3200" dirty="0"/>
              <a:t> of programming languages. </a:t>
            </a:r>
          </a:p>
        </p:txBody>
      </p:sp>
    </p:spTree>
    <p:extLst>
      <p:ext uri="{BB962C8B-B14F-4D97-AF65-F5344CB8AC3E}">
        <p14:creationId xmlns:p14="http://schemas.microsoft.com/office/powerpoint/2010/main" val="421428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32"/>
          <p:cNvSpPr>
            <a:spLocks noGrp="1" noChangeArrowheads="1"/>
          </p:cNvSpPr>
          <p:nvPr>
            <p:ph type="title"/>
          </p:nvPr>
        </p:nvSpPr>
        <p:spPr/>
        <p:txBody>
          <a:bodyPr/>
          <a:lstStyle/>
          <a:p>
            <a:r>
              <a:rPr lang="en-US" altLang="zh-CN" dirty="0">
                <a:ea typeface="宋体" pitchFamily="2" charset="-122"/>
              </a:rPr>
              <a:t>Course Goals</a:t>
            </a:r>
          </a:p>
        </p:txBody>
      </p:sp>
      <p:sp>
        <p:nvSpPr>
          <p:cNvPr id="4099" name="Rectangle 1033"/>
          <p:cNvSpPr>
            <a:spLocks noGrp="1" noChangeArrowheads="1"/>
          </p:cNvSpPr>
          <p:nvPr>
            <p:ph type="body" idx="1"/>
          </p:nvPr>
        </p:nvSpPr>
        <p:spPr/>
        <p:txBody>
          <a:bodyPr/>
          <a:lstStyle/>
          <a:p>
            <a:pPr algn="l"/>
            <a:r>
              <a:rPr lang="en-US" altLang="zh-CN" sz="2800" dirty="0">
                <a:latin typeface="Comic Sans MS" pitchFamily="66" charset="0"/>
              </a:rPr>
              <a:t>Programming Language Concepts</a:t>
            </a:r>
          </a:p>
          <a:p>
            <a:pPr lvl="1" algn="l"/>
            <a:r>
              <a:rPr lang="en-US" altLang="zh-CN" sz="2400" dirty="0">
                <a:latin typeface="Comic Sans MS" pitchFamily="66" charset="0"/>
              </a:rPr>
              <a:t>A language is a “conceptual universe” (Perlis)</a:t>
            </a:r>
          </a:p>
          <a:p>
            <a:pPr lvl="2" algn="l"/>
            <a:r>
              <a:rPr lang="en-US" altLang="zh-CN" sz="2000" dirty="0">
                <a:latin typeface="Comic Sans MS" pitchFamily="66" charset="0"/>
                <a:ea typeface="宋体" pitchFamily="2" charset="-122"/>
              </a:rPr>
              <a:t>Framework for problem-solving</a:t>
            </a:r>
          </a:p>
          <a:p>
            <a:pPr lvl="2" algn="l"/>
            <a:r>
              <a:rPr lang="en-US" altLang="zh-CN" sz="2000" dirty="0">
                <a:latin typeface="Comic Sans MS" pitchFamily="66" charset="0"/>
                <a:ea typeface="宋体" pitchFamily="2" charset="-122"/>
              </a:rPr>
              <a:t>Useful concepts and programming methods </a:t>
            </a:r>
          </a:p>
          <a:p>
            <a:pPr lvl="1" algn="l"/>
            <a:r>
              <a:rPr lang="en-US" altLang="zh-CN" sz="2400" dirty="0">
                <a:solidFill>
                  <a:srgbClr val="FF0000"/>
                </a:solidFill>
                <a:latin typeface="Comic Sans MS" pitchFamily="66" charset="0"/>
              </a:rPr>
              <a:t>Understand </a:t>
            </a:r>
            <a:r>
              <a:rPr lang="en-US" altLang="zh-CN" sz="2400" dirty="0">
                <a:latin typeface="Comic Sans MS" pitchFamily="66" charset="0"/>
              </a:rPr>
              <a:t>the languages you use,  by </a:t>
            </a:r>
            <a:r>
              <a:rPr lang="en-US" altLang="zh-CN" sz="2400" dirty="0">
                <a:solidFill>
                  <a:srgbClr val="FF0000"/>
                </a:solidFill>
                <a:latin typeface="Comic Sans MS" pitchFamily="66" charset="0"/>
              </a:rPr>
              <a:t>comparison</a:t>
            </a:r>
          </a:p>
          <a:p>
            <a:pPr lvl="1" algn="l"/>
            <a:r>
              <a:rPr lang="en-US" altLang="zh-CN" sz="2400" dirty="0">
                <a:latin typeface="Comic Sans MS" pitchFamily="66" charset="0"/>
              </a:rPr>
              <a:t>Appreciate history, </a:t>
            </a:r>
            <a:r>
              <a:rPr lang="en-US" altLang="zh-CN" sz="2400" dirty="0">
                <a:solidFill>
                  <a:srgbClr val="FF0000"/>
                </a:solidFill>
                <a:latin typeface="Comic Sans MS" pitchFamily="66" charset="0"/>
              </a:rPr>
              <a:t>diversity of ideas </a:t>
            </a:r>
            <a:r>
              <a:rPr lang="en-US" altLang="zh-CN" sz="2400" dirty="0">
                <a:latin typeface="Comic Sans MS" pitchFamily="66" charset="0"/>
              </a:rPr>
              <a:t>in programming</a:t>
            </a:r>
          </a:p>
          <a:p>
            <a:pPr lvl="1" algn="l"/>
            <a:r>
              <a:rPr lang="en-US" altLang="zh-CN" sz="2400" dirty="0">
                <a:latin typeface="Comic Sans MS" pitchFamily="66" charset="0"/>
              </a:rPr>
              <a:t>Be prepared for </a:t>
            </a:r>
            <a:r>
              <a:rPr lang="en-US" altLang="zh-CN" sz="2400" dirty="0">
                <a:solidFill>
                  <a:srgbClr val="FF0000"/>
                </a:solidFill>
                <a:latin typeface="Comic Sans MS" pitchFamily="66" charset="0"/>
              </a:rPr>
              <a:t>new</a:t>
            </a:r>
            <a:r>
              <a:rPr lang="en-US" altLang="zh-CN" sz="2400" dirty="0">
                <a:latin typeface="Comic Sans MS" pitchFamily="66" charset="0"/>
              </a:rPr>
              <a:t> programming methods, paradigms, tools</a:t>
            </a:r>
          </a:p>
          <a:p>
            <a:pPr algn="l"/>
            <a:endParaRPr lang="en-US" altLang="zh-CN" sz="2800"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20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20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20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20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fade">
                                      <p:cBhvr>
                                        <p:cTn id="27" dur="20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fade">
                                      <p:cBhvr>
                                        <p:cTn id="32" dur="2000"/>
                                        <p:tgtEl>
                                          <p:spTgt spid="40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fade">
                                      <p:cBhvr>
                                        <p:cTn id="37" dur="20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053"/>
          <p:cNvSpPr>
            <a:spLocks noGrp="1" noChangeArrowheads="1"/>
          </p:cNvSpPr>
          <p:nvPr>
            <p:ph type="title"/>
          </p:nvPr>
        </p:nvSpPr>
        <p:spPr/>
        <p:txBody>
          <a:bodyPr/>
          <a:lstStyle/>
          <a:p>
            <a:r>
              <a:rPr lang="en-US" altLang="zh-CN" dirty="0">
                <a:ea typeface="宋体" pitchFamily="2" charset="-122"/>
              </a:rPr>
              <a:t>Value of Language Concepts</a:t>
            </a:r>
          </a:p>
        </p:txBody>
      </p:sp>
      <p:sp>
        <p:nvSpPr>
          <p:cNvPr id="6147" name="Rectangle 2054"/>
          <p:cNvSpPr>
            <a:spLocks noGrp="1" noChangeArrowheads="1"/>
          </p:cNvSpPr>
          <p:nvPr>
            <p:ph type="body" idx="1"/>
          </p:nvPr>
        </p:nvSpPr>
        <p:spPr/>
        <p:txBody>
          <a:bodyPr/>
          <a:lstStyle/>
          <a:p>
            <a:pPr>
              <a:lnSpc>
                <a:spcPct val="80000"/>
              </a:lnSpc>
            </a:pPr>
            <a:r>
              <a:rPr lang="en-US" altLang="zh-CN" dirty="0"/>
              <a:t>Ancient history</a:t>
            </a:r>
          </a:p>
          <a:p>
            <a:pPr lvl="1">
              <a:lnSpc>
                <a:spcPct val="80000"/>
              </a:lnSpc>
            </a:pPr>
            <a:endParaRPr lang="en-US" altLang="zh-CN" sz="2000" dirty="0">
              <a:ea typeface="宋体" pitchFamily="2" charset="-122"/>
            </a:endParaRPr>
          </a:p>
          <a:p>
            <a:pPr lvl="1">
              <a:lnSpc>
                <a:spcPct val="80000"/>
              </a:lnSpc>
            </a:pPr>
            <a:r>
              <a:rPr lang="en-US" altLang="zh-CN" sz="2000" dirty="0">
                <a:ea typeface="宋体" pitchFamily="2" charset="-122"/>
              </a:rPr>
              <a:t>I started programming in 1980’s</a:t>
            </a:r>
          </a:p>
          <a:p>
            <a:pPr lvl="2">
              <a:lnSpc>
                <a:spcPct val="80000"/>
              </a:lnSpc>
            </a:pPr>
            <a:r>
              <a:rPr lang="en-US" altLang="zh-CN" sz="1800" dirty="0">
                <a:ea typeface="宋体" pitchFamily="2" charset="-122"/>
              </a:rPr>
              <a:t>Dominant language was Fortran; no recursive functions</a:t>
            </a:r>
          </a:p>
          <a:p>
            <a:pPr lvl="1">
              <a:lnSpc>
                <a:spcPct val="80000"/>
              </a:lnSpc>
            </a:pPr>
            <a:endParaRPr lang="en-US" altLang="zh-CN" sz="2000" dirty="0">
              <a:ea typeface="宋体" pitchFamily="2" charset="-122"/>
            </a:endParaRPr>
          </a:p>
          <a:p>
            <a:pPr lvl="1">
              <a:lnSpc>
                <a:spcPct val="80000"/>
              </a:lnSpc>
            </a:pPr>
            <a:endParaRPr lang="en-US" altLang="zh-CN" dirty="0"/>
          </a:p>
          <a:p>
            <a:pPr lvl="1">
              <a:lnSpc>
                <a:spcPct val="80000"/>
              </a:lnSpc>
            </a:pPr>
            <a:r>
              <a:rPr lang="en-US" altLang="zh-CN" sz="2000" dirty="0">
                <a:ea typeface="宋体" pitchFamily="2" charset="-122"/>
              </a:rPr>
              <a:t>My algorithms and data structure instructor said: </a:t>
            </a:r>
          </a:p>
          <a:p>
            <a:pPr lvl="2">
              <a:lnSpc>
                <a:spcPct val="80000"/>
              </a:lnSpc>
            </a:pPr>
            <a:r>
              <a:rPr lang="en-US" altLang="zh-CN" sz="1800" dirty="0">
                <a:ea typeface="宋体" pitchFamily="2" charset="-122"/>
              </a:rPr>
              <a:t>Recursion is a good idea even though inefficient</a:t>
            </a:r>
          </a:p>
          <a:p>
            <a:pPr lvl="2">
              <a:lnSpc>
                <a:spcPct val="80000"/>
              </a:lnSpc>
            </a:pPr>
            <a:r>
              <a:rPr lang="en-US" altLang="zh-CN" sz="1800" dirty="0">
                <a:ea typeface="宋体" pitchFamily="2" charset="-122"/>
              </a:rPr>
              <a:t>You can use idea in Fortran by storing stack in array</a:t>
            </a:r>
          </a:p>
          <a:p>
            <a:pPr lvl="1">
              <a:lnSpc>
                <a:spcPct val="80000"/>
              </a:lnSpc>
            </a:pPr>
            <a:endParaRPr lang="en-US" altLang="zh-CN" sz="2000" dirty="0">
              <a:ea typeface="宋体" pitchFamily="2" charset="-122"/>
            </a:endParaRPr>
          </a:p>
          <a:p>
            <a:pPr lvl="1">
              <a:lnSpc>
                <a:spcPct val="80000"/>
              </a:lnSpc>
            </a:pPr>
            <a:endParaRPr lang="en-US" altLang="zh-CN" dirty="0"/>
          </a:p>
          <a:p>
            <a:pPr lvl="1">
              <a:lnSpc>
                <a:spcPct val="80000"/>
              </a:lnSpc>
            </a:pPr>
            <a:r>
              <a:rPr lang="en-US" altLang="zh-CN" sz="2000" dirty="0">
                <a:ea typeface="宋体" pitchFamily="2" charset="-122"/>
              </a:rPr>
              <a:t>Today: recursive functions everywhere</a:t>
            </a:r>
          </a:p>
        </p:txBody>
      </p:sp>
    </p:spTree>
    <p:extLst>
      <p:ext uri="{BB962C8B-B14F-4D97-AF65-F5344CB8AC3E}">
        <p14:creationId xmlns:p14="http://schemas.microsoft.com/office/powerpoint/2010/main" val="316410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2000"/>
                                        <p:tgtEl>
                                          <p:spTgt spid="614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7">
                                            <p:txEl>
                                              <p:pRg st="2" end="2"/>
                                            </p:txEl>
                                          </p:spTgt>
                                        </p:tgtEl>
                                        <p:attrNameLst>
                                          <p:attrName>style.visibility</p:attrName>
                                        </p:attrNameLst>
                                      </p:cBhvr>
                                      <p:to>
                                        <p:strVal val="visible"/>
                                      </p:to>
                                    </p:set>
                                    <p:animEffect transition="in" filter="fade">
                                      <p:cBhvr>
                                        <p:cTn id="10" dur="2000"/>
                                        <p:tgtEl>
                                          <p:spTgt spid="614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animEffect transition="in" filter="fade">
                                      <p:cBhvr>
                                        <p:cTn id="15" dur="2000"/>
                                        <p:tgtEl>
                                          <p:spTgt spid="614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147">
                                            <p:txEl>
                                              <p:pRg st="6" end="6"/>
                                            </p:txEl>
                                          </p:spTgt>
                                        </p:tgtEl>
                                        <p:attrNameLst>
                                          <p:attrName>style.visibility</p:attrName>
                                        </p:attrNameLst>
                                      </p:cBhvr>
                                      <p:to>
                                        <p:strVal val="visible"/>
                                      </p:to>
                                    </p:set>
                                    <p:animEffect transition="in" filter="fade">
                                      <p:cBhvr>
                                        <p:cTn id="20" dur="2000"/>
                                        <p:tgtEl>
                                          <p:spTgt spid="6147">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147">
                                            <p:txEl>
                                              <p:pRg st="7" end="7"/>
                                            </p:txEl>
                                          </p:spTgt>
                                        </p:tgtEl>
                                        <p:attrNameLst>
                                          <p:attrName>style.visibility</p:attrName>
                                        </p:attrNameLst>
                                      </p:cBhvr>
                                      <p:to>
                                        <p:strVal val="visible"/>
                                      </p:to>
                                    </p:set>
                                    <p:animEffect transition="in" filter="fade">
                                      <p:cBhvr>
                                        <p:cTn id="25" dur="2000"/>
                                        <p:tgtEl>
                                          <p:spTgt spid="6147">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147">
                                            <p:txEl>
                                              <p:pRg st="8" end="8"/>
                                            </p:txEl>
                                          </p:spTgt>
                                        </p:tgtEl>
                                        <p:attrNameLst>
                                          <p:attrName>style.visibility</p:attrName>
                                        </p:attrNameLst>
                                      </p:cBhvr>
                                      <p:to>
                                        <p:strVal val="visible"/>
                                      </p:to>
                                    </p:set>
                                    <p:animEffect transition="in" filter="fade">
                                      <p:cBhvr>
                                        <p:cTn id="30" dur="2000"/>
                                        <p:tgtEl>
                                          <p:spTgt spid="6147">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147">
                                            <p:txEl>
                                              <p:pRg st="11" end="11"/>
                                            </p:txEl>
                                          </p:spTgt>
                                        </p:tgtEl>
                                        <p:attrNameLst>
                                          <p:attrName>style.visibility</p:attrName>
                                        </p:attrNameLst>
                                      </p:cBhvr>
                                      <p:to>
                                        <p:strVal val="visible"/>
                                      </p:to>
                                    </p:set>
                                    <p:animEffect transition="in" filter="fade">
                                      <p:cBhvr>
                                        <p:cTn id="35" dur="2000"/>
                                        <p:tgtEl>
                                          <p:spTgt spid="61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theme/theme1.xml><?xml version="1.0" encoding="utf-8"?>
<a:theme xmlns:a="http://schemas.openxmlformats.org/drawingml/2006/main" name="hpm&amp;s">
  <a:themeElements>
    <a:clrScheme name="西安交通大学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西安交通大学">
      <a:majorFont>
        <a:latin typeface="Times New Roman"/>
        <a:ea typeface="黑体"/>
        <a:cs typeface=""/>
      </a:majorFont>
      <a:minorFont>
        <a:latin typeface="Times New Roman"/>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609600" marR="0" indent="-609600" algn="just" defTabSz="914400" rtl="0" eaLnBrk="1" fontAlgn="base" latinLnBrk="0" hangingPunct="1">
          <a:lnSpc>
            <a:spcPct val="110000"/>
          </a:lnSpc>
          <a:spcBef>
            <a:spcPct val="20000"/>
          </a:spcBef>
          <a:spcAft>
            <a:spcPct val="0"/>
          </a:spcAft>
          <a:buClr>
            <a:schemeClr val="tx1"/>
          </a:buClr>
          <a:buSzPct val="80000"/>
          <a:buFont typeface="Wingdings" pitchFamily="2" charset="2"/>
          <a:buNone/>
          <a:tabLst/>
          <a:defRPr kumimoji="0" lang="zh-CN" altLang="en-US" sz="2000" b="0"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609600" marR="0" indent="-609600" algn="just" defTabSz="914400" rtl="0" eaLnBrk="1" fontAlgn="base" latinLnBrk="0" hangingPunct="1">
          <a:lnSpc>
            <a:spcPct val="110000"/>
          </a:lnSpc>
          <a:spcBef>
            <a:spcPct val="20000"/>
          </a:spcBef>
          <a:spcAft>
            <a:spcPct val="0"/>
          </a:spcAft>
          <a:buClr>
            <a:schemeClr val="tx1"/>
          </a:buClr>
          <a:buSzPct val="80000"/>
          <a:buFont typeface="Wingdings" pitchFamily="2" charset="2"/>
          <a:buNone/>
          <a:tabLst/>
          <a:defRPr kumimoji="0" lang="zh-CN" altLang="en-US" sz="2000" b="0"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西安交通大学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西安交通大学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西安交通大学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西安交通大学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西安交通大学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西安交通大学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西安交通大学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hpm&amp;s</Template>
  <TotalTime>6953</TotalTime>
  <Words>6379</Words>
  <Application>Microsoft Office PowerPoint</Application>
  <PresentationFormat>全屏显示(4:3)</PresentationFormat>
  <Paragraphs>859</Paragraphs>
  <Slides>57</Slides>
  <Notes>31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57</vt:i4>
      </vt:variant>
    </vt:vector>
  </HeadingPairs>
  <TitlesOfParts>
    <vt:vector size="71" baseType="lpstr">
      <vt:lpstr>Al Bayan Plain</vt:lpstr>
      <vt:lpstr>Ayuthaya</vt:lpstr>
      <vt:lpstr>Roboto</vt:lpstr>
      <vt:lpstr>黑体</vt:lpstr>
      <vt:lpstr>华文仿宋</vt:lpstr>
      <vt:lpstr>楷体_GB2312</vt:lpstr>
      <vt:lpstr>SimSun</vt:lpstr>
      <vt:lpstr>SimSun</vt:lpstr>
      <vt:lpstr>幼圆</vt:lpstr>
      <vt:lpstr>Arial</vt:lpstr>
      <vt:lpstr>Comic Sans MS</vt:lpstr>
      <vt:lpstr>Times New Roman</vt:lpstr>
      <vt:lpstr>Wingdings</vt:lpstr>
      <vt:lpstr>hpm&amp;s</vt:lpstr>
      <vt:lpstr>Lec00-Theory and Implementation of Programming Language Spring 2024  Introduction</vt:lpstr>
      <vt:lpstr>Topic</vt:lpstr>
      <vt:lpstr>PowerPoint 演示文稿</vt:lpstr>
      <vt:lpstr>PowerPoint 演示文稿</vt:lpstr>
      <vt:lpstr>PowerPoint 演示文稿</vt:lpstr>
      <vt:lpstr>Course Goals</vt:lpstr>
      <vt:lpstr>Why Study Principles of Programming Languages? </vt:lpstr>
      <vt:lpstr>Course Goals</vt:lpstr>
      <vt:lpstr>Value of Language Concepts</vt:lpstr>
      <vt:lpstr>Value of Language Concepts</vt:lpstr>
      <vt:lpstr>Course Goals</vt:lpstr>
      <vt:lpstr>Q1:How to Measuring programming language popularity?</vt:lpstr>
      <vt:lpstr>PowerPoint 演示文稿</vt:lpstr>
      <vt:lpstr>Several indices have been published</vt:lpstr>
      <vt:lpstr>The TIOBE Programming Community index </vt:lpstr>
      <vt:lpstr>PowerPoint 演示文稿</vt:lpstr>
      <vt:lpstr>History</vt:lpstr>
      <vt:lpstr>PowerPoint 演示文稿</vt:lpstr>
      <vt:lpstr>PowerPoint 演示文稿</vt:lpstr>
      <vt:lpstr>PowerPoint 演示文稿</vt:lpstr>
      <vt:lpstr>PowerPoint 演示文稿</vt:lpstr>
      <vt:lpstr>TIOBE Index for February 2015</vt:lpstr>
      <vt:lpstr>PowerPoint 演示文稿</vt:lpstr>
      <vt:lpstr>Q2:Which factors to consider for Designing a programming  language?</vt:lpstr>
      <vt:lpstr>Language goals and trade-offs</vt:lpstr>
      <vt:lpstr>Q3:What’s new in programming languages</vt:lpstr>
      <vt:lpstr>PowerPoint 演示文稿</vt:lpstr>
      <vt:lpstr>Trends</vt:lpstr>
      <vt:lpstr>Q4:What’s worth studying?  </vt:lpstr>
      <vt:lpstr>PowerPoint 演示文稿</vt:lpstr>
      <vt:lpstr>Example of Continuation Concept</vt:lpstr>
      <vt:lpstr>PowerPoint 演示文稿</vt:lpstr>
      <vt:lpstr>Web programing by continuation </vt:lpstr>
      <vt:lpstr>Schedule</vt:lpstr>
      <vt:lpstr>PowerPoint 演示文稿</vt:lpstr>
      <vt:lpstr>Grading System</vt:lpstr>
      <vt:lpstr>Paper List</vt:lpstr>
      <vt:lpstr>PowerPoint 演示文稿</vt:lpstr>
      <vt:lpstr>Book</vt:lpstr>
      <vt:lpstr>Programming Language</vt:lpstr>
      <vt:lpstr>Types of Computer languages </vt:lpstr>
      <vt:lpstr>PowerPoint 演示文稿</vt:lpstr>
      <vt:lpstr>How many types of programming language</vt:lpstr>
      <vt:lpstr>What is programming language?</vt:lpstr>
      <vt:lpstr>PowerPoint 演示文稿</vt:lpstr>
      <vt:lpstr>PowerPoint 演示文稿</vt:lpstr>
      <vt:lpstr>PowerPoint 演示文稿</vt:lpstr>
      <vt:lpstr>PowerPoint 演示文稿</vt:lpstr>
      <vt:lpstr>How to define programming language?</vt:lpstr>
      <vt:lpstr>Design idea</vt:lpstr>
      <vt:lpstr>Function and target: </vt:lpstr>
      <vt:lpstr>PowerPoint 演示文稿</vt:lpstr>
      <vt:lpstr>PowerPoint 演示文稿</vt:lpstr>
      <vt:lpstr>Computer language /Programming language</vt:lpstr>
      <vt:lpstr>Q0:Yet can we really say that  </vt:lpstr>
      <vt:lpstr>PowerPoint 演示文稿</vt:lpstr>
      <vt:lpstr>Pros and cons</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程序设计语言理论与实现 课程安排</dc:title>
  <dc:creator>微软用户</dc:creator>
  <cp:lastModifiedBy>k</cp:lastModifiedBy>
  <cp:revision>141</cp:revision>
  <dcterms:created xsi:type="dcterms:W3CDTF">2010-03-07T23:33:11Z</dcterms:created>
  <dcterms:modified xsi:type="dcterms:W3CDTF">2024-02-26T23:40:43Z</dcterms:modified>
</cp:coreProperties>
</file>