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302" r:id="rId10"/>
    <p:sldId id="263" r:id="rId11"/>
    <p:sldId id="264" r:id="rId12"/>
    <p:sldId id="265" r:id="rId13"/>
    <p:sldId id="303" r:id="rId14"/>
    <p:sldId id="266" r:id="rId15"/>
    <p:sldId id="304" r:id="rId16"/>
    <p:sldId id="267" r:id="rId17"/>
    <p:sldId id="268" r:id="rId18"/>
    <p:sldId id="305" r:id="rId19"/>
    <p:sldId id="269" r:id="rId20"/>
    <p:sldId id="270" r:id="rId21"/>
    <p:sldId id="271" r:id="rId22"/>
    <p:sldId id="306" r:id="rId23"/>
    <p:sldId id="272" r:id="rId24"/>
    <p:sldId id="310" r:id="rId25"/>
    <p:sldId id="273" r:id="rId26"/>
    <p:sldId id="311" r:id="rId27"/>
    <p:sldId id="274" r:id="rId28"/>
    <p:sldId id="312" r:id="rId29"/>
    <p:sldId id="275" r:id="rId30"/>
    <p:sldId id="276" r:id="rId31"/>
    <p:sldId id="313" r:id="rId32"/>
    <p:sldId id="278" r:id="rId33"/>
    <p:sldId id="279" r:id="rId34"/>
    <p:sldId id="280" r:id="rId35"/>
    <p:sldId id="281" r:id="rId36"/>
    <p:sldId id="282" r:id="rId37"/>
    <p:sldId id="315" r:id="rId38"/>
    <p:sldId id="283" r:id="rId39"/>
    <p:sldId id="314" r:id="rId40"/>
    <p:sldId id="284" r:id="rId41"/>
    <p:sldId id="316" r:id="rId42"/>
    <p:sldId id="285" r:id="rId43"/>
    <p:sldId id="317" r:id="rId44"/>
    <p:sldId id="286" r:id="rId45"/>
    <p:sldId id="287" r:id="rId46"/>
    <p:sldId id="288" r:id="rId47"/>
    <p:sldId id="289" r:id="rId48"/>
    <p:sldId id="290" r:id="rId49"/>
    <p:sldId id="291" r:id="rId50"/>
    <p:sldId id="295" r:id="rId51"/>
    <p:sldId id="307" r:id="rId52"/>
    <p:sldId id="296" r:id="rId53"/>
    <p:sldId id="308" r:id="rId54"/>
    <p:sldId id="297" r:id="rId55"/>
    <p:sldId id="309" r:id="rId56"/>
    <p:sldId id="299" r:id="rId57"/>
    <p:sldId id="300" r:id="rId58"/>
  </p:sldIdLst>
  <p:sldSz cx="9144000" cy="6858000" type="screen4x3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4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9900"/>
    <a:srgbClr val="00FFCC"/>
    <a:srgbClr val="FFCCFF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195" autoAdjust="0"/>
  </p:normalViewPr>
  <p:slideViewPr>
    <p:cSldViewPr>
      <p:cViewPr varScale="1">
        <p:scale>
          <a:sx n="75" d="100"/>
          <a:sy n="75" d="100"/>
        </p:scale>
        <p:origin x="21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6"/>
    </p:cViewPr>
  </p:sorterViewPr>
  <p:notesViewPr>
    <p:cSldViewPr>
      <p:cViewPr varScale="1">
        <p:scale>
          <a:sx n="51" d="100"/>
          <a:sy n="51" d="100"/>
        </p:scale>
        <p:origin x="-1980" y="-84"/>
      </p:cViewPr>
      <p:guideLst>
        <p:guide orient="horz" pos="3094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660FC659-0235-46BA-BC99-7B8C9F8990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15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2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7FC5471B-4504-4DDE-8A2E-161189925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29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news/2007/08/prototype16rc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news/2007/08/prototype16r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pragmatic [[</a:t>
            </a:r>
            <a:r>
              <a:rPr lang="en-US" altLang="zh-CN" dirty="0" err="1"/>
              <a:t>præg'mætɪk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adj. </a:t>
            </a:r>
            <a:r>
              <a:rPr lang="zh-CN" altLang="en-US" dirty="0"/>
              <a:t>实际的；实用主义的；国事的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pragmatic:</a:t>
            </a:r>
            <a:r>
              <a:rPr lang="zh-CN" altLang="en-US" dirty="0"/>
              <a:t>实际的 </a:t>
            </a:r>
            <a:r>
              <a:rPr lang="en-US" altLang="zh-CN" dirty="0"/>
              <a:t>| </a:t>
            </a:r>
            <a:r>
              <a:rPr lang="zh-CN" altLang="en-US" dirty="0"/>
              <a:t>务实 </a:t>
            </a:r>
            <a:r>
              <a:rPr lang="en-US" altLang="zh-CN" dirty="0"/>
              <a:t>| </a:t>
            </a:r>
            <a:r>
              <a:rPr lang="zh-CN" altLang="en-US" dirty="0"/>
              <a:t>求真务实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62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A better illustration logic programming is a program to determine the </a:t>
            </a:r>
            <a:r>
              <a:rPr lang="en-US" altLang="zh-CN" dirty="0">
                <a:solidFill>
                  <a:srgbClr val="FF0000"/>
                </a:solidFill>
              </a:rPr>
              <a:t>mortality</a:t>
            </a:r>
            <a:r>
              <a:rPr lang="en-US" altLang="zh-CN" dirty="0"/>
              <a:t> of Socrates and Penelope. 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We begin with the fact that </a:t>
            </a:r>
            <a:r>
              <a:rPr lang="en-US" altLang="zh-CN" i="1" dirty="0"/>
              <a:t>Socrates and Penelope are human</a:t>
            </a:r>
            <a:r>
              <a:rPr lang="en-US" altLang="zh-CN" dirty="0"/>
              <a:t> and the rule that </a:t>
            </a:r>
            <a:r>
              <a:rPr lang="en-US" altLang="zh-CN" i="1" dirty="0"/>
              <a:t>all humans are mortal</a:t>
            </a:r>
            <a:r>
              <a:rPr lang="en-US" altLang="zh-CN" dirty="0"/>
              <a:t> or equivalently </a:t>
            </a:r>
            <a:r>
              <a:rPr lang="en-US" altLang="zh-CN" i="1" dirty="0"/>
              <a:t>for all X, if X is human then X is mortal</a:t>
            </a:r>
            <a:r>
              <a:rPr lang="en-US" altLang="zh-CN" dirty="0"/>
              <a:t>. </a:t>
            </a:r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9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modus </a:t>
            </a:r>
            <a:r>
              <a:rPr lang="en-US" altLang="zh-CN" dirty="0" err="1"/>
              <a:t>tollens</a:t>
            </a:r>
            <a:endParaRPr lang="en-US" altLang="zh-CN" dirty="0"/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否定式；否定后件律；否定后件的假言推理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Modus </a:t>
            </a:r>
            <a:r>
              <a:rPr lang="en-US" altLang="zh-CN" dirty="0" err="1"/>
              <a:t>Tollens</a:t>
            </a:r>
            <a:r>
              <a:rPr lang="en-US" altLang="zh-CN" dirty="0"/>
              <a:t>:</a:t>
            </a:r>
            <a:r>
              <a:rPr lang="zh-CN" altLang="en-US" dirty="0"/>
              <a:t>否定后件律 </a:t>
            </a:r>
            <a:r>
              <a:rPr lang="en-US" altLang="zh-CN" dirty="0"/>
              <a:t>| </a:t>
            </a:r>
            <a:r>
              <a:rPr lang="zh-CN" altLang="en-US" dirty="0"/>
              <a:t>否定式 </a:t>
            </a:r>
            <a:r>
              <a:rPr lang="en-US" altLang="zh-CN" dirty="0"/>
              <a:t>| </a:t>
            </a:r>
            <a:r>
              <a:rPr lang="zh-CN" altLang="en-US" dirty="0"/>
              <a:t>否定后件式</a:t>
            </a:r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The first step in the computation is the deduction of line 4 from lines 2 and 3. It is justified by the inference rule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modus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tollens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which states that if the conclusion of a rule is known to be false, then so is the hypothesis. The variables X and Y may be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unified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since they may have any value. By unification, Lines 5a, 4b, and 1a; 5b, 4b and 1b produce contradictions and identify both Socrates and Penelope as mortal. 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37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Inferences 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program = set of axioms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-- the formalization of knowledge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computation = constructive proof of a goal statement from the program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53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sense</a:t>
            </a:r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就意义而言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38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sense</a:t>
            </a:r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就意义而言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38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fail in</a:t>
            </a:r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失败；缺少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fail in:</a:t>
            </a:r>
            <a:r>
              <a:rPr lang="zh-CN" altLang="en-US" dirty="0"/>
              <a:t>失败 </a:t>
            </a:r>
            <a:r>
              <a:rPr lang="en-US" altLang="zh-CN" dirty="0"/>
              <a:t>| </a:t>
            </a:r>
            <a:r>
              <a:rPr lang="zh-CN" altLang="en-US" dirty="0"/>
              <a:t>疏忽 </a:t>
            </a:r>
            <a:r>
              <a:rPr lang="en-US" altLang="zh-CN" dirty="0"/>
              <a:t>| </a:t>
            </a:r>
            <a:r>
              <a:rPr lang="zh-CN" altLang="en-US" dirty="0"/>
              <a:t>在某方面失败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88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fail in</a:t>
            </a:r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失败；缺少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fail in:</a:t>
            </a:r>
            <a:r>
              <a:rPr lang="zh-CN" altLang="en-US" dirty="0"/>
              <a:t>失败 </a:t>
            </a:r>
            <a:r>
              <a:rPr lang="en-US" altLang="zh-CN" dirty="0"/>
              <a:t>| </a:t>
            </a:r>
            <a:r>
              <a:rPr lang="zh-CN" altLang="en-US" dirty="0"/>
              <a:t>疏忽 </a:t>
            </a:r>
            <a:r>
              <a:rPr lang="en-US" altLang="zh-CN" dirty="0"/>
              <a:t>| </a:t>
            </a:r>
            <a:r>
              <a:rPr lang="zh-CN" altLang="en-US" dirty="0"/>
              <a:t>在某方面失败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886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of reasoning about</a:t>
            </a:r>
            <a:r>
              <a:rPr lang="zh-CN" altLang="en-US" dirty="0"/>
              <a:t>推出</a:t>
            </a:r>
            <a:endParaRPr lang="en-US" altLang="zh-CN" dirty="0"/>
          </a:p>
          <a:p>
            <a:r>
              <a:rPr lang="en-US" altLang="zh-CN" dirty="0"/>
              <a:t>regularity [[</a:t>
            </a:r>
            <a:r>
              <a:rPr lang="en-US" altLang="zh-CN" dirty="0" err="1"/>
              <a:t>reɡjʊ'lærətɪ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规则性；整齐；正规；匀称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regularity:</a:t>
            </a:r>
            <a:r>
              <a:rPr lang="zh-CN" altLang="en-US" dirty="0"/>
              <a:t>规律性 </a:t>
            </a:r>
            <a:r>
              <a:rPr lang="en-US" altLang="zh-CN" dirty="0"/>
              <a:t>| </a:t>
            </a:r>
            <a:r>
              <a:rPr lang="zh-CN" altLang="en-US" dirty="0"/>
              <a:t>规则性 </a:t>
            </a:r>
            <a:r>
              <a:rPr lang="en-US" altLang="zh-CN" dirty="0"/>
              <a:t>| </a:t>
            </a:r>
            <a:r>
              <a:rPr lang="zh-CN" altLang="en-US" dirty="0"/>
              <a:t>整齐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79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of reasoning about</a:t>
            </a:r>
            <a:r>
              <a:rPr lang="zh-CN" altLang="en-US" dirty="0"/>
              <a:t>推出</a:t>
            </a:r>
            <a:endParaRPr lang="en-US" altLang="zh-CN" dirty="0"/>
          </a:p>
          <a:p>
            <a:r>
              <a:rPr lang="en-US" altLang="zh-CN" dirty="0"/>
              <a:t>regularity [[</a:t>
            </a:r>
            <a:r>
              <a:rPr lang="en-US" altLang="zh-CN" dirty="0" err="1"/>
              <a:t>reɡjʊ'lærətɪ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规则性；整齐；正规；匀称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regularity:</a:t>
            </a:r>
            <a:r>
              <a:rPr lang="zh-CN" altLang="en-US" dirty="0"/>
              <a:t>规律性 </a:t>
            </a:r>
            <a:r>
              <a:rPr lang="en-US" altLang="zh-CN" dirty="0"/>
              <a:t>| </a:t>
            </a:r>
            <a:r>
              <a:rPr lang="zh-CN" altLang="en-US" dirty="0"/>
              <a:t>规则性 </a:t>
            </a:r>
            <a:r>
              <a:rPr lang="en-US" altLang="zh-CN" dirty="0"/>
              <a:t>| </a:t>
            </a:r>
            <a:r>
              <a:rPr lang="zh-CN" altLang="en-US" dirty="0"/>
              <a:t>整齐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79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bulk of</a:t>
            </a:r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大多数，大部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the bulk of:</a:t>
            </a:r>
            <a:r>
              <a:rPr lang="zh-CN" altLang="en-US" dirty="0"/>
              <a:t>大多数 </a:t>
            </a:r>
            <a:r>
              <a:rPr lang="en-US" altLang="zh-CN" dirty="0"/>
              <a:t>| </a:t>
            </a:r>
            <a:r>
              <a:rPr lang="zh-CN" altLang="en-US" dirty="0"/>
              <a:t>大部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faithfulness [['</a:t>
            </a:r>
            <a:r>
              <a:rPr lang="en-US" altLang="zh-CN" dirty="0" err="1"/>
              <a:t>feiθfəlnis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忠诚；诚实；正确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faithfulness:</a:t>
            </a:r>
            <a:r>
              <a:rPr lang="zh-CN" altLang="en-US" dirty="0"/>
              <a:t>忠实 </a:t>
            </a:r>
            <a:r>
              <a:rPr lang="en-US" altLang="zh-CN" dirty="0"/>
              <a:t>| </a:t>
            </a:r>
            <a:r>
              <a:rPr lang="zh-CN" altLang="en-US" dirty="0"/>
              <a:t>忠诚 </a:t>
            </a:r>
            <a:r>
              <a:rPr lang="en-US" altLang="zh-CN" dirty="0"/>
              <a:t>| </a:t>
            </a:r>
            <a:r>
              <a:rPr lang="zh-CN" altLang="en-US" dirty="0"/>
              <a:t>信实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104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faithful to</a:t>
            </a:r>
          </a:p>
          <a:p>
            <a:r>
              <a:rPr lang="zh-CN" altLang="en-US" dirty="0"/>
              <a:t>基本翻译</a:t>
            </a:r>
          </a:p>
          <a:p>
            <a:r>
              <a:rPr lang="zh-CN" altLang="en-US" dirty="0"/>
              <a:t>忠实于；忠诚于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be faithful to:</a:t>
            </a:r>
            <a:r>
              <a:rPr lang="zh-CN" altLang="en-US" dirty="0"/>
              <a:t>忠诚于 </a:t>
            </a:r>
            <a:r>
              <a:rPr lang="en-US" altLang="zh-CN" dirty="0"/>
              <a:t>| </a:t>
            </a:r>
            <a:r>
              <a:rPr lang="zh-CN" altLang="en-US" dirty="0"/>
              <a:t>忠实于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410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bound up with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 err="1"/>
              <a:t>vt.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…</a:t>
            </a:r>
            <a:r>
              <a:rPr lang="zh-CN" altLang="en-US" dirty="0"/>
              <a:t>有密切关系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be bound up with:</a:t>
            </a:r>
            <a:r>
              <a:rPr lang="zh-CN" altLang="en-US" dirty="0"/>
              <a:t>紧紧连在一起 </a:t>
            </a:r>
            <a:r>
              <a:rPr lang="en-US" altLang="zh-CN" dirty="0"/>
              <a:t>| </a:t>
            </a:r>
            <a:r>
              <a:rPr lang="zh-CN" altLang="en-US" dirty="0"/>
              <a:t>密切相关 </a:t>
            </a:r>
            <a:r>
              <a:rPr lang="en-US" altLang="zh-CN" dirty="0"/>
              <a:t>| </a:t>
            </a:r>
            <a:r>
              <a:rPr lang="zh-CN" altLang="en-US" dirty="0"/>
              <a:t>有密切关系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46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intended [[</a:t>
            </a:r>
            <a:r>
              <a:rPr lang="en-US" altLang="zh-CN" dirty="0" err="1"/>
              <a:t>ɪn'tendɪd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adj. </a:t>
            </a:r>
            <a:r>
              <a:rPr lang="zh-CN" altLang="en-US" dirty="0"/>
              <a:t>故意的，有意的；打算中的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已订婚者</a:t>
            </a:r>
          </a:p>
          <a:p>
            <a:r>
              <a:rPr lang="en-US" altLang="zh-CN" dirty="0"/>
              <a:t>v. </a:t>
            </a:r>
            <a:r>
              <a:rPr lang="zh-CN" altLang="en-US" dirty="0"/>
              <a:t>打算；准备（</a:t>
            </a:r>
            <a:r>
              <a:rPr lang="en-US" altLang="zh-CN" dirty="0"/>
              <a:t>intend</a:t>
            </a:r>
            <a:r>
              <a:rPr lang="zh-CN" altLang="en-US" dirty="0"/>
              <a:t>的过去分词）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intended:</a:t>
            </a:r>
            <a:r>
              <a:rPr lang="zh-CN" altLang="en-US" dirty="0"/>
              <a:t>刻意的 </a:t>
            </a:r>
            <a:r>
              <a:rPr lang="en-US" altLang="zh-CN" dirty="0"/>
              <a:t>| </a:t>
            </a:r>
            <a:r>
              <a:rPr lang="zh-CN" altLang="en-US" dirty="0"/>
              <a:t>预期的 </a:t>
            </a:r>
            <a:r>
              <a:rPr lang="en-US" altLang="zh-CN" dirty="0"/>
              <a:t>| </a:t>
            </a:r>
            <a:r>
              <a:rPr lang="zh-CN" altLang="en-US" dirty="0"/>
              <a:t>意在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141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intended [[</a:t>
            </a:r>
            <a:r>
              <a:rPr lang="en-US" altLang="zh-CN" dirty="0" err="1"/>
              <a:t>ɪn'tendɪd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adj. </a:t>
            </a:r>
            <a:r>
              <a:rPr lang="zh-CN" altLang="en-US" dirty="0"/>
              <a:t>故意的，有意的；打算中的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已订婚者</a:t>
            </a:r>
          </a:p>
          <a:p>
            <a:r>
              <a:rPr lang="en-US" altLang="zh-CN" dirty="0"/>
              <a:t>v. </a:t>
            </a:r>
            <a:r>
              <a:rPr lang="zh-CN" altLang="en-US" dirty="0"/>
              <a:t>打算；准备（</a:t>
            </a:r>
            <a:r>
              <a:rPr lang="en-US" altLang="zh-CN" dirty="0"/>
              <a:t>intend</a:t>
            </a:r>
            <a:r>
              <a:rPr lang="zh-CN" altLang="en-US" dirty="0"/>
              <a:t>的过去分词）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intended:</a:t>
            </a:r>
            <a:r>
              <a:rPr lang="zh-CN" altLang="en-US" dirty="0"/>
              <a:t>刻意的 </a:t>
            </a:r>
            <a:r>
              <a:rPr lang="en-US" altLang="zh-CN" dirty="0"/>
              <a:t>| </a:t>
            </a:r>
            <a:r>
              <a:rPr lang="zh-CN" altLang="en-US" dirty="0"/>
              <a:t>预期的 </a:t>
            </a:r>
            <a:r>
              <a:rPr lang="en-US" altLang="zh-CN" dirty="0"/>
              <a:t>| </a:t>
            </a:r>
            <a:r>
              <a:rPr lang="zh-CN" altLang="en-US" dirty="0"/>
              <a:t>意在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141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2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faithfulness [['</a:t>
            </a:r>
            <a:r>
              <a:rPr lang="en-US" altLang="zh-CN" dirty="0" err="1"/>
              <a:t>feiθfəlnis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忠诚；诚实；正确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faithfulness:</a:t>
            </a:r>
            <a:r>
              <a:rPr lang="zh-CN" altLang="en-US" dirty="0"/>
              <a:t>忠实 </a:t>
            </a:r>
            <a:r>
              <a:rPr lang="en-US" altLang="zh-CN" dirty="0"/>
              <a:t>| </a:t>
            </a:r>
            <a:r>
              <a:rPr lang="zh-CN" altLang="en-US" dirty="0"/>
              <a:t>忠诚 </a:t>
            </a:r>
            <a:r>
              <a:rPr lang="en-US" altLang="zh-CN" dirty="0"/>
              <a:t>| </a:t>
            </a:r>
            <a:r>
              <a:rPr lang="zh-CN" altLang="en-US" dirty="0"/>
              <a:t>信实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10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descriptor [[</a:t>
            </a:r>
            <a:r>
              <a:rPr lang="en-US" altLang="zh-CN" dirty="0" err="1"/>
              <a:t>dɪ'skrɪptə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描述符号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descriptor:</a:t>
            </a:r>
            <a:r>
              <a:rPr lang="zh-CN" altLang="en-US" dirty="0"/>
              <a:t>主题词 </a:t>
            </a:r>
            <a:r>
              <a:rPr lang="en-US" altLang="zh-CN" dirty="0"/>
              <a:t>| </a:t>
            </a:r>
            <a:r>
              <a:rPr lang="zh-CN" altLang="en-US" dirty="0"/>
              <a:t>描述符 </a:t>
            </a:r>
            <a:r>
              <a:rPr lang="en-US" altLang="zh-CN" dirty="0"/>
              <a:t>| </a:t>
            </a:r>
            <a:r>
              <a:rPr lang="zh-CN" altLang="en-US" dirty="0"/>
              <a:t>描述子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53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descriptor [[</a:t>
            </a:r>
            <a:r>
              <a:rPr lang="en-US" altLang="zh-CN" dirty="0" err="1"/>
              <a:t>dɪ'skrɪptə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</a:t>
            </a:r>
            <a:r>
              <a:rPr lang="zh-CN" altLang="en-US" dirty="0"/>
              <a:t>描述符号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descriptor:</a:t>
            </a:r>
            <a:r>
              <a:rPr lang="zh-CN" altLang="en-US" dirty="0"/>
              <a:t>主题词 </a:t>
            </a:r>
            <a:r>
              <a:rPr lang="en-US" altLang="zh-CN" dirty="0"/>
              <a:t>| </a:t>
            </a:r>
            <a:r>
              <a:rPr lang="zh-CN" altLang="en-US" dirty="0"/>
              <a:t>描述符 </a:t>
            </a:r>
            <a:r>
              <a:rPr lang="en-US" altLang="zh-CN" dirty="0"/>
              <a:t>| </a:t>
            </a:r>
            <a:r>
              <a:rPr lang="zh-CN" altLang="en-US" dirty="0"/>
              <a:t>描述子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53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6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mantissa [[</a:t>
            </a:r>
            <a:r>
              <a:rPr lang="en-US" altLang="zh-CN" dirty="0" err="1"/>
              <a:t>mæn'tɪsə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基本翻译</a:t>
            </a:r>
          </a:p>
          <a:p>
            <a:r>
              <a:rPr lang="en-US" altLang="zh-CN" dirty="0"/>
              <a:t>n. [</a:t>
            </a:r>
            <a:r>
              <a:rPr lang="zh-CN" altLang="en-US" dirty="0"/>
              <a:t>数</a:t>
            </a:r>
            <a:r>
              <a:rPr lang="en-US" altLang="zh-CN" dirty="0"/>
              <a:t>] </a:t>
            </a:r>
            <a:r>
              <a:rPr lang="zh-CN" altLang="en-US" dirty="0"/>
              <a:t>尾数；假数；定点部分；小数部分</a:t>
            </a:r>
          </a:p>
          <a:p>
            <a:r>
              <a:rPr lang="zh-CN" altLang="en-US" dirty="0"/>
              <a:t>网络释义</a:t>
            </a:r>
          </a:p>
          <a:p>
            <a:r>
              <a:rPr lang="en-US" altLang="zh-CN" dirty="0"/>
              <a:t>mantissa:</a:t>
            </a:r>
            <a:r>
              <a:rPr lang="zh-CN" altLang="en-US" dirty="0"/>
              <a:t>尾数 </a:t>
            </a:r>
            <a:r>
              <a:rPr lang="en-US" altLang="zh-CN" dirty="0"/>
              <a:t>| </a:t>
            </a:r>
            <a:r>
              <a:rPr lang="zh-CN" altLang="en-US" dirty="0"/>
              <a:t>定点部分 </a:t>
            </a:r>
            <a:r>
              <a:rPr lang="en-US" altLang="zh-CN" dirty="0"/>
              <a:t>| </a:t>
            </a:r>
            <a:r>
              <a:rPr lang="zh-CN" altLang="en-US" dirty="0"/>
              <a:t>假数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31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Function</a:t>
            </a:r>
            <a:r>
              <a:rPr lang="en-US" altLang="zh-CN" dirty="0" err="1">
                <a:effectLst/>
              </a:rPr>
              <a:t>#curry</a:t>
            </a:r>
            <a:r>
              <a:rPr lang="en-US" altLang="zh-CN" dirty="0">
                <a:effectLst/>
              </a:rPr>
              <a:t> allows for partial </a:t>
            </a:r>
            <a:r>
              <a:rPr lang="en-US" altLang="zh-CN" b="1" dirty="0">
                <a:effectLst/>
              </a:rPr>
              <a:t>function application</a:t>
            </a:r>
            <a:endParaRPr lang="en-US" altLang="zh-CN" dirty="0">
              <a:effectLst/>
            </a:endParaRPr>
          </a:p>
          <a:p>
            <a:r>
              <a:rPr lang="en-US" altLang="zh-CN" b="1" dirty="0" err="1">
                <a:effectLst/>
              </a:rPr>
              <a:t>Function</a:t>
            </a:r>
            <a:r>
              <a:rPr lang="en-US" altLang="zh-CN" dirty="0" err="1">
                <a:effectLst/>
              </a:rPr>
              <a:t>#curry</a:t>
            </a:r>
            <a:r>
              <a:rPr lang="zh-CN" altLang="en-US" dirty="0">
                <a:effectLst/>
              </a:rPr>
              <a:t>允许</a:t>
            </a:r>
            <a:r>
              <a:rPr lang="en-US" altLang="zh-CN" dirty="0">
                <a:effectLst/>
              </a:rPr>
              <a:t>partial </a:t>
            </a:r>
            <a:r>
              <a:rPr lang="en-US" altLang="zh-CN" b="1" dirty="0">
                <a:effectLst/>
              </a:rPr>
              <a:t>function</a:t>
            </a:r>
            <a:r>
              <a:rPr lang="zh-CN" altLang="en-US" dirty="0">
                <a:effectLst/>
              </a:rPr>
              <a:t>（译注：指定部分函数的参数，在使用时再提供另一部分参数）应用</a:t>
            </a:r>
          </a:p>
          <a:p>
            <a:r>
              <a:rPr lang="en-US" altLang="zh-CN" dirty="0">
                <a:effectLst/>
                <a:hlinkClick r:id="rId3" tooltip="来源"/>
              </a:rPr>
              <a:t>www.infoq.com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OpenMath</a:t>
            </a:r>
            <a:r>
              <a:rPr lang="en-US" altLang="zh-CN" dirty="0">
                <a:effectLst/>
              </a:rPr>
              <a:t> distinguishes </a:t>
            </a:r>
            <a:r>
              <a:rPr lang="en-US" altLang="zh-CN" b="1" dirty="0">
                <a:effectLst/>
              </a:rPr>
              <a:t>function application</a:t>
            </a:r>
            <a:r>
              <a:rPr lang="en-US" altLang="zh-CN" dirty="0">
                <a:effectLst/>
              </a:rPr>
              <a:t> () from binding expression ().</a:t>
            </a:r>
          </a:p>
          <a:p>
            <a:r>
              <a:rPr lang="en-US" altLang="zh-CN" dirty="0" err="1">
                <a:effectLst/>
              </a:rPr>
              <a:t>OpenMath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区别对待函数应用（）和绑定表达式（）。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69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Function</a:t>
            </a:r>
            <a:r>
              <a:rPr lang="en-US" altLang="zh-CN" dirty="0" err="1">
                <a:effectLst/>
              </a:rPr>
              <a:t>#curry</a:t>
            </a:r>
            <a:r>
              <a:rPr lang="en-US" altLang="zh-CN" dirty="0">
                <a:effectLst/>
              </a:rPr>
              <a:t> allows for partial </a:t>
            </a:r>
            <a:r>
              <a:rPr lang="en-US" altLang="zh-CN" b="1" dirty="0">
                <a:effectLst/>
              </a:rPr>
              <a:t>function application</a:t>
            </a:r>
            <a:endParaRPr lang="en-US" altLang="zh-CN" dirty="0">
              <a:effectLst/>
            </a:endParaRPr>
          </a:p>
          <a:p>
            <a:r>
              <a:rPr lang="en-US" altLang="zh-CN" b="1" dirty="0" err="1">
                <a:effectLst/>
              </a:rPr>
              <a:t>Function</a:t>
            </a:r>
            <a:r>
              <a:rPr lang="en-US" altLang="zh-CN" dirty="0" err="1">
                <a:effectLst/>
              </a:rPr>
              <a:t>#curry</a:t>
            </a:r>
            <a:r>
              <a:rPr lang="zh-CN" altLang="en-US" dirty="0">
                <a:effectLst/>
              </a:rPr>
              <a:t>允许</a:t>
            </a:r>
            <a:r>
              <a:rPr lang="en-US" altLang="zh-CN" dirty="0">
                <a:effectLst/>
              </a:rPr>
              <a:t>partial </a:t>
            </a:r>
            <a:r>
              <a:rPr lang="en-US" altLang="zh-CN" b="1" dirty="0">
                <a:effectLst/>
              </a:rPr>
              <a:t>function</a:t>
            </a:r>
            <a:r>
              <a:rPr lang="zh-CN" altLang="en-US" dirty="0">
                <a:effectLst/>
              </a:rPr>
              <a:t>（译注：指定部分函数的参数，在使用时再提供另一部分参数）应用</a:t>
            </a:r>
          </a:p>
          <a:p>
            <a:r>
              <a:rPr lang="en-US" altLang="zh-CN" dirty="0">
                <a:effectLst/>
                <a:hlinkClick r:id="rId3" tooltip="来源"/>
              </a:rPr>
              <a:t>www.infoq.com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OpenMath</a:t>
            </a:r>
            <a:r>
              <a:rPr lang="en-US" altLang="zh-CN" dirty="0">
                <a:effectLst/>
              </a:rPr>
              <a:t> distinguishes </a:t>
            </a:r>
            <a:r>
              <a:rPr lang="en-US" altLang="zh-CN" b="1" dirty="0">
                <a:effectLst/>
              </a:rPr>
              <a:t>function application</a:t>
            </a:r>
            <a:r>
              <a:rPr lang="en-US" altLang="zh-CN" dirty="0">
                <a:effectLst/>
              </a:rPr>
              <a:t> () from binding expression ().</a:t>
            </a:r>
          </a:p>
          <a:p>
            <a:r>
              <a:rPr lang="en-US" altLang="zh-CN" dirty="0" err="1">
                <a:effectLst/>
              </a:rPr>
              <a:t>OpenMath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区别对待函数应用（）和绑定表达式（）。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5471B-4504-4DDE-8A2E-161189925F3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69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华文仿宋" pitchFamily="2" charset="-122"/>
                <a:ea typeface="华文仿宋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22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146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20713"/>
            <a:ext cx="2051050" cy="5545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620713"/>
            <a:ext cx="6005512" cy="5545137"/>
          </a:xfrm>
        </p:spPr>
        <p:txBody>
          <a:bodyPr vert="eaVert"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475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Comic Sans MS" pitchFamily="66" charset="0"/>
                <a:ea typeface="宋体" pitchFamily="2" charset="-122"/>
              </a:defRPr>
            </a:lvl1pPr>
            <a:lvl2pPr>
              <a:defRPr sz="2000" b="0" i="0" baseline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1800" baseline="0">
                <a:latin typeface="Comic Sans MS" pitchFamily="66" charset="0"/>
                <a:ea typeface="宋体" pitchFamily="2" charset="-122"/>
              </a:defRPr>
            </a:lvl3pPr>
            <a:lvl4pPr>
              <a:defRPr sz="1600" b="0" i="0" baseline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4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34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027487" cy="4752975"/>
          </a:xfrm>
        </p:spPr>
        <p:txBody>
          <a:bodyPr/>
          <a:lstStyle>
            <a:lvl1pPr>
              <a:defRPr sz="2800">
                <a:latin typeface="楷体_GB2312" pitchFamily="49" charset="-122"/>
                <a:ea typeface="楷体_GB2312" pitchFamily="49" charset="-122"/>
              </a:defRPr>
            </a:lvl1pPr>
            <a:lvl2pPr>
              <a:defRPr sz="2400">
                <a:latin typeface="楷体_GB2312" pitchFamily="49" charset="-122"/>
                <a:ea typeface="楷体_GB2312" pitchFamily="49" charset="-122"/>
              </a:defRPr>
            </a:lvl2pPr>
            <a:lvl3pPr>
              <a:defRPr sz="2000">
                <a:latin typeface="楷体_GB2312" pitchFamily="49" charset="-122"/>
                <a:ea typeface="楷体_GB2312" pitchFamily="49" charset="-122"/>
              </a:defRPr>
            </a:lvl3pPr>
            <a:lvl4pPr>
              <a:defRPr sz="1800">
                <a:latin typeface="楷体_GB2312" pitchFamily="49" charset="-122"/>
                <a:ea typeface="楷体_GB2312" pitchFamily="49" charset="-122"/>
              </a:defRPr>
            </a:lvl4pPr>
            <a:lvl5pPr>
              <a:defRPr sz="1800">
                <a:latin typeface="楷体_GB2312" pitchFamily="49" charset="-122"/>
                <a:ea typeface="楷体_GB2312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12875"/>
            <a:ext cx="4029075" cy="4752975"/>
          </a:xfrm>
        </p:spPr>
        <p:txBody>
          <a:bodyPr/>
          <a:lstStyle>
            <a:lvl1pPr>
              <a:defRPr sz="2800">
                <a:latin typeface="楷体_GB2312" pitchFamily="49" charset="-122"/>
                <a:ea typeface="楷体_GB2312" pitchFamily="49" charset="-122"/>
              </a:defRPr>
            </a:lvl1pPr>
            <a:lvl2pPr>
              <a:defRPr sz="2400">
                <a:latin typeface="楷体_GB2312" pitchFamily="49" charset="-122"/>
                <a:ea typeface="楷体_GB2312" pitchFamily="49" charset="-122"/>
              </a:defRPr>
            </a:lvl2pPr>
            <a:lvl3pPr>
              <a:defRPr sz="2000">
                <a:latin typeface="楷体_GB2312" pitchFamily="49" charset="-122"/>
                <a:ea typeface="楷体_GB2312" pitchFamily="49" charset="-122"/>
              </a:defRPr>
            </a:lvl3pPr>
            <a:lvl4pPr>
              <a:defRPr sz="1800">
                <a:latin typeface="楷体_GB2312" pitchFamily="49" charset="-122"/>
                <a:ea typeface="楷体_GB2312" pitchFamily="49" charset="-122"/>
              </a:defRPr>
            </a:lvl4pPr>
            <a:lvl5pPr>
              <a:defRPr sz="1800">
                <a:latin typeface="楷体_GB2312" pitchFamily="49" charset="-122"/>
                <a:ea typeface="楷体_GB2312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99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defRPr sz="2000">
                <a:latin typeface="楷体_GB2312" pitchFamily="49" charset="-122"/>
                <a:ea typeface="楷体_GB2312" pitchFamily="49" charset="-122"/>
              </a:defRPr>
            </a:lvl2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  <a:lvl4pPr>
              <a:defRPr sz="1600">
                <a:latin typeface="楷体_GB2312" pitchFamily="49" charset="-122"/>
                <a:ea typeface="楷体_GB2312" pitchFamily="49" charset="-122"/>
              </a:defRPr>
            </a:lvl4pPr>
            <a:lvl5pPr>
              <a:defRPr sz="1600">
                <a:latin typeface="楷体_GB2312" pitchFamily="49" charset="-122"/>
                <a:ea typeface="楷体_GB2312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defRPr sz="2000">
                <a:latin typeface="楷体_GB2312" pitchFamily="49" charset="-122"/>
                <a:ea typeface="楷体_GB2312" pitchFamily="49" charset="-122"/>
              </a:defRPr>
            </a:lvl2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  <a:lvl4pPr>
              <a:defRPr sz="1600">
                <a:latin typeface="楷体_GB2312" pitchFamily="49" charset="-122"/>
                <a:ea typeface="楷体_GB2312" pitchFamily="49" charset="-122"/>
              </a:defRPr>
            </a:lvl4pPr>
            <a:lvl5pPr>
              <a:defRPr sz="1600">
                <a:latin typeface="楷体_GB2312" pitchFamily="49" charset="-122"/>
                <a:ea typeface="楷体_GB2312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743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55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9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楷体_GB2312" pitchFamily="49" charset="-122"/>
                <a:ea typeface="楷体_GB2312" pitchFamily="49" charset="-122"/>
              </a:defRPr>
            </a:lvl1pPr>
            <a:lvl2pPr>
              <a:defRPr sz="2800">
                <a:latin typeface="楷体_GB2312" pitchFamily="49" charset="-122"/>
                <a:ea typeface="楷体_GB2312" pitchFamily="49" charset="-122"/>
              </a:defRPr>
            </a:lvl2pPr>
            <a:lvl3pPr>
              <a:defRPr sz="2400">
                <a:latin typeface="楷体_GB2312" pitchFamily="49" charset="-122"/>
                <a:ea typeface="楷体_GB2312" pitchFamily="49" charset="-122"/>
              </a:defRPr>
            </a:lvl3pPr>
            <a:lvl4pPr>
              <a:defRPr sz="2000">
                <a:latin typeface="楷体_GB2312" pitchFamily="49" charset="-122"/>
                <a:ea typeface="楷体_GB2312" pitchFamily="49" charset="-122"/>
              </a:defRPr>
            </a:lvl4pPr>
            <a:lvl5pPr>
              <a:defRPr sz="2000">
                <a:latin typeface="楷体_GB2312" pitchFamily="49" charset="-122"/>
                <a:ea typeface="楷体_GB2312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76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43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zh-CN" sz="3600" b="1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027" name="Picture 3" descr="jdx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xjtu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088"/>
            <a:ext cx="14478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0" name="Picture 6" descr="8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/>
          <a:stretch>
            <a:fillRect/>
          </a:stretch>
        </p:blipFill>
        <p:spPr bwMode="auto">
          <a:xfrm>
            <a:off x="6591300" y="5791200"/>
            <a:ext cx="2552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400800"/>
            <a:ext cx="6400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32" name="Picture 8" descr="8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/>
          <a:stretch>
            <a:fillRect/>
          </a:stretch>
        </p:blipFill>
        <p:spPr bwMode="auto">
          <a:xfrm>
            <a:off x="6591300" y="5791200"/>
            <a:ext cx="2552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6400800"/>
            <a:ext cx="6400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96000" y="9048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kumimoji="1" lang="zh-CN" altLang="zh-CN" sz="1800" b="1" i="1">
              <a:solidFill>
                <a:srgbClr val="0000CC"/>
              </a:solidFill>
              <a:ea typeface="黑体" pitchFamily="49" charset="-122"/>
            </a:endParaRPr>
          </a:p>
        </p:txBody>
      </p:sp>
      <p:pic>
        <p:nvPicPr>
          <p:cNvPr id="1035" name="Picture 11" descr="8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/>
          <a:stretch>
            <a:fillRect/>
          </a:stretch>
        </p:blipFill>
        <p:spPr bwMode="auto">
          <a:xfrm>
            <a:off x="6591300" y="5791200"/>
            <a:ext cx="2552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0" y="6400800"/>
            <a:ext cx="6400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092950" y="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A50021"/>
                </a:solidFill>
                <a:latin typeface="Times New Roman" pitchFamily="18" charset="0"/>
              </a:rPr>
              <a:t>HPM&amp;S</a:t>
            </a:r>
          </a:p>
        </p:txBody>
      </p:sp>
      <p:sp>
        <p:nvSpPr>
          <p:cNvPr id="103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20713"/>
            <a:ext cx="81375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一级标题</a:t>
            </a:r>
          </a:p>
        </p:txBody>
      </p:sp>
      <p:sp>
        <p:nvSpPr>
          <p:cNvPr id="1039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2089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/>
              <a:t> </a:t>
            </a:r>
            <a:r>
              <a:rPr lang="zh-CN" altLang="en-US"/>
              <a:t>二级标题</a:t>
            </a:r>
          </a:p>
          <a:p>
            <a:pPr lvl="2"/>
            <a:r>
              <a:rPr lang="zh-CN" altLang="en-US"/>
              <a:t> 三级标题</a:t>
            </a:r>
          </a:p>
          <a:p>
            <a:pPr lvl="4"/>
            <a:endParaRPr lang="en-US" altLang="zh-CN"/>
          </a:p>
        </p:txBody>
      </p:sp>
      <p:sp>
        <p:nvSpPr>
          <p:cNvPr id="1040" name="Line 21"/>
          <p:cNvSpPr>
            <a:spLocks noChangeShapeType="1"/>
          </p:cNvSpPr>
          <p:nvPr/>
        </p:nvSpPr>
        <p:spPr bwMode="auto">
          <a:xfrm>
            <a:off x="0" y="508000"/>
            <a:ext cx="9144000" cy="0"/>
          </a:xfrm>
          <a:prstGeom prst="line">
            <a:avLst/>
          </a:prstGeom>
          <a:noFill/>
          <a:ln w="12700" cap="sq">
            <a:solidFill>
              <a:srgbClr val="9999FF"/>
            </a:solidFill>
            <a:round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5pPr>
      <a:lvl6pPr marL="457200"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6pPr>
      <a:lvl7pPr marL="914400"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7pPr>
      <a:lvl8pPr marL="1371600"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8pPr>
      <a:lvl9pPr marL="1828800" algn="just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黑体" pitchFamily="2" charset="-122"/>
        </a:defRPr>
      </a:lvl9pPr>
    </p:titleStyle>
    <p:bodyStyle>
      <a:lvl1pPr marL="188913" indent="-188913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103188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kumimoji="1" sz="2800" b="1">
          <a:solidFill>
            <a:srgbClr val="3333CC"/>
          </a:solidFill>
          <a:latin typeface="楷体_GB2312" pitchFamily="49" charset="-122"/>
          <a:ea typeface="楷体_GB2312" pitchFamily="49" charset="-122"/>
        </a:defRPr>
      </a:lvl2pPr>
      <a:lvl3pPr marL="765175" indent="149225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138238" indent="-95250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rgbClr val="000066"/>
          </a:solidFill>
          <a:latin typeface="+mn-lt"/>
          <a:ea typeface="楷体_GB2312" pitchFamily="49" charset="-122"/>
        </a:defRPr>
      </a:lvl4pPr>
      <a:lvl5pPr marL="1435100" indent="-106363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defRPr kumimoji="1" sz="20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1892300" indent="-106363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defRPr kumimoji="1" sz="2000" b="1">
          <a:solidFill>
            <a:schemeClr val="tx1"/>
          </a:solidFill>
          <a:latin typeface="+mn-lt"/>
          <a:ea typeface="+mn-ea"/>
        </a:defRPr>
      </a:lvl6pPr>
      <a:lvl7pPr marL="2349500" indent="-106363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defRPr kumimoji="1" sz="2000" b="1">
          <a:solidFill>
            <a:schemeClr val="tx1"/>
          </a:solidFill>
          <a:latin typeface="+mn-lt"/>
          <a:ea typeface="+mn-ea"/>
        </a:defRPr>
      </a:lvl7pPr>
      <a:lvl8pPr marL="2806700" indent="-106363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defRPr kumimoji="1" sz="2000" b="1">
          <a:solidFill>
            <a:schemeClr val="tx1"/>
          </a:solidFill>
          <a:latin typeface="+mn-lt"/>
          <a:ea typeface="+mn-ea"/>
        </a:defRPr>
      </a:lvl8pPr>
      <a:lvl9pPr marL="3263900" indent="-106363" algn="just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the Principles of</a:t>
            </a:r>
            <a:br>
              <a:rPr lang="en-US" altLang="zh-CN" dirty="0"/>
            </a:br>
            <a:r>
              <a:rPr lang="en-US" altLang="zh-CN" dirty="0"/>
              <a:t>Programming  Language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27200" y="3886200"/>
            <a:ext cx="56403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"/>
                <a:cs typeface=""/>
              </a:rPr>
              <a:t>Bo Li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"/>
                <a:cs typeface=""/>
              </a:rPr>
              <a:t>Xi’an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"/>
                <a:cs typeface=""/>
              </a:rPr>
              <a:t>Jiaotong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"/>
                <a:cs typeface=""/>
              </a:rPr>
              <a:t> University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"/>
                <a:cs typeface=""/>
              </a:rPr>
              <a:t>Feb,2022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"/>
              <a:cs typeface="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162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64704"/>
            <a:ext cx="8208962" cy="4752975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FF0000"/>
                </a:solidFill>
              </a:rPr>
              <a:t>syntax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 a programming language refers to the structure or form of programs. </a:t>
            </a:r>
            <a:endParaRPr lang="zh-CN" altLang="zh-CN" dirty="0"/>
          </a:p>
          <a:p>
            <a:pPr lvl="0" algn="l">
              <a:lnSpc>
                <a:spcPct val="15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FF0000"/>
                </a:solidFill>
              </a:rPr>
              <a:t>semantics</a:t>
            </a:r>
            <a:r>
              <a:rPr lang="en-US" altLang="zh-CN" dirty="0"/>
              <a:t> of a programming language describe the relationship between a program and the model of computation. </a:t>
            </a:r>
            <a:endParaRPr lang="zh-CN" altLang="zh-CN" dirty="0"/>
          </a:p>
          <a:p>
            <a:pPr lvl="0" algn="l">
              <a:lnSpc>
                <a:spcPct val="15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FF0000"/>
                </a:solidFill>
              </a:rPr>
              <a:t>pragmatics</a:t>
            </a:r>
            <a:r>
              <a:rPr lang="en-US" altLang="zh-CN" dirty="0"/>
              <a:t> of a programming language describe the degree of success with which a programming language meets its goals both in its faithfulness to the </a:t>
            </a:r>
            <a:r>
              <a:rPr lang="en-US" altLang="zh-CN" dirty="0">
                <a:solidFill>
                  <a:schemeClr val="accent2"/>
                </a:solidFill>
              </a:rPr>
              <a:t>underlying model </a:t>
            </a:r>
            <a:r>
              <a:rPr lang="en-US" altLang="zh-CN" dirty="0"/>
              <a:t>of computation and in its </a:t>
            </a:r>
            <a:r>
              <a:rPr lang="en-US" altLang="zh-CN" dirty="0">
                <a:solidFill>
                  <a:schemeClr val="accent2"/>
                </a:solidFill>
              </a:rPr>
              <a:t>utility</a:t>
            </a:r>
            <a:r>
              <a:rPr lang="en-US" altLang="zh-CN" dirty="0"/>
              <a:t> for human programmers. </a:t>
            </a:r>
            <a:endParaRPr lang="zh-CN" altLang="zh-CN" dirty="0"/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6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 can be viewed as a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, the output data values are a function of the input data values. 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dirty="0"/>
              <a:t>Output = Program(Input)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Another view of a program is that it </a:t>
            </a:r>
            <a:r>
              <a:rPr lang="en-US" altLang="zh-CN" dirty="0">
                <a:solidFill>
                  <a:srgbClr val="FF0000"/>
                </a:solidFill>
              </a:rPr>
              <a:t>models</a:t>
            </a:r>
            <a:r>
              <a:rPr lang="en-US" altLang="zh-CN" dirty="0"/>
              <a:t> a problem domain and the </a:t>
            </a:r>
            <a:r>
              <a:rPr lang="en-US" altLang="zh-CN" dirty="0">
                <a:solidFill>
                  <a:srgbClr val="FF0000"/>
                </a:solidFill>
              </a:rPr>
              <a:t>execution</a:t>
            </a:r>
            <a:r>
              <a:rPr lang="en-US" altLang="zh-CN" dirty="0"/>
              <a:t> of the program is a simulation of the problem domain. 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sz="2000" dirty="0"/>
              <a:t>Program = Model of a problem domain</a:t>
            </a:r>
            <a:endParaRPr lang="zh-CN" altLang="zh-CN" sz="2000" dirty="0"/>
          </a:p>
          <a:p>
            <a:pPr marL="0" indent="0" algn="ctr">
              <a:buNone/>
            </a:pPr>
            <a:r>
              <a:rPr lang="en-US" altLang="zh-CN" sz="2000" dirty="0"/>
              <a:t>Execution of a program = simulation of the problem domain</a:t>
            </a:r>
            <a:endParaRPr lang="zh-CN" altLang="zh-CN" sz="2000" dirty="0"/>
          </a:p>
          <a:p>
            <a:endParaRPr lang="en-US" altLang="zh-CN" dirty="0"/>
          </a:p>
          <a:p>
            <a:r>
              <a:rPr lang="en-US" altLang="zh-CN" dirty="0"/>
              <a:t>In any case,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 objects are central to programs.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The values can be separated into two groups, </a:t>
            </a:r>
            <a:r>
              <a:rPr lang="en-US" altLang="zh-CN" dirty="0">
                <a:solidFill>
                  <a:srgbClr val="FF0000"/>
                </a:solidFill>
              </a:rPr>
              <a:t>primitive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compound</a:t>
            </a:r>
            <a:r>
              <a:rPr lang="en-US" altLang="zh-CN" dirty="0"/>
              <a:t>. 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/>
              <a:t>The primitive values are usually numbers,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values, and characters. 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/>
              <a:t>The composite values are usually arrays, records, and </a:t>
            </a:r>
            <a:r>
              <a:rPr lang="en-US" altLang="zh-CN" sz="1800" dirty="0">
                <a:solidFill>
                  <a:srgbClr val="FF0000"/>
                </a:solidFill>
              </a:rPr>
              <a:t>recursively defined values</a:t>
            </a:r>
            <a:r>
              <a:rPr lang="en-US" altLang="zh-CN" sz="1800" dirty="0"/>
              <a:t>. 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/>
              <a:t>Strings may occur as </a:t>
            </a:r>
            <a:r>
              <a:rPr lang="en-US" altLang="zh-CN" sz="1800" dirty="0">
                <a:solidFill>
                  <a:srgbClr val="FF0000"/>
                </a:solidFill>
              </a:rPr>
              <a:t>either</a:t>
            </a:r>
            <a:r>
              <a:rPr lang="en-US" altLang="zh-CN" sz="1800" dirty="0"/>
              <a:t> primitive or composite values. </a:t>
            </a:r>
          </a:p>
          <a:p>
            <a:pPr lvl="1" algn="l">
              <a:lnSpc>
                <a:spcPct val="150000"/>
              </a:lnSpc>
            </a:pPr>
            <a:endParaRPr lang="en-US" altLang="zh-CN" sz="1800" dirty="0"/>
          </a:p>
          <a:p>
            <a:pPr lvl="1" algn="l">
              <a:lnSpc>
                <a:spcPct val="150000"/>
              </a:lnSpc>
            </a:pPr>
            <a:r>
              <a:rPr lang="en-US" altLang="zh-CN" sz="1800" dirty="0"/>
              <a:t>Lists, stacks, trees, and queues are ?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/>
              <a:t>examples of </a:t>
            </a:r>
            <a:r>
              <a:rPr lang="en-US" altLang="zh-CN" sz="1800" dirty="0">
                <a:solidFill>
                  <a:srgbClr val="FF0000"/>
                </a:solidFill>
              </a:rPr>
              <a:t>recursively defined values.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5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Associated with the primitive values are the usual 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 (e.g., arithmetic operations for the numbers).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Associated with each composite value are operations to construct the values of that type and operations to access </a:t>
            </a:r>
            <a:r>
              <a:rPr lang="en-US" altLang="zh-CN" dirty="0">
                <a:solidFill>
                  <a:srgbClr val="FF0000"/>
                </a:solidFill>
              </a:rPr>
              <a:t>component elements</a:t>
            </a:r>
            <a:r>
              <a:rPr lang="en-US" altLang="zh-CN" dirty="0"/>
              <a:t> of the type.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A collection of values that share </a:t>
            </a:r>
            <a:r>
              <a:rPr lang="en-US" altLang="zh-CN" dirty="0">
                <a:solidFill>
                  <a:srgbClr val="FF0000"/>
                </a:solidFill>
              </a:rPr>
              <a:t>a common set</a:t>
            </a:r>
            <a:r>
              <a:rPr lang="en-US" altLang="zh-CN" dirty="0"/>
              <a:t> of operations is called a </a:t>
            </a:r>
            <a:r>
              <a:rPr lang="en-US" altLang="zh-CN" dirty="0">
                <a:solidFill>
                  <a:srgbClr val="FF0000"/>
                </a:solidFill>
              </a:rPr>
              <a:t>data type</a:t>
            </a:r>
            <a:r>
              <a:rPr lang="en-US" altLang="zh-CN" dirty="0"/>
              <a:t>. </a:t>
            </a:r>
            <a:endParaRPr lang="zh-CN" altLang="zh-CN" dirty="0"/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8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The primitive types are </a:t>
            </a:r>
            <a:r>
              <a:rPr lang="en-US" altLang="zh-CN" sz="2000" b="1" dirty="0">
                <a:solidFill>
                  <a:srgbClr val="FF0000"/>
                </a:solidFill>
              </a:rPr>
              <a:t>implemented</a:t>
            </a:r>
            <a:r>
              <a:rPr lang="en-US" altLang="zh-CN" sz="2000" dirty="0"/>
              <a:t> using the underlying hardware and, sometimes, </a:t>
            </a:r>
            <a:r>
              <a:rPr lang="en-US" altLang="zh-CN" sz="2000" dirty="0">
                <a:solidFill>
                  <a:srgbClr val="FF0000"/>
                </a:solidFill>
              </a:rPr>
              <a:t>special purpose software</a:t>
            </a:r>
            <a:r>
              <a:rPr lang="en-US" altLang="zh-CN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So that </a:t>
            </a:r>
            <a:r>
              <a:rPr lang="en-US" altLang="zh-CN" sz="2000" dirty="0">
                <a:solidFill>
                  <a:srgbClr val="FF0000"/>
                </a:solidFill>
              </a:rPr>
              <a:t>only</a:t>
            </a:r>
            <a:r>
              <a:rPr lang="en-US" altLang="zh-CN" sz="2000" dirty="0"/>
              <a:t> appropriate operations are applied to values, the value's type must be known.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 </a:t>
            </a:r>
            <a:r>
              <a:rPr lang="en-US" altLang="zh-CN" sz="2000" dirty="0">
                <a:solidFill>
                  <a:srgbClr val="FF0000"/>
                </a:solidFill>
              </a:rPr>
              <a:t>assembly language</a:t>
            </a:r>
            <a:r>
              <a:rPr lang="en-US" altLang="zh-CN" sz="2000" dirty="0"/>
              <a:t> programs it is up to the programmer to keep track of a datum's type.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Type information is contained in a descriptor. 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29200"/>
            <a:ext cx="782332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9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When the type of a value is known at </a:t>
            </a:r>
            <a:r>
              <a:rPr lang="en-US" altLang="zh-CN" b="1" dirty="0">
                <a:solidFill>
                  <a:srgbClr val="FF0000"/>
                </a:solidFill>
              </a:rPr>
              <a:t>compile time </a:t>
            </a:r>
            <a:r>
              <a:rPr lang="en-US" altLang="zh-CN" dirty="0"/>
              <a:t>the type descriptor is a part of the compiler's </a:t>
            </a:r>
            <a:r>
              <a:rPr lang="en-US" altLang="zh-CN" b="1" dirty="0">
                <a:solidFill>
                  <a:srgbClr val="FF0000"/>
                </a:solidFill>
              </a:rPr>
              <a:t>symbol table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the descriptor is not needed at </a:t>
            </a:r>
            <a:r>
              <a:rPr lang="en-US" altLang="zh-CN" b="1" dirty="0">
                <a:solidFill>
                  <a:srgbClr val="FF0000"/>
                </a:solidFill>
              </a:rPr>
              <a:t>run-time</a:t>
            </a:r>
            <a:r>
              <a:rPr lang="en-US" altLang="zh-CN" dirty="0"/>
              <a:t> and therefore, the descriptor is </a:t>
            </a:r>
            <a:r>
              <a:rPr lang="en-US" altLang="zh-CN" b="1" dirty="0">
                <a:solidFill>
                  <a:srgbClr val="FF0000"/>
                </a:solidFill>
              </a:rPr>
              <a:t>discarded</a:t>
            </a:r>
            <a:r>
              <a:rPr lang="en-US" altLang="zh-CN" dirty="0"/>
              <a:t> after compilation.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When the type of a value is not known </a:t>
            </a:r>
            <a:r>
              <a:rPr lang="en-US" altLang="zh-CN" dirty="0">
                <a:solidFill>
                  <a:srgbClr val="FF0000"/>
                </a:solidFill>
              </a:rPr>
              <a:t>until</a:t>
            </a:r>
            <a:r>
              <a:rPr lang="en-US" altLang="zh-CN" dirty="0"/>
              <a:t> run-time, the type descriptor must be associated with the value to permit </a:t>
            </a:r>
            <a:r>
              <a:rPr lang="en-US" altLang="zh-CN" dirty="0">
                <a:solidFill>
                  <a:srgbClr val="FF0000"/>
                </a:solidFill>
              </a:rPr>
              <a:t>type checking. 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63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values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Implemented using a </a:t>
            </a:r>
            <a:r>
              <a:rPr lang="en-US" altLang="zh-CN" sz="2000" dirty="0">
                <a:solidFill>
                  <a:srgbClr val="FF0000"/>
                </a:solidFill>
              </a:rPr>
              <a:t>single bit</a:t>
            </a:r>
            <a:r>
              <a:rPr lang="en-US" altLang="zh-CN" sz="2000" dirty="0"/>
              <a:t> of storage. </a:t>
            </a:r>
          </a:p>
          <a:p>
            <a:pPr lvl="1">
              <a:lnSpc>
                <a:spcPct val="200000"/>
              </a:lnSpc>
            </a:pPr>
            <a:r>
              <a:rPr lang="en-US" altLang="zh-CN" sz="1800" dirty="0"/>
              <a:t>Since single bits are </a:t>
            </a:r>
            <a:r>
              <a:rPr lang="en-US" altLang="zh-CN" sz="1800" b="1" dirty="0">
                <a:solidFill>
                  <a:srgbClr val="FF0000"/>
                </a:solidFill>
              </a:rPr>
              <a:t>not usually addressable</a:t>
            </a:r>
            <a:r>
              <a:rPr lang="en-US" altLang="zh-CN" sz="1800" dirty="0"/>
              <a:t>, the implementation is extended to be a </a:t>
            </a:r>
            <a:r>
              <a:rPr lang="en-US" altLang="zh-CN" sz="1800" b="1" dirty="0">
                <a:solidFill>
                  <a:srgbClr val="FF0000"/>
                </a:solidFill>
              </a:rPr>
              <a:t>single addressable unit of memory</a:t>
            </a:r>
            <a:r>
              <a:rPr lang="en-US" altLang="zh-CN" sz="18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In this case </a:t>
            </a:r>
            <a:r>
              <a:rPr lang="en-US" altLang="zh-CN" sz="2000" dirty="0">
                <a:solidFill>
                  <a:srgbClr val="FF0000"/>
                </a:solidFill>
              </a:rPr>
              <a:t>either</a:t>
            </a:r>
            <a:r>
              <a:rPr lang="en-US" altLang="zh-CN" sz="2000" dirty="0"/>
              <a:t> a single bit within the addressable unit is used for the value </a:t>
            </a:r>
            <a:r>
              <a:rPr lang="en-US" altLang="zh-CN" sz="2000" dirty="0">
                <a:solidFill>
                  <a:srgbClr val="FF0000"/>
                </a:solidFill>
              </a:rPr>
              <a:t>or</a:t>
            </a:r>
            <a:r>
              <a:rPr lang="en-US" altLang="zh-CN" sz="2000" dirty="0"/>
              <a:t> a </a:t>
            </a:r>
            <a:r>
              <a:rPr lang="en-US" altLang="zh-CN" sz="2000" dirty="0">
                <a:solidFill>
                  <a:srgbClr val="FF0000"/>
                </a:solidFill>
              </a:rPr>
              <a:t>zero value</a:t>
            </a:r>
            <a:r>
              <a:rPr lang="en-US" altLang="zh-CN" sz="2000" dirty="0"/>
              <a:t> in the storage unit designates false while any </a:t>
            </a:r>
            <a:r>
              <a:rPr lang="en-US" altLang="zh-CN" sz="2000" dirty="0">
                <a:solidFill>
                  <a:srgbClr val="FF0000"/>
                </a:solidFill>
              </a:rPr>
              <a:t>non-zero value</a:t>
            </a:r>
            <a:r>
              <a:rPr lang="en-US" altLang="zh-CN" sz="2000" dirty="0"/>
              <a:t> designates true.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Operation on bits and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values are included in </a:t>
            </a:r>
            <a:r>
              <a:rPr lang="en-US" altLang="zh-CN" sz="2000" dirty="0">
                <a:solidFill>
                  <a:srgbClr val="FF0000"/>
                </a:solidFill>
              </a:rPr>
              <a:t>processor instruction sets</a:t>
            </a:r>
            <a:r>
              <a:rPr lang="en-US" altLang="zh-CN" sz="2000" dirty="0"/>
              <a:t>. </a:t>
            </a:r>
            <a:endParaRPr lang="zh-CN" altLang="zh-CN" sz="2000" dirty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21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 values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Most often implemented using a hardware defined integer storage representation, often 32-bits or four bytes with one bit for the sign.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integer </a:t>
            </a:r>
            <a:r>
              <a:rPr lang="en-US" altLang="zh-CN" dirty="0">
                <a:solidFill>
                  <a:srgbClr val="FF0000"/>
                </a:solidFill>
              </a:rPr>
              <a:t>arithmetic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relational</a:t>
            </a:r>
            <a:r>
              <a:rPr lang="en-US" altLang="zh-CN" dirty="0"/>
              <a:t> operations are implemented using the set of hardware operations.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62487"/>
            <a:ext cx="6431019" cy="83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9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 values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dirty="0"/>
              <a:t>The storage unit is divided into a sign and a binary number.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Since the integers form an </a:t>
            </a:r>
            <a:r>
              <a:rPr lang="en-US" altLang="zh-CN" sz="2000" dirty="0">
                <a:solidFill>
                  <a:srgbClr val="FF0000"/>
                </a:solidFill>
              </a:rPr>
              <a:t>infinite set</a:t>
            </a:r>
            <a:r>
              <a:rPr lang="en-US" altLang="zh-CN" sz="2000" dirty="0"/>
              <a:t>, only a </a:t>
            </a:r>
            <a:r>
              <a:rPr lang="en-US" altLang="zh-CN" sz="2000" b="1" dirty="0">
                <a:solidFill>
                  <a:srgbClr val="FF0000"/>
                </a:solidFill>
              </a:rPr>
              <a:t>subrange</a:t>
            </a:r>
            <a:r>
              <a:rPr lang="en-US" altLang="zh-CN" sz="2000" dirty="0"/>
              <a:t> of integers is provided.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Some languages (for example Lisp and Scheme) provide for a </a:t>
            </a:r>
            <a:r>
              <a:rPr lang="en-US" altLang="zh-CN" sz="2000" dirty="0">
                <a:solidFill>
                  <a:srgbClr val="FF0000"/>
                </a:solidFill>
              </a:rPr>
              <a:t>greatly extended range</a:t>
            </a:r>
            <a:r>
              <a:rPr lang="en-US" altLang="zh-CN" sz="2000" dirty="0"/>
              <a:t> by implementing integers in </a:t>
            </a:r>
            <a:r>
              <a:rPr lang="en-US" altLang="zh-CN" sz="2000" dirty="0">
                <a:solidFill>
                  <a:srgbClr val="FF0000"/>
                </a:solidFill>
              </a:rPr>
              <a:t>lists</a:t>
            </a:r>
            <a:r>
              <a:rPr lang="en-US" altLang="zh-CN" sz="2000" dirty="0"/>
              <a:t> and providing the integer operations in software.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 This provides for </a:t>
            </a:r>
            <a:r>
              <a:rPr lang="en-US" altLang="zh-CN" sz="2000" dirty="0">
                <a:solidFill>
                  <a:srgbClr val="FF0000"/>
                </a:solidFill>
              </a:rPr>
              <a:t>``infinite''</a:t>
            </a:r>
            <a:r>
              <a:rPr lang="en-US" altLang="zh-CN" sz="2000" dirty="0"/>
              <a:t> precision arithmetic. </a:t>
            </a:r>
            <a:endParaRPr lang="zh-CN" altLang="zh-CN" sz="2000" dirty="0"/>
          </a:p>
          <a:p>
            <a:pPr algn="l"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8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92697"/>
            <a:ext cx="8208962" cy="54731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Natural number</a:t>
            </a:r>
            <a:r>
              <a:rPr lang="en-US" altLang="zh-CN" dirty="0"/>
              <a:t> values are most often implemented using the </a:t>
            </a:r>
            <a:r>
              <a:rPr lang="en-US" altLang="zh-CN" b="1" dirty="0">
                <a:solidFill>
                  <a:srgbClr val="FF0000"/>
                </a:solidFill>
              </a:rPr>
              <a:t>hardware defined storage unit</a:t>
            </a:r>
            <a:r>
              <a:rPr lang="en-US" altLang="zh-CN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The advantage of providing an natural number type is that an additional bit of storage is available thus providing larger positive values than are provided for integer values. </a:t>
            </a: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Rational number </a:t>
            </a:r>
            <a:r>
              <a:rPr lang="en-US" altLang="zh-CN" dirty="0"/>
              <a:t>values may be implemented as pairs of integers.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Rationals</a:t>
            </a:r>
            <a:r>
              <a:rPr lang="en-US" altLang="zh-CN" dirty="0"/>
              <a:t> are provided when it is desired to avoid the problems of round off and truncation which occurs when floating point numbers are used to represent rational numbers.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2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The basic ideas of a programming language includes the </a:t>
            </a:r>
            <a:r>
              <a:rPr lang="en-US" altLang="zh-CN" dirty="0">
                <a:solidFill>
                  <a:srgbClr val="FF0000"/>
                </a:solidFill>
              </a:rPr>
              <a:t>computational model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rgbClr val="FF0000"/>
                </a:solidFill>
              </a:rPr>
              <a:t>syntax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semantics</a:t>
            </a:r>
            <a:r>
              <a:rPr lang="en-US" altLang="zh-CN" dirty="0"/>
              <a:t> of programs, and the </a:t>
            </a:r>
            <a:r>
              <a:rPr lang="en-US" altLang="zh-CN" dirty="0">
                <a:solidFill>
                  <a:srgbClr val="FF0000"/>
                </a:solidFill>
              </a:rPr>
              <a:t>pragmatic</a:t>
            </a:r>
            <a:r>
              <a:rPr lang="en-US" altLang="zh-CN" dirty="0"/>
              <a:t> considerations that shape the language. 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Keywords and phrases: </a:t>
            </a:r>
          </a:p>
          <a:p>
            <a:pPr lvl="1" algn="l">
              <a:lnSpc>
                <a:spcPct val="200000"/>
              </a:lnSpc>
            </a:pPr>
            <a:r>
              <a:rPr lang="en-US" altLang="zh-CN" dirty="0"/>
              <a:t>Computational model, computation</a:t>
            </a:r>
          </a:p>
          <a:p>
            <a:pPr lvl="1" algn="l">
              <a:lnSpc>
                <a:spcPct val="200000"/>
              </a:lnSpc>
            </a:pPr>
            <a:r>
              <a:rPr lang="en-US" altLang="zh-CN" dirty="0"/>
              <a:t>program, programming language, syntax, semantics, pragmatics, </a:t>
            </a:r>
          </a:p>
          <a:p>
            <a:pPr lvl="1" algn="l">
              <a:lnSpc>
                <a:spcPct val="200000"/>
              </a:lnSpc>
            </a:pPr>
            <a:r>
              <a:rPr lang="en-US" altLang="zh-CN" dirty="0"/>
              <a:t>bound, free, scope, environment, block. 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number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values are most often implemented using a </a:t>
            </a:r>
            <a:r>
              <a:rPr lang="en-US" altLang="zh-CN" sz="1800" dirty="0">
                <a:solidFill>
                  <a:srgbClr val="FF0000"/>
                </a:solidFill>
              </a:rPr>
              <a:t>hardware defined floating point representation</a:t>
            </a:r>
            <a:r>
              <a:rPr lang="en-US" altLang="zh-CN" sz="1800" dirty="0"/>
              <a:t>. One such representation consists of 32-bits or four bytes where the first bit is the sign, the next seven bits the exponent and the remaining three bytes the mantissa.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The floating point arithmetic and relational operations are implemented using the set of </a:t>
            </a:r>
            <a:r>
              <a:rPr lang="en-US" altLang="zh-CN" sz="1800" dirty="0">
                <a:solidFill>
                  <a:srgbClr val="FF0000"/>
                </a:solidFill>
              </a:rPr>
              <a:t>hardware operations</a:t>
            </a:r>
            <a:r>
              <a:rPr lang="en-US" altLang="zh-CN" sz="1800" dirty="0"/>
              <a:t>. </a:t>
            </a:r>
          </a:p>
          <a:p>
            <a:r>
              <a:rPr lang="en-US" altLang="zh-CN" sz="1800" dirty="0"/>
              <a:t>Some floating point operations such as exponentiation are provided in </a:t>
            </a:r>
            <a:r>
              <a:rPr lang="en-US" altLang="zh-CN" sz="1800" b="1" dirty="0">
                <a:solidFill>
                  <a:srgbClr val="FF0000"/>
                </a:solidFill>
              </a:rPr>
              <a:t>software</a:t>
            </a:r>
            <a:r>
              <a:rPr lang="en-US" altLang="zh-CN" sz="1800" dirty="0"/>
              <a:t>. </a:t>
            </a:r>
          </a:p>
          <a:p>
            <a:r>
              <a:rPr lang="en-US" altLang="zh-CN" sz="1800" dirty="0"/>
              <a:t>The storage unit is divided into a mantissa and an exponent. </a:t>
            </a:r>
          </a:p>
          <a:p>
            <a:r>
              <a:rPr lang="en-US" altLang="zh-CN" sz="1800" dirty="0"/>
              <a:t>Sometimes more than one storage unit is used to provide </a:t>
            </a:r>
            <a:r>
              <a:rPr lang="en-US" altLang="zh-CN" sz="1800" b="1" dirty="0">
                <a:solidFill>
                  <a:srgbClr val="FF0000"/>
                </a:solidFill>
              </a:rPr>
              <a:t>greater precision. 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endParaRPr lang="zh-CN" altLang="zh-CN" sz="1800" dirty="0"/>
          </a:p>
          <a:p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0639"/>
            <a:ext cx="8137226" cy="105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1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20689"/>
            <a:ext cx="8208962" cy="5545162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altLang="zh-CN" sz="2000" b="1" dirty="0"/>
              <a:t>Character</a:t>
            </a:r>
            <a:r>
              <a:rPr lang="en-US" altLang="zh-CN" sz="2000" dirty="0"/>
              <a:t> values are almost always supported by the underlying hardware and operating system, usually one byte per character. </a:t>
            </a:r>
          </a:p>
          <a:p>
            <a:pPr marL="379412" lvl="1" indent="0" algn="l">
              <a:lnSpc>
                <a:spcPct val="200000"/>
              </a:lnSpc>
              <a:buNone/>
            </a:pPr>
            <a:r>
              <a:rPr lang="en-US" altLang="zh-CN" sz="1600" dirty="0"/>
              <a:t>Characters are encoded using the 8-bit ASCII or EBCDIC encoding scheme or the emerging 16-bit Unicode encoding scheme. </a:t>
            </a:r>
            <a:endParaRPr lang="zh-CN" altLang="zh-CN" sz="16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2000" b="1" dirty="0"/>
              <a:t>Enumeration</a:t>
            </a:r>
            <a:r>
              <a:rPr lang="en-US" altLang="zh-CN" sz="2000" dirty="0"/>
              <a:t> values are usually represented by a subsequence of the integers and as such inherit an appropriate subset of the integer operations. </a:t>
            </a:r>
            <a:endParaRPr lang="zh-CN" altLang="zh-CN" sz="20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2000" dirty="0"/>
              <a:t>Where </a:t>
            </a:r>
            <a:r>
              <a:rPr lang="en-US" altLang="zh-CN" sz="2000" b="1" dirty="0"/>
              <a:t>strings</a:t>
            </a:r>
            <a:r>
              <a:rPr lang="en-US" altLang="zh-CN" sz="2000" dirty="0"/>
              <a:t> are treated as a primitive type, they are usually of fixed length and their operations are implemented in hardware. </a:t>
            </a:r>
            <a:endParaRPr lang="zh-CN" altLang="zh-CN" sz="2000" dirty="0"/>
          </a:p>
          <a:p>
            <a:pPr marL="0" indent="0" algn="l">
              <a:lnSpc>
                <a:spcPct val="20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20689"/>
            <a:ext cx="8208962" cy="5545162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Compound (or structured) data types include arrays, records, and files. </a:t>
            </a:r>
            <a:endParaRPr lang="zh-CN" altLang="zh-CN" dirty="0"/>
          </a:p>
          <a:p>
            <a:pPr algn="l">
              <a:lnSpc>
                <a:spcPct val="200000"/>
              </a:lnSpc>
            </a:pPr>
            <a:r>
              <a:rPr lang="en-US" altLang="zh-CN" b="1" dirty="0"/>
              <a:t>Abstract data types</a:t>
            </a:r>
            <a:r>
              <a:rPr lang="en-US" altLang="zh-CN" dirty="0"/>
              <a:t> are best implemented with pointers. </a:t>
            </a:r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The user program holds a pointer to a value of the abstract type. </a:t>
            </a:r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This use of pointers is quite safe since the pointer manipulation is restricted to the implementation module and the pointer is </a:t>
            </a:r>
            <a:r>
              <a:rPr lang="en-US" altLang="zh-CN" sz="1800" dirty="0" err="1"/>
              <a:t>notationally</a:t>
            </a:r>
            <a:r>
              <a:rPr lang="en-US" altLang="zh-CN" sz="1800" dirty="0"/>
              <a:t> hidden. </a:t>
            </a:r>
            <a:endParaRPr lang="zh-CN" altLang="zh-CN" sz="1800" dirty="0"/>
          </a:p>
          <a:p>
            <a:pPr algn="l"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4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Models of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300000"/>
              </a:lnSpc>
            </a:pPr>
            <a:r>
              <a:rPr lang="en-US" altLang="zh-CN" sz="2800" dirty="0"/>
              <a:t>There are three basic computational models – </a:t>
            </a:r>
          </a:p>
          <a:p>
            <a:pPr lvl="1" algn="l">
              <a:lnSpc>
                <a:spcPct val="300000"/>
              </a:lnSpc>
            </a:pPr>
            <a:r>
              <a:rPr lang="en-US" altLang="zh-CN" dirty="0"/>
              <a:t>Functional</a:t>
            </a:r>
          </a:p>
          <a:p>
            <a:pPr lvl="1" algn="l">
              <a:lnSpc>
                <a:spcPct val="300000"/>
              </a:lnSpc>
            </a:pPr>
            <a:r>
              <a:rPr lang="en-US" altLang="zh-CN" dirty="0"/>
              <a:t>Logic</a:t>
            </a:r>
          </a:p>
          <a:p>
            <a:pPr lvl="1" algn="l">
              <a:lnSpc>
                <a:spcPct val="300000"/>
              </a:lnSpc>
            </a:pPr>
            <a:r>
              <a:rPr lang="en-US" altLang="zh-CN" dirty="0"/>
              <a:t>imperative. </a:t>
            </a:r>
          </a:p>
        </p:txBody>
      </p:sp>
    </p:spTree>
    <p:extLst>
      <p:ext uri="{BB962C8B-B14F-4D97-AF65-F5344CB8AC3E}">
        <p14:creationId xmlns:p14="http://schemas.microsoft.com/office/powerpoint/2010/main" val="14684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Models of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In addition to the set of values and associated operations, each of these computational models has a set of operations which are used to define computation. </a:t>
            </a:r>
          </a:p>
          <a:p>
            <a:pPr lvl="1" algn="l">
              <a:lnSpc>
                <a:spcPct val="250000"/>
              </a:lnSpc>
            </a:pPr>
            <a:r>
              <a:rPr lang="en-US" altLang="zh-CN" dirty="0"/>
              <a:t>The functional model uses </a:t>
            </a:r>
            <a:r>
              <a:rPr lang="en-US" altLang="zh-CN" dirty="0">
                <a:solidFill>
                  <a:srgbClr val="FF0000"/>
                </a:solidFill>
              </a:rPr>
              <a:t>function application</a:t>
            </a:r>
            <a:r>
              <a:rPr lang="en-US" altLang="zh-CN" dirty="0"/>
              <a:t>, </a:t>
            </a:r>
          </a:p>
          <a:p>
            <a:pPr lvl="1" algn="l">
              <a:lnSpc>
                <a:spcPct val="250000"/>
              </a:lnSpc>
            </a:pPr>
            <a:r>
              <a:rPr lang="en-US" altLang="zh-CN" dirty="0"/>
              <a:t>the logic model uses </a:t>
            </a:r>
            <a:r>
              <a:rPr lang="en-US" altLang="zh-CN" dirty="0">
                <a:solidFill>
                  <a:srgbClr val="FF0000"/>
                </a:solidFill>
              </a:rPr>
              <a:t>logical inference</a:t>
            </a:r>
            <a:r>
              <a:rPr lang="en-US" altLang="zh-CN" dirty="0"/>
              <a:t> </a:t>
            </a:r>
          </a:p>
          <a:p>
            <a:pPr lvl="1" algn="l">
              <a:lnSpc>
                <a:spcPct val="250000"/>
              </a:lnSpc>
            </a:pPr>
            <a:r>
              <a:rPr lang="en-US" altLang="zh-CN" dirty="0"/>
              <a:t>the imperative model uses </a:t>
            </a:r>
            <a:r>
              <a:rPr lang="en-US" altLang="zh-CN" dirty="0">
                <a:solidFill>
                  <a:srgbClr val="FF0000"/>
                </a:solidFill>
              </a:rPr>
              <a:t>sequences of state changes</a:t>
            </a:r>
            <a:r>
              <a:rPr lang="en-US" altLang="zh-CN" dirty="0"/>
              <a:t>. </a:t>
            </a:r>
            <a:endParaRPr lang="zh-CN" altLang="zh-CN" dirty="0"/>
          </a:p>
          <a:p>
            <a:pPr algn="l"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7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Functional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The </a:t>
            </a:r>
            <a:r>
              <a:rPr lang="en-US" altLang="zh-CN" i="1" dirty="0"/>
              <a:t>functional model</a:t>
            </a:r>
            <a:r>
              <a:rPr lang="en-US" altLang="zh-CN" dirty="0"/>
              <a:t> of computation consists of a set of values, functions, and the operations of </a:t>
            </a:r>
            <a:r>
              <a:rPr lang="en-US" altLang="zh-CN" dirty="0">
                <a:solidFill>
                  <a:srgbClr val="FF0000"/>
                </a:solidFill>
              </a:rPr>
              <a:t>function application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function composition</a:t>
            </a:r>
            <a:r>
              <a:rPr lang="en-US" altLang="zh-CN" dirty="0"/>
              <a:t>. </a:t>
            </a:r>
          </a:p>
          <a:p>
            <a:pPr algn="l">
              <a:lnSpc>
                <a:spcPct val="200000"/>
              </a:lnSpc>
            </a:pPr>
            <a:r>
              <a:rPr lang="en-US" altLang="zh-CN" dirty="0"/>
              <a:t>In addition to the usual values, functions can take other functions as arguments and return functions as results (</a:t>
            </a:r>
            <a:r>
              <a:rPr lang="en-US" altLang="zh-CN" dirty="0">
                <a:solidFill>
                  <a:srgbClr val="FF0000"/>
                </a:solidFill>
              </a:rPr>
              <a:t>higher-order functions</a:t>
            </a:r>
            <a:r>
              <a:rPr lang="en-US" altLang="zh-CN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66619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Functional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A program is a collection of definitions of functions and a </a:t>
            </a:r>
            <a:r>
              <a:rPr lang="en-US" altLang="zh-CN" dirty="0">
                <a:solidFill>
                  <a:srgbClr val="FF0000"/>
                </a:solidFill>
              </a:rPr>
              <a:t>computation</a:t>
            </a:r>
            <a:r>
              <a:rPr lang="en-US" altLang="zh-CN" dirty="0"/>
              <a:t> is function application (evaluation of an expression). </a:t>
            </a:r>
            <a:endParaRPr lang="zh-CN" altLang="zh-CN" dirty="0"/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The initial example of the computation of the circumference of a circle is an example of functional programming. 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A more interesting example is a program to compute the standard deviation of a list of scores.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4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The formula for standard deviation is: </a:t>
            </a:r>
            <a:endParaRPr lang="zh-CN" altLang="zh-CN" sz="20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CN" sz="1800" b="1" dirty="0"/>
              <a:t>sigma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( (</a:t>
            </a:r>
            <a:r>
              <a:rPr lang="en-US" altLang="zh-CN" sz="1800" b="1" dirty="0" err="1"/>
              <a:t>Sigma</a:t>
            </a:r>
            <a:r>
              <a:rPr lang="en-US" altLang="zh-CN" sz="1800" baseline="-25000" dirty="0" err="1"/>
              <a:t>i</a:t>
            </a:r>
            <a:r>
              <a:rPr lang="en-US" altLang="zh-CN" sz="1800" baseline="-25000" dirty="0"/>
              <a:t>=1</a:t>
            </a:r>
            <a:r>
              <a:rPr lang="en-US" altLang="zh-CN" sz="1800" baseline="30000" dirty="0"/>
              <a:t>N</a:t>
            </a:r>
            <a:r>
              <a:rPr lang="en-US" altLang="zh-CN" sz="1800" dirty="0"/>
              <a:t> x</a:t>
            </a:r>
            <a:r>
              <a:rPr lang="en-US" altLang="zh-CN" sz="1800" baseline="-25000" dirty="0"/>
              <a:t>i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)/N - [(</a:t>
            </a:r>
            <a:r>
              <a:rPr lang="en-US" altLang="zh-CN" sz="1800" b="1" dirty="0" err="1"/>
              <a:t>Sigma</a:t>
            </a:r>
            <a:r>
              <a:rPr lang="en-US" altLang="zh-CN" sz="1800" baseline="-25000" dirty="0" err="1"/>
              <a:t>i</a:t>
            </a:r>
            <a:r>
              <a:rPr lang="en-US" altLang="zh-CN" sz="1800" baseline="-25000" dirty="0"/>
              <a:t>=1</a:t>
            </a:r>
            <a:r>
              <a:rPr lang="en-US" altLang="zh-CN" sz="1800" baseline="30000" dirty="0"/>
              <a:t>N</a:t>
            </a:r>
            <a:r>
              <a:rPr lang="en-US" altLang="zh-CN" sz="1800" dirty="0"/>
              <a:t> x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)/N]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 )</a:t>
            </a:r>
            <a:endParaRPr lang="zh-CN" altLang="zh-CN" sz="18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where 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is an individual score and N is the number of scores.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The formula requires computing both the sum of the scores and the sum of the squares of the scores. </a:t>
            </a:r>
          </a:p>
        </p:txBody>
      </p:sp>
    </p:spTree>
    <p:extLst>
      <p:ext uri="{BB962C8B-B14F-4D97-AF65-F5344CB8AC3E}">
        <p14:creationId xmlns:p14="http://schemas.microsoft.com/office/powerpoint/2010/main" val="25249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46187" lvl="4" indent="0"/>
            <a:r>
              <a:rPr lang="en-US" altLang="zh-CN" sz="1800" dirty="0" err="1"/>
              <a:t>sd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xs</a:t>
            </a:r>
            <a:r>
              <a:rPr lang="en-US" altLang="zh-CN" sz="1800" dirty="0"/>
              <a:t>) =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(v) </a:t>
            </a:r>
          </a:p>
          <a:p>
            <a:pPr marL="1246187" lvl="4" indent="0"/>
            <a:r>
              <a:rPr lang="en-US" altLang="zh-CN" sz="1800" dirty="0"/>
              <a:t>         where </a:t>
            </a:r>
          </a:p>
          <a:p>
            <a:pPr marL="1246187" lvl="4" indent="0"/>
            <a:r>
              <a:rPr lang="en-US" altLang="zh-CN" sz="1800" dirty="0"/>
              <a:t>            n = length( </a:t>
            </a:r>
            <a:r>
              <a:rPr lang="en-US" altLang="zh-CN" sz="1800" dirty="0" err="1"/>
              <a:t>xs</a:t>
            </a:r>
            <a:r>
              <a:rPr lang="en-US" altLang="zh-CN" sz="1800" dirty="0"/>
              <a:t> )</a:t>
            </a:r>
          </a:p>
          <a:p>
            <a:pPr marL="1246187" lvl="4" indent="0"/>
            <a:r>
              <a:rPr lang="en-US" altLang="zh-CN" sz="1800" dirty="0"/>
              <a:t>            v = fold( plus, map(</a:t>
            </a:r>
            <a:r>
              <a:rPr lang="en-US" altLang="zh-CN" sz="1800" dirty="0" err="1"/>
              <a:t>sqr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xs</a:t>
            </a:r>
            <a:r>
              <a:rPr lang="en-US" altLang="zh-CN" sz="1800" dirty="0"/>
              <a:t> ))/n </a:t>
            </a:r>
          </a:p>
          <a:p>
            <a:pPr marL="1246187" lvl="4" indent="0"/>
            <a:r>
              <a:rPr lang="en-US" altLang="zh-CN" sz="1800" dirty="0"/>
              <a:t>                - </a:t>
            </a:r>
            <a:r>
              <a:rPr lang="en-US" altLang="zh-CN" sz="1800" dirty="0" err="1"/>
              <a:t>sqr</a:t>
            </a:r>
            <a:r>
              <a:rPr lang="en-US" altLang="zh-CN" sz="1800" dirty="0"/>
              <a:t>( fold(plus, </a:t>
            </a:r>
            <a:r>
              <a:rPr lang="en-US" altLang="zh-CN" sz="1800" dirty="0" err="1"/>
              <a:t>xs</a:t>
            </a:r>
            <a:r>
              <a:rPr lang="en-US" altLang="zh-CN" sz="1800" dirty="0"/>
              <a:t>)/n)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The higher-order function </a:t>
            </a:r>
            <a:r>
              <a:rPr lang="en-US" altLang="zh-CN" sz="2000" dirty="0">
                <a:solidFill>
                  <a:srgbClr val="FF0000"/>
                </a:solidFill>
              </a:rPr>
              <a:t>map</a:t>
            </a:r>
            <a:r>
              <a:rPr lang="en-US" altLang="zh-CN" sz="2000" dirty="0"/>
              <a:t> applies a function to each element of a list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the higher-order function </a:t>
            </a:r>
            <a:r>
              <a:rPr lang="en-US" altLang="zh-CN" sz="2000" dirty="0">
                <a:solidFill>
                  <a:srgbClr val="FF0000"/>
                </a:solidFill>
              </a:rPr>
              <a:t>fold</a:t>
            </a:r>
            <a:r>
              <a:rPr lang="en-US" altLang="zh-CN" sz="2000" dirty="0"/>
              <a:t> reduces a list by applying a function to the first element of a list and the result of folding the rest of the list.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1723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700808"/>
            <a:ext cx="10292503" cy="292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4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Basic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Suppose that we have the values 3.14 and 5, the operation of multiplication (×) and we perform the computation specified by the following arithmetic expression </a:t>
            </a: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                                     2 × 3.14 × 5</a:t>
            </a:r>
            <a:endParaRPr lang="zh-CN" altLang="zh-CN" dirty="0"/>
          </a:p>
          <a:p>
            <a:pPr algn="l"/>
            <a:r>
              <a:rPr lang="en-US" altLang="zh-CN" dirty="0"/>
              <a:t>the result of which is the value: </a:t>
            </a: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                                          31.4</a:t>
            </a:r>
            <a:endParaRPr lang="zh-CN" altLang="zh-CN" dirty="0"/>
          </a:p>
          <a:p>
            <a:pPr algn="l"/>
            <a:r>
              <a:rPr lang="en-US" altLang="zh-CN" dirty="0"/>
              <a:t>If 3.14 is an approximation for pi, we can replace 3.14 with pi </a:t>
            </a:r>
            <a:r>
              <a:rPr lang="en-US" altLang="zh-CN" b="1" i="1" dirty="0">
                <a:solidFill>
                  <a:srgbClr val="FF0000"/>
                </a:solidFill>
              </a:rPr>
              <a:t>abstracting</a:t>
            </a:r>
            <a:r>
              <a:rPr lang="en-US" altLang="zh-CN" dirty="0"/>
              <a:t> the expression to: </a:t>
            </a: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                              2 × pi × 5 where pi = 3.14</a:t>
            </a:r>
            <a:endParaRPr lang="zh-CN" altLang="zh-CN" dirty="0"/>
          </a:p>
          <a:p>
            <a:pPr algn="l"/>
            <a:r>
              <a:rPr lang="en-US" altLang="zh-CN" dirty="0"/>
              <a:t>We say that pi is </a:t>
            </a:r>
            <a:r>
              <a:rPr lang="en-US" altLang="zh-CN" b="1" i="1" dirty="0">
                <a:solidFill>
                  <a:srgbClr val="FF0000"/>
                </a:solidFill>
              </a:rPr>
              <a:t>bound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 3.14 and is a </a:t>
            </a:r>
            <a:r>
              <a:rPr lang="en-US" altLang="zh-CN" b="1" i="1" dirty="0">
                <a:solidFill>
                  <a:srgbClr val="FF0000"/>
                </a:solidFill>
              </a:rPr>
              <a:t>constant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45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Logic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The </a:t>
            </a:r>
            <a:r>
              <a:rPr lang="en-US" altLang="zh-CN" sz="2000" i="1" dirty="0"/>
              <a:t>logic model</a:t>
            </a:r>
            <a:r>
              <a:rPr lang="en-US" altLang="zh-CN" sz="2000" dirty="0"/>
              <a:t> of computation consists of a set of values, definitions of </a:t>
            </a:r>
            <a:r>
              <a:rPr lang="en-US" altLang="zh-CN" sz="2000" dirty="0">
                <a:solidFill>
                  <a:srgbClr val="FF0000"/>
                </a:solidFill>
              </a:rPr>
              <a:t>relations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logical inference</a:t>
            </a:r>
            <a:r>
              <a:rPr lang="en-US" altLang="zh-CN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Programs consist of definitions of relations and a computation is a </a:t>
            </a:r>
            <a:r>
              <a:rPr lang="en-US" altLang="zh-CN" sz="2000" dirty="0">
                <a:solidFill>
                  <a:srgbClr val="FF0000"/>
                </a:solidFill>
              </a:rPr>
              <a:t>proof</a:t>
            </a:r>
            <a:r>
              <a:rPr lang="en-US" altLang="zh-CN" sz="2000" dirty="0"/>
              <a:t> (a sequence of inferences).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For example the earlier circumference computation can be represented as: </a:t>
            </a:r>
            <a:endParaRPr lang="zh-CN" altLang="zh-CN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/>
              <a:t>circle(R, C) if Pi = 3.14 and C = 2 * pi * R.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The function is represented as a relation between R and C.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1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An equivalent form of the fact and rule are: </a:t>
            </a:r>
            <a:endParaRPr lang="zh-CN" altLang="zh-CN" dirty="0"/>
          </a:p>
          <a:p>
            <a:pPr lvl="7"/>
            <a:r>
              <a:rPr lang="en-US" altLang="zh-CN" dirty="0"/>
              <a:t>human(Socrates)</a:t>
            </a:r>
          </a:p>
          <a:p>
            <a:pPr lvl="7"/>
            <a:r>
              <a:rPr lang="en-US" altLang="zh-CN" dirty="0"/>
              <a:t>human(Penelope) </a:t>
            </a:r>
          </a:p>
          <a:p>
            <a:pPr lvl="7"/>
            <a:r>
              <a:rPr lang="en-US" altLang="zh-CN" dirty="0"/>
              <a:t>mortal(X) if human(X)</a:t>
            </a:r>
            <a:endParaRPr lang="zh-CN" altLang="zh-CN" dirty="0"/>
          </a:p>
          <a:p>
            <a:r>
              <a:rPr lang="en-US" altLang="zh-CN" dirty="0"/>
              <a:t>To determine the mortality of Socrates or Penelope we make the assumption that there are no mortals </a:t>
            </a:r>
            <a:r>
              <a:rPr lang="en-US" altLang="zh-CN" dirty="0" err="1"/>
              <a:t>i</a:t>
            </a:r>
            <a:r>
              <a:rPr lang="en-US" altLang="zh-CN" dirty="0"/>
              <a:t>. e. </a:t>
            </a:r>
            <a:endParaRPr lang="zh-CN" altLang="zh-CN" dirty="0"/>
          </a:p>
          <a:p>
            <a:pPr marL="2617787" lvl="7" indent="0"/>
            <a:r>
              <a:rPr lang="en-US" altLang="zh-CN" dirty="0"/>
              <a:t>¬mortal(Y)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418" y="1124744"/>
            <a:ext cx="95229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0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 dirty="0">
                <a:solidFill>
                  <a:srgbClr val="FF0000"/>
                </a:solidFill>
              </a:rPr>
              <a:t>Resolution</a:t>
            </a:r>
            <a:r>
              <a:rPr lang="en-US" altLang="zh-CN" sz="2000" dirty="0"/>
              <a:t> is the an inference rule which looks for a contradiction and it is facilitated by </a:t>
            </a:r>
            <a:r>
              <a:rPr lang="en-US" altLang="zh-CN" sz="2000" b="1" i="1" dirty="0">
                <a:solidFill>
                  <a:srgbClr val="FF0000"/>
                </a:solidFill>
              </a:rPr>
              <a:t>unification</a:t>
            </a:r>
            <a:r>
              <a:rPr lang="en-US" altLang="zh-CN" sz="2000" dirty="0"/>
              <a:t> which determines if there is a substitution which makes two terms the same. </a:t>
            </a:r>
          </a:p>
          <a:p>
            <a:r>
              <a:rPr lang="en-US" altLang="zh-CN" sz="2000" dirty="0"/>
              <a:t>The logic model is important because it is a formalization of the reasoning process.</a:t>
            </a:r>
          </a:p>
          <a:p>
            <a:r>
              <a:rPr lang="en-US" altLang="zh-CN" sz="2000" dirty="0"/>
              <a:t> It is related to relational data bases and expert systems. </a:t>
            </a:r>
          </a:p>
          <a:p>
            <a:r>
              <a:rPr lang="en-US" altLang="zh-CN" sz="2000" dirty="0"/>
              <a:t>The prime concern in logic programming is defining relationships. </a:t>
            </a:r>
            <a:endParaRPr lang="zh-CN" altLang="zh-CN" sz="2000" dirty="0"/>
          </a:p>
          <a:p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7399079" cy="155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4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Imperative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The </a:t>
            </a:r>
            <a:r>
              <a:rPr lang="en-US" altLang="zh-CN" i="1" dirty="0"/>
              <a:t>imperative model</a:t>
            </a:r>
            <a:r>
              <a:rPr lang="en-US" altLang="zh-CN" dirty="0"/>
              <a:t> of computation consists of a set of </a:t>
            </a:r>
            <a:r>
              <a:rPr lang="en-US" altLang="zh-CN" dirty="0">
                <a:solidFill>
                  <a:srgbClr val="FF0000"/>
                </a:solidFill>
              </a:rPr>
              <a:t>values</a:t>
            </a:r>
            <a:r>
              <a:rPr lang="en-US" altLang="zh-CN" dirty="0"/>
              <a:t> including a state and the </a:t>
            </a:r>
            <a:r>
              <a:rPr lang="en-US" altLang="zh-CN" b="1" dirty="0">
                <a:solidFill>
                  <a:srgbClr val="FF0000"/>
                </a:solidFill>
              </a:rPr>
              <a:t>operation</a:t>
            </a:r>
            <a:r>
              <a:rPr lang="en-US" altLang="zh-CN" dirty="0"/>
              <a:t> of assignment to modify the state. </a:t>
            </a:r>
          </a:p>
          <a:p>
            <a:pPr>
              <a:lnSpc>
                <a:spcPct val="10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State</a:t>
            </a:r>
            <a:r>
              <a:rPr lang="en-US" altLang="zh-CN" dirty="0"/>
              <a:t> is the set of name-value pairs of the constants and variables.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Programs consist of sequences of assignments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Computation is a sequence of states.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Each step in the computation is the result of an assignment operation 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State Sequence</a:t>
            </a:r>
            <a:endParaRPr lang="zh-CN" altLang="zh-C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 -O</a:t>
            </a:r>
            <a:r>
              <a:rPr lang="en-US" altLang="zh-CN" baseline="-25000" dirty="0"/>
              <a:t>0</a:t>
            </a:r>
            <a:r>
              <a:rPr lang="en-US" altLang="zh-CN" dirty="0"/>
              <a:t>-&gt; S</a:t>
            </a:r>
            <a:r>
              <a:rPr lang="en-US" altLang="zh-CN" baseline="-25000" dirty="0"/>
              <a:t>1</a:t>
            </a:r>
            <a:r>
              <a:rPr lang="en-US" altLang="zh-CN" dirty="0"/>
              <a:t> - ... -&gt; S</a:t>
            </a:r>
            <a:r>
              <a:rPr lang="en-US" altLang="zh-CN" baseline="-25000" dirty="0"/>
              <a:t>n-1</a:t>
            </a:r>
            <a:r>
              <a:rPr lang="en-US" altLang="zh-CN" dirty="0"/>
              <a:t> -O</a:t>
            </a:r>
            <a:r>
              <a:rPr lang="en-US" altLang="zh-CN" baseline="-25000" dirty="0"/>
              <a:t>n-1</a:t>
            </a:r>
            <a:r>
              <a:rPr lang="en-US" altLang="zh-CN" dirty="0"/>
              <a:t>-&gt;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764704"/>
            <a:ext cx="4824784" cy="201612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dirty="0"/>
              <a:t>constant pi = 3.14</a:t>
            </a:r>
          </a:p>
          <a:p>
            <a:pPr marL="0" indent="0" algn="l">
              <a:buNone/>
            </a:pPr>
            <a:r>
              <a:rPr lang="en-US" altLang="zh-CN" dirty="0"/>
              <a:t>input (Radius) </a:t>
            </a:r>
          </a:p>
          <a:p>
            <a:pPr marL="0" indent="0" algn="l">
              <a:buNone/>
            </a:pPr>
            <a:r>
              <a:rPr lang="en-US" altLang="zh-CN" dirty="0"/>
              <a:t>Circumference := 2 * pi * Radius </a:t>
            </a:r>
          </a:p>
          <a:p>
            <a:pPr marL="0" indent="0" algn="l">
              <a:buNone/>
            </a:pPr>
            <a:r>
              <a:rPr lang="en-US" altLang="zh-CN" dirty="0"/>
              <a:t>Output (Circumference)</a:t>
            </a:r>
            <a:endParaRPr lang="zh-CN" altLang="zh-CN" dirty="0"/>
          </a:p>
          <a:p>
            <a:pPr marL="0" indent="0" algn="l">
              <a:buNone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708920"/>
            <a:ext cx="633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where _|_ designates an undefined value. </a:t>
            </a:r>
          </a:p>
          <a:p>
            <a:endParaRPr lang="en-US" altLang="zh-CN" dirty="0"/>
          </a:p>
          <a:p>
            <a:r>
              <a:rPr lang="en-US" altLang="zh-CN" dirty="0"/>
              <a:t>constant pi = 3.14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Radius _|_, Circumference = _|_, pi=3.14</a:t>
            </a:r>
          </a:p>
          <a:p>
            <a:r>
              <a:rPr lang="en-US" altLang="zh-CN" dirty="0"/>
              <a:t>input (Radius)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Radius x, Circumference = _|_, pi=3.14</a:t>
            </a:r>
          </a:p>
          <a:p>
            <a:r>
              <a:rPr lang="en-US" altLang="zh-CN" dirty="0"/>
              <a:t>Circumference := 2 * pi * Radius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Radius x, Circumference = 2 × x × pi, pi=3.14</a:t>
            </a:r>
          </a:p>
          <a:p>
            <a:r>
              <a:rPr lang="en-US" altLang="zh-CN" dirty="0"/>
              <a:t>Output (Circumference)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Radius x, Circumference = 2 × x × pi, pi=3.14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The imperative model is often called the </a:t>
            </a:r>
            <a:r>
              <a:rPr lang="en-US" altLang="zh-CN" sz="2000" i="1" dirty="0">
                <a:solidFill>
                  <a:srgbClr val="FF0000"/>
                </a:solidFill>
              </a:rPr>
              <a:t>procedural model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because groups of operations are abstracted into </a:t>
            </a:r>
            <a:r>
              <a:rPr lang="en-US" altLang="zh-CN" sz="2000" i="1" dirty="0">
                <a:solidFill>
                  <a:srgbClr val="FF0000"/>
                </a:solidFill>
              </a:rPr>
              <a:t>procedures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The imperative-procedural model is important because it models change and changes are an integral part of our environment.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It is the model of computation that is </a:t>
            </a:r>
            <a:r>
              <a:rPr lang="en-US" altLang="zh-CN" sz="2000" dirty="0">
                <a:solidFill>
                  <a:srgbClr val="FF0000"/>
                </a:solidFill>
              </a:rPr>
              <a:t>closest</a:t>
            </a:r>
            <a:r>
              <a:rPr lang="en-US" altLang="zh-CN" sz="2000" dirty="0"/>
              <a:t> to the hardware on which programs are executed. </a:t>
            </a:r>
          </a:p>
        </p:txBody>
      </p:sp>
    </p:spTree>
    <p:extLst>
      <p:ext uri="{BB962C8B-B14F-4D97-AF65-F5344CB8AC3E}">
        <p14:creationId xmlns:p14="http://schemas.microsoft.com/office/powerpoint/2010/main" val="22645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Its closeness to hardware makes it the easiest to implement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Imperative programs tend to make the least demands for system resources (</a:t>
            </a:r>
            <a:r>
              <a:rPr lang="en-US" altLang="zh-CN" sz="2000" dirty="0">
                <a:solidFill>
                  <a:srgbClr val="FF0000"/>
                </a:solidFill>
              </a:rPr>
              <a:t>time and space</a:t>
            </a:r>
            <a:r>
              <a:rPr lang="en-US" altLang="zh-CN" sz="2000" dirty="0"/>
              <a:t>). 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The prime concern in imperative programming is defining a </a:t>
            </a:r>
            <a:r>
              <a:rPr lang="en-US" altLang="zh-CN" sz="2000" dirty="0">
                <a:solidFill>
                  <a:srgbClr val="FF0000"/>
                </a:solidFill>
              </a:rPr>
              <a:t>sequence of state changes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684126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50000"/>
              </a:lnSpc>
            </a:pPr>
            <a:r>
              <a:rPr lang="en-US" altLang="zh-CN" sz="2000" dirty="0"/>
              <a:t>The functional, logic and imperative models of computation are </a:t>
            </a:r>
            <a:r>
              <a:rPr lang="en-US" altLang="zh-CN" sz="2000" dirty="0">
                <a:solidFill>
                  <a:srgbClr val="FF0000"/>
                </a:solidFill>
              </a:rPr>
              <a:t>equivalent</a:t>
            </a:r>
            <a:r>
              <a:rPr lang="en-US" altLang="zh-CN" sz="2000" dirty="0"/>
              <a:t> in the sense that any problem that has a solution in one model is solvable (in principle) each of the other models. </a:t>
            </a:r>
          </a:p>
          <a:p>
            <a:pPr lvl="1" algn="l">
              <a:lnSpc>
                <a:spcPct val="250000"/>
              </a:lnSpc>
            </a:pPr>
            <a:r>
              <a:rPr lang="en-US" altLang="zh-CN" sz="1600" dirty="0"/>
              <a:t>Other models of computation have been proposed. </a:t>
            </a:r>
          </a:p>
          <a:p>
            <a:pPr lvl="1" algn="l">
              <a:lnSpc>
                <a:spcPct val="250000"/>
              </a:lnSpc>
            </a:pPr>
            <a:r>
              <a:rPr lang="en-US" altLang="zh-CN" sz="1600" dirty="0"/>
              <a:t>The other models have been shown to be equivalent to these three models. </a:t>
            </a:r>
          </a:p>
          <a:p>
            <a:pPr lvl="1" algn="l">
              <a:lnSpc>
                <a:spcPct val="250000"/>
              </a:lnSpc>
            </a:pPr>
            <a:r>
              <a:rPr lang="en-US" altLang="zh-CN" sz="1600" dirty="0"/>
              <a:t>These are said to be </a:t>
            </a:r>
            <a:r>
              <a:rPr lang="en-US" altLang="zh-CN" sz="1600" b="1" i="1" dirty="0">
                <a:solidFill>
                  <a:srgbClr val="FF0000"/>
                </a:solidFill>
              </a:rPr>
              <a:t>universal</a:t>
            </a:r>
            <a:r>
              <a:rPr lang="en-US" altLang="zh-CN" sz="1600" b="1" dirty="0">
                <a:solidFill>
                  <a:srgbClr val="FF0000"/>
                </a:solidFill>
              </a:rPr>
              <a:t> models of computation</a:t>
            </a:r>
            <a:r>
              <a:rPr lang="en-US" altLang="zh-CN" sz="1600" dirty="0"/>
              <a:t>. 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37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50000"/>
              </a:lnSpc>
            </a:pPr>
            <a:r>
              <a:rPr lang="en-US" altLang="zh-CN" sz="2000" dirty="0"/>
              <a:t>The method of computation provided in a programming language is </a:t>
            </a:r>
            <a:r>
              <a:rPr lang="en-US" altLang="zh-CN" sz="2000" dirty="0">
                <a:solidFill>
                  <a:srgbClr val="FF0000"/>
                </a:solidFill>
              </a:rPr>
              <a:t>dependent on </a:t>
            </a:r>
            <a:r>
              <a:rPr lang="en-US" altLang="zh-CN" sz="2000" dirty="0"/>
              <a:t>the model of computation implemented by the programming language. </a:t>
            </a:r>
          </a:p>
          <a:p>
            <a:pPr algn="l">
              <a:lnSpc>
                <a:spcPct val="250000"/>
              </a:lnSpc>
            </a:pPr>
            <a:r>
              <a:rPr lang="en-US" altLang="zh-CN" sz="2000" dirty="0"/>
              <a:t>Most programming languages utilize </a:t>
            </a:r>
            <a:r>
              <a:rPr lang="en-US" altLang="zh-CN" sz="2000" b="1" dirty="0">
                <a:solidFill>
                  <a:srgbClr val="FF0000"/>
                </a:solidFill>
              </a:rPr>
              <a:t>more than one </a:t>
            </a:r>
            <a:r>
              <a:rPr lang="en-US" altLang="zh-CN" sz="2000" dirty="0"/>
              <a:t>model of computation but one model usually </a:t>
            </a:r>
            <a:r>
              <a:rPr lang="en-US" altLang="zh-CN" sz="2000" dirty="0">
                <a:solidFill>
                  <a:srgbClr val="FF0000"/>
                </a:solidFill>
              </a:rPr>
              <a:t>predominates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2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en-US" altLang="zh-CN" dirty="0"/>
              <a:t> introduces a </a:t>
            </a:r>
            <a:r>
              <a:rPr lang="en-US" altLang="zh-CN" b="1" i="1" dirty="0">
                <a:solidFill>
                  <a:srgbClr val="FF0000"/>
                </a:solidFill>
              </a:rPr>
              <a:t>local environment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b="1" i="1" dirty="0">
                <a:solidFill>
                  <a:srgbClr val="FF0000"/>
                </a:solidFill>
              </a:rPr>
              <a:t>block</a:t>
            </a:r>
            <a:r>
              <a:rPr lang="en-US" altLang="zh-CN" dirty="0"/>
              <a:t> for local definitions. </a:t>
            </a:r>
          </a:p>
          <a:p>
            <a:pPr algn="l"/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scope</a:t>
            </a:r>
            <a:r>
              <a:rPr lang="en-US" altLang="zh-CN" dirty="0"/>
              <a:t> of the definitions is just the expression. </a:t>
            </a:r>
          </a:p>
          <a:p>
            <a:endParaRPr lang="en-US" altLang="zh-CN" dirty="0"/>
          </a:p>
          <a:p>
            <a:r>
              <a:rPr lang="en-US" altLang="zh-CN" dirty="0"/>
              <a:t>If 5 is intended to be the value of a radius, then the expression can be </a:t>
            </a:r>
            <a:r>
              <a:rPr lang="en-US" altLang="zh-CN" b="1" i="1" dirty="0">
                <a:solidFill>
                  <a:srgbClr val="FF0000"/>
                </a:solidFill>
              </a:rPr>
              <a:t>generalized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by introducing a variable for the radius: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2 × pi × radius where pi = 3.14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93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dirty="0"/>
              <a:t>Lisp, Scheme, and ML are based on the functional model of computation but provide </a:t>
            </a:r>
            <a:r>
              <a:rPr lang="en-US" altLang="zh-CN" sz="2000" dirty="0">
                <a:solidFill>
                  <a:srgbClr val="FF0000"/>
                </a:solidFill>
              </a:rPr>
              <a:t>some imperative constructs</a:t>
            </a:r>
            <a:r>
              <a:rPr lang="en-US" altLang="zh-CN" sz="20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Miranda and Haskell provide a nearly </a:t>
            </a:r>
            <a:r>
              <a:rPr lang="en-US" altLang="zh-CN" sz="2000" dirty="0">
                <a:solidFill>
                  <a:srgbClr val="FF0000"/>
                </a:solidFill>
              </a:rPr>
              <a:t>pure implementation </a:t>
            </a:r>
            <a:r>
              <a:rPr lang="en-US" altLang="zh-CN" sz="2000" dirty="0"/>
              <a:t>of the functional model of computation.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Prolog provides a </a:t>
            </a:r>
            <a:r>
              <a:rPr lang="en-US" altLang="zh-CN" sz="2000" dirty="0">
                <a:solidFill>
                  <a:srgbClr val="FF0000"/>
                </a:solidFill>
              </a:rPr>
              <a:t>partial implementation </a:t>
            </a:r>
            <a:r>
              <a:rPr lang="en-US" altLang="zh-CN" sz="2000" dirty="0"/>
              <a:t>of the logic computational model but, for reasons of efficiency and practicality, fails in several areas and contains imperative constructs. </a:t>
            </a:r>
          </a:p>
        </p:txBody>
      </p:sp>
    </p:spTree>
    <p:extLst>
      <p:ext uri="{BB962C8B-B14F-4D97-AF65-F5344CB8AC3E}">
        <p14:creationId xmlns:p14="http://schemas.microsoft.com/office/powerpoint/2010/main" val="17147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dirty="0"/>
              <a:t>The language Gödel is much closer to the ideal.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The imperative model requires some functional and logical elements and languages such as Pascal, C/C++, Ada and Java emphasize assignments, methods of defining various computation sequences and provide </a:t>
            </a:r>
            <a:r>
              <a:rPr lang="en-US" altLang="zh-CN" sz="2000" dirty="0">
                <a:solidFill>
                  <a:srgbClr val="FF0000"/>
                </a:solidFill>
              </a:rPr>
              <a:t>minimal implementations </a:t>
            </a:r>
            <a:r>
              <a:rPr lang="en-US" altLang="zh-CN" sz="2000" dirty="0"/>
              <a:t>of the functional and logic model of computation. </a:t>
            </a:r>
            <a:endParaRPr lang="zh-CN" altLang="zh-CN" sz="2000" dirty="0"/>
          </a:p>
          <a:p>
            <a:pPr algn="l">
              <a:lnSpc>
                <a:spcPct val="200000"/>
              </a:lnSpc>
            </a:pPr>
            <a:endParaRPr lang="zh-CN" altLang="en-US" sz="2000" dirty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47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Syntax and 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Syntax describes the </a:t>
            </a:r>
            <a:r>
              <a:rPr lang="en-US" altLang="zh-CN" dirty="0">
                <a:solidFill>
                  <a:srgbClr val="FF0000"/>
                </a:solidFill>
              </a:rPr>
              <a:t>structure of programs </a:t>
            </a:r>
          </a:p>
          <a:p>
            <a:pPr algn="l">
              <a:lnSpc>
                <a:spcPct val="200000"/>
              </a:lnSpc>
            </a:pPr>
            <a:r>
              <a:rPr lang="en-US" altLang="zh-CN" dirty="0"/>
              <a:t>Semantics defines the </a:t>
            </a:r>
            <a:r>
              <a:rPr lang="en-US" altLang="zh-CN" dirty="0">
                <a:solidFill>
                  <a:srgbClr val="FF0000"/>
                </a:solidFill>
              </a:rPr>
              <a:t>relationship</a:t>
            </a:r>
            <a:r>
              <a:rPr lang="en-US" altLang="zh-CN" dirty="0"/>
              <a:t> between the syntax and the computational model. </a:t>
            </a:r>
          </a:p>
          <a:p>
            <a:pPr algn="l">
              <a:lnSpc>
                <a:spcPct val="200000"/>
              </a:lnSpc>
            </a:pPr>
            <a:r>
              <a:rPr lang="en-US" altLang="zh-CN" dirty="0"/>
              <a:t>To </a:t>
            </a:r>
            <a:r>
              <a:rPr lang="en-US" altLang="zh-CN" dirty="0">
                <a:solidFill>
                  <a:srgbClr val="FF0000"/>
                </a:solidFill>
              </a:rPr>
              <a:t>simplify</a:t>
            </a:r>
            <a:r>
              <a:rPr lang="en-US" altLang="zh-CN" dirty="0"/>
              <a:t> the task of reasoning about programs, the syntax of a programming language should </a:t>
            </a:r>
            <a:r>
              <a:rPr lang="en-US" altLang="zh-CN" dirty="0">
                <a:solidFill>
                  <a:srgbClr val="FF0000"/>
                </a:solidFill>
              </a:rPr>
              <a:t>be closely related </a:t>
            </a:r>
            <a:r>
              <a:rPr lang="en-US" altLang="zh-CN" dirty="0"/>
              <a:t>to the computational model. </a:t>
            </a:r>
          </a:p>
          <a:p>
            <a:pPr algn="l">
              <a:lnSpc>
                <a:spcPct val="2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7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Syntax and 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key </a:t>
            </a:r>
            <a:r>
              <a:rPr lang="en-US" altLang="zh-CN" sz="2000" dirty="0"/>
              <a:t>principle is the </a:t>
            </a:r>
            <a:r>
              <a:rPr lang="en-US" altLang="zh-CN" sz="2000" b="1" dirty="0"/>
              <a:t>Principle of Clarity</a:t>
            </a:r>
            <a:endParaRPr lang="zh-CN" altLang="zh-CN" sz="2000" b="1" dirty="0"/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The structure of a programming language should be well defined, and the outcome of </a:t>
            </a:r>
            <a:r>
              <a:rPr lang="en-US" altLang="zh-CN" sz="2000" dirty="0">
                <a:solidFill>
                  <a:srgbClr val="FF0000"/>
                </a:solidFill>
              </a:rPr>
              <a:t>a particular section </a:t>
            </a:r>
            <a:r>
              <a:rPr lang="en-US" altLang="zh-CN" sz="2000" dirty="0"/>
              <a:t>of code easily predicted.</a:t>
            </a:r>
            <a:endParaRPr lang="zh-CN" altLang="zh-CN" sz="2000" dirty="0"/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The notation used in the functional and logic models reflects </a:t>
            </a:r>
            <a:r>
              <a:rPr lang="en-US" altLang="zh-CN" sz="2000" dirty="0">
                <a:solidFill>
                  <a:srgbClr val="FF0000"/>
                </a:solidFill>
              </a:rPr>
              <a:t>common mathematical practice </a:t>
            </a:r>
            <a:r>
              <a:rPr lang="en-US" altLang="zh-CN" sz="2000" dirty="0"/>
              <a:t>and exhibits the notational </a:t>
            </a:r>
            <a:r>
              <a:rPr lang="en-US" altLang="zh-CN" sz="2000" dirty="0">
                <a:solidFill>
                  <a:srgbClr val="FF0000"/>
                </a:solidFill>
              </a:rPr>
              <a:t>simplicity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FF0000"/>
                </a:solidFill>
              </a:rPr>
              <a:t> regularity </a:t>
            </a:r>
            <a:r>
              <a:rPr lang="en-US" altLang="zh-CN" sz="2000" dirty="0"/>
              <a:t>found in that discipline. </a:t>
            </a:r>
          </a:p>
        </p:txBody>
      </p:sp>
    </p:spTree>
    <p:extLst>
      <p:ext uri="{BB962C8B-B14F-4D97-AF65-F5344CB8AC3E}">
        <p14:creationId xmlns:p14="http://schemas.microsoft.com/office/powerpoint/2010/main" val="716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92697"/>
            <a:ext cx="8208962" cy="54731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Imperative Model tends to be </a:t>
            </a:r>
            <a:r>
              <a:rPr lang="en-US" altLang="zh-CN" dirty="0">
                <a:solidFill>
                  <a:srgbClr val="FF0000"/>
                </a:solidFill>
              </a:rPr>
              <a:t>irregular</a:t>
            </a:r>
            <a:r>
              <a:rPr lang="en-US" altLang="zh-CN" dirty="0"/>
              <a:t> and of </a:t>
            </a:r>
            <a:r>
              <a:rPr lang="en-US" altLang="zh-CN" dirty="0">
                <a:solidFill>
                  <a:srgbClr val="FF0000"/>
                </a:solidFill>
              </a:rPr>
              <a:t>greater complexity than </a:t>
            </a:r>
            <a:r>
              <a:rPr lang="en-US" altLang="zh-CN" dirty="0"/>
              <a:t>the notation for functional and logic models. 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Because the notation used for the imperative model must be able to specify </a:t>
            </a:r>
            <a:r>
              <a:rPr lang="en-US" altLang="zh-CN" dirty="0">
                <a:solidFill>
                  <a:srgbClr val="FF0000"/>
                </a:solidFill>
              </a:rPr>
              <a:t>both</a:t>
            </a:r>
            <a:r>
              <a:rPr lang="en-US" altLang="zh-CN" dirty="0"/>
              <a:t> a variety of </a:t>
            </a:r>
            <a:r>
              <a:rPr lang="en-US" altLang="zh-CN" dirty="0">
                <a:solidFill>
                  <a:srgbClr val="FF0000"/>
                </a:solidFill>
              </a:rPr>
              <a:t>state sequences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expressions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Because of this complexity and the wide spread use of imperative programming languages, </a:t>
            </a:r>
            <a:r>
              <a:rPr lang="en-US" altLang="zh-CN" dirty="0">
                <a:solidFill>
                  <a:srgbClr val="FF0000"/>
                </a:solidFill>
              </a:rPr>
              <a:t>the bulk of </a:t>
            </a:r>
            <a:r>
              <a:rPr lang="en-US" altLang="zh-CN" dirty="0"/>
              <a:t>the work done in the area of programming language semantics </a:t>
            </a:r>
            <a:r>
              <a:rPr lang="en-US" altLang="zh-CN" dirty="0">
                <a:solidFill>
                  <a:srgbClr val="FF0000"/>
                </a:solidFill>
              </a:rPr>
              <a:t>deals with </a:t>
            </a:r>
            <a:r>
              <a:rPr lang="en-US" altLang="zh-CN" dirty="0"/>
              <a:t>imperative programming languages. </a:t>
            </a:r>
            <a:endParaRPr lang="zh-CN" altLang="zh-CN" dirty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07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Pragmatics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i="1" dirty="0"/>
              <a:t>Pragmatics</a:t>
            </a:r>
            <a:r>
              <a:rPr lang="en-US" altLang="zh-CN" dirty="0"/>
              <a:t> is concerned about </a:t>
            </a:r>
            <a:r>
              <a:rPr lang="en-US" altLang="zh-CN" dirty="0">
                <a:solidFill>
                  <a:srgbClr val="FF0000"/>
                </a:solidFill>
              </a:rPr>
              <a:t>the usability </a:t>
            </a:r>
            <a:r>
              <a:rPr lang="en-US" altLang="zh-CN" dirty="0"/>
              <a:t>of the language, </a:t>
            </a:r>
            <a:r>
              <a:rPr lang="en-US" altLang="zh-CN" dirty="0">
                <a:solidFill>
                  <a:srgbClr val="FF0000"/>
                </a:solidFill>
              </a:rPr>
              <a:t>the application areas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ease of implementation and use,</a:t>
            </a:r>
            <a:r>
              <a:rPr lang="en-US" altLang="zh-CN" dirty="0"/>
              <a:t> and the language's success in fulfilling its design goals.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The forces that shape a programming language include </a:t>
            </a:r>
            <a:r>
              <a:rPr lang="en-US" altLang="zh-CN" dirty="0">
                <a:solidFill>
                  <a:srgbClr val="FF0000"/>
                </a:solidFill>
              </a:rPr>
              <a:t>computer architecture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software engineering practices </a:t>
            </a:r>
            <a:r>
              <a:rPr lang="en-US" altLang="zh-CN" dirty="0"/>
              <a:t>(especially the software life cycle), </a:t>
            </a:r>
            <a:r>
              <a:rPr lang="en-US" altLang="zh-CN" dirty="0">
                <a:solidFill>
                  <a:srgbClr val="FF0000"/>
                </a:solidFill>
              </a:rPr>
              <a:t>computational models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the application domain </a:t>
            </a:r>
            <a:r>
              <a:rPr lang="en-US" altLang="zh-CN" dirty="0"/>
              <a:t>(e.g. user interfaces, systems programming, and expert systems). </a:t>
            </a:r>
            <a:endParaRPr lang="zh-CN" altLang="zh-CN" dirty="0"/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3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92697"/>
            <a:ext cx="8208962" cy="54731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For a language to have wide applicability it must make provision for abstraction, generalization and modularity. </a:t>
            </a:r>
          </a:p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rgbClr val="FF0000"/>
                </a:solidFill>
              </a:rPr>
              <a:t>Abstraction</a:t>
            </a:r>
            <a:r>
              <a:rPr lang="en-US" altLang="zh-CN" sz="2000" dirty="0"/>
              <a:t> (associating a name with an object and using the name to whenever the object is required) permits the suppression of detail and provides constructs which permit the extension of a programming language. These extensions are necessary to </a:t>
            </a:r>
            <a:r>
              <a:rPr lang="en-US" altLang="zh-CN" sz="2000" dirty="0">
                <a:solidFill>
                  <a:srgbClr val="FF0000"/>
                </a:solidFill>
              </a:rPr>
              <a:t>reduce the complexity of programs</a:t>
            </a:r>
            <a:r>
              <a:rPr lang="en-US" altLang="zh-CN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Generalization</a:t>
            </a:r>
            <a:r>
              <a:rPr lang="en-US" altLang="zh-CN" sz="2000" dirty="0"/>
              <a:t> (replacing a constant with a variable) permits the application of constructs to more objects and possibly to other classes of objects. 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rgbClr val="FF0000"/>
                </a:solidFill>
              </a:rPr>
              <a:t>Modularity</a:t>
            </a:r>
            <a:r>
              <a:rPr lang="en-US" altLang="zh-CN" sz="2000" dirty="0"/>
              <a:t> is a partitioning of a program into sections usually for separate compilation and into libraries of reusable code. </a:t>
            </a:r>
          </a:p>
        </p:txBody>
      </p:sp>
    </p:spTree>
    <p:extLst>
      <p:ext uri="{BB962C8B-B14F-4D97-AF65-F5344CB8AC3E}">
        <p14:creationId xmlns:p14="http://schemas.microsoft.com/office/powerpoint/2010/main" val="5817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Abstraction, generalization and modularity </a:t>
            </a:r>
            <a:r>
              <a:rPr lang="en-US" altLang="zh-CN" dirty="0">
                <a:solidFill>
                  <a:srgbClr val="FF0000"/>
                </a:solidFill>
              </a:rPr>
              <a:t>ease the burden</a:t>
            </a:r>
            <a:r>
              <a:rPr lang="en-US" altLang="zh-CN" dirty="0"/>
              <a:t> on a programmer by permitting the programmer to introduce </a:t>
            </a:r>
            <a:r>
              <a:rPr lang="en-US" altLang="zh-CN" dirty="0">
                <a:solidFill>
                  <a:srgbClr val="FF0000"/>
                </a:solidFill>
              </a:rPr>
              <a:t>levels of detail</a:t>
            </a:r>
            <a:r>
              <a:rPr lang="en-US" altLang="zh-CN" dirty="0"/>
              <a:t> and logical </a:t>
            </a:r>
            <a:r>
              <a:rPr lang="en-US" altLang="zh-CN" dirty="0">
                <a:solidFill>
                  <a:srgbClr val="FF0000"/>
                </a:solidFill>
              </a:rPr>
              <a:t>partitioning</a:t>
            </a:r>
            <a:r>
              <a:rPr lang="en-US" altLang="zh-CN" dirty="0"/>
              <a:t> of a program.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The implementation of the programming language should be faithful to the </a:t>
            </a:r>
            <a:r>
              <a:rPr lang="en-US" altLang="zh-CN" dirty="0">
                <a:solidFill>
                  <a:srgbClr val="FF0000"/>
                </a:solidFill>
              </a:rPr>
              <a:t>underlying computational model</a:t>
            </a:r>
            <a:r>
              <a:rPr lang="en-US" altLang="zh-CN" dirty="0"/>
              <a:t> and be an </a:t>
            </a:r>
            <a:r>
              <a:rPr lang="en-US" altLang="zh-CN" dirty="0">
                <a:solidFill>
                  <a:srgbClr val="FF0000"/>
                </a:solidFill>
              </a:rPr>
              <a:t>efficient</a:t>
            </a:r>
            <a:r>
              <a:rPr lang="en-US" altLang="zh-CN" dirty="0"/>
              <a:t> implementation. </a:t>
            </a:r>
            <a:endParaRPr lang="zh-CN" altLang="zh-CN" dirty="0"/>
          </a:p>
          <a:p>
            <a:pPr algn="l">
              <a:lnSpc>
                <a:spcPct val="150000"/>
              </a:lnSpc>
            </a:pPr>
            <a:endParaRPr lang="zh-CN" altLang="en-US" dirty="0"/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Concurrent programming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involves the notations for </a:t>
            </a:r>
            <a:r>
              <a:rPr lang="en-US" altLang="zh-CN" sz="2000" dirty="0">
                <a:solidFill>
                  <a:schemeClr val="accent6"/>
                </a:solidFill>
              </a:rPr>
              <a:t>expressing potential </a:t>
            </a:r>
            <a:r>
              <a:rPr lang="en-US" altLang="zh-CN" sz="2000" dirty="0">
                <a:solidFill>
                  <a:srgbClr val="FF0000"/>
                </a:solidFill>
              </a:rPr>
              <a:t>parallel execution </a:t>
            </a:r>
            <a:r>
              <a:rPr lang="en-US" altLang="zh-CN" sz="2000" dirty="0"/>
              <a:t>of portions of a program and </a:t>
            </a:r>
            <a:r>
              <a:rPr lang="en-US" altLang="zh-CN" sz="2000" dirty="0">
                <a:solidFill>
                  <a:schemeClr val="accent6"/>
                </a:solidFill>
              </a:rPr>
              <a:t>the techniques</a:t>
            </a:r>
            <a:r>
              <a:rPr lang="en-US" altLang="zh-CN" sz="2000" dirty="0"/>
              <a:t> for solving the resulting </a:t>
            </a:r>
            <a:r>
              <a:rPr lang="en-US" altLang="zh-CN" sz="2000" dirty="0">
                <a:solidFill>
                  <a:srgbClr val="FF0000"/>
                </a:solidFill>
              </a:rPr>
              <a:t>synchronization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communication </a:t>
            </a:r>
            <a:r>
              <a:rPr lang="en-US" altLang="zh-CN" sz="2000" dirty="0"/>
              <a:t>problems.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The concurrent programming may be implemented within </a:t>
            </a:r>
            <a:r>
              <a:rPr lang="en-US" altLang="zh-CN" sz="2000" dirty="0">
                <a:solidFill>
                  <a:srgbClr val="FF0000"/>
                </a:solidFill>
              </a:rPr>
              <a:t>any of </a:t>
            </a:r>
            <a:r>
              <a:rPr lang="en-US" altLang="zh-CN" sz="2000" dirty="0"/>
              <a:t>the computational models.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Concurrency within the functional and logic model is particularly attractive since, </a:t>
            </a:r>
            <a:r>
              <a:rPr lang="en-US" altLang="zh-CN" sz="2000" dirty="0" err="1">
                <a:solidFill>
                  <a:srgbClr val="FF0000"/>
                </a:solidFill>
              </a:rPr>
              <a:t>subexpression</a:t>
            </a:r>
            <a:r>
              <a:rPr lang="en-US" altLang="zh-CN" sz="2000" dirty="0">
                <a:solidFill>
                  <a:srgbClr val="FF0000"/>
                </a:solidFill>
              </a:rPr>
              <a:t> evaluation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inferences</a:t>
            </a:r>
            <a:r>
              <a:rPr lang="en-US" altLang="zh-CN" sz="2000" dirty="0"/>
              <a:t> may be performed concurrently and requires </a:t>
            </a:r>
            <a:r>
              <a:rPr lang="en-US" altLang="zh-CN" sz="2000" b="1" dirty="0">
                <a:solidFill>
                  <a:srgbClr val="FF0000"/>
                </a:solidFill>
              </a:rPr>
              <a:t>no</a:t>
            </a:r>
            <a:r>
              <a:rPr lang="en-US" altLang="zh-CN" sz="2000" dirty="0"/>
              <a:t> additional syntax.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Concurrency in the imperative model requires </a:t>
            </a:r>
            <a:r>
              <a:rPr lang="en-US" altLang="zh-CN" sz="2000" dirty="0">
                <a:solidFill>
                  <a:srgbClr val="FF0000"/>
                </a:solidFill>
              </a:rPr>
              <a:t>additional</a:t>
            </a:r>
            <a:r>
              <a:rPr lang="en-US" altLang="zh-CN" sz="2000" dirty="0"/>
              <a:t> syntactic elements. </a:t>
            </a:r>
            <a:endParaRPr lang="zh-CN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63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Object-oriented programming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i="1" dirty="0"/>
              <a:t>OOP</a:t>
            </a:r>
            <a:r>
              <a:rPr lang="en-US" altLang="zh-CN" sz="2000" dirty="0"/>
              <a:t> involves the notations for </a:t>
            </a:r>
            <a:r>
              <a:rPr lang="en-US" altLang="zh-CN" sz="2000" dirty="0">
                <a:solidFill>
                  <a:srgbClr val="FF0000"/>
                </a:solidFill>
              </a:rPr>
              <a:t>structuring a program </a:t>
            </a:r>
            <a:r>
              <a:rPr lang="en-US" altLang="zh-CN" sz="2000" dirty="0"/>
              <a:t>into a </a:t>
            </a:r>
            <a:r>
              <a:rPr lang="en-US" altLang="zh-CN" sz="2000" dirty="0">
                <a:solidFill>
                  <a:srgbClr val="FF0000"/>
                </a:solidFill>
              </a:rPr>
              <a:t>collection</a:t>
            </a:r>
            <a:r>
              <a:rPr lang="en-US" altLang="zh-CN" sz="2000" dirty="0"/>
              <a:t> of objects which compute by </a:t>
            </a:r>
            <a:r>
              <a:rPr lang="en-US" altLang="zh-CN" sz="2000" dirty="0">
                <a:solidFill>
                  <a:srgbClr val="FF0000"/>
                </a:solidFill>
              </a:rPr>
              <a:t>exchanging messages.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Each object is </a:t>
            </a:r>
            <a:r>
              <a:rPr lang="en-US" altLang="zh-CN" sz="2000" dirty="0">
                <a:solidFill>
                  <a:srgbClr val="FF0000"/>
                </a:solidFill>
              </a:rPr>
              <a:t>bound up with </a:t>
            </a:r>
            <a:r>
              <a:rPr lang="en-US" altLang="zh-CN" sz="2000" dirty="0"/>
              <a:t>a value and a set of operations which determine the messages to which it can respond.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The objects are organized </a:t>
            </a:r>
            <a:r>
              <a:rPr lang="en-US" altLang="zh-CN" sz="2000" dirty="0">
                <a:solidFill>
                  <a:srgbClr val="FF0000"/>
                </a:solidFill>
              </a:rPr>
              <a:t>hierarchically</a:t>
            </a:r>
            <a:r>
              <a:rPr lang="en-US" altLang="zh-CN" sz="2000" dirty="0"/>
              <a:t> and inherit operations from objects </a:t>
            </a:r>
            <a:r>
              <a:rPr lang="en-US" altLang="zh-CN" sz="2000" dirty="0">
                <a:solidFill>
                  <a:srgbClr val="FF0000"/>
                </a:solidFill>
              </a:rPr>
              <a:t>higher up </a:t>
            </a:r>
            <a:r>
              <a:rPr lang="en-US" altLang="zh-CN" sz="2000" dirty="0"/>
              <a:t>in the hierarchy.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Object-oriented programming </a:t>
            </a:r>
            <a:r>
              <a:rPr lang="en-US" altLang="zh-CN" sz="2000" dirty="0">
                <a:solidFill>
                  <a:srgbClr val="FF0000"/>
                </a:solidFill>
              </a:rPr>
              <a:t>may be </a:t>
            </a:r>
            <a:r>
              <a:rPr lang="en-US" altLang="zh-CN" sz="2000" dirty="0"/>
              <a:t>implemented within any of the </a:t>
            </a:r>
            <a:r>
              <a:rPr lang="en-US" altLang="zh-CN" sz="2000" dirty="0">
                <a:solidFill>
                  <a:srgbClr val="FF0000"/>
                </a:solidFill>
              </a:rPr>
              <a:t>other </a:t>
            </a:r>
            <a:r>
              <a:rPr lang="en-US" altLang="zh-CN" sz="2000" dirty="0"/>
              <a:t>computational models. </a:t>
            </a:r>
            <a:endParaRPr lang="zh-CN" altLang="zh-CN" sz="2000" dirty="0"/>
          </a:p>
          <a:p>
            <a:pPr algn="l"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94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value of the expression is the circumference of a circle so we may further abstract by assigning a name to the expression: 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dirty="0"/>
              <a:t>Circumference = 2 × pi × radius where pi = 3.14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This last equation </a:t>
            </a:r>
            <a:r>
              <a:rPr lang="en-US" altLang="zh-CN" dirty="0">
                <a:solidFill>
                  <a:srgbClr val="FF0000"/>
                </a:solidFill>
              </a:rPr>
              <a:t>binds</a:t>
            </a:r>
            <a:r>
              <a:rPr lang="en-US" altLang="zh-CN" dirty="0"/>
              <a:t> the name Circumference to the expression 2 × pi × radius where pi=3.14. </a:t>
            </a:r>
          </a:p>
          <a:p>
            <a:endParaRPr lang="en-US" altLang="zh-CN" dirty="0"/>
          </a:p>
          <a:p>
            <a:r>
              <a:rPr lang="en-US" altLang="zh-CN" dirty="0"/>
              <a:t>The variable radius is said to be </a:t>
            </a:r>
            <a:r>
              <a:rPr lang="en-US" altLang="zh-CN" b="1" i="1" dirty="0">
                <a:solidFill>
                  <a:srgbClr val="FF0000"/>
                </a:solidFill>
              </a:rPr>
              <a:t>free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the right hand side of the equation.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7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Language Design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dirty="0"/>
              <a:t>Programming languages are largely determined by the </a:t>
            </a:r>
            <a:r>
              <a:rPr lang="en-US" altLang="zh-CN" sz="2000" dirty="0">
                <a:solidFill>
                  <a:srgbClr val="FF0000"/>
                </a:solidFill>
              </a:rPr>
              <a:t>importance</a:t>
            </a:r>
            <a:r>
              <a:rPr lang="en-US" altLang="zh-CN" sz="2000" dirty="0"/>
              <a:t> the language designers attach to the  </a:t>
            </a:r>
            <a:r>
              <a:rPr lang="en-US" altLang="zh-CN" sz="2000" dirty="0">
                <a:solidFill>
                  <a:srgbClr val="FF0000"/>
                </a:solidFill>
              </a:rPr>
              <a:t>computational model</a:t>
            </a:r>
            <a:r>
              <a:rPr lang="en-US" altLang="zh-CN" sz="2000" dirty="0"/>
              <a:t>, the </a:t>
            </a:r>
            <a:r>
              <a:rPr lang="en-US" altLang="zh-CN" sz="2000" dirty="0">
                <a:solidFill>
                  <a:srgbClr val="FF0000"/>
                </a:solidFill>
              </a:rPr>
              <a:t>intended application domain readability, write-ability and efficient execution. </a:t>
            </a:r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Some languages are largely determined by the necessity for </a:t>
            </a:r>
            <a:r>
              <a:rPr lang="en-US" altLang="zh-CN" sz="1800" dirty="0">
                <a:solidFill>
                  <a:srgbClr val="FF0000"/>
                </a:solidFill>
              </a:rPr>
              <a:t>efficient implementation and execution</a:t>
            </a:r>
            <a:r>
              <a:rPr lang="en-US" altLang="zh-CN" sz="1800" dirty="0"/>
              <a:t>. </a:t>
            </a:r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Others are designed to be faithful to </a:t>
            </a:r>
            <a:r>
              <a:rPr lang="en-US" altLang="zh-CN" sz="1800" dirty="0">
                <a:solidFill>
                  <a:srgbClr val="FF0000"/>
                </a:solidFill>
              </a:rPr>
              <a:t>a computational model</a:t>
            </a:r>
            <a:r>
              <a:rPr lang="en-US" altLang="zh-CN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77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Language Design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dirty="0"/>
              <a:t>Research in </a:t>
            </a:r>
            <a:r>
              <a:rPr lang="en-US" altLang="zh-CN" sz="2000" dirty="0">
                <a:solidFill>
                  <a:srgbClr val="FF0000"/>
                </a:solidFill>
              </a:rPr>
              <a:t>computer architecture </a:t>
            </a:r>
            <a:r>
              <a:rPr lang="en-US" altLang="zh-CN" sz="2000" dirty="0"/>
              <a:t>is producing Research in programming language implementation is producing more </a:t>
            </a:r>
            <a:r>
              <a:rPr lang="en-US" altLang="zh-CN" sz="2000" dirty="0">
                <a:solidFill>
                  <a:schemeClr val="accent6"/>
                </a:solidFill>
              </a:rPr>
              <a:t>efficient implementations </a:t>
            </a:r>
            <a:r>
              <a:rPr lang="en-US" altLang="zh-CN" sz="2000" dirty="0"/>
              <a:t>of programming languages for all models of computation. </a:t>
            </a:r>
          </a:p>
          <a:p>
            <a:pPr algn="l">
              <a:lnSpc>
                <a:spcPct val="200000"/>
              </a:lnSpc>
            </a:pPr>
            <a:r>
              <a:rPr lang="en-US" altLang="zh-CN" sz="2000" dirty="0"/>
              <a:t>Research in </a:t>
            </a:r>
            <a:r>
              <a:rPr lang="en-US" altLang="zh-CN" sz="2000" dirty="0">
                <a:solidFill>
                  <a:srgbClr val="FF0000"/>
                </a:solidFill>
              </a:rPr>
              <a:t>software engineering </a:t>
            </a:r>
            <a:r>
              <a:rPr lang="en-US" altLang="zh-CN" sz="2000" dirty="0"/>
              <a:t>is producing a </a:t>
            </a:r>
            <a:r>
              <a:rPr lang="en-US" altLang="zh-CN" sz="2000" dirty="0">
                <a:solidFill>
                  <a:schemeClr val="accent6"/>
                </a:solidFill>
              </a:rPr>
              <a:t>better understanding</a:t>
            </a:r>
            <a:r>
              <a:rPr lang="en-US" altLang="zh-CN" sz="2000" dirty="0"/>
              <a:t> of the program structuring techniques that lead to programs that </a:t>
            </a:r>
            <a:r>
              <a:rPr lang="en-US" altLang="zh-CN" sz="2000" dirty="0">
                <a:solidFill>
                  <a:srgbClr val="FF0000"/>
                </a:solidFill>
              </a:rPr>
              <a:t>are easier </a:t>
            </a:r>
            <a:r>
              <a:rPr lang="en-US" altLang="zh-CN" sz="2000" dirty="0"/>
              <a:t>to </a:t>
            </a:r>
            <a:r>
              <a:rPr lang="en-US" altLang="zh-CN" sz="2000" dirty="0">
                <a:solidFill>
                  <a:schemeClr val="accent6"/>
                </a:solidFill>
              </a:rPr>
              <a:t>write, read (understand), and maintain. </a:t>
            </a:r>
            <a:endParaRPr lang="zh-CN" altLang="zh-CN" sz="2000" dirty="0">
              <a:solidFill>
                <a:schemeClr val="accent6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 lvl="1" algn="l">
              <a:lnSpc>
                <a:spcPct val="200000"/>
              </a:lnSpc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6074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208962" cy="47529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All general purpose programming languages adhere to the following programming language design principle. </a:t>
            </a:r>
            <a:endParaRPr lang="en-US" altLang="zh-CN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/>
              <a:t>Principle of Computational Completeness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The computational model for a general purpose programming language must be </a:t>
            </a:r>
            <a:r>
              <a:rPr lang="en-US" altLang="zh-CN" i="1" dirty="0">
                <a:solidFill>
                  <a:srgbClr val="FF0000"/>
                </a:solidFill>
              </a:rPr>
              <a:t>universal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endParaRPr lang="zh-CN" altLang="zh-CN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/>
              <a:t>Principle of Implementation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The implementation should be </a:t>
            </a:r>
            <a:r>
              <a:rPr lang="en-US" altLang="zh-CN" dirty="0">
                <a:solidFill>
                  <a:srgbClr val="FF0000"/>
                </a:solidFill>
              </a:rPr>
              <a:t>efficient</a:t>
            </a:r>
            <a:r>
              <a:rPr lang="en-US" altLang="zh-CN" dirty="0"/>
              <a:t> in its use of space and time.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83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1800" dirty="0"/>
              <a:t>The line of reasoning developed above may be summarized in the following principle.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/>
              <a:t>3.Principle of Programming</a:t>
            </a:r>
            <a:r>
              <a:rPr lang="en-US" altLang="zh-CN" sz="1800" dirty="0"/>
              <a:t> </a:t>
            </a:r>
          </a:p>
          <a:p>
            <a:pPr marL="579437" lvl="1" indent="-285750">
              <a:lnSpc>
                <a:spcPct val="200000"/>
              </a:lnSpc>
            </a:pPr>
            <a:r>
              <a:rPr lang="en-US" altLang="zh-CN" sz="1800" dirty="0"/>
              <a:t>The program should be written in a language that reflects the </a:t>
            </a:r>
            <a:r>
              <a:rPr lang="en-US" altLang="zh-CN" sz="1800" dirty="0">
                <a:solidFill>
                  <a:srgbClr val="FF0000"/>
                </a:solidFill>
              </a:rPr>
              <a:t>problem domain</a:t>
            </a:r>
            <a:r>
              <a:rPr lang="en-US" altLang="zh-CN" sz="1800" dirty="0"/>
              <a:t>. </a:t>
            </a:r>
            <a:endParaRPr lang="zh-CN" altLang="zh-CN" sz="18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/>
              <a:t>4.Principle of Programming Language Design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lvl="1">
              <a:lnSpc>
                <a:spcPct val="200000"/>
              </a:lnSpc>
            </a:pPr>
            <a:r>
              <a:rPr lang="en-US" altLang="zh-CN" sz="1800" dirty="0"/>
              <a:t>A programming language must be designed to facilitate </a:t>
            </a:r>
            <a:r>
              <a:rPr lang="en-US" altLang="zh-CN" sz="1800" i="1" dirty="0"/>
              <a:t>readability</a:t>
            </a:r>
            <a:r>
              <a:rPr lang="en-US" altLang="zh-CN" sz="1800" dirty="0"/>
              <a:t> and </a:t>
            </a:r>
            <a:r>
              <a:rPr lang="en-US" altLang="zh-CN" sz="1800" i="1" dirty="0"/>
              <a:t>writ-ability</a:t>
            </a:r>
            <a:r>
              <a:rPr lang="en-US" altLang="zh-CN" sz="1800" dirty="0"/>
              <a:t> for its human users and efficient execution on the available hardware. 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4870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1800" dirty="0"/>
              <a:t>Readability and write-ability are facilitated by the following principles.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n-US" altLang="zh-CN" sz="2000" b="1" dirty="0"/>
              <a:t>Principle of Simplicity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lvl="1">
              <a:lnSpc>
                <a:spcPct val="200000"/>
              </a:lnSpc>
            </a:pPr>
            <a:r>
              <a:rPr lang="en-US" altLang="zh-CN" sz="1600" dirty="0"/>
              <a:t>The language should be based upon as few </a:t>
            </a:r>
            <a:endParaRPr lang="en-US" altLang="zh-CN" b="1" dirty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 startAt="5"/>
            </a:pPr>
            <a:r>
              <a:rPr lang="en-US" altLang="zh-CN" b="1" dirty="0"/>
              <a:t>Principle of </a:t>
            </a:r>
            <a:r>
              <a:rPr lang="en-US" altLang="zh-CN" b="1" dirty="0" err="1"/>
              <a:t>Orthogonality</a:t>
            </a:r>
            <a:r>
              <a:rPr lang="en-US" altLang="zh-CN" dirty="0"/>
              <a:t> </a:t>
            </a:r>
            <a:endParaRPr lang="zh-CN" altLang="zh-CN" dirty="0"/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Independent functions should be controlled by independent mechanisms. 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14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20688"/>
            <a:ext cx="8208962" cy="4752975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altLang="zh-CN" b="1" dirty="0"/>
              <a:t>7.Principle of Regularity</a:t>
            </a:r>
            <a:r>
              <a:rPr lang="en-US" altLang="zh-CN" dirty="0"/>
              <a:t> </a:t>
            </a:r>
            <a:endParaRPr lang="zh-CN" altLang="zh-CN" dirty="0"/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A set of objects is said to be regular with respect to some condition if, and only if, the condition is applicable to each element of the set. </a:t>
            </a:r>
            <a:endParaRPr lang="zh-CN" altLang="zh-CN" sz="18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b="1" dirty="0"/>
              <a:t>8.Principle of Extensibility</a:t>
            </a:r>
            <a:r>
              <a:rPr lang="en-US" altLang="zh-CN" dirty="0"/>
              <a:t> </a:t>
            </a:r>
            <a:endParaRPr lang="zh-CN" altLang="zh-CN" dirty="0"/>
          </a:p>
          <a:p>
            <a:pPr lvl="1" algn="l">
              <a:lnSpc>
                <a:spcPct val="200000"/>
              </a:lnSpc>
            </a:pPr>
            <a:r>
              <a:rPr lang="en-US" altLang="zh-CN" sz="1800" dirty="0"/>
              <a:t>New objects of each syntactic class may be constructed (defined) from the basic and defined constructs in a systematic way. </a:t>
            </a:r>
            <a:endParaRPr lang="zh-CN" altLang="zh-CN" sz="1800" dirty="0"/>
          </a:p>
          <a:p>
            <a:pPr algn="l">
              <a:lnSpc>
                <a:spcPct val="200000"/>
              </a:lnSpc>
            </a:pPr>
            <a:r>
              <a:rPr lang="en-US" altLang="zh-CN" dirty="0"/>
              <a:t>The principle of regularity and  extensibility require that the basic concepts of the language should be applied consistently and universally. </a:t>
            </a:r>
            <a:endParaRPr lang="zh-CN" altLang="zh-CN" dirty="0"/>
          </a:p>
          <a:p>
            <a:pPr algn="l">
              <a:lnSpc>
                <a:spcPct val="200000"/>
              </a:lnSpc>
            </a:pPr>
            <a:endParaRPr lang="zh-CN" altLang="zh-CN" dirty="0"/>
          </a:p>
          <a:p>
            <a:pPr algn="l">
              <a:lnSpc>
                <a:spcPct val="200000"/>
              </a:lnSpc>
            </a:pPr>
            <a:endParaRPr lang="zh-CN" altLang="en-US" dirty="0"/>
          </a:p>
          <a:p>
            <a:pPr algn="l">
              <a:lnSpc>
                <a:spcPct val="200000"/>
              </a:lnSpc>
            </a:pPr>
            <a:endParaRPr lang="zh-CN" altLang="en-US" dirty="0"/>
          </a:p>
          <a:p>
            <a:pPr algn="l"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 Construct a trace of the execution of the following program (i.e. complete the following proof). </a:t>
            </a:r>
          </a:p>
          <a:p>
            <a:pPr lvl="2" indent="0">
              <a:buNone/>
            </a:pPr>
            <a:r>
              <a:rPr lang="en-US" altLang="zh-CN" sz="1050" dirty="0"/>
              <a:t>1.	</a:t>
            </a:r>
            <a:r>
              <a:rPr lang="en-US" altLang="zh-CN" sz="1050" dirty="0" err="1"/>
              <a:t>parentOf</a:t>
            </a:r>
            <a:r>
              <a:rPr lang="en-US" altLang="zh-CN" sz="1050" dirty="0"/>
              <a:t>(john, </a:t>
            </a:r>
            <a:r>
              <a:rPr lang="en-US" altLang="zh-CN" sz="1050" dirty="0" err="1"/>
              <a:t>mary</a:t>
            </a:r>
            <a:r>
              <a:rPr lang="en-US" altLang="zh-CN" sz="1050" dirty="0"/>
              <a:t>). </a:t>
            </a:r>
          </a:p>
          <a:p>
            <a:pPr lvl="2" indent="0">
              <a:buNone/>
            </a:pPr>
            <a:r>
              <a:rPr lang="en-US" altLang="zh-CN" sz="1050" dirty="0"/>
              <a:t>2.	</a:t>
            </a:r>
            <a:r>
              <a:rPr lang="en-US" altLang="zh-CN" sz="1050" dirty="0" err="1"/>
              <a:t>parentOf</a:t>
            </a:r>
            <a:r>
              <a:rPr lang="en-US" altLang="zh-CN" sz="1050" dirty="0"/>
              <a:t>(</a:t>
            </a:r>
            <a:r>
              <a:rPr lang="en-US" altLang="zh-CN" sz="1050" dirty="0" err="1"/>
              <a:t>kay</a:t>
            </a:r>
            <a:r>
              <a:rPr lang="en-US" altLang="zh-CN" sz="1050" dirty="0"/>
              <a:t>, john). </a:t>
            </a:r>
          </a:p>
          <a:p>
            <a:pPr lvl="2" indent="0">
              <a:buNone/>
            </a:pPr>
            <a:r>
              <a:rPr lang="en-US" altLang="zh-CN" sz="1050" dirty="0"/>
              <a:t>3.	</a:t>
            </a:r>
            <a:r>
              <a:rPr lang="en-US" altLang="zh-CN" sz="1050" dirty="0" err="1"/>
              <a:t>parentOf</a:t>
            </a:r>
            <a:r>
              <a:rPr lang="en-US" altLang="zh-CN" sz="1050" dirty="0"/>
              <a:t>(bill, </a:t>
            </a:r>
            <a:r>
              <a:rPr lang="en-US" altLang="zh-CN" sz="1050" dirty="0" err="1"/>
              <a:t>kay</a:t>
            </a:r>
            <a:r>
              <a:rPr lang="en-US" altLang="zh-CN" sz="1050" dirty="0"/>
              <a:t>). </a:t>
            </a:r>
          </a:p>
          <a:p>
            <a:pPr lvl="2" indent="0">
              <a:buNone/>
            </a:pPr>
            <a:r>
              <a:rPr lang="en-US" altLang="zh-CN" sz="1050" dirty="0"/>
              <a:t>4.	</a:t>
            </a:r>
            <a:r>
              <a:rPr lang="en-US" altLang="zh-CN" sz="1050" dirty="0" err="1"/>
              <a:t>ancestorOf</a:t>
            </a:r>
            <a:r>
              <a:rPr lang="en-US" altLang="zh-CN" sz="1050" dirty="0"/>
              <a:t>(X,Y) if </a:t>
            </a:r>
            <a:r>
              <a:rPr lang="en-US" altLang="zh-CN" sz="1050" dirty="0" err="1"/>
              <a:t>parentOf</a:t>
            </a:r>
            <a:r>
              <a:rPr lang="en-US" altLang="zh-CN" sz="1050" dirty="0"/>
              <a:t>(X,Y). </a:t>
            </a:r>
          </a:p>
          <a:p>
            <a:pPr lvl="2" indent="0">
              <a:buNone/>
            </a:pPr>
            <a:r>
              <a:rPr lang="en-US" altLang="zh-CN" sz="1050" dirty="0"/>
              <a:t>5.	</a:t>
            </a:r>
            <a:r>
              <a:rPr lang="en-US" altLang="zh-CN" sz="1050" dirty="0" err="1"/>
              <a:t>ancestorOf</a:t>
            </a:r>
            <a:r>
              <a:rPr lang="en-US" altLang="zh-CN" sz="1050" dirty="0"/>
              <a:t>(X,Z) if </a:t>
            </a:r>
            <a:r>
              <a:rPr lang="en-US" altLang="zh-CN" sz="1050" dirty="0" err="1"/>
              <a:t>parentOf</a:t>
            </a:r>
            <a:r>
              <a:rPr lang="en-US" altLang="zh-CN" sz="1050" dirty="0"/>
              <a:t>(X,Y) and </a:t>
            </a:r>
            <a:r>
              <a:rPr lang="en-US" altLang="zh-CN" sz="1050" dirty="0" err="1"/>
              <a:t>ancestorOf</a:t>
            </a:r>
            <a:r>
              <a:rPr lang="en-US" altLang="zh-CN" sz="1050" dirty="0"/>
              <a:t>(Y,Z). </a:t>
            </a:r>
          </a:p>
          <a:p>
            <a:pPr lvl="2" indent="0">
              <a:buNone/>
            </a:pPr>
            <a:r>
              <a:rPr lang="en-US" altLang="zh-CN" sz="1050" dirty="0"/>
              <a:t>6.	not </a:t>
            </a:r>
            <a:r>
              <a:rPr lang="en-US" altLang="zh-CN" sz="1050" dirty="0" err="1"/>
              <a:t>ancestorOf</a:t>
            </a:r>
            <a:r>
              <a:rPr lang="en-US" altLang="zh-CN" sz="1050" dirty="0"/>
              <a:t>(</a:t>
            </a:r>
            <a:r>
              <a:rPr lang="en-US" altLang="zh-CN" sz="1050" dirty="0" err="1"/>
              <a:t>bill,mary</a:t>
            </a:r>
            <a:r>
              <a:rPr lang="en-US" altLang="zh-CN" sz="1050" dirty="0"/>
              <a:t>). </a:t>
            </a:r>
          </a:p>
          <a:p>
            <a:pPr marL="0" indent="0">
              <a:buNone/>
            </a:pPr>
            <a:r>
              <a:rPr lang="en-US" altLang="zh-CN" sz="1800" dirty="0"/>
              <a:t>2 Construct a trace of the execution of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(4) given the function definition </a:t>
            </a:r>
          </a:p>
          <a:p>
            <a:pPr marL="0" indent="0"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(N) = if N = 0 then 1</a:t>
            </a:r>
          </a:p>
          <a:p>
            <a:pPr marL="0" indent="0">
              <a:buNone/>
            </a:pPr>
            <a:r>
              <a:rPr lang="en-US" altLang="zh-CN" sz="1800" dirty="0"/>
              <a:t>                                     else N*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(N-1)</a:t>
            </a:r>
          </a:p>
          <a:p>
            <a:pPr marL="0" indent="0">
              <a:buNone/>
            </a:pPr>
            <a:r>
              <a:rPr lang="en-US" altLang="zh-CN" sz="1800" dirty="0"/>
              <a:t>3 Construct a trace of the execution of the following program </a:t>
            </a:r>
          </a:p>
          <a:p>
            <a:pPr lvl="4" algn="l"/>
            <a:r>
              <a:rPr lang="en-US" altLang="zh-CN" sz="1400" dirty="0"/>
              <a:t>N := 4;</a:t>
            </a:r>
          </a:p>
          <a:p>
            <a:pPr lvl="4" algn="l"/>
            <a:r>
              <a:rPr lang="en-US" altLang="zh-CN" sz="1400" dirty="0"/>
              <a:t>F := 1;</a:t>
            </a:r>
          </a:p>
          <a:p>
            <a:pPr lvl="4" algn="l"/>
            <a:r>
              <a:rPr lang="en-US" altLang="zh-CN" sz="1400" dirty="0"/>
              <a:t>While N &gt; 0 do</a:t>
            </a:r>
          </a:p>
          <a:p>
            <a:pPr lvl="4" algn="l"/>
            <a:r>
              <a:rPr lang="en-US" altLang="zh-CN" sz="1400" dirty="0"/>
              <a:t>F := N*F;</a:t>
            </a:r>
          </a:p>
          <a:p>
            <a:pPr lvl="4" algn="l"/>
            <a:r>
              <a:rPr lang="en-US" altLang="zh-CN" sz="1400" dirty="0"/>
              <a:t>N := N-1;</a:t>
            </a:r>
          </a:p>
          <a:p>
            <a:pPr lvl="4" algn="l"/>
            <a:r>
              <a:rPr lang="en-US" altLang="zh-CN" sz="14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60374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318" y="764257"/>
            <a:ext cx="8208962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 Using the following definition of a list, </a:t>
            </a:r>
          </a:p>
          <a:p>
            <a:pPr marL="576262" lvl="2" indent="0">
              <a:buNone/>
            </a:pPr>
            <a:r>
              <a:rPr lang="en-US" altLang="zh-CN" dirty="0"/>
              <a:t>	list([ ]) -- the empty list</a:t>
            </a:r>
          </a:p>
          <a:p>
            <a:pPr marL="576262" lvl="2" indent="0">
              <a:buNone/>
            </a:pPr>
            <a:r>
              <a:rPr lang="en-US" altLang="zh-CN" dirty="0"/>
              <a:t>	list([X|L]) if list(L) -- first element is X the rest of the list is L</a:t>
            </a:r>
          </a:p>
          <a:p>
            <a:pPr marL="576262" lvl="2" indent="0">
              <a:buNone/>
            </a:pPr>
            <a:r>
              <a:rPr lang="en-US" altLang="zh-CN" dirty="0"/>
              <a:t>     [X0,...</a:t>
            </a:r>
            <a:r>
              <a:rPr lang="en-US" altLang="zh-CN" dirty="0" err="1"/>
              <a:t>Xn</a:t>
            </a:r>
            <a:r>
              <a:rPr lang="en-US" altLang="zh-CN" dirty="0"/>
              <a:t>] is an abbreviation for [X0|[...[</a:t>
            </a:r>
            <a:r>
              <a:rPr lang="en-US" altLang="zh-CN" dirty="0" err="1"/>
              <a:t>Xn</a:t>
            </a:r>
            <a:r>
              <a:rPr lang="en-US" altLang="zh-CN" dirty="0"/>
              <a:t>|[ ]]...]</a:t>
            </a:r>
          </a:p>
          <a:p>
            <a:pPr marL="293687" lvl="1" indent="0" algn="l">
              <a:buNone/>
            </a:pPr>
            <a:r>
              <a:rPr lang="en-US" altLang="zh-CN" sz="1800" dirty="0"/>
              <a:t>complete the following computation (proof) and determine the result of concatenating the two lists. </a:t>
            </a:r>
          </a:p>
          <a:p>
            <a:pPr marL="0" indent="0" algn="l">
              <a:buNone/>
            </a:pPr>
            <a:r>
              <a:rPr lang="en-US" altLang="zh-CN" dirty="0"/>
              <a:t>        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402" y="3429000"/>
            <a:ext cx="953440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4744"/>
            <a:ext cx="8208962" cy="4752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It is a </a:t>
            </a:r>
            <a:r>
              <a:rPr lang="en-US" altLang="zh-CN" b="1" dirty="0">
                <a:solidFill>
                  <a:srgbClr val="FF0000"/>
                </a:solidFill>
              </a:rPr>
              <a:t>variable</a:t>
            </a:r>
            <a:r>
              <a:rPr lang="en-US" altLang="zh-CN" dirty="0"/>
              <a:t> since its value is not determined.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pi is not a variable, it is a </a:t>
            </a:r>
            <a:r>
              <a:rPr lang="en-US" altLang="zh-CN" b="1" i="1" dirty="0">
                <a:solidFill>
                  <a:srgbClr val="FF0000"/>
                </a:solidFill>
              </a:rPr>
              <a:t>constant</a:t>
            </a:r>
            <a:r>
              <a:rPr lang="en-US" altLang="zh-CN" dirty="0"/>
              <a:t>, the name of a particular value.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Any context (</a:t>
            </a:r>
            <a:r>
              <a:rPr lang="en-US" altLang="zh-CN" b="1" i="1" dirty="0">
                <a:solidFill>
                  <a:srgbClr val="FF0000"/>
                </a:solidFill>
              </a:rPr>
              <a:t>scope</a:t>
            </a:r>
            <a:r>
              <a:rPr lang="en-US" altLang="zh-CN" dirty="0"/>
              <a:t>), in which this equation and the variable radius appears and radius is assigned to a value, determines a value for Circumference. 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further generalization </a:t>
            </a:r>
            <a:r>
              <a:rPr lang="en-US" altLang="zh-CN" dirty="0"/>
              <a:t>is possible by </a:t>
            </a:r>
            <a:r>
              <a:rPr lang="en-US" altLang="zh-CN" i="1" dirty="0"/>
              <a:t>parameterizing</a:t>
            </a:r>
            <a:r>
              <a:rPr lang="en-US" altLang="zh-CN" dirty="0"/>
              <a:t> Circumference with the variable radius. </a:t>
            </a:r>
            <a:endParaRPr lang="zh-CN" altLang="zh-C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/>
              <a:t>Circumference(radius) = 2 × pi × radius where pi = 3.14</a:t>
            </a:r>
            <a:endParaRPr lang="zh-CN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The variable radius appearing in the </a:t>
            </a:r>
            <a:r>
              <a:rPr lang="en-US" altLang="zh-CN" b="1" dirty="0">
                <a:solidFill>
                  <a:srgbClr val="FF0000"/>
                </a:solidFill>
              </a:rPr>
              <a:t>right hand </a:t>
            </a:r>
            <a:r>
              <a:rPr lang="en-US" altLang="zh-CN" dirty="0"/>
              <a:t>side is no longer free.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It is </a:t>
            </a:r>
            <a:r>
              <a:rPr lang="en-US" altLang="zh-CN" dirty="0">
                <a:solidFill>
                  <a:srgbClr val="FF0000"/>
                </a:solidFill>
              </a:rPr>
              <a:t>bound</a:t>
            </a:r>
            <a:r>
              <a:rPr lang="en-US" altLang="zh-CN" dirty="0"/>
              <a:t> to the parameter radius.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6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548681"/>
            <a:ext cx="8208962" cy="5617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Circumference has a value (other than the right hand side) </a:t>
            </a:r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when the parameter is replaced with an expression. For example, in </a:t>
            </a:r>
            <a:endParaRPr lang="zh-CN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/>
              <a:t>Circumference(5) = 31.4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parameter radius is </a:t>
            </a:r>
            <a:r>
              <a:rPr lang="en-US" altLang="zh-CN" i="1" dirty="0">
                <a:solidFill>
                  <a:srgbClr val="FF0000"/>
                </a:solidFill>
              </a:rPr>
              <a:t>bound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 the value 5 and, as a result, Circumference(5) is </a:t>
            </a:r>
            <a:r>
              <a:rPr lang="en-US" altLang="zh-CN" dirty="0">
                <a:solidFill>
                  <a:srgbClr val="FF0000"/>
                </a:solidFill>
              </a:rPr>
              <a:t>bound</a:t>
            </a:r>
            <a:r>
              <a:rPr lang="en-US" altLang="zh-CN" dirty="0"/>
              <a:t> to 31.4.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 this form, the definition is a recipe or program for computing the circumference of a circle from the radius of the circle.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Syntax/Semantics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mathematical notation </a:t>
            </a:r>
            <a:r>
              <a:rPr lang="en-US" altLang="zh-CN" sz="2000" dirty="0"/>
              <a:t>(</a:t>
            </a:r>
            <a:r>
              <a:rPr lang="en-US" altLang="zh-CN" sz="2000" i="1" dirty="0"/>
              <a:t>syntax</a:t>
            </a:r>
            <a:r>
              <a:rPr lang="en-US" altLang="zh-CN" sz="2000" dirty="0"/>
              <a:t>) provides the </a:t>
            </a:r>
            <a:r>
              <a:rPr lang="en-US" altLang="zh-CN" sz="2000" dirty="0">
                <a:solidFill>
                  <a:srgbClr val="FF0000"/>
                </a:solidFill>
              </a:rPr>
              <a:t>programming language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arithmetic</a:t>
            </a:r>
            <a:r>
              <a:rPr lang="en-US" altLang="zh-CN" sz="2000" dirty="0"/>
              <a:t> provides the </a:t>
            </a:r>
            <a:r>
              <a:rPr lang="en-US" altLang="zh-CN" sz="2000" i="1" dirty="0">
                <a:solidFill>
                  <a:srgbClr val="FF0000"/>
                </a:solidFill>
              </a:rPr>
              <a:t>computational model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for the computation.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mapping</a:t>
            </a:r>
            <a:r>
              <a:rPr lang="en-US" altLang="zh-CN" sz="2000" dirty="0"/>
              <a:t> from the syntax to the computational model provides the meaning (</a:t>
            </a:r>
            <a:r>
              <a:rPr lang="en-US" altLang="zh-CN" sz="2000" i="1" dirty="0">
                <a:solidFill>
                  <a:srgbClr val="FF0000"/>
                </a:solidFill>
              </a:rPr>
              <a:t>semantics</a:t>
            </a:r>
            <a:r>
              <a:rPr lang="en-US" altLang="zh-CN" sz="2000" dirty="0"/>
              <a:t>) for the program.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The notation employed in programming is based on the very pragmatic considerations of </a:t>
            </a:r>
            <a:r>
              <a:rPr lang="en-US" altLang="zh-CN" sz="2000" b="1" dirty="0">
                <a:solidFill>
                  <a:srgbClr val="FF0000"/>
                </a:solidFill>
              </a:rPr>
              <a:t>ease of use and understanding</a:t>
            </a:r>
            <a:r>
              <a:rPr lang="en-US" altLang="zh-CN" sz="20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It is so similar to the usual mathematical notation that most people have difficulty in </a:t>
            </a:r>
            <a:r>
              <a:rPr lang="en-US" altLang="zh-CN" sz="2000" dirty="0">
                <a:solidFill>
                  <a:srgbClr val="FF0000"/>
                </a:solidFill>
              </a:rPr>
              <a:t>distinguishing</a:t>
            </a:r>
            <a:r>
              <a:rPr lang="en-US" altLang="zh-CN" sz="2000" dirty="0"/>
              <a:t> between the syntax and the computational model. </a:t>
            </a:r>
            <a:endParaRPr lang="zh-CN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52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computational model</a:t>
            </a:r>
            <a:r>
              <a:rPr lang="en-US" altLang="zh-CN" dirty="0"/>
              <a:t> is a collection of values and operations. </a:t>
            </a:r>
            <a:endParaRPr lang="zh-CN" altLang="zh-CN" dirty="0"/>
          </a:p>
          <a:p>
            <a:pPr lvl="0" algn="l"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computation</a:t>
            </a:r>
            <a:r>
              <a:rPr lang="en-US" altLang="zh-CN" dirty="0"/>
              <a:t> is the application of a sequence of operations to a value to yield another value. </a:t>
            </a:r>
            <a:endParaRPr lang="zh-CN" altLang="zh-CN" dirty="0"/>
          </a:p>
          <a:p>
            <a:pPr lvl="0" algn="l"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program</a:t>
            </a:r>
            <a:r>
              <a:rPr lang="en-US" altLang="zh-CN" dirty="0"/>
              <a:t> is a specification of a computation. </a:t>
            </a:r>
            <a:endParaRPr lang="zh-CN" altLang="zh-CN" dirty="0"/>
          </a:p>
          <a:p>
            <a:pPr lvl="0" algn="l"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programming language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notation for writing programs.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83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PM&amp;S">
  <a:themeElements>
    <a:clrScheme name="西安交通大学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西安交通大学">
      <a:majorFont>
        <a:latin typeface="Times New Roman"/>
        <a:ea typeface="黑体"/>
        <a:cs typeface=""/>
      </a:majorFont>
      <a:minorFont>
        <a:latin typeface="Times New Roman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西安交通大学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西安交通大学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安交通大学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安交通大学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安交通大学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安交通大学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安交通大学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HPM&amp;S</Template>
  <TotalTime>1582</TotalTime>
  <Words>4147</Words>
  <Application>Microsoft Office PowerPoint</Application>
  <PresentationFormat>全屏显示(4:3)</PresentationFormat>
  <Paragraphs>422</Paragraphs>
  <Slides>57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黑体</vt:lpstr>
      <vt:lpstr>华文仿宋</vt:lpstr>
      <vt:lpstr>楷体_GB2312</vt:lpstr>
      <vt:lpstr>宋体</vt:lpstr>
      <vt:lpstr>宋体</vt:lpstr>
      <vt:lpstr>幼圆</vt:lpstr>
      <vt:lpstr>Arial</vt:lpstr>
      <vt:lpstr>Comic Sans MS</vt:lpstr>
      <vt:lpstr>Times New Roman</vt:lpstr>
      <vt:lpstr>Wingdings</vt:lpstr>
      <vt:lpstr>HPM&amp;S</vt:lpstr>
      <vt:lpstr>Introduction to the Principles of Programming  Language</vt:lpstr>
      <vt:lpstr>PowerPoint 演示文稿</vt:lpstr>
      <vt:lpstr>1 Basic Concept</vt:lpstr>
      <vt:lpstr>PowerPoint 演示文稿</vt:lpstr>
      <vt:lpstr>PowerPoint 演示文稿</vt:lpstr>
      <vt:lpstr>PowerPoint 演示文稿</vt:lpstr>
      <vt:lpstr>PowerPoint 演示文稿</vt:lpstr>
      <vt:lpstr>Syntax/Semantics</vt:lpstr>
      <vt:lpstr>PowerPoint 演示文稿</vt:lpstr>
      <vt:lpstr>PowerPoint 演示文稿</vt:lpstr>
      <vt:lpstr>2 Data</vt:lpstr>
      <vt:lpstr>PowerPoint 演示文稿</vt:lpstr>
      <vt:lpstr>PowerPoint 演示文稿</vt:lpstr>
      <vt:lpstr>primitive types</vt:lpstr>
      <vt:lpstr>primitive types</vt:lpstr>
      <vt:lpstr>Boolean values </vt:lpstr>
      <vt:lpstr>Integer values </vt:lpstr>
      <vt:lpstr>Integer values </vt:lpstr>
      <vt:lpstr>PowerPoint 演示文稿</vt:lpstr>
      <vt:lpstr>Real number </vt:lpstr>
      <vt:lpstr>PowerPoint 演示文稿</vt:lpstr>
      <vt:lpstr>PowerPoint 演示文稿</vt:lpstr>
      <vt:lpstr>3 Models of Computation</vt:lpstr>
      <vt:lpstr>3 Models of Computation</vt:lpstr>
      <vt:lpstr>The Functional Model</vt:lpstr>
      <vt:lpstr>The Functional Model</vt:lpstr>
      <vt:lpstr>PowerPoint 演示文稿</vt:lpstr>
      <vt:lpstr>PowerPoint 演示文稿</vt:lpstr>
      <vt:lpstr>PowerPoint 演示文稿</vt:lpstr>
      <vt:lpstr>The Logic Model</vt:lpstr>
      <vt:lpstr>Example</vt:lpstr>
      <vt:lpstr>PowerPoint 演示文稿</vt:lpstr>
      <vt:lpstr>PowerPoint 演示文稿</vt:lpstr>
      <vt:lpstr>The Imperative Model</vt:lpstr>
      <vt:lpstr>PowerPoint 演示文稿</vt:lpstr>
      <vt:lpstr>PowerPoint 演示文稿</vt:lpstr>
      <vt:lpstr>PowerPoint 演示文稿</vt:lpstr>
      <vt:lpstr>Computability</vt:lpstr>
      <vt:lpstr>Computability</vt:lpstr>
      <vt:lpstr>PowerPoint 演示文稿</vt:lpstr>
      <vt:lpstr>PowerPoint 演示文稿</vt:lpstr>
      <vt:lpstr>4 Syntax and Semantics</vt:lpstr>
      <vt:lpstr>4 Syntax and Semantics</vt:lpstr>
      <vt:lpstr>PowerPoint 演示文稿</vt:lpstr>
      <vt:lpstr>5 Pragmatics</vt:lpstr>
      <vt:lpstr>PowerPoint 演示文稿</vt:lpstr>
      <vt:lpstr>PowerPoint 演示文稿</vt:lpstr>
      <vt:lpstr>Concurrent programming </vt:lpstr>
      <vt:lpstr>Object-oriented programming </vt:lpstr>
      <vt:lpstr>6 Language Design Principles</vt:lpstr>
      <vt:lpstr>6 Language Design Principles</vt:lpstr>
      <vt:lpstr>PowerPoint 演示文稿</vt:lpstr>
      <vt:lpstr>The line of reasoning developed above may be summarized in the following principle. </vt:lpstr>
      <vt:lpstr>Readability and write-ability are facilitated by the following principles. </vt:lpstr>
      <vt:lpstr>PowerPoint 演示文稿</vt:lpstr>
      <vt:lpstr>quiz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  Language</dc:title>
  <dc:creator>bob</dc:creator>
  <cp:keywords>研究小组模板</cp:keywords>
  <cp:lastModifiedBy>li bo</cp:lastModifiedBy>
  <cp:revision>60</cp:revision>
  <dcterms:created xsi:type="dcterms:W3CDTF">2013-03-02T01:33:08Z</dcterms:created>
  <dcterms:modified xsi:type="dcterms:W3CDTF">2022-02-27T17:16:44Z</dcterms:modified>
</cp:coreProperties>
</file>