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0"/>
  </p:notesMasterIdLst>
  <p:handoutMasterIdLst>
    <p:handoutMasterId r:id="rId31"/>
  </p:handoutMasterIdLst>
  <p:sldIdLst>
    <p:sldId id="256" r:id="rId2"/>
    <p:sldId id="436" r:id="rId3"/>
    <p:sldId id="439" r:id="rId4"/>
    <p:sldId id="438" r:id="rId5"/>
    <p:sldId id="434" r:id="rId6"/>
    <p:sldId id="435" r:id="rId7"/>
    <p:sldId id="417" r:id="rId8"/>
    <p:sldId id="408" r:id="rId9"/>
    <p:sldId id="409" r:id="rId10"/>
    <p:sldId id="415" r:id="rId11"/>
    <p:sldId id="416" r:id="rId12"/>
    <p:sldId id="418" r:id="rId13"/>
    <p:sldId id="412" r:id="rId14"/>
    <p:sldId id="413" r:id="rId15"/>
    <p:sldId id="432" r:id="rId16"/>
    <p:sldId id="420" r:id="rId17"/>
    <p:sldId id="421" r:id="rId18"/>
    <p:sldId id="422" r:id="rId19"/>
    <p:sldId id="430" r:id="rId20"/>
    <p:sldId id="431" r:id="rId21"/>
    <p:sldId id="426" r:id="rId22"/>
    <p:sldId id="428" r:id="rId23"/>
    <p:sldId id="427" r:id="rId24"/>
    <p:sldId id="423" r:id="rId25"/>
    <p:sldId id="429" r:id="rId26"/>
    <p:sldId id="424" r:id="rId27"/>
    <p:sldId id="419" r:id="rId28"/>
    <p:sldId id="433" r:id="rId29"/>
  </p:sldIdLst>
  <p:sldSz cx="9144000" cy="6858000" type="screen4x3"/>
  <p:notesSz cx="6808788" cy="9823450"/>
  <p:defaultTextStyle>
    <a:defPPr>
      <a:defRPr lang="zh-CN"/>
    </a:defPPr>
    <a:lvl1pPr algn="just" rtl="0" fontAlgn="base">
      <a:lnSpc>
        <a:spcPct val="110000"/>
      </a:lnSpc>
      <a:spcBef>
        <a:spcPct val="20000"/>
      </a:spcBef>
      <a:spcAft>
        <a:spcPct val="0"/>
      </a:spcAft>
      <a:buClr>
        <a:schemeClr val="tx1"/>
      </a:buClr>
      <a:buSzPct val="80000"/>
      <a:buFont typeface="Wingdings" pitchFamily="2" charset="2"/>
      <a:defRPr sz="2000" kern="1200">
        <a:solidFill>
          <a:schemeClr val="tx1"/>
        </a:solidFill>
        <a:latin typeface="Arial" charset="0"/>
        <a:ea typeface="黑体" pitchFamily="2" charset="-122"/>
        <a:cs typeface="+mn-cs"/>
      </a:defRPr>
    </a:lvl1pPr>
    <a:lvl2pPr marL="457200" algn="just" rtl="0" fontAlgn="base">
      <a:lnSpc>
        <a:spcPct val="110000"/>
      </a:lnSpc>
      <a:spcBef>
        <a:spcPct val="20000"/>
      </a:spcBef>
      <a:spcAft>
        <a:spcPct val="0"/>
      </a:spcAft>
      <a:buClr>
        <a:schemeClr val="tx1"/>
      </a:buClr>
      <a:buSzPct val="80000"/>
      <a:buFont typeface="Wingdings" pitchFamily="2" charset="2"/>
      <a:defRPr sz="2000" kern="1200">
        <a:solidFill>
          <a:schemeClr val="tx1"/>
        </a:solidFill>
        <a:latin typeface="Arial" charset="0"/>
        <a:ea typeface="黑体" pitchFamily="2" charset="-122"/>
        <a:cs typeface="+mn-cs"/>
      </a:defRPr>
    </a:lvl2pPr>
    <a:lvl3pPr marL="914400" algn="just" rtl="0" fontAlgn="base">
      <a:lnSpc>
        <a:spcPct val="110000"/>
      </a:lnSpc>
      <a:spcBef>
        <a:spcPct val="20000"/>
      </a:spcBef>
      <a:spcAft>
        <a:spcPct val="0"/>
      </a:spcAft>
      <a:buClr>
        <a:schemeClr val="tx1"/>
      </a:buClr>
      <a:buSzPct val="80000"/>
      <a:buFont typeface="Wingdings" pitchFamily="2" charset="2"/>
      <a:defRPr sz="2000" kern="1200">
        <a:solidFill>
          <a:schemeClr val="tx1"/>
        </a:solidFill>
        <a:latin typeface="Arial" charset="0"/>
        <a:ea typeface="黑体" pitchFamily="2" charset="-122"/>
        <a:cs typeface="+mn-cs"/>
      </a:defRPr>
    </a:lvl3pPr>
    <a:lvl4pPr marL="1371600" algn="just" rtl="0" fontAlgn="base">
      <a:lnSpc>
        <a:spcPct val="110000"/>
      </a:lnSpc>
      <a:spcBef>
        <a:spcPct val="20000"/>
      </a:spcBef>
      <a:spcAft>
        <a:spcPct val="0"/>
      </a:spcAft>
      <a:buClr>
        <a:schemeClr val="tx1"/>
      </a:buClr>
      <a:buSzPct val="80000"/>
      <a:buFont typeface="Wingdings" pitchFamily="2" charset="2"/>
      <a:defRPr sz="2000" kern="1200">
        <a:solidFill>
          <a:schemeClr val="tx1"/>
        </a:solidFill>
        <a:latin typeface="Arial" charset="0"/>
        <a:ea typeface="黑体" pitchFamily="2" charset="-122"/>
        <a:cs typeface="+mn-cs"/>
      </a:defRPr>
    </a:lvl4pPr>
    <a:lvl5pPr marL="1828800" algn="just" rtl="0" fontAlgn="base">
      <a:lnSpc>
        <a:spcPct val="110000"/>
      </a:lnSpc>
      <a:spcBef>
        <a:spcPct val="20000"/>
      </a:spcBef>
      <a:spcAft>
        <a:spcPct val="0"/>
      </a:spcAft>
      <a:buClr>
        <a:schemeClr val="tx1"/>
      </a:buClr>
      <a:buSzPct val="80000"/>
      <a:buFont typeface="Wingdings" pitchFamily="2" charset="2"/>
      <a:defRPr sz="2000" kern="1200">
        <a:solidFill>
          <a:schemeClr val="tx1"/>
        </a:solidFill>
        <a:latin typeface="Arial" charset="0"/>
        <a:ea typeface="黑体" pitchFamily="2" charset="-122"/>
        <a:cs typeface="+mn-cs"/>
      </a:defRPr>
    </a:lvl5pPr>
    <a:lvl6pPr marL="2286000" algn="l" defTabSz="914400" rtl="0" eaLnBrk="1" latinLnBrk="0" hangingPunct="1">
      <a:defRPr sz="2000" kern="1200">
        <a:solidFill>
          <a:schemeClr val="tx1"/>
        </a:solidFill>
        <a:latin typeface="Arial" charset="0"/>
        <a:ea typeface="黑体" pitchFamily="2" charset="-122"/>
        <a:cs typeface="+mn-cs"/>
      </a:defRPr>
    </a:lvl6pPr>
    <a:lvl7pPr marL="2743200" algn="l" defTabSz="914400" rtl="0" eaLnBrk="1" latinLnBrk="0" hangingPunct="1">
      <a:defRPr sz="2000" kern="1200">
        <a:solidFill>
          <a:schemeClr val="tx1"/>
        </a:solidFill>
        <a:latin typeface="Arial" charset="0"/>
        <a:ea typeface="黑体" pitchFamily="2" charset="-122"/>
        <a:cs typeface="+mn-cs"/>
      </a:defRPr>
    </a:lvl7pPr>
    <a:lvl8pPr marL="3200400" algn="l" defTabSz="914400" rtl="0" eaLnBrk="1" latinLnBrk="0" hangingPunct="1">
      <a:defRPr sz="2000" kern="1200">
        <a:solidFill>
          <a:schemeClr val="tx1"/>
        </a:solidFill>
        <a:latin typeface="Arial" charset="0"/>
        <a:ea typeface="黑体" pitchFamily="2" charset="-122"/>
        <a:cs typeface="+mn-cs"/>
      </a:defRPr>
    </a:lvl8pPr>
    <a:lvl9pPr marL="3657600" algn="l" defTabSz="914400" rtl="0" eaLnBrk="1" latinLnBrk="0" hangingPunct="1">
      <a:defRPr sz="2000" kern="1200">
        <a:solidFill>
          <a:schemeClr val="tx1"/>
        </a:solidFill>
        <a:latin typeface="Arial"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4">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9900"/>
    <a:srgbClr val="00FFCC"/>
    <a:srgbClr val="FFCCFF"/>
    <a:srgbClr val="FF0000"/>
    <a:srgbClr val="FF3300"/>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65102" autoAdjust="0"/>
  </p:normalViewPr>
  <p:slideViewPr>
    <p:cSldViewPr>
      <p:cViewPr varScale="1">
        <p:scale>
          <a:sx n="59" d="100"/>
          <a:sy n="59" d="100"/>
        </p:scale>
        <p:origin x="27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96"/>
    </p:cViewPr>
  </p:sorterViewPr>
  <p:notesViewPr>
    <p:cSldViewPr>
      <p:cViewPr varScale="1">
        <p:scale>
          <a:sx n="51" d="100"/>
          <a:sy n="51" d="100"/>
        </p:scale>
        <p:origin x="-1980" y="-84"/>
      </p:cViewPr>
      <p:guideLst>
        <p:guide orient="horz" pos="3094"/>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511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kumimoji="1" sz="1200">
                <a:latin typeface="Times New Roman" pitchFamily="18" charset="0"/>
                <a:ea typeface="SimSun" pitchFamily="2" charset="-122"/>
              </a:defRPr>
            </a:lvl1pPr>
          </a:lstStyle>
          <a:p>
            <a:endParaRPr lang="en-US" altLang="zh-CN"/>
          </a:p>
        </p:txBody>
      </p:sp>
      <p:sp>
        <p:nvSpPr>
          <p:cNvPr id="137219" name="Rectangle 3"/>
          <p:cNvSpPr>
            <a:spLocks noGrp="1" noChangeArrowheads="1"/>
          </p:cNvSpPr>
          <p:nvPr>
            <p:ph type="dt" sz="quarter" idx="1"/>
          </p:nvPr>
        </p:nvSpPr>
        <p:spPr bwMode="auto">
          <a:xfrm>
            <a:off x="3857625" y="0"/>
            <a:ext cx="2951163"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kumimoji="1" sz="1200">
                <a:latin typeface="Times New Roman" pitchFamily="18" charset="0"/>
                <a:ea typeface="SimSun" pitchFamily="2" charset="-122"/>
              </a:defRPr>
            </a:lvl1pPr>
          </a:lstStyle>
          <a:p>
            <a:endParaRPr lang="en-US" altLang="zh-CN"/>
          </a:p>
        </p:txBody>
      </p:sp>
      <p:sp>
        <p:nvSpPr>
          <p:cNvPr id="137220" name="Rectangle 4"/>
          <p:cNvSpPr>
            <a:spLocks noGrp="1" noChangeArrowheads="1"/>
          </p:cNvSpPr>
          <p:nvPr>
            <p:ph type="ftr" sz="quarter" idx="2"/>
          </p:nvPr>
        </p:nvSpPr>
        <p:spPr bwMode="auto">
          <a:xfrm>
            <a:off x="0" y="9332913"/>
            <a:ext cx="29511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1" sz="1200">
                <a:latin typeface="Times New Roman" pitchFamily="18" charset="0"/>
                <a:ea typeface="SimSun" pitchFamily="2" charset="-122"/>
              </a:defRPr>
            </a:lvl1pPr>
          </a:lstStyle>
          <a:p>
            <a:endParaRPr lang="en-US" altLang="zh-CN"/>
          </a:p>
        </p:txBody>
      </p:sp>
      <p:sp>
        <p:nvSpPr>
          <p:cNvPr id="137221" name="Rectangle 5"/>
          <p:cNvSpPr>
            <a:spLocks noGrp="1" noChangeArrowheads="1"/>
          </p:cNvSpPr>
          <p:nvPr>
            <p:ph type="sldNum" sz="quarter" idx="3"/>
          </p:nvPr>
        </p:nvSpPr>
        <p:spPr bwMode="auto">
          <a:xfrm>
            <a:off x="3857625" y="9332913"/>
            <a:ext cx="2951163"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1" sz="1200">
                <a:latin typeface="Times New Roman" pitchFamily="18" charset="0"/>
                <a:ea typeface="SimSun" pitchFamily="2" charset="-122"/>
              </a:defRPr>
            </a:lvl1pPr>
          </a:lstStyle>
          <a:p>
            <a:fld id="{7916375B-D9A4-4DAD-B5DE-A4462A957D63}" type="slidenum">
              <a:rPr lang="en-US" altLang="zh-CN"/>
              <a:pPr/>
              <a:t>‹#›</a:t>
            </a:fld>
            <a:endParaRPr lang="en-US" altLang="zh-CN"/>
          </a:p>
        </p:txBody>
      </p:sp>
    </p:spTree>
    <p:extLst>
      <p:ext uri="{BB962C8B-B14F-4D97-AF65-F5344CB8AC3E}">
        <p14:creationId xmlns:p14="http://schemas.microsoft.com/office/powerpoint/2010/main" val="21055400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2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SzTx/>
              <a:buFontTx/>
              <a:buNone/>
              <a:defRPr kumimoji="1" sz="1200" b="1">
                <a:solidFill>
                  <a:srgbClr val="000099"/>
                </a:solidFill>
                <a:latin typeface="Times New Roman" pitchFamily="18" charset="0"/>
              </a:defRPr>
            </a:lvl1pPr>
          </a:lstStyle>
          <a:p>
            <a:endParaRPr lang="en-US" altLang="zh-CN"/>
          </a:p>
        </p:txBody>
      </p:sp>
      <p:sp>
        <p:nvSpPr>
          <p:cNvPr id="312323" name="Rectangle 3"/>
          <p:cNvSpPr>
            <a:spLocks noGrp="1" noChangeArrowheads="1"/>
          </p:cNvSpPr>
          <p:nvPr>
            <p:ph type="dt" idx="1"/>
          </p:nvPr>
        </p:nvSpPr>
        <p:spPr bwMode="auto">
          <a:xfrm>
            <a:off x="3886200" y="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kumimoji="1" sz="1200" b="1">
                <a:solidFill>
                  <a:srgbClr val="000099"/>
                </a:solidFill>
                <a:latin typeface="Times New Roman" pitchFamily="18" charset="0"/>
              </a:defRPr>
            </a:lvl1pPr>
          </a:lstStyle>
          <a:p>
            <a:endParaRPr lang="en-US" altLang="zh-CN"/>
          </a:p>
        </p:txBody>
      </p:sp>
      <p:sp>
        <p:nvSpPr>
          <p:cNvPr id="312324" name="Rectangle 4"/>
          <p:cNvSpPr>
            <a:spLocks noGrp="1" noRot="1" noChangeAspect="1" noChangeArrowheads="1" noTextEdit="1"/>
          </p:cNvSpPr>
          <p:nvPr>
            <p:ph type="sldImg" idx="2"/>
          </p:nvPr>
        </p:nvSpPr>
        <p:spPr bwMode="auto">
          <a:xfrm>
            <a:off x="952500" y="762000"/>
            <a:ext cx="4876800" cy="3657600"/>
          </a:xfrm>
          <a:prstGeom prst="rect">
            <a:avLst/>
          </a:prstGeom>
          <a:noFill/>
          <a:ln w="9525">
            <a:solidFill>
              <a:srgbClr val="000000"/>
            </a:solidFill>
            <a:miter lim="800000"/>
            <a:headEnd/>
            <a:tailEnd/>
          </a:ln>
          <a:effectLst/>
        </p:spPr>
      </p:sp>
      <p:sp>
        <p:nvSpPr>
          <p:cNvPr id="312325" name="Rectangle 5"/>
          <p:cNvSpPr>
            <a:spLocks noGrp="1" noChangeArrowheads="1"/>
          </p:cNvSpPr>
          <p:nvPr>
            <p:ph type="body" sz="quarter" idx="3"/>
          </p:nvPr>
        </p:nvSpPr>
        <p:spPr bwMode="auto">
          <a:xfrm>
            <a:off x="914400" y="4648200"/>
            <a:ext cx="4953000" cy="441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2326" name="Rectangle 6"/>
          <p:cNvSpPr>
            <a:spLocks noGrp="1" noChangeArrowheads="1"/>
          </p:cNvSpPr>
          <p:nvPr>
            <p:ph type="ftr" sz="quarter" idx="4"/>
          </p:nvPr>
        </p:nvSpPr>
        <p:spPr bwMode="auto">
          <a:xfrm>
            <a:off x="0" y="9296400"/>
            <a:ext cx="29718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1" sz="1200" b="1">
                <a:solidFill>
                  <a:srgbClr val="000099"/>
                </a:solidFill>
                <a:latin typeface="Times New Roman" pitchFamily="18" charset="0"/>
              </a:defRPr>
            </a:lvl1pPr>
          </a:lstStyle>
          <a:p>
            <a:endParaRPr lang="en-US" altLang="zh-CN"/>
          </a:p>
        </p:txBody>
      </p:sp>
      <p:sp>
        <p:nvSpPr>
          <p:cNvPr id="312327" name="Rectangle 7"/>
          <p:cNvSpPr>
            <a:spLocks noGrp="1" noChangeArrowheads="1"/>
          </p:cNvSpPr>
          <p:nvPr>
            <p:ph type="sldNum" sz="quarter" idx="5"/>
          </p:nvPr>
        </p:nvSpPr>
        <p:spPr bwMode="auto">
          <a:xfrm>
            <a:off x="3886200" y="9296400"/>
            <a:ext cx="2895600" cy="533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1" sz="1200" b="1">
                <a:solidFill>
                  <a:srgbClr val="000099"/>
                </a:solidFill>
                <a:latin typeface="Times New Roman" pitchFamily="18" charset="0"/>
              </a:defRPr>
            </a:lvl1pPr>
          </a:lstStyle>
          <a:p>
            <a:fld id="{7873EEE9-AE76-41EC-B01E-38074100D125}" type="slidenum">
              <a:rPr lang="en-US" altLang="zh-CN"/>
              <a:pPr/>
              <a:t>‹#›</a:t>
            </a:fld>
            <a:endParaRPr lang="en-US" altLang="zh-CN"/>
          </a:p>
        </p:txBody>
      </p:sp>
    </p:spTree>
    <p:extLst>
      <p:ext uri="{BB962C8B-B14F-4D97-AF65-F5344CB8AC3E}">
        <p14:creationId xmlns:p14="http://schemas.microsoft.com/office/powerpoint/2010/main" val="396938106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SimSun"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SimSun"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SimSun"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SimSun"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232721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Times New Roman" pitchFamily="18" charset="0"/>
                <a:ea typeface="SimSun" pitchFamily="2" charset="-122"/>
                <a:cs typeface="+mn-cs"/>
              </a:rPr>
              <a:t>从低保真度</a:t>
            </a:r>
            <a:r>
              <a:rPr lang="en-US" altLang="zh-CN" sz="1200" b="0" i="0" u="none" strike="noStrike" kern="1200" dirty="0">
                <a:solidFill>
                  <a:schemeClr val="tx1"/>
                </a:solidFill>
                <a:effectLst/>
                <a:latin typeface="Times New Roman" pitchFamily="18" charset="0"/>
                <a:ea typeface="SimSun" pitchFamily="2" charset="-122"/>
                <a:cs typeface="+mn-cs"/>
              </a:rPr>
              <a:t>(lo-fi)</a:t>
            </a:r>
            <a:r>
              <a:rPr lang="zh-CN" altLang="en-US" sz="1200" b="0" i="0" u="none" strike="noStrike" kern="1200" dirty="0">
                <a:solidFill>
                  <a:schemeClr val="tx1"/>
                </a:solidFill>
                <a:effectLst/>
                <a:latin typeface="Times New Roman" pitchFamily="18" charset="0"/>
                <a:ea typeface="SimSun" pitchFamily="2" charset="-122"/>
                <a:cs typeface="+mn-cs"/>
              </a:rPr>
              <a:t>到高保真度</a:t>
            </a:r>
            <a:r>
              <a:rPr lang="en-US" altLang="zh-CN" sz="1200" b="0" i="0" u="none" strike="noStrike" kern="1200" dirty="0">
                <a:solidFill>
                  <a:schemeClr val="tx1"/>
                </a:solidFill>
                <a:effectLst/>
                <a:latin typeface="Times New Roman" pitchFamily="18" charset="0"/>
                <a:ea typeface="SimSun" pitchFamily="2" charset="-122"/>
                <a:cs typeface="+mn-cs"/>
              </a:rPr>
              <a:t>(hi-fi) </a:t>
            </a:r>
          </a:p>
          <a:p>
            <a:endParaRPr lang="en-US" altLang="zh-CN" sz="1200" b="0" i="0" u="none" strike="noStrike" kern="1200" dirty="0">
              <a:solidFill>
                <a:schemeClr val="tx1"/>
              </a:solidFill>
              <a:effectLst/>
              <a:latin typeface="Times New Roman" pitchFamily="18" charset="0"/>
              <a:ea typeface="SimSun" pitchFamily="2" charset="-122"/>
              <a:cs typeface="+mn-cs"/>
            </a:endParaRPr>
          </a:p>
          <a:p>
            <a:r>
              <a:rPr lang="en-US" altLang="zh-CN" sz="1200" b="0" i="0" u="none" strike="noStrike" kern="1200" dirty="0">
                <a:solidFill>
                  <a:schemeClr val="tx1"/>
                </a:solidFill>
                <a:effectLst/>
                <a:latin typeface="Times New Roman" pitchFamily="18" charset="0"/>
                <a:ea typeface="SimSun" pitchFamily="2" charset="-122"/>
                <a:cs typeface="+mn-cs"/>
              </a:rPr>
              <a:t>after chore </a:t>
            </a:r>
          </a:p>
          <a:p>
            <a:r>
              <a:rPr lang="zh-CN" altLang="en-US" sz="1200" b="0" i="0" u="none" strike="noStrike" kern="1200" dirty="0">
                <a:solidFill>
                  <a:schemeClr val="tx1"/>
                </a:solidFill>
                <a:effectLst/>
                <a:latin typeface="Times New Roman" pitchFamily="18" charset="0"/>
                <a:ea typeface="SimSun" pitchFamily="2" charset="-122"/>
                <a:cs typeface="+mn-cs"/>
              </a:rPr>
              <a:t>家务琐事之后</a:t>
            </a:r>
          </a:p>
          <a:p>
            <a:endParaRPr kumimoji="1" lang="zh-CN" altLang="en-US" dirty="0"/>
          </a:p>
        </p:txBody>
      </p:sp>
      <p:sp>
        <p:nvSpPr>
          <p:cNvPr id="4" name="幻灯片编号占位符 3"/>
          <p:cNvSpPr>
            <a:spLocks noGrp="1"/>
          </p:cNvSpPr>
          <p:nvPr>
            <p:ph type="sldNum" sz="quarter" idx="10"/>
          </p:nvPr>
        </p:nvSpPr>
        <p:spPr/>
        <p:txBody>
          <a:bodyPr/>
          <a:lstStyle/>
          <a:p>
            <a:fld id="{7873EEE9-AE76-41EC-B01E-38074100D125}" type="slidenum">
              <a:rPr lang="en-US" altLang="zh-CN" smtClean="0"/>
              <a:pPr/>
              <a:t>26</a:t>
            </a:fld>
            <a:endParaRPr lang="en-US" altLang="zh-CN"/>
          </a:p>
        </p:txBody>
      </p:sp>
    </p:spTree>
    <p:extLst>
      <p:ext uri="{BB962C8B-B14F-4D97-AF65-F5344CB8AC3E}">
        <p14:creationId xmlns:p14="http://schemas.microsoft.com/office/powerpoint/2010/main" val="783485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30</a:t>
            </a:r>
            <a:r>
              <a:rPr lang="zh-CN" altLang="en-US" dirty="0"/>
              <a:t>人分成</a:t>
            </a:r>
            <a:r>
              <a:rPr lang="en-US" altLang="zh-CN" dirty="0"/>
              <a:t>10</a:t>
            </a:r>
            <a:r>
              <a:rPr lang="zh-CN" altLang="en-US" dirty="0"/>
              <a:t>组</a:t>
            </a:r>
            <a:endParaRPr lang="en-US" altLang="zh-CN" dirty="0"/>
          </a:p>
          <a:p>
            <a:r>
              <a:rPr lang="en-US" altLang="zh-CN" dirty="0"/>
              <a:t>Design</a:t>
            </a:r>
            <a:r>
              <a:rPr lang="en-US" altLang="zh-CN" baseline="0" dirty="0"/>
              <a:t> pattern 4</a:t>
            </a:r>
            <a:r>
              <a:rPr lang="zh-CN" altLang="en-US" baseline="0" dirty="0"/>
              <a:t>个小时（报告 </a:t>
            </a:r>
            <a:r>
              <a:rPr lang="en-US" altLang="zh-CN" baseline="0" dirty="0"/>
              <a:t>8</a:t>
            </a:r>
            <a:r>
              <a:rPr lang="zh-CN" altLang="en-US" baseline="0" dirty="0"/>
              <a:t>个）</a:t>
            </a:r>
            <a:endParaRPr lang="en-US" altLang="zh-CN" baseline="0" dirty="0"/>
          </a:p>
          <a:p>
            <a:r>
              <a:rPr lang="en-US" altLang="zh-CN" baseline="0" dirty="0"/>
              <a:t>Scrum 2</a:t>
            </a:r>
            <a:r>
              <a:rPr lang="zh-CN" altLang="en-US" baseline="0" dirty="0"/>
              <a:t>个小时（</a:t>
            </a:r>
            <a:r>
              <a:rPr lang="en-US" altLang="zh-CN" baseline="0" dirty="0"/>
              <a:t>4</a:t>
            </a:r>
            <a:r>
              <a:rPr lang="zh-CN" altLang="en-US" baseline="0" dirty="0"/>
              <a:t>个报告）</a:t>
            </a:r>
            <a:endParaRPr lang="en-US" altLang="zh-CN" baseline="0" dirty="0"/>
          </a:p>
          <a:p>
            <a:r>
              <a:rPr lang="en-US" altLang="zh-CN" baseline="0" dirty="0"/>
              <a:t>Unit test 2</a:t>
            </a:r>
            <a:r>
              <a:rPr lang="zh-CN" altLang="en-US" baseline="0" dirty="0"/>
              <a:t>个小时（</a:t>
            </a:r>
            <a:r>
              <a:rPr lang="en-US" altLang="zh-CN" baseline="0" dirty="0"/>
              <a:t>4</a:t>
            </a:r>
            <a:r>
              <a:rPr lang="zh-CN" altLang="en-US" baseline="0" dirty="0"/>
              <a:t>个报告）</a:t>
            </a:r>
            <a:endParaRPr lang="en-US" altLang="zh-CN" baseline="0" dirty="0"/>
          </a:p>
          <a:p>
            <a:r>
              <a:rPr lang="en-US" altLang="zh-CN" baseline="0" dirty="0"/>
              <a:t>Version control 2</a:t>
            </a:r>
            <a:r>
              <a:rPr lang="zh-CN" altLang="en-US" baseline="0" dirty="0"/>
              <a:t>个小时（</a:t>
            </a:r>
            <a:r>
              <a:rPr lang="en-US" altLang="zh-CN" baseline="0" dirty="0"/>
              <a:t>4</a:t>
            </a:r>
            <a:r>
              <a:rPr lang="zh-CN" altLang="en-US" baseline="0" dirty="0"/>
              <a:t>个报告）</a:t>
            </a:r>
            <a:endParaRPr lang="en-US" altLang="zh-CN" baseline="0" dirty="0"/>
          </a:p>
          <a:p>
            <a:r>
              <a:rPr lang="zh-CN" altLang="en-US" baseline="0" dirty="0"/>
              <a:t>项目开题报告</a:t>
            </a:r>
            <a:r>
              <a:rPr lang="en-US" altLang="zh-CN" baseline="0" dirty="0"/>
              <a:t>2</a:t>
            </a:r>
            <a:r>
              <a:rPr lang="zh-CN" altLang="en-US" baseline="0" dirty="0"/>
              <a:t>小时（</a:t>
            </a:r>
            <a:r>
              <a:rPr lang="en-US" altLang="zh-CN" baseline="0" dirty="0"/>
              <a:t>10</a:t>
            </a:r>
            <a:r>
              <a:rPr lang="zh-CN" altLang="en-US" baseline="0" dirty="0"/>
              <a:t>个报告）</a:t>
            </a:r>
            <a:endParaRPr lang="en-US" altLang="zh-CN" baseline="0" dirty="0"/>
          </a:p>
          <a:p>
            <a:r>
              <a:rPr lang="zh-CN" altLang="en-US" baseline="0" dirty="0"/>
              <a:t>项目解题报告</a:t>
            </a:r>
            <a:r>
              <a:rPr lang="en-US" altLang="zh-CN" baseline="0" dirty="0"/>
              <a:t>2</a:t>
            </a:r>
            <a:r>
              <a:rPr lang="zh-CN" altLang="en-US" baseline="0" dirty="0"/>
              <a:t>小时（</a:t>
            </a:r>
            <a:r>
              <a:rPr lang="en-US" altLang="zh-CN" baseline="0" dirty="0"/>
              <a:t>10</a:t>
            </a:r>
            <a:r>
              <a:rPr lang="zh-CN" altLang="en-US" baseline="0" dirty="0"/>
              <a:t>个报告）</a:t>
            </a:r>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7</a:t>
            </a:fld>
            <a:endParaRPr lang="en-US" altLang="zh-CN"/>
          </a:p>
        </p:txBody>
      </p:sp>
    </p:spTree>
    <p:extLst>
      <p:ext uri="{BB962C8B-B14F-4D97-AF65-F5344CB8AC3E}">
        <p14:creationId xmlns:p14="http://schemas.microsoft.com/office/powerpoint/2010/main" val="241158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54663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214266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956716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1083964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73EEE9-AE76-41EC-B01E-38074100D125}" type="slidenum">
              <a:rPr lang="en-US" altLang="zh-CN" smtClean="0"/>
              <a:pPr/>
              <a:t>17</a:t>
            </a:fld>
            <a:endParaRPr lang="en-US" altLang="zh-CN"/>
          </a:p>
        </p:txBody>
      </p:sp>
    </p:spTree>
    <p:extLst>
      <p:ext uri="{BB962C8B-B14F-4D97-AF65-F5344CB8AC3E}">
        <p14:creationId xmlns:p14="http://schemas.microsoft.com/office/powerpoint/2010/main" val="2267209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Times New Roman" pitchFamily="18" charset="0"/>
                <a:ea typeface="SimSun" pitchFamily="2" charset="-122"/>
                <a:cs typeface="+mn-cs"/>
              </a:rPr>
              <a:t>Velocity is calculated by estimating units of</a:t>
            </a:r>
            <a:r>
              <a:rPr lang="zh-CN" altLang="en-US" sz="1200" b="0" i="0" u="none" strike="noStrike" kern="1200" baseline="0" dirty="0">
                <a:solidFill>
                  <a:schemeClr val="tx1"/>
                </a:solidFill>
                <a:latin typeface="Times New Roman" pitchFamily="18" charset="0"/>
                <a:ea typeface="SimSun" pitchFamily="2" charset="-122"/>
                <a:cs typeface="+mn-cs"/>
              </a:rPr>
              <a:t> </a:t>
            </a:r>
            <a:r>
              <a:rPr lang="en-US" altLang="zh-CN" sz="1200" b="0" i="0" u="none" strike="noStrike" kern="1200" baseline="0" dirty="0">
                <a:solidFill>
                  <a:schemeClr val="tx1"/>
                </a:solidFill>
                <a:latin typeface="Times New Roman" pitchFamily="18" charset="0"/>
                <a:ea typeface="SimSun" pitchFamily="2" charset="-122"/>
                <a:cs typeface="+mn-cs"/>
              </a:rPr>
              <a:t>work per user story and then counting how</a:t>
            </a:r>
            <a:r>
              <a:rPr lang="zh-CN" altLang="en-US" sz="1200" b="0" i="0" u="none" strike="noStrike" kern="1200" baseline="0" dirty="0">
                <a:solidFill>
                  <a:schemeClr val="tx1"/>
                </a:solidFill>
                <a:latin typeface="Times New Roman" pitchFamily="18" charset="0"/>
                <a:ea typeface="SimSun" pitchFamily="2" charset="-122"/>
                <a:cs typeface="+mn-cs"/>
              </a:rPr>
              <a:t> </a:t>
            </a:r>
            <a:r>
              <a:rPr lang="en-US" altLang="zh-CN" sz="1200" b="0" i="0" u="none" strike="noStrike" kern="1200" baseline="0" dirty="0">
                <a:solidFill>
                  <a:schemeClr val="tx1"/>
                </a:solidFill>
                <a:latin typeface="Times New Roman" pitchFamily="18" charset="0"/>
                <a:ea typeface="SimSun" pitchFamily="2" charset="-122"/>
                <a:cs typeface="+mn-cs"/>
              </a:rPr>
              <a:t>many units are completed.</a:t>
            </a:r>
            <a:endParaRPr lang="zh-CN" altLang="en-US" dirty="0"/>
          </a:p>
        </p:txBody>
      </p:sp>
      <p:sp>
        <p:nvSpPr>
          <p:cNvPr id="4" name="灯片编号占位符 3"/>
          <p:cNvSpPr>
            <a:spLocks noGrp="1"/>
          </p:cNvSpPr>
          <p:nvPr>
            <p:ph type="sldNum" sz="quarter" idx="10"/>
          </p:nvPr>
        </p:nvSpPr>
        <p:spPr/>
        <p:txBody>
          <a:bodyPr/>
          <a:lstStyle/>
          <a:p>
            <a:fld id="{7873EEE9-AE76-41EC-B01E-38074100D125}" type="slidenum">
              <a:rPr lang="en-US" altLang="zh-CN" smtClean="0"/>
              <a:pPr/>
              <a:t>21</a:t>
            </a:fld>
            <a:endParaRPr lang="en-US" altLang="zh-CN"/>
          </a:p>
        </p:txBody>
      </p:sp>
    </p:spTree>
    <p:extLst>
      <p:ext uri="{BB962C8B-B14F-4D97-AF65-F5344CB8AC3E}">
        <p14:creationId xmlns:p14="http://schemas.microsoft.com/office/powerpoint/2010/main" val="136858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Times New Roman" pitchFamily="18" charset="0"/>
                <a:ea typeface="SimSun" pitchFamily="2" charset="-122"/>
                <a:cs typeface="+mn-cs"/>
              </a:rPr>
              <a:t>从低保真度</a:t>
            </a:r>
            <a:r>
              <a:rPr lang="en-US" altLang="zh-CN" sz="1200" b="0" i="0" u="none" strike="noStrike" kern="1200" dirty="0">
                <a:solidFill>
                  <a:schemeClr val="tx1"/>
                </a:solidFill>
                <a:effectLst/>
                <a:latin typeface="Times New Roman" pitchFamily="18" charset="0"/>
                <a:ea typeface="SimSun" pitchFamily="2" charset="-122"/>
                <a:cs typeface="+mn-cs"/>
              </a:rPr>
              <a:t>(lo-fi)</a:t>
            </a:r>
            <a:r>
              <a:rPr lang="zh-CN" altLang="en-US" sz="1200" b="0" i="0" u="none" strike="noStrike" kern="1200" dirty="0">
                <a:solidFill>
                  <a:schemeClr val="tx1"/>
                </a:solidFill>
                <a:effectLst/>
                <a:latin typeface="Times New Roman" pitchFamily="18" charset="0"/>
                <a:ea typeface="SimSun" pitchFamily="2" charset="-122"/>
                <a:cs typeface="+mn-cs"/>
              </a:rPr>
              <a:t>到高保真度</a:t>
            </a:r>
            <a:r>
              <a:rPr lang="en-US" altLang="zh-CN" sz="1200" b="0" i="0" u="none" strike="noStrike" kern="1200" dirty="0">
                <a:solidFill>
                  <a:schemeClr val="tx1"/>
                </a:solidFill>
                <a:effectLst/>
                <a:latin typeface="Times New Roman" pitchFamily="18" charset="0"/>
                <a:ea typeface="SimSun" pitchFamily="2" charset="-122"/>
                <a:cs typeface="+mn-cs"/>
              </a:rPr>
              <a:t>(hi-fi) </a:t>
            </a:r>
            <a:endParaRPr kumimoji="1" lang="zh-CN" altLang="en-US" dirty="0"/>
          </a:p>
        </p:txBody>
      </p:sp>
      <p:sp>
        <p:nvSpPr>
          <p:cNvPr id="4" name="幻灯片编号占位符 3"/>
          <p:cNvSpPr>
            <a:spLocks noGrp="1"/>
          </p:cNvSpPr>
          <p:nvPr>
            <p:ph type="sldNum" sz="quarter" idx="10"/>
          </p:nvPr>
        </p:nvSpPr>
        <p:spPr/>
        <p:txBody>
          <a:bodyPr/>
          <a:lstStyle/>
          <a:p>
            <a:fld id="{7873EEE9-AE76-41EC-B01E-38074100D125}" type="slidenum">
              <a:rPr lang="en-US" altLang="zh-CN" smtClean="0"/>
              <a:pPr/>
              <a:t>25</a:t>
            </a:fld>
            <a:endParaRPr lang="en-US" altLang="zh-CN"/>
          </a:p>
        </p:txBody>
      </p:sp>
    </p:spTree>
    <p:extLst>
      <p:ext uri="{BB962C8B-B14F-4D97-AF65-F5344CB8AC3E}">
        <p14:creationId xmlns:p14="http://schemas.microsoft.com/office/powerpoint/2010/main" val="964079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a:lvl1pPr>
          </a:lstStyle>
          <a:p>
            <a:r>
              <a:rPr lang="zh-CN" altLang="en-US"/>
              <a:t>单击此处编辑母版标题样式</a:t>
            </a:r>
          </a:p>
        </p:txBody>
      </p:sp>
      <p:sp>
        <p:nvSpPr>
          <p:cNvPr id="3" name="副标题 2"/>
          <p:cNvSpPr>
            <a:spLocks noGrp="1"/>
          </p:cNvSpPr>
          <p:nvPr>
            <p:ph type="subTitle" idx="1" hasCustomPrompt="1"/>
          </p:nvPr>
        </p:nvSpPr>
        <p:spPr>
          <a:xfrm>
            <a:off x="1371600" y="3886200"/>
            <a:ext cx="6400800" cy="1752600"/>
          </a:xfrm>
        </p:spPr>
        <p:txBody>
          <a:bodyPr/>
          <a:lstStyle>
            <a:lvl1pPr marL="0" indent="0" algn="ctr">
              <a:buNone/>
              <a:defRPr sz="2000">
                <a:latin typeface="华文仿宋" pitchFamily="2" charset="-122"/>
                <a:ea typeface="华文仿宋" pitchFamily="2"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李波</a:t>
            </a:r>
            <a:endParaRPr lang="en-US" altLang="zh-CN" dirty="0"/>
          </a:p>
          <a:p>
            <a:fld id="{E6796B3C-00BC-4B2A-979C-AA34C47E6A0B}" type="datetime1">
              <a:rPr lang="zh-CN" altLang="en-US" smtClean="0"/>
              <a:pPr/>
              <a:t>2017-02-21</a:t>
            </a:fld>
            <a:endParaRPr lang="en-US" altLang="zh-CN" dirty="0"/>
          </a:p>
          <a:p>
            <a:r>
              <a:rPr lang="zh-CN" altLang="en-US" dirty="0"/>
              <a:t>高效能建模与仿真小组</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楷体_GB2312" pitchFamily="49" charset="-122"/>
                <a:ea typeface="楷体_GB2312" pitchFamily="49" charset="-122"/>
              </a:defRPr>
            </a:lvl1pPr>
            <a:lvl2pPr>
              <a:defRPr>
                <a:latin typeface="楷体_GB2312" pitchFamily="49" charset="-122"/>
                <a:ea typeface="楷体_GB2312" pitchFamily="49" charset="-122"/>
              </a:defRPr>
            </a:lvl2pPr>
            <a:lvl3pPr>
              <a:defRPr>
                <a:latin typeface="楷体_GB2312" pitchFamily="49" charset="-122"/>
                <a:ea typeface="楷体_GB2312" pitchFamily="49" charset="-122"/>
              </a:defRPr>
            </a:lvl3pPr>
            <a:lvl4pPr>
              <a:defRPr>
                <a:latin typeface="楷体_GB2312" pitchFamily="49" charset="-122"/>
                <a:ea typeface="楷体_GB2312" pitchFamily="49" charset="-122"/>
              </a:defRPr>
            </a:lvl4pPr>
            <a:lvl5pPr>
              <a:defRPr>
                <a:latin typeface="楷体_GB2312" pitchFamily="49" charset="-122"/>
                <a:ea typeface="楷体_GB2312"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620713"/>
            <a:ext cx="2051050" cy="55451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620713"/>
            <a:ext cx="6005512" cy="5545137"/>
          </a:xfrm>
        </p:spPr>
        <p:txBody>
          <a:bodyPr vert="eaVert"/>
          <a:lstStyle>
            <a:lvl1pPr>
              <a:defRPr>
                <a:latin typeface="楷体_GB2312" pitchFamily="49" charset="-122"/>
                <a:ea typeface="楷体_GB2312" pitchFamily="49" charset="-122"/>
              </a:defRPr>
            </a:lvl1pPr>
            <a:lvl2pPr>
              <a:defRPr>
                <a:latin typeface="楷体_GB2312" pitchFamily="49" charset="-122"/>
                <a:ea typeface="楷体_GB2312" pitchFamily="49" charset="-122"/>
              </a:defRPr>
            </a:lvl2pPr>
            <a:lvl3pPr>
              <a:defRPr>
                <a:latin typeface="楷体_GB2312" pitchFamily="49" charset="-122"/>
                <a:ea typeface="楷体_GB2312" pitchFamily="49" charset="-122"/>
              </a:defRPr>
            </a:lvl3pPr>
            <a:lvl4pPr>
              <a:defRPr>
                <a:latin typeface="楷体_GB2312" pitchFamily="49" charset="-122"/>
                <a:ea typeface="楷体_GB2312" pitchFamily="49" charset="-122"/>
              </a:defRPr>
            </a:lvl4pPr>
            <a:lvl5pPr>
              <a:defRPr>
                <a:latin typeface="楷体_GB2312" pitchFamily="49" charset="-122"/>
                <a:ea typeface="楷体_GB2312"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Comic Sans MS" pitchFamily="66"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2400" baseline="0">
                <a:latin typeface="Comic Sans MS" pitchFamily="66" charset="0"/>
                <a:ea typeface="宋体" pitchFamily="2" charset="-122"/>
              </a:defRPr>
            </a:lvl1pPr>
            <a:lvl2pPr>
              <a:defRPr sz="2000" b="0" i="0" baseline="0">
                <a:solidFill>
                  <a:schemeClr val="tx1"/>
                </a:solidFill>
                <a:latin typeface="Comic Sans MS" pitchFamily="66" charset="0"/>
                <a:ea typeface="宋体" pitchFamily="2" charset="-122"/>
              </a:defRPr>
            </a:lvl2pPr>
            <a:lvl3pPr>
              <a:defRPr sz="1800" baseline="0">
                <a:latin typeface="Comic Sans MS" pitchFamily="66" charset="0"/>
                <a:ea typeface="宋体" pitchFamily="2" charset="-122"/>
              </a:defRPr>
            </a:lvl3pPr>
            <a:lvl4pPr>
              <a:defRPr sz="1600" b="0" i="0" baseline="0">
                <a:solidFill>
                  <a:schemeClr val="tx1"/>
                </a:solidFill>
                <a:latin typeface="Comic Sans MS" pitchFamily="66" charset="0"/>
                <a:ea typeface="宋体" pitchFamily="2" charset="-122"/>
              </a:defRPr>
            </a:lvl4pPr>
            <a:lvl5pPr>
              <a:defRPr>
                <a:latin typeface="楷体_GB2312" pitchFamily="49" charset="-122"/>
                <a:ea typeface="楷体_GB2312"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ctr">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lgn="ctr">
              <a:buNone/>
              <a:defRPr sz="2000">
                <a:latin typeface="楷体_GB2312" pitchFamily="49" charset="-122"/>
                <a:ea typeface="楷体_GB2312"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412875"/>
            <a:ext cx="4027487" cy="4752975"/>
          </a:xfrm>
        </p:spPr>
        <p:txBody>
          <a:bodyPr/>
          <a:lstStyle>
            <a:lvl1pPr>
              <a:defRPr sz="2800">
                <a:latin typeface="楷体_GB2312" pitchFamily="49" charset="-122"/>
                <a:ea typeface="楷体_GB2312" pitchFamily="49" charset="-122"/>
              </a:defRPr>
            </a:lvl1pPr>
            <a:lvl2pPr>
              <a:defRPr sz="2400">
                <a:latin typeface="楷体_GB2312" pitchFamily="49" charset="-122"/>
                <a:ea typeface="楷体_GB2312" pitchFamily="49" charset="-122"/>
              </a:defRPr>
            </a:lvl2pPr>
            <a:lvl3pPr>
              <a:defRPr sz="2000">
                <a:latin typeface="楷体_GB2312" pitchFamily="49" charset="-122"/>
                <a:ea typeface="楷体_GB2312" pitchFamily="49" charset="-122"/>
              </a:defRPr>
            </a:lvl3pPr>
            <a:lvl4pPr>
              <a:defRPr sz="1800">
                <a:latin typeface="楷体_GB2312" pitchFamily="49" charset="-122"/>
                <a:ea typeface="楷体_GB2312" pitchFamily="49" charset="-122"/>
              </a:defRPr>
            </a:lvl4pPr>
            <a:lvl5pPr>
              <a:defRPr sz="1800">
                <a:latin typeface="楷体_GB2312" pitchFamily="49" charset="-122"/>
                <a:ea typeface="楷体_GB2312" pitchFamily="49"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575175" y="1412875"/>
            <a:ext cx="4029075" cy="4752975"/>
          </a:xfrm>
        </p:spPr>
        <p:txBody>
          <a:bodyPr/>
          <a:lstStyle>
            <a:lvl1pPr>
              <a:defRPr sz="2800">
                <a:latin typeface="楷体_GB2312" pitchFamily="49" charset="-122"/>
                <a:ea typeface="楷体_GB2312" pitchFamily="49" charset="-122"/>
              </a:defRPr>
            </a:lvl1pPr>
            <a:lvl2pPr>
              <a:defRPr sz="2400">
                <a:latin typeface="楷体_GB2312" pitchFamily="49" charset="-122"/>
                <a:ea typeface="楷体_GB2312" pitchFamily="49" charset="-122"/>
              </a:defRPr>
            </a:lvl2pPr>
            <a:lvl3pPr>
              <a:defRPr sz="2000">
                <a:latin typeface="楷体_GB2312" pitchFamily="49" charset="-122"/>
                <a:ea typeface="楷体_GB2312" pitchFamily="49" charset="-122"/>
              </a:defRPr>
            </a:lvl3pPr>
            <a:lvl4pPr>
              <a:defRPr sz="1800">
                <a:latin typeface="楷体_GB2312" pitchFamily="49" charset="-122"/>
                <a:ea typeface="楷体_GB2312" pitchFamily="49" charset="-122"/>
              </a:defRPr>
            </a:lvl4pPr>
            <a:lvl5pPr>
              <a:defRPr sz="1800">
                <a:latin typeface="楷体_GB2312" pitchFamily="49" charset="-122"/>
                <a:ea typeface="楷体_GB2312" pitchFamily="49"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楷体_GB2312" pitchFamily="49" charset="-122"/>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楷体_GB2312" pitchFamily="49" charset="-122"/>
                <a:ea typeface="楷体_GB2312" pitchFamily="49" charset="-122"/>
              </a:defRPr>
            </a:lvl1pPr>
            <a:lvl2pPr>
              <a:defRPr sz="2000">
                <a:latin typeface="楷体_GB2312" pitchFamily="49" charset="-122"/>
                <a:ea typeface="楷体_GB2312" pitchFamily="49" charset="-122"/>
              </a:defRPr>
            </a:lvl2pPr>
            <a:lvl3pPr>
              <a:defRPr sz="1800">
                <a:latin typeface="楷体_GB2312" pitchFamily="49" charset="-122"/>
                <a:ea typeface="楷体_GB2312" pitchFamily="49" charset="-122"/>
              </a:defRPr>
            </a:lvl3pPr>
            <a:lvl4pPr>
              <a:defRPr sz="1600">
                <a:latin typeface="楷体_GB2312" pitchFamily="49" charset="-122"/>
                <a:ea typeface="楷体_GB2312" pitchFamily="49" charset="-122"/>
              </a:defRPr>
            </a:lvl4pPr>
            <a:lvl5pPr>
              <a:defRPr sz="1600">
                <a:latin typeface="楷体_GB2312" pitchFamily="49" charset="-122"/>
                <a:ea typeface="楷体_GB2312" pitchFamily="49"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楷体_GB2312" pitchFamily="49" charset="-122"/>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楷体_GB2312" pitchFamily="49" charset="-122"/>
                <a:ea typeface="楷体_GB2312" pitchFamily="49" charset="-122"/>
              </a:defRPr>
            </a:lvl1pPr>
            <a:lvl2pPr>
              <a:defRPr sz="2000">
                <a:latin typeface="楷体_GB2312" pitchFamily="49" charset="-122"/>
                <a:ea typeface="楷体_GB2312" pitchFamily="49" charset="-122"/>
              </a:defRPr>
            </a:lvl2pPr>
            <a:lvl3pPr>
              <a:defRPr sz="1800">
                <a:latin typeface="楷体_GB2312" pitchFamily="49" charset="-122"/>
                <a:ea typeface="楷体_GB2312" pitchFamily="49" charset="-122"/>
              </a:defRPr>
            </a:lvl3pPr>
            <a:lvl4pPr>
              <a:defRPr sz="1600">
                <a:latin typeface="楷体_GB2312" pitchFamily="49" charset="-122"/>
                <a:ea typeface="楷体_GB2312" pitchFamily="49" charset="-122"/>
              </a:defRPr>
            </a:lvl4pPr>
            <a:lvl5pPr>
              <a:defRPr sz="1600">
                <a:latin typeface="楷体_GB2312" pitchFamily="49" charset="-122"/>
                <a:ea typeface="楷体_GB2312" pitchFamily="49"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楷体_GB2312" pitchFamily="49" charset="-122"/>
                <a:ea typeface="楷体_GB2312" pitchFamily="49" charset="-122"/>
              </a:defRPr>
            </a:lvl1pPr>
            <a:lvl2pPr>
              <a:defRPr sz="2800">
                <a:latin typeface="楷体_GB2312" pitchFamily="49" charset="-122"/>
                <a:ea typeface="楷体_GB2312" pitchFamily="49" charset="-122"/>
              </a:defRPr>
            </a:lvl2pPr>
            <a:lvl3pPr>
              <a:defRPr sz="2400">
                <a:latin typeface="楷体_GB2312" pitchFamily="49" charset="-122"/>
                <a:ea typeface="楷体_GB2312" pitchFamily="49" charset="-122"/>
              </a:defRPr>
            </a:lvl3pPr>
            <a:lvl4pPr>
              <a:defRPr sz="2000">
                <a:latin typeface="楷体_GB2312" pitchFamily="49" charset="-122"/>
                <a:ea typeface="楷体_GB2312" pitchFamily="49" charset="-122"/>
              </a:defRPr>
            </a:lvl4pPr>
            <a:lvl5pPr>
              <a:defRPr sz="2000">
                <a:latin typeface="楷体_GB2312" pitchFamily="49" charset="-122"/>
                <a:ea typeface="楷体_GB2312" pitchFamily="49"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6706" name="Rectangle 2"/>
          <p:cNvSpPr>
            <a:spLocks noChangeArrowheads="1"/>
          </p:cNvSpPr>
          <p:nvPr/>
        </p:nvSpPr>
        <p:spPr bwMode="auto">
          <a:xfrm>
            <a:off x="0" y="0"/>
            <a:ext cx="9144000" cy="476250"/>
          </a:xfrm>
          <a:prstGeom prst="rect">
            <a:avLst/>
          </a:prstGeom>
          <a:gradFill rotWithShape="0">
            <a:gsLst>
              <a:gs pos="0">
                <a:srgbClr val="0033CC"/>
              </a:gs>
              <a:gs pos="100000">
                <a:schemeClr val="bg1"/>
              </a:gs>
            </a:gsLst>
            <a:lin ang="0" scaled="1"/>
          </a:gradFill>
          <a:ln w="9525">
            <a:noFill/>
            <a:miter lim="800000"/>
            <a:headEnd/>
            <a:tailEnd/>
          </a:ln>
          <a:effectLst/>
        </p:spPr>
        <p:txBody>
          <a:bodyPr wrap="none" anchor="ctr"/>
          <a:lstStyle/>
          <a:p>
            <a:pPr algn="ctr">
              <a:lnSpc>
                <a:spcPct val="100000"/>
              </a:lnSpc>
              <a:spcBef>
                <a:spcPct val="0"/>
              </a:spcBef>
              <a:buClrTx/>
              <a:buSzTx/>
              <a:buFontTx/>
              <a:buNone/>
            </a:pPr>
            <a:endParaRPr kumimoji="1" lang="zh-CN" altLang="zh-CN" sz="3600" b="1">
              <a:solidFill>
                <a:srgbClr val="FF0000"/>
              </a:solidFill>
              <a:latin typeface="Times New Roman" pitchFamily="18" charset="0"/>
            </a:endParaRPr>
          </a:p>
        </p:txBody>
      </p:sp>
      <p:pic>
        <p:nvPicPr>
          <p:cNvPr id="1096707" name="Picture 3" descr="jdxht"/>
          <p:cNvPicPr>
            <a:picLocks noChangeAspect="1" noChangeArrowheads="1"/>
          </p:cNvPicPr>
          <p:nvPr/>
        </p:nvPicPr>
        <p:blipFill>
          <a:blip r:embed="rId13" cstate="print"/>
          <a:srcRect/>
          <a:stretch>
            <a:fillRect/>
          </a:stretch>
        </p:blipFill>
        <p:spPr bwMode="auto">
          <a:xfrm>
            <a:off x="304800" y="36513"/>
            <a:ext cx="381000" cy="381000"/>
          </a:xfrm>
          <a:prstGeom prst="rect">
            <a:avLst/>
          </a:prstGeom>
          <a:noFill/>
        </p:spPr>
      </p:pic>
      <p:pic>
        <p:nvPicPr>
          <p:cNvPr id="1096708" name="Picture 4" descr="xjtut"/>
          <p:cNvPicPr>
            <a:picLocks noChangeAspect="1" noChangeArrowheads="1"/>
          </p:cNvPicPr>
          <p:nvPr/>
        </p:nvPicPr>
        <p:blipFill>
          <a:blip r:embed="rId14" cstate="print"/>
          <a:srcRect/>
          <a:stretch>
            <a:fillRect/>
          </a:stretch>
        </p:blipFill>
        <p:spPr bwMode="auto">
          <a:xfrm>
            <a:off x="762000" y="65088"/>
            <a:ext cx="1447800" cy="341312"/>
          </a:xfrm>
          <a:prstGeom prst="rect">
            <a:avLst/>
          </a:prstGeom>
          <a:noFill/>
        </p:spPr>
      </p:pic>
      <p:sp>
        <p:nvSpPr>
          <p:cNvPr id="1096709" name="Line 5"/>
          <p:cNvSpPr>
            <a:spLocks noChangeShapeType="1"/>
          </p:cNvSpPr>
          <p:nvPr/>
        </p:nvSpPr>
        <p:spPr bwMode="auto">
          <a:xfrm>
            <a:off x="0" y="6858000"/>
            <a:ext cx="9144000" cy="0"/>
          </a:xfrm>
          <a:prstGeom prst="line">
            <a:avLst/>
          </a:prstGeom>
          <a:noFill/>
          <a:ln w="9525">
            <a:solidFill>
              <a:schemeClr val="tx2"/>
            </a:solidFill>
            <a:round/>
            <a:headEnd/>
            <a:tailEnd/>
          </a:ln>
          <a:effectLst/>
        </p:spPr>
        <p:txBody>
          <a:bodyPr/>
          <a:lstStyle/>
          <a:p>
            <a:endParaRPr lang="zh-CN" altLang="en-US"/>
          </a:p>
        </p:txBody>
      </p:sp>
      <p:pic>
        <p:nvPicPr>
          <p:cNvPr id="1096710" name="Picture 6" descr="84"/>
          <p:cNvPicPr>
            <a:picLocks noChangeAspect="1" noChangeArrowheads="1"/>
          </p:cNvPicPr>
          <p:nvPr/>
        </p:nvPicPr>
        <p:blipFill>
          <a:blip r:embed="rId15" cstate="print"/>
          <a:srcRect l="38531"/>
          <a:stretch>
            <a:fillRect/>
          </a:stretch>
        </p:blipFill>
        <p:spPr bwMode="auto">
          <a:xfrm>
            <a:off x="6591300" y="5791200"/>
            <a:ext cx="2552700" cy="990600"/>
          </a:xfrm>
          <a:prstGeom prst="rect">
            <a:avLst/>
          </a:prstGeom>
          <a:noFill/>
        </p:spPr>
      </p:pic>
      <p:sp>
        <p:nvSpPr>
          <p:cNvPr id="1096711" name="Line 7"/>
          <p:cNvSpPr>
            <a:spLocks noChangeShapeType="1"/>
          </p:cNvSpPr>
          <p:nvPr/>
        </p:nvSpPr>
        <p:spPr bwMode="auto">
          <a:xfrm>
            <a:off x="0" y="6400800"/>
            <a:ext cx="6400800" cy="0"/>
          </a:xfrm>
          <a:prstGeom prst="line">
            <a:avLst/>
          </a:prstGeom>
          <a:noFill/>
          <a:ln w="28575">
            <a:solidFill>
              <a:srgbClr val="000099"/>
            </a:solidFill>
            <a:round/>
            <a:headEnd/>
            <a:tailEnd/>
          </a:ln>
          <a:effectLst/>
        </p:spPr>
        <p:txBody>
          <a:bodyPr anchor="ctr"/>
          <a:lstStyle/>
          <a:p>
            <a:endParaRPr lang="zh-CN" altLang="en-US"/>
          </a:p>
        </p:txBody>
      </p:sp>
      <p:pic>
        <p:nvPicPr>
          <p:cNvPr id="1096712" name="Picture 8" descr="84"/>
          <p:cNvPicPr>
            <a:picLocks noChangeAspect="1" noChangeArrowheads="1"/>
          </p:cNvPicPr>
          <p:nvPr/>
        </p:nvPicPr>
        <p:blipFill>
          <a:blip r:embed="rId15" cstate="print"/>
          <a:srcRect l="38531"/>
          <a:stretch>
            <a:fillRect/>
          </a:stretch>
        </p:blipFill>
        <p:spPr bwMode="auto">
          <a:xfrm>
            <a:off x="6591300" y="5791200"/>
            <a:ext cx="2552700" cy="990600"/>
          </a:xfrm>
          <a:prstGeom prst="rect">
            <a:avLst/>
          </a:prstGeom>
          <a:noFill/>
        </p:spPr>
      </p:pic>
      <p:sp>
        <p:nvSpPr>
          <p:cNvPr id="1096713" name="Line 9"/>
          <p:cNvSpPr>
            <a:spLocks noChangeShapeType="1"/>
          </p:cNvSpPr>
          <p:nvPr/>
        </p:nvSpPr>
        <p:spPr bwMode="auto">
          <a:xfrm>
            <a:off x="0" y="6400800"/>
            <a:ext cx="6400800" cy="0"/>
          </a:xfrm>
          <a:prstGeom prst="line">
            <a:avLst/>
          </a:prstGeom>
          <a:noFill/>
          <a:ln w="28575">
            <a:solidFill>
              <a:srgbClr val="000099"/>
            </a:solidFill>
            <a:round/>
            <a:headEnd/>
            <a:tailEnd/>
          </a:ln>
          <a:effectLst/>
        </p:spPr>
        <p:txBody>
          <a:bodyPr anchor="ctr"/>
          <a:lstStyle/>
          <a:p>
            <a:endParaRPr lang="zh-CN" altLang="en-US"/>
          </a:p>
        </p:txBody>
      </p:sp>
      <p:sp>
        <p:nvSpPr>
          <p:cNvPr id="1096714" name="Text Box 10"/>
          <p:cNvSpPr txBox="1">
            <a:spLocks noChangeArrowheads="1"/>
          </p:cNvSpPr>
          <p:nvPr/>
        </p:nvSpPr>
        <p:spPr bwMode="auto">
          <a:xfrm>
            <a:off x="6096000" y="90488"/>
            <a:ext cx="2971800" cy="366712"/>
          </a:xfrm>
          <a:prstGeom prst="rect">
            <a:avLst/>
          </a:prstGeom>
          <a:noFill/>
          <a:ln w="9525">
            <a:noFill/>
            <a:miter lim="800000"/>
            <a:headEnd/>
            <a:tailEnd/>
          </a:ln>
          <a:effectLst/>
        </p:spPr>
        <p:txBody>
          <a:bodyPr>
            <a:spAutoFit/>
          </a:bodyPr>
          <a:lstStyle/>
          <a:p>
            <a:pPr>
              <a:lnSpc>
                <a:spcPct val="100000"/>
              </a:lnSpc>
              <a:spcBef>
                <a:spcPct val="50000"/>
              </a:spcBef>
              <a:buClrTx/>
              <a:buSzTx/>
              <a:buFontTx/>
              <a:buNone/>
            </a:pPr>
            <a:endParaRPr kumimoji="1" lang="zh-CN" altLang="zh-CN" sz="1800" b="1" i="1">
              <a:solidFill>
                <a:srgbClr val="0000CC"/>
              </a:solidFill>
            </a:endParaRPr>
          </a:p>
        </p:txBody>
      </p:sp>
      <p:pic>
        <p:nvPicPr>
          <p:cNvPr id="1096715" name="Picture 11" descr="84"/>
          <p:cNvPicPr>
            <a:picLocks noChangeAspect="1" noChangeArrowheads="1"/>
          </p:cNvPicPr>
          <p:nvPr/>
        </p:nvPicPr>
        <p:blipFill>
          <a:blip r:embed="rId15" cstate="print"/>
          <a:srcRect l="38531"/>
          <a:stretch>
            <a:fillRect/>
          </a:stretch>
        </p:blipFill>
        <p:spPr bwMode="auto">
          <a:xfrm>
            <a:off x="6591300" y="5791200"/>
            <a:ext cx="2552700" cy="990600"/>
          </a:xfrm>
          <a:prstGeom prst="rect">
            <a:avLst/>
          </a:prstGeom>
          <a:noFill/>
        </p:spPr>
      </p:pic>
      <p:sp>
        <p:nvSpPr>
          <p:cNvPr id="1096716" name="Line 12"/>
          <p:cNvSpPr>
            <a:spLocks noChangeShapeType="1"/>
          </p:cNvSpPr>
          <p:nvPr/>
        </p:nvSpPr>
        <p:spPr bwMode="auto">
          <a:xfrm>
            <a:off x="0" y="6400800"/>
            <a:ext cx="6400800" cy="0"/>
          </a:xfrm>
          <a:prstGeom prst="line">
            <a:avLst/>
          </a:prstGeom>
          <a:noFill/>
          <a:ln w="28575">
            <a:solidFill>
              <a:srgbClr val="000099"/>
            </a:solidFill>
            <a:round/>
            <a:headEnd/>
            <a:tailEnd/>
          </a:ln>
          <a:effectLst/>
        </p:spPr>
        <p:txBody>
          <a:bodyPr anchor="ctr"/>
          <a:lstStyle/>
          <a:p>
            <a:endParaRPr lang="zh-CN" altLang="en-US"/>
          </a:p>
        </p:txBody>
      </p:sp>
      <p:sp>
        <p:nvSpPr>
          <p:cNvPr id="1096717" name="Text Box 13"/>
          <p:cNvSpPr txBox="1">
            <a:spLocks noChangeArrowheads="1"/>
          </p:cNvSpPr>
          <p:nvPr/>
        </p:nvSpPr>
        <p:spPr bwMode="auto">
          <a:xfrm>
            <a:off x="7092950" y="0"/>
            <a:ext cx="2971800" cy="519113"/>
          </a:xfrm>
          <a:prstGeom prst="rect">
            <a:avLst/>
          </a:prstGeom>
          <a:noFill/>
          <a:ln w="9525">
            <a:noFill/>
            <a:miter lim="800000"/>
            <a:headEnd/>
            <a:tailEnd/>
          </a:ln>
          <a:effectLst/>
        </p:spPr>
        <p:txBody>
          <a:bodyPr>
            <a:spAutoFit/>
          </a:bodyPr>
          <a:lstStyle/>
          <a:p>
            <a:pPr>
              <a:lnSpc>
                <a:spcPct val="100000"/>
              </a:lnSpc>
              <a:spcBef>
                <a:spcPct val="50000"/>
              </a:spcBef>
              <a:buClrTx/>
              <a:buSzTx/>
              <a:buFontTx/>
              <a:buNone/>
            </a:pPr>
            <a:r>
              <a:rPr kumimoji="1" lang="en-US" altLang="zh-CN" sz="2800" b="1" i="1">
                <a:solidFill>
                  <a:srgbClr val="A50021"/>
                </a:solidFill>
                <a:latin typeface="Times New Roman" pitchFamily="18" charset="0"/>
                <a:ea typeface="SimSun" pitchFamily="2" charset="-122"/>
              </a:rPr>
              <a:t>HPM&amp;S</a:t>
            </a:r>
          </a:p>
        </p:txBody>
      </p:sp>
      <p:sp>
        <p:nvSpPr>
          <p:cNvPr id="1096723" name="Rectangle 19"/>
          <p:cNvSpPr>
            <a:spLocks noGrp="1" noChangeArrowheads="1"/>
          </p:cNvSpPr>
          <p:nvPr>
            <p:ph type="title"/>
          </p:nvPr>
        </p:nvSpPr>
        <p:spPr bwMode="auto">
          <a:xfrm>
            <a:off x="395288" y="620713"/>
            <a:ext cx="8137525" cy="7207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一级标题</a:t>
            </a:r>
          </a:p>
        </p:txBody>
      </p:sp>
      <p:sp>
        <p:nvSpPr>
          <p:cNvPr id="1096724" name="Rectangle 20"/>
          <p:cNvSpPr>
            <a:spLocks noGrp="1" noChangeArrowheads="1"/>
          </p:cNvSpPr>
          <p:nvPr>
            <p:ph type="body" idx="1"/>
          </p:nvPr>
        </p:nvSpPr>
        <p:spPr bwMode="auto">
          <a:xfrm>
            <a:off x="395288" y="1412875"/>
            <a:ext cx="8208962" cy="4752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1"/>
            <a:r>
              <a:rPr lang="en-US" altLang="zh-CN" dirty="0"/>
              <a:t> </a:t>
            </a:r>
            <a:r>
              <a:rPr lang="zh-CN" altLang="en-US" dirty="0"/>
              <a:t>二级标题</a:t>
            </a:r>
          </a:p>
          <a:p>
            <a:pPr lvl="2"/>
            <a:r>
              <a:rPr lang="zh-CN" altLang="en-US" dirty="0"/>
              <a:t> 三级标题</a:t>
            </a:r>
          </a:p>
          <a:p>
            <a:pPr lvl="4"/>
            <a:endParaRPr lang="en-US" altLang="zh-CN" dirty="0"/>
          </a:p>
        </p:txBody>
      </p:sp>
      <p:sp>
        <p:nvSpPr>
          <p:cNvPr id="1096725" name="Line 21"/>
          <p:cNvSpPr>
            <a:spLocks noChangeShapeType="1"/>
          </p:cNvSpPr>
          <p:nvPr/>
        </p:nvSpPr>
        <p:spPr bwMode="auto">
          <a:xfrm>
            <a:off x="0" y="508000"/>
            <a:ext cx="9144000" cy="0"/>
          </a:xfrm>
          <a:prstGeom prst="line">
            <a:avLst/>
          </a:prstGeom>
          <a:noFill/>
          <a:ln w="12700" cap="sq">
            <a:solidFill>
              <a:srgbClr val="9999FF"/>
            </a:solidFill>
            <a:round/>
            <a:headEnd/>
            <a:tailEnd type="none" w="lg" len="med"/>
          </a:ln>
          <a:effectLst/>
        </p:spPr>
        <p:txBody>
          <a:bodyPr>
            <a:spAutoFit/>
          </a:bodyPr>
          <a:lstStyle/>
          <a:p>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just" rtl="0" eaLnBrk="1" fontAlgn="base" hangingPunct="1">
        <a:spcBef>
          <a:spcPct val="0"/>
        </a:spcBef>
        <a:spcAft>
          <a:spcPct val="0"/>
        </a:spcAft>
        <a:defRPr kumimoji="1" sz="3600" b="1">
          <a:solidFill>
            <a:schemeClr val="tx1"/>
          </a:solidFill>
          <a:latin typeface="+mj-lt"/>
          <a:ea typeface="+mj-ea"/>
          <a:cs typeface="+mj-cs"/>
        </a:defRPr>
      </a:lvl1pPr>
      <a:lvl2pPr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2pPr>
      <a:lvl3pPr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3pPr>
      <a:lvl4pPr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4pPr>
      <a:lvl5pPr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5pPr>
      <a:lvl6pPr marL="457200"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6pPr>
      <a:lvl7pPr marL="914400"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7pPr>
      <a:lvl8pPr marL="1371600"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8pPr>
      <a:lvl9pPr marL="1828800" algn="just" rtl="0" eaLnBrk="1" fontAlgn="base" hangingPunct="1">
        <a:spcBef>
          <a:spcPct val="0"/>
        </a:spcBef>
        <a:spcAft>
          <a:spcPct val="0"/>
        </a:spcAft>
        <a:defRPr kumimoji="1" sz="3600" b="1">
          <a:solidFill>
            <a:schemeClr val="tx1"/>
          </a:solidFill>
          <a:latin typeface="Times New Roman" pitchFamily="18" charset="0"/>
          <a:ea typeface="黑体" pitchFamily="2" charset="-122"/>
        </a:defRPr>
      </a:lvl9pPr>
    </p:titleStyle>
    <p:bodyStyle>
      <a:lvl1pPr marL="188913" indent="-188913" algn="just" rtl="0" eaLnBrk="1" fontAlgn="base" hangingPunct="1">
        <a:lnSpc>
          <a:spcPct val="110000"/>
        </a:lnSpc>
        <a:spcBef>
          <a:spcPct val="20000"/>
        </a:spcBef>
        <a:spcAft>
          <a:spcPct val="0"/>
        </a:spcAft>
        <a:buClr>
          <a:schemeClr val="tx1"/>
        </a:buClr>
        <a:buSzPct val="80000"/>
        <a:buFont typeface="Wingdings" pitchFamily="2" charset="2"/>
        <a:buChar char="l"/>
        <a:defRPr kumimoji="1" sz="2800">
          <a:solidFill>
            <a:schemeClr val="tx1"/>
          </a:solidFill>
          <a:latin typeface="+mn-lt"/>
          <a:ea typeface="+mn-ea"/>
          <a:cs typeface="+mn-cs"/>
        </a:defRPr>
      </a:lvl1pPr>
      <a:lvl2pPr marL="482600" indent="-103188" algn="just" rtl="0" eaLnBrk="1" fontAlgn="base" hangingPunct="1">
        <a:lnSpc>
          <a:spcPct val="110000"/>
        </a:lnSpc>
        <a:spcBef>
          <a:spcPct val="20000"/>
        </a:spcBef>
        <a:spcAft>
          <a:spcPct val="0"/>
        </a:spcAft>
        <a:buClr>
          <a:srgbClr val="000099"/>
        </a:buClr>
        <a:buSzPct val="75000"/>
        <a:buFont typeface="Wingdings" pitchFamily="2" charset="2"/>
        <a:buChar char="l"/>
        <a:defRPr kumimoji="1" sz="2800" b="1">
          <a:solidFill>
            <a:srgbClr val="3333CC"/>
          </a:solidFill>
          <a:latin typeface="楷体_GB2312" pitchFamily="49" charset="-122"/>
          <a:ea typeface="楷体_GB2312" pitchFamily="49" charset="-122"/>
        </a:defRPr>
      </a:lvl2pPr>
      <a:lvl3pPr marL="765175" algn="just" rtl="0" eaLnBrk="1" fontAlgn="base" hangingPunct="1">
        <a:lnSpc>
          <a:spcPct val="110000"/>
        </a:lnSpc>
        <a:spcBef>
          <a:spcPct val="20000"/>
        </a:spcBef>
        <a:spcAft>
          <a:spcPct val="0"/>
        </a:spcAft>
        <a:buClr>
          <a:srgbClr val="000099"/>
        </a:buClr>
        <a:buSzPct val="75000"/>
        <a:buFont typeface="Wingdings" pitchFamily="2" charset="2"/>
        <a:buChar char="n"/>
        <a:defRPr kumimoji="1" sz="2000">
          <a:solidFill>
            <a:schemeClr val="tx1"/>
          </a:solidFill>
          <a:latin typeface="楷体_GB2312" pitchFamily="49" charset="-122"/>
          <a:ea typeface="楷体_GB2312" pitchFamily="49" charset="-122"/>
        </a:defRPr>
      </a:lvl3pPr>
      <a:lvl4pPr marL="1138238" indent="-95250" algn="just" rtl="0" eaLnBrk="1" fontAlgn="base" hangingPunct="1">
        <a:lnSpc>
          <a:spcPct val="110000"/>
        </a:lnSpc>
        <a:spcBef>
          <a:spcPct val="20000"/>
        </a:spcBef>
        <a:spcAft>
          <a:spcPct val="0"/>
        </a:spcAft>
        <a:buChar char="–"/>
        <a:defRPr kumimoji="1" sz="2000" b="1">
          <a:solidFill>
            <a:srgbClr val="000066"/>
          </a:solidFill>
          <a:latin typeface="+mn-lt"/>
          <a:ea typeface="楷体_GB2312" pitchFamily="49" charset="-122"/>
        </a:defRPr>
      </a:lvl4pPr>
      <a:lvl5pPr marL="1435100" indent="-106363" algn="just" rtl="0" eaLnBrk="1" fontAlgn="base" hangingPunct="1">
        <a:lnSpc>
          <a:spcPct val="110000"/>
        </a:lnSpc>
        <a:spcBef>
          <a:spcPct val="20000"/>
        </a:spcBef>
        <a:spcAft>
          <a:spcPct val="0"/>
        </a:spcAft>
        <a:buSzPct val="75000"/>
        <a:buFont typeface="Wingdings" pitchFamily="2" charset="2"/>
        <a:defRPr kumimoji="1" sz="2000" b="1">
          <a:solidFill>
            <a:schemeClr val="tx1"/>
          </a:solidFill>
          <a:latin typeface="楷体_GB2312" pitchFamily="49" charset="-122"/>
          <a:ea typeface="楷体_GB2312" pitchFamily="49" charset="-122"/>
        </a:defRPr>
      </a:lvl5pPr>
      <a:lvl6pPr marL="1892300" indent="-106363" algn="just" rtl="0" eaLnBrk="1" fontAlgn="base" hangingPunct="1">
        <a:lnSpc>
          <a:spcPct val="110000"/>
        </a:lnSpc>
        <a:spcBef>
          <a:spcPct val="20000"/>
        </a:spcBef>
        <a:spcAft>
          <a:spcPct val="0"/>
        </a:spcAft>
        <a:buSzPct val="75000"/>
        <a:buFont typeface="Wingdings" pitchFamily="2" charset="2"/>
        <a:defRPr kumimoji="1" sz="2000" b="1">
          <a:solidFill>
            <a:schemeClr val="tx1"/>
          </a:solidFill>
          <a:latin typeface="+mn-lt"/>
          <a:ea typeface="+mn-ea"/>
        </a:defRPr>
      </a:lvl6pPr>
      <a:lvl7pPr marL="2349500" indent="-106363" algn="just" rtl="0" eaLnBrk="1" fontAlgn="base" hangingPunct="1">
        <a:lnSpc>
          <a:spcPct val="110000"/>
        </a:lnSpc>
        <a:spcBef>
          <a:spcPct val="20000"/>
        </a:spcBef>
        <a:spcAft>
          <a:spcPct val="0"/>
        </a:spcAft>
        <a:buSzPct val="75000"/>
        <a:buFont typeface="Wingdings" pitchFamily="2" charset="2"/>
        <a:defRPr kumimoji="1" sz="2000" b="1">
          <a:solidFill>
            <a:schemeClr val="tx1"/>
          </a:solidFill>
          <a:latin typeface="+mn-lt"/>
          <a:ea typeface="+mn-ea"/>
        </a:defRPr>
      </a:lvl7pPr>
      <a:lvl8pPr marL="2806700" indent="-106363" algn="just" rtl="0" eaLnBrk="1" fontAlgn="base" hangingPunct="1">
        <a:lnSpc>
          <a:spcPct val="110000"/>
        </a:lnSpc>
        <a:spcBef>
          <a:spcPct val="20000"/>
        </a:spcBef>
        <a:spcAft>
          <a:spcPct val="0"/>
        </a:spcAft>
        <a:buSzPct val="75000"/>
        <a:buFont typeface="Wingdings" pitchFamily="2" charset="2"/>
        <a:defRPr kumimoji="1" sz="2000" b="1">
          <a:solidFill>
            <a:schemeClr val="tx1"/>
          </a:solidFill>
          <a:latin typeface="+mn-lt"/>
          <a:ea typeface="+mn-ea"/>
        </a:defRPr>
      </a:lvl8pPr>
      <a:lvl9pPr marL="3263900" indent="-106363" algn="just" rtl="0" eaLnBrk="1" fontAlgn="base" hangingPunct="1">
        <a:lnSpc>
          <a:spcPct val="110000"/>
        </a:lnSpc>
        <a:spcBef>
          <a:spcPct val="20000"/>
        </a:spcBef>
        <a:spcAft>
          <a:spcPct val="0"/>
        </a:spcAft>
        <a:buSzPct val="75000"/>
        <a:buFont typeface="Wingdings" pitchFamily="2" charset="2"/>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mazon.com/Head-First-iPhone-Development-Applications/dp/0596803540/ref=sr_1_5?s=books&amp;ie=UTF8&amp;qid=1295008538&amp;sr=1-5" TargetMode="External"/><Relationship Id="rId7" Type="http://schemas.openxmlformats.org/officeDocument/2006/relationships/hyperlink" Target="http://www.crisp.se/henrik.kniberg/ScrumAndXpFromTheTrenches.pdf" TargetMode="External"/><Relationship Id="rId2" Type="http://schemas.openxmlformats.org/officeDocument/2006/relationships/hyperlink" Target="http://www.amazon.com/Beginning-iOS-4-Application-Development/dp/0470918020/ref=sr_1_7?ie=UTF8&amp;qid=1295383297&amp;sr=8-7" TargetMode="External"/><Relationship Id="rId1" Type="http://schemas.openxmlformats.org/officeDocument/2006/relationships/slideLayout" Target="../slideLayouts/slideLayout2.xml"/><Relationship Id="rId6" Type="http://schemas.openxmlformats.org/officeDocument/2006/relationships/hyperlink" Target="http://members.cox.net/risingl1/Articles/IEEEScrum.pdf" TargetMode="External"/><Relationship Id="rId5" Type="http://schemas.openxmlformats.org/officeDocument/2006/relationships/hyperlink" Target="http://www.scrum.org/storage/scrumguides/Scrum_Guide.pdf" TargetMode="External"/><Relationship Id="rId4" Type="http://schemas.openxmlformats.org/officeDocument/2006/relationships/hyperlink" Target="http://www.amazon.com/s/ref=nb_sb_noss?url=search-alias=aps&amp;field-keywords=design+patterns&amp;x=0&amp;y=0"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developer.apple.com/iphone/library/referencelibrary/GettingStarted/Learning_Objective-C_A_Primer/" TargetMode="External"/><Relationship Id="rId3" Type="http://schemas.openxmlformats.org/officeDocument/2006/relationships/hyperlink" Target="http://developer.apple.com/devcenter/ios/index.action" TargetMode="External"/><Relationship Id="rId7" Type="http://schemas.openxmlformats.org/officeDocument/2006/relationships/hyperlink" Target="http://developer.apple.com/library/ios/navigation/index.html?section=Resource+Types&amp;topic=Sample+Code" TargetMode="External"/><Relationship Id="rId12" Type="http://schemas.openxmlformats.org/officeDocument/2006/relationships/image" Target="../media/image7.png"/><Relationship Id="rId2" Type="http://schemas.openxmlformats.org/officeDocument/2006/relationships/hyperlink" Target="http://developer.apple.com/programs/register/" TargetMode="External"/><Relationship Id="rId1" Type="http://schemas.openxmlformats.org/officeDocument/2006/relationships/slideLayout" Target="../slideLayouts/slideLayout2.xml"/><Relationship Id="rId6" Type="http://schemas.openxmlformats.org/officeDocument/2006/relationships/hyperlink" Target="http://developer.apple.com/library/ios/navigation/index.html?section=Resource+Types&amp;topic=Coding%20How-Tos" TargetMode="External"/><Relationship Id="rId11" Type="http://schemas.openxmlformats.org/officeDocument/2006/relationships/hyperlink" Target="http://developer.apple.com/iphone/library/documentation/iPhone/Conceptual/iPhone101/Articles/00_Introduction.html" TargetMode="External"/><Relationship Id="rId5" Type="http://schemas.openxmlformats.org/officeDocument/2006/relationships/hyperlink" Target="http://developer.apple.com/library/ios/navigation/index.html" TargetMode="External"/><Relationship Id="rId10" Type="http://schemas.openxmlformats.org/officeDocument/2006/relationships/hyperlink" Target="http://developer.apple.com/iphone/library/referencelibrary/GettingStarted/Learning_Objective-C_A_Primer/index.html" TargetMode="External"/><Relationship Id="rId4" Type="http://schemas.openxmlformats.org/officeDocument/2006/relationships/hyperlink" Target="http://developer.apple.com/library/ios/navigation/index.html?section=Resource+Types&amp;topic=Getting+Started" TargetMode="External"/><Relationship Id="rId9" Type="http://schemas.openxmlformats.org/officeDocument/2006/relationships/hyperlink" Target="http://developer.apple.com/iphone/library/documentation/Cocoa/Conceptual/ObjectiveC/Introduction/introObjectiveC.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icse-conferences.org/" TargetMode="External"/><Relationship Id="rId13" Type="http://schemas.openxmlformats.org/officeDocument/2006/relationships/hyperlink" Target="http://www.modelsconference.org/" TargetMode="External"/><Relationship Id="rId3" Type="http://schemas.openxmlformats.org/officeDocument/2006/relationships/hyperlink" Target="http://debs.org/" TargetMode="External"/><Relationship Id="rId7" Type="http://schemas.openxmlformats.org/officeDocument/2006/relationships/hyperlink" Target="http://icpe2014.ipd.kit.edu/" TargetMode="External"/><Relationship Id="rId12" Type="http://schemas.openxmlformats.org/officeDocument/2006/relationships/hyperlink" Target="https://www.sigsoft.org/events.html#icse" TargetMode="External"/><Relationship Id="rId2" Type="http://schemas.openxmlformats.org/officeDocument/2006/relationships/hyperlink" Target="http://www.ase-conferences.org/" TargetMode="External"/><Relationship Id="rId1" Type="http://schemas.openxmlformats.org/officeDocument/2006/relationships/slideLayout" Target="../slideLayouts/slideLayout2.xml"/><Relationship Id="rId6" Type="http://schemas.openxmlformats.org/officeDocument/2006/relationships/hyperlink" Target="http://www.esem-conferences.org/" TargetMode="External"/><Relationship Id="rId11" Type="http://schemas.openxmlformats.org/officeDocument/2006/relationships/hyperlink" Target="http://www.mobilesoftconf.org/" TargetMode="External"/><Relationship Id="rId5" Type="http://schemas.openxmlformats.org/officeDocument/2006/relationships/hyperlink" Target="https://www.sigsoft.org/events.html#fse_esec" TargetMode="External"/><Relationship Id="rId10" Type="http://schemas.openxmlformats.org/officeDocument/2006/relationships/hyperlink" Target="http://conf.researchr.org/home/issta-2017" TargetMode="External"/><Relationship Id="rId4" Type="http://schemas.openxmlformats.org/officeDocument/2006/relationships/hyperlink" Target="http://www.fseconference.org/" TargetMode="External"/><Relationship Id="rId9" Type="http://schemas.openxmlformats.org/officeDocument/2006/relationships/hyperlink" Target="http://www.icse-conferences.org/history.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portal.acm.org/citation.cfm?id=193173.195287" TargetMode="External"/><Relationship Id="rId13" Type="http://schemas.openxmlformats.org/officeDocument/2006/relationships/hyperlink" Target="http://portal.acm.org/citation.cfm?id=256748" TargetMode="External"/><Relationship Id="rId3" Type="http://schemas.openxmlformats.org/officeDocument/2006/relationships/hyperlink" Target="http://dl.acm.org/citation.cfm?id=143062.143100" TargetMode="External"/><Relationship Id="rId7" Type="http://schemas.openxmlformats.org/officeDocument/2006/relationships/hyperlink" Target="http://portal.acm.org/citation.cfm?id=141874.141884" TargetMode="External"/><Relationship Id="rId12" Type="http://schemas.openxmlformats.org/officeDocument/2006/relationships/hyperlink" Target="http://portal.acm.org/citation.cfm?id=800020.808263" TargetMode="External"/><Relationship Id="rId2" Type="http://schemas.openxmlformats.org/officeDocument/2006/relationships/hyperlink" Target="http://dl.acm.org/citation.cfm?id=800254.807748" TargetMode="External"/><Relationship Id="rId1" Type="http://schemas.openxmlformats.org/officeDocument/2006/relationships/slideLayout" Target="../slideLayouts/slideLayout2.xml"/><Relationship Id="rId6" Type="http://schemas.openxmlformats.org/officeDocument/2006/relationships/hyperlink" Target="http://dl.acm.org/citation.cfm?id=261640.261641" TargetMode="External"/><Relationship Id="rId11" Type="http://schemas.openxmlformats.org/officeDocument/2006/relationships/hyperlink" Target="http://portal.acm.org/citation.cfm?id=800020.808247" TargetMode="External"/><Relationship Id="rId5" Type="http://schemas.openxmlformats.org/officeDocument/2006/relationships/hyperlink" Target="http://dl.acm.org/citation.cfm?id=239098.239104" TargetMode="External"/><Relationship Id="rId10" Type="http://schemas.openxmlformats.org/officeDocument/2006/relationships/hyperlink" Target="http://portal.acm.org/citation.cfm?id=222124.222136" TargetMode="External"/><Relationship Id="rId4" Type="http://schemas.openxmlformats.org/officeDocument/2006/relationships/hyperlink" Target="http://dl.acm.org/citation.cfm?id=64135.65005" TargetMode="External"/><Relationship Id="rId9" Type="http://schemas.openxmlformats.org/officeDocument/2006/relationships/hyperlink" Target="http://portal.acm.org/citation.cfm?id=225014.225031" TargetMode="External"/><Relationship Id="rId14" Type="http://schemas.openxmlformats.org/officeDocument/2006/relationships/hyperlink" Target="http://portal.acm.org/citation.cfm?id=257734.257788"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doi.acm.org/10.1145/800020.808261" TargetMode="External"/><Relationship Id="rId3" Type="http://schemas.openxmlformats.org/officeDocument/2006/relationships/hyperlink" Target="http://portal.acm.org/citation.cfm?id=800254.807769" TargetMode="External"/><Relationship Id="rId7" Type="http://schemas.openxmlformats.org/officeDocument/2006/relationships/hyperlink" Target="http://portal.acm.org/citation.cfm?id=55861" TargetMode="External"/><Relationship Id="rId2" Type="http://schemas.openxmlformats.org/officeDocument/2006/relationships/hyperlink" Target="http://doi.ieeecomputersociety.org/10.1109/TSE.1976.233837" TargetMode="External"/><Relationship Id="rId1" Type="http://schemas.openxmlformats.org/officeDocument/2006/relationships/slideLayout" Target="../slideLayouts/slideLayout2.xml"/><Relationship Id="rId6" Type="http://schemas.openxmlformats.org/officeDocument/2006/relationships/hyperlink" Target="http://portal.acm.org/citation.cfm?id=41801" TargetMode="External"/><Relationship Id="rId11" Type="http://schemas.openxmlformats.org/officeDocument/2006/relationships/hyperlink" Target="http://doi.acm.org/10.1145/800022.808322" TargetMode="External"/><Relationship Id="rId5" Type="http://schemas.openxmlformats.org/officeDocument/2006/relationships/hyperlink" Target="http://doi.ieeecomputersociety.org/10.1109/2.59" TargetMode="External"/><Relationship Id="rId10" Type="http://schemas.openxmlformats.org/officeDocument/2006/relationships/hyperlink" Target="http://portal.acm.org/citation.cfm?id=802557" TargetMode="External"/><Relationship Id="rId4" Type="http://schemas.openxmlformats.org/officeDocument/2006/relationships/hyperlink" Target="http://ieeexplore.ieee.org/stamp/stamp.jsp?arnumber=1702004&amp;isnumber=35873" TargetMode="External"/><Relationship Id="rId9" Type="http://schemas.openxmlformats.org/officeDocument/2006/relationships/hyperlink" Target="http://portal.acm.org/citation.cfm?id=800054.801999"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dl.acm.org/citation.cfm?id=581339.581397" TargetMode="External"/><Relationship Id="rId3" Type="http://schemas.openxmlformats.org/officeDocument/2006/relationships/hyperlink" Target="https://dl.acm.org/doi/10.5555/786768.786967" TargetMode="External"/><Relationship Id="rId7" Type="http://schemas.openxmlformats.org/officeDocument/2006/relationships/hyperlink" Target="http://dl.acm.org/citation.cfm?id=347636.383378" TargetMode="External"/><Relationship Id="rId2" Type="http://schemas.openxmlformats.org/officeDocument/2006/relationships/hyperlink" Target="https://dl.acm.org/doi/10.1145/302405.302672" TargetMode="External"/><Relationship Id="rId1" Type="http://schemas.openxmlformats.org/officeDocument/2006/relationships/slideLayout" Target="../slideLayouts/slideLayout2.xml"/><Relationship Id="rId6" Type="http://schemas.openxmlformats.org/officeDocument/2006/relationships/hyperlink" Target="http://dl.acm.org/citation.cfm?id=337228" TargetMode="External"/><Relationship Id="rId5" Type="http://schemas.openxmlformats.org/officeDocument/2006/relationships/hyperlink" Target="http://dl.acm.org/citation.cfm?id=1248843" TargetMode="External"/><Relationship Id="rId4" Type="http://schemas.openxmlformats.org/officeDocument/2006/relationships/hyperlink" Target="https://dl.acm.org/citation.cfm?id=1081750" TargetMode="External"/><Relationship Id="rId9" Type="http://schemas.openxmlformats.org/officeDocument/2006/relationships/hyperlink" Target="http://dl.acm.org/citation.cfm?id=998675.999432"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doi.acm.org/10.1145/267895.267920" TargetMode="External"/><Relationship Id="rId3" Type="http://schemas.openxmlformats.org/officeDocument/2006/relationships/hyperlink" Target="http://dl.acm.org/citation.cfm?id=566191" TargetMode="External"/><Relationship Id="rId7" Type="http://schemas.openxmlformats.org/officeDocument/2006/relationships/hyperlink" Target="http://www.st.cs.uni-saarland.de/zeller/Debugging-Debugging/" TargetMode="External"/><Relationship Id="rId2" Type="http://schemas.openxmlformats.org/officeDocument/2006/relationships/hyperlink" Target="http://dl.acm.org/citation.cfm?id=373394.373397" TargetMode="External"/><Relationship Id="rId1" Type="http://schemas.openxmlformats.org/officeDocument/2006/relationships/slideLayout" Target="../slideLayouts/slideLayout2.xml"/><Relationship Id="rId6" Type="http://schemas.openxmlformats.org/officeDocument/2006/relationships/hyperlink" Target="http://doi.acm.org/10.1145/318773.318946" TargetMode="External"/><Relationship Id="rId5" Type="http://schemas.openxmlformats.org/officeDocument/2006/relationships/hyperlink" Target="http://portal.acm.org/citation.cfm?doid=337180.337234" TargetMode="External"/><Relationship Id="rId4" Type="http://schemas.openxmlformats.org/officeDocument/2006/relationships/hyperlink" Target="http://portal.acm.org/citation.cfm?id=503209.503226"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ctrTitle"/>
          </p:nvPr>
        </p:nvSpPr>
        <p:spPr>
          <a:xfrm>
            <a:off x="755576" y="2130425"/>
            <a:ext cx="7702624" cy="1470025"/>
          </a:xfrm>
        </p:spPr>
        <p:txBody>
          <a:bodyPr/>
          <a:lstStyle/>
          <a:p>
            <a:pPr eaLnBrk="1" hangingPunct="1"/>
            <a:r>
              <a:rPr lang="en-US" altLang="zh-CN" sz="2800" dirty="0">
                <a:latin typeface="Ayuthaya" charset="-34"/>
                <a:ea typeface="Ayuthaya" charset="-34"/>
                <a:cs typeface="Ayuthaya" charset="-34"/>
              </a:rPr>
              <a:t>Lec00-Software </a:t>
            </a:r>
            <a:r>
              <a:rPr lang="en-US" altLang="zh-CN" sz="2800">
                <a:latin typeface="Ayuthaya" charset="-34"/>
                <a:ea typeface="Ayuthaya" charset="-34"/>
                <a:cs typeface="Ayuthaya" charset="-34"/>
              </a:rPr>
              <a:t>Develop </a:t>
            </a:r>
            <a:r>
              <a:rPr lang="en-US" altLang="zh-CN" sz="2800" smtClean="0">
                <a:latin typeface="Ayuthaya" charset="-34"/>
                <a:ea typeface="Ayuthaya" charset="-34"/>
                <a:cs typeface="Ayuthaya" charset="-34"/>
              </a:rPr>
              <a:t>2024 </a:t>
            </a:r>
            <a:r>
              <a:rPr lang="en-US" altLang="zh-CN" sz="2800" dirty="0">
                <a:latin typeface="Ayuthaya" charset="-34"/>
                <a:ea typeface="Ayuthaya" charset="-34"/>
                <a:cs typeface="Ayuthaya" charset="-34"/>
              </a:rPr>
              <a:t>Spring</a:t>
            </a:r>
            <a:br>
              <a:rPr lang="en-US" altLang="zh-CN" sz="2800" dirty="0">
                <a:latin typeface="Ayuthaya" charset="-34"/>
                <a:ea typeface="Ayuthaya" charset="-34"/>
                <a:cs typeface="Ayuthaya" charset="-34"/>
              </a:rPr>
            </a:br>
            <a:r>
              <a:rPr lang="en-US" altLang="zh-CN" sz="2800" dirty="0">
                <a:latin typeface="Ayuthaya" charset="-34"/>
                <a:ea typeface="Ayuthaya" charset="-34"/>
                <a:cs typeface="Ayuthaya" charset="-34"/>
              </a:rPr>
              <a:t/>
            </a:r>
            <a:br>
              <a:rPr lang="en-US" altLang="zh-CN" sz="2800" dirty="0">
                <a:latin typeface="Ayuthaya" charset="-34"/>
                <a:ea typeface="Ayuthaya" charset="-34"/>
                <a:cs typeface="Ayuthaya" charset="-34"/>
              </a:rPr>
            </a:br>
            <a:r>
              <a:rPr lang="en-US" altLang="zh-CN" sz="2800" dirty="0">
                <a:latin typeface="Ayuthaya" charset="-34"/>
                <a:ea typeface="Ayuthaya" charset="-34"/>
                <a:cs typeface="Ayuthaya" charset="-34"/>
              </a:rPr>
              <a:t>Introduction</a:t>
            </a:r>
          </a:p>
        </p:txBody>
      </p:sp>
      <p:sp>
        <p:nvSpPr>
          <p:cNvPr id="7171" name="Rectangle 8"/>
          <p:cNvSpPr>
            <a:spLocks noGrp="1" noChangeArrowheads="1"/>
          </p:cNvSpPr>
          <p:nvPr>
            <p:ph type="subTitle" idx="1"/>
          </p:nvPr>
        </p:nvSpPr>
        <p:spPr>
          <a:xfrm>
            <a:off x="1371600" y="4124672"/>
            <a:ext cx="6656784" cy="1752600"/>
          </a:xfrm>
        </p:spPr>
        <p:txBody>
          <a:bodyPr/>
          <a:lstStyle/>
          <a:p>
            <a:pPr eaLnBrk="1" hangingPunct="1"/>
            <a:r>
              <a:rPr lang="en-US" altLang="zh-CN" sz="1800" dirty="0">
                <a:latin typeface="Al Bayan Plain" charset="-78"/>
                <a:ea typeface="Al Bayan Plain" charset="-78"/>
                <a:cs typeface="Al Bayan Plain" charset="-78"/>
              </a:rPr>
              <a:t>Professor </a:t>
            </a:r>
            <a:r>
              <a:rPr lang="en-US" altLang="zh-CN" sz="1800" dirty="0" err="1">
                <a:latin typeface="Al Bayan Plain" charset="-78"/>
                <a:ea typeface="Al Bayan Plain" charset="-78"/>
                <a:cs typeface="Al Bayan Plain" charset="-78"/>
              </a:rPr>
              <a:t>Li,Bo</a:t>
            </a:r>
            <a:r>
              <a:rPr lang="en-US" altLang="zh-CN" sz="1800" dirty="0">
                <a:latin typeface="Al Bayan Plain" charset="-78"/>
                <a:ea typeface="Al Bayan Plain" charset="-78"/>
                <a:cs typeface="Al Bayan Plain" charset="-78"/>
              </a:rPr>
              <a:t>(</a:t>
            </a:r>
            <a:r>
              <a:rPr lang="zh-CN" altLang="en-US" sz="1800" dirty="0">
                <a:latin typeface="Al Bayan Plain" charset="-78"/>
                <a:ea typeface="Al Bayan Plain" charset="-78"/>
                <a:cs typeface="Al Bayan Plain" charset="-78"/>
              </a:rPr>
              <a:t>李波</a:t>
            </a:r>
            <a:r>
              <a:rPr lang="en-US" altLang="zh-CN" sz="1800" dirty="0">
                <a:latin typeface="Al Bayan Plain" charset="-78"/>
                <a:ea typeface="Al Bayan Plain" charset="-78"/>
                <a:cs typeface="Al Bayan Plain" charset="-78"/>
              </a:rPr>
              <a:t>)</a:t>
            </a:r>
          </a:p>
          <a:p>
            <a:pPr eaLnBrk="1" hangingPunct="1"/>
            <a:r>
              <a:rPr lang="en-US" altLang="zh-CN" sz="1800" dirty="0">
                <a:latin typeface="Al Bayan Plain" charset="-78"/>
                <a:ea typeface="Al Bayan Plain" charset="-78"/>
                <a:cs typeface="Al Bayan Plain" charset="-78"/>
              </a:rPr>
              <a:t>boblee@xjtu.edu.cn,13709218618</a:t>
            </a:r>
          </a:p>
          <a:p>
            <a:pPr eaLnBrk="1" hangingPunct="1"/>
            <a:r>
              <a:rPr lang="en-US" altLang="zh-CN" sz="1800" dirty="0">
                <a:latin typeface="Al Bayan Plain" charset="-78"/>
                <a:ea typeface="Al Bayan Plain" charset="-78"/>
                <a:cs typeface="Al Bayan Plain" charset="-78"/>
              </a:rPr>
              <a:t>School of Computer Science and Technology</a:t>
            </a:r>
          </a:p>
          <a:p>
            <a:pPr eaLnBrk="1" hangingPunct="1"/>
            <a:r>
              <a:rPr lang="en-US" altLang="zh-CN" sz="1800" dirty="0">
                <a:latin typeface="Al Bayan Plain" charset="-78"/>
                <a:ea typeface="Al Bayan Plain" charset="-78"/>
                <a:cs typeface="Al Bayan Plain" charset="-78"/>
              </a:rPr>
              <a:t>Xi’an </a:t>
            </a:r>
            <a:r>
              <a:rPr lang="en-US" altLang="zh-CN" sz="1800" dirty="0" err="1">
                <a:latin typeface="Al Bayan Plain" charset="-78"/>
                <a:ea typeface="Al Bayan Plain" charset="-78"/>
                <a:cs typeface="Al Bayan Plain" charset="-78"/>
              </a:rPr>
              <a:t>Jiaotong</a:t>
            </a:r>
            <a:r>
              <a:rPr lang="en-US" altLang="zh-CN" sz="1800" dirty="0">
                <a:latin typeface="Al Bayan Plain" charset="-78"/>
                <a:ea typeface="Al Bayan Plain" charset="-78"/>
                <a:cs typeface="Al Bayan Plain" charset="-78"/>
              </a:rPr>
              <a:t> University</a:t>
            </a:r>
          </a:p>
        </p:txBody>
      </p:sp>
      <p:sp>
        <p:nvSpPr>
          <p:cNvPr id="2" name="矩形 1"/>
          <p:cNvSpPr/>
          <p:nvPr/>
        </p:nvSpPr>
        <p:spPr>
          <a:xfrm>
            <a:off x="6221690" y="980728"/>
            <a:ext cx="2236510" cy="430887"/>
          </a:xfrm>
          <a:prstGeom prst="rect">
            <a:avLst/>
          </a:prstGeom>
        </p:spPr>
        <p:txBody>
          <a:bodyPr wrap="none">
            <a:spAutoFit/>
          </a:bodyPr>
          <a:lstStyle/>
          <a:p>
            <a:r>
              <a:rPr lang="en-US" altLang="zh-CN" dirty="0"/>
              <a:t>ispace.xjtu.edu.cn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620689"/>
            <a:ext cx="8208962" cy="5545162"/>
          </a:xfrm>
        </p:spPr>
        <p:txBody>
          <a:bodyPr/>
          <a:lstStyle/>
          <a:p>
            <a:r>
              <a:rPr lang="en-US" altLang="zh-CN" sz="2800" dirty="0"/>
              <a:t>Suggested books </a:t>
            </a:r>
          </a:p>
          <a:p>
            <a:pPr lvl="1"/>
            <a:r>
              <a:rPr lang="en-US" altLang="zh-CN" dirty="0"/>
              <a:t>Beginning </a:t>
            </a:r>
            <a:r>
              <a:rPr lang="en-US" altLang="zh-CN" dirty="0" err="1"/>
              <a:t>iOS</a:t>
            </a:r>
            <a:r>
              <a:rPr lang="en-US" altLang="zh-CN" dirty="0"/>
              <a:t> 4 Application Development (</a:t>
            </a:r>
            <a:r>
              <a:rPr lang="en-US" altLang="zh-CN" dirty="0">
                <a:hlinkClick r:id="rId2"/>
              </a:rPr>
              <a:t>Amazon</a:t>
            </a:r>
            <a:r>
              <a:rPr lang="en-US" altLang="zh-CN" dirty="0"/>
              <a:t>) </a:t>
            </a:r>
          </a:p>
          <a:p>
            <a:pPr lvl="1"/>
            <a:r>
              <a:rPr lang="en-US" altLang="zh-CN" dirty="0"/>
              <a:t>Head First </a:t>
            </a:r>
            <a:r>
              <a:rPr lang="en-US" altLang="zh-CN" dirty="0" err="1"/>
              <a:t>iPhone</a:t>
            </a:r>
            <a:r>
              <a:rPr lang="en-US" altLang="zh-CN" dirty="0"/>
              <a:t> Development (</a:t>
            </a:r>
            <a:r>
              <a:rPr lang="en-US" altLang="zh-CN" dirty="0">
                <a:hlinkClick r:id="rId3"/>
              </a:rPr>
              <a:t>Amazon</a:t>
            </a:r>
            <a:r>
              <a:rPr lang="en-US" altLang="zh-CN" dirty="0"/>
              <a:t>) </a:t>
            </a:r>
          </a:p>
          <a:p>
            <a:pPr lvl="1"/>
            <a:r>
              <a:rPr lang="en-US" altLang="zh-CN" dirty="0"/>
              <a:t>Head First Design Patterns (</a:t>
            </a:r>
            <a:r>
              <a:rPr lang="en-US" altLang="zh-CN" dirty="0">
                <a:hlinkClick r:id="rId4"/>
              </a:rPr>
              <a:t>Amazon</a:t>
            </a:r>
            <a:r>
              <a:rPr lang="en-US" altLang="zh-CN" dirty="0"/>
              <a:t>) </a:t>
            </a:r>
          </a:p>
          <a:p>
            <a:pPr>
              <a:buNone/>
            </a:pPr>
            <a:endParaRPr lang="en-US" altLang="zh-CN" sz="2800" b="1" dirty="0"/>
          </a:p>
          <a:p>
            <a:r>
              <a:rPr lang="en-US" altLang="zh-CN" sz="2800" b="1" dirty="0"/>
              <a:t>SCRUM</a:t>
            </a:r>
          </a:p>
          <a:p>
            <a:pPr lvl="1"/>
            <a:r>
              <a:rPr lang="en-US" altLang="zh-CN" dirty="0"/>
              <a:t>The official </a:t>
            </a:r>
            <a:r>
              <a:rPr lang="en-US" altLang="zh-CN" dirty="0" err="1">
                <a:hlinkClick r:id="rId5"/>
              </a:rPr>
              <a:t>ScrumGuide</a:t>
            </a:r>
            <a:r>
              <a:rPr lang="en-US" altLang="zh-CN" dirty="0"/>
              <a:t> by K. </a:t>
            </a:r>
            <a:r>
              <a:rPr lang="en-US" altLang="zh-CN" dirty="0" err="1"/>
              <a:t>Schwaber</a:t>
            </a:r>
            <a:r>
              <a:rPr lang="en-US" altLang="zh-CN" dirty="0"/>
              <a:t> and J. Sutherland </a:t>
            </a:r>
          </a:p>
          <a:p>
            <a:pPr lvl="1"/>
            <a:r>
              <a:rPr lang="en-US" altLang="zh-CN" dirty="0"/>
              <a:t>An IEEE paper on </a:t>
            </a:r>
            <a:r>
              <a:rPr lang="en-US" altLang="zh-CN" dirty="0">
                <a:hlinkClick r:id="rId6"/>
              </a:rPr>
              <a:t>SCRUM for small teams</a:t>
            </a:r>
            <a:endParaRPr lang="en-US" altLang="zh-CN" dirty="0"/>
          </a:p>
          <a:p>
            <a:pPr lvl="1"/>
            <a:r>
              <a:rPr lang="en-US" altLang="zh-CN" dirty="0">
                <a:hlinkClick r:id="rId7"/>
              </a:rPr>
              <a:t>SCRUM and XP from the Trenches</a:t>
            </a:r>
            <a:r>
              <a:rPr lang="en-US" altLang="zh-CN" dirty="0"/>
              <a:t>: A very good practitioners view of SCRUM by H. </a:t>
            </a:r>
            <a:r>
              <a:rPr lang="en-US" altLang="zh-CN" dirty="0" err="1"/>
              <a:t>Kniberg</a:t>
            </a:r>
            <a:r>
              <a:rPr lang="en-US" altLang="zh-CN"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iPhone</a:t>
            </a:r>
            <a:r>
              <a:rPr lang="en-US" altLang="zh-CN" dirty="0"/>
              <a:t> Development</a:t>
            </a:r>
            <a:endParaRPr lang="zh-CN" altLang="en-US" dirty="0"/>
          </a:p>
        </p:txBody>
      </p:sp>
      <p:sp>
        <p:nvSpPr>
          <p:cNvPr id="3" name="内容占位符 2"/>
          <p:cNvSpPr>
            <a:spLocks noGrp="1"/>
          </p:cNvSpPr>
          <p:nvPr>
            <p:ph idx="1"/>
          </p:nvPr>
        </p:nvSpPr>
        <p:spPr/>
        <p:txBody>
          <a:bodyPr/>
          <a:lstStyle/>
          <a:p>
            <a:pPr>
              <a:buNone/>
            </a:pPr>
            <a:r>
              <a:rPr lang="en-US" altLang="zh-CN" sz="2000" dirty="0"/>
              <a:t>You first need to </a:t>
            </a:r>
            <a:r>
              <a:rPr lang="en-US" altLang="zh-CN" sz="2000" dirty="0">
                <a:hlinkClick r:id="rId2"/>
              </a:rPr>
              <a:t>register</a:t>
            </a:r>
            <a:r>
              <a:rPr lang="en-US" altLang="zh-CN" sz="2000" dirty="0"/>
              <a:t> as an </a:t>
            </a:r>
            <a:r>
              <a:rPr lang="en-US" altLang="zh-CN" sz="2000" dirty="0" err="1"/>
              <a:t>iPhone</a:t>
            </a:r>
            <a:r>
              <a:rPr lang="en-US" altLang="zh-CN" sz="2000" dirty="0"/>
              <a:t> developer to access most of these links. There is a wealth of information in the </a:t>
            </a:r>
            <a:r>
              <a:rPr lang="en-US" altLang="zh-CN" sz="2000" dirty="0" err="1">
                <a:hlinkClick r:id="rId3"/>
              </a:rPr>
              <a:t>iOS</a:t>
            </a:r>
            <a:r>
              <a:rPr lang="en-US" altLang="zh-CN" sz="2000" dirty="0">
                <a:hlinkClick r:id="rId3"/>
              </a:rPr>
              <a:t> Dev Center</a:t>
            </a:r>
            <a:r>
              <a:rPr lang="en-US" altLang="zh-CN" sz="2000" dirty="0"/>
              <a:t>. I highly recommend starting with the material under </a:t>
            </a:r>
            <a:r>
              <a:rPr lang="en-US" altLang="zh-CN" sz="2000" b="1" dirty="0"/>
              <a:t>Resources for </a:t>
            </a:r>
            <a:r>
              <a:rPr lang="en-US" altLang="zh-CN" sz="2000" b="1" dirty="0" err="1"/>
              <a:t>iOS</a:t>
            </a:r>
            <a:r>
              <a:rPr lang="en-US" altLang="zh-CN" sz="2000" b="1" dirty="0"/>
              <a:t> 4.2</a:t>
            </a:r>
            <a:r>
              <a:rPr lang="en-US" altLang="zh-CN" sz="2000" dirty="0"/>
              <a:t>, including: </a:t>
            </a:r>
          </a:p>
          <a:p>
            <a:pPr lvl="1">
              <a:buNone/>
            </a:pPr>
            <a:r>
              <a:rPr lang="en-US" altLang="zh-CN" sz="1600" dirty="0">
                <a:hlinkClick r:id="rId4"/>
              </a:rPr>
              <a:t>Getting started documents</a:t>
            </a:r>
            <a:endParaRPr lang="en-US" altLang="zh-CN" sz="1600" dirty="0"/>
          </a:p>
          <a:p>
            <a:pPr lvl="1">
              <a:buNone/>
            </a:pPr>
            <a:r>
              <a:rPr lang="en-US" altLang="zh-CN" sz="1600" dirty="0" err="1">
                <a:hlinkClick r:id="rId5"/>
              </a:rPr>
              <a:t>iOS</a:t>
            </a:r>
            <a:r>
              <a:rPr lang="en-US" altLang="zh-CN" sz="1600" dirty="0">
                <a:hlinkClick r:id="rId5"/>
              </a:rPr>
              <a:t> Reference Library</a:t>
            </a:r>
            <a:endParaRPr lang="en-US" altLang="zh-CN" sz="1600" dirty="0"/>
          </a:p>
          <a:p>
            <a:pPr lvl="1">
              <a:buNone/>
            </a:pPr>
            <a:r>
              <a:rPr lang="en-US" altLang="zh-CN" sz="1600" dirty="0">
                <a:hlinkClick r:id="rId6" invalidUrl="http://developer.apple.com/library/ios/navigation/index.html?section=Resource+Types&amp;topic=Coding How-Tos"/>
              </a:rPr>
              <a:t>Coding How-</a:t>
            </a:r>
            <a:r>
              <a:rPr lang="en-US" altLang="zh-CN" sz="1600" dirty="0" err="1">
                <a:hlinkClick r:id="rId6" invalidUrl="http://developer.apple.com/library/ios/navigation/index.html?section=Resource+Types&amp;topic=Coding How-Tos"/>
              </a:rPr>
              <a:t>Tos</a:t>
            </a:r>
            <a:endParaRPr lang="en-US" altLang="zh-CN" sz="1600" dirty="0"/>
          </a:p>
          <a:p>
            <a:pPr lvl="1">
              <a:buNone/>
            </a:pPr>
            <a:r>
              <a:rPr lang="en-US" altLang="zh-CN" sz="1600" dirty="0">
                <a:hlinkClick r:id="rId7"/>
              </a:rPr>
              <a:t>Sample Code</a:t>
            </a:r>
            <a:endParaRPr lang="en-US" altLang="zh-CN" sz="1600" dirty="0"/>
          </a:p>
          <a:p>
            <a:pPr>
              <a:buNone/>
            </a:pPr>
            <a:r>
              <a:rPr lang="en-US" altLang="zh-CN" sz="2000" dirty="0"/>
              <a:t>Other assorted list of useful documentation:</a:t>
            </a:r>
          </a:p>
          <a:p>
            <a:pPr lvl="1">
              <a:buNone/>
            </a:pPr>
            <a:r>
              <a:rPr lang="en-US" altLang="zh-CN" sz="1600" dirty="0"/>
              <a:t> A </a:t>
            </a:r>
            <a:r>
              <a:rPr lang="en-US" altLang="zh-CN" sz="1600" dirty="0">
                <a:hlinkClick r:id="rId8"/>
              </a:rPr>
              <a:t>Primer</a:t>
            </a:r>
            <a:r>
              <a:rPr lang="en-US" altLang="zh-CN" sz="1600" dirty="0"/>
              <a:t> for learning Objective-C. </a:t>
            </a:r>
          </a:p>
          <a:p>
            <a:pPr lvl="1">
              <a:buNone/>
            </a:pPr>
            <a:r>
              <a:rPr lang="en-US" altLang="zh-CN" sz="1600" dirty="0"/>
              <a:t>There is also a much longer </a:t>
            </a:r>
            <a:r>
              <a:rPr lang="en-US" altLang="zh-CN" sz="1600" dirty="0">
                <a:hlinkClick r:id="rId9"/>
              </a:rPr>
              <a:t>introduction</a:t>
            </a:r>
            <a:r>
              <a:rPr lang="en-US" altLang="zh-CN" sz="1600" dirty="0"/>
              <a:t> to Objective-C. </a:t>
            </a:r>
          </a:p>
          <a:p>
            <a:pPr lvl="1">
              <a:buNone/>
            </a:pPr>
            <a:r>
              <a:rPr lang="en-US" altLang="zh-CN" sz="1600" dirty="0">
                <a:hlinkClick r:id="rId10"/>
              </a:rPr>
              <a:t>Properties</a:t>
            </a:r>
            <a:r>
              <a:rPr lang="en-US" altLang="zh-CN" sz="1600" dirty="0"/>
              <a:t> are interesting way of defining </a:t>
            </a:r>
            <a:r>
              <a:rPr lang="en-US" altLang="zh-CN" sz="1600" dirty="0" err="1"/>
              <a:t>accessor</a:t>
            </a:r>
            <a:r>
              <a:rPr lang="en-US" altLang="zh-CN" sz="1600" dirty="0"/>
              <a:t> methods. Be sure to check the link. </a:t>
            </a:r>
          </a:p>
          <a:p>
            <a:pPr lvl="1">
              <a:buNone/>
            </a:pPr>
            <a:r>
              <a:rPr lang="en-US" altLang="zh-CN" sz="1600" dirty="0"/>
              <a:t>Introduction to </a:t>
            </a:r>
            <a:r>
              <a:rPr lang="en-US" altLang="zh-CN" sz="1600" dirty="0">
                <a:hlinkClick r:id="rId11"/>
              </a:rPr>
              <a:t>first </a:t>
            </a:r>
            <a:r>
              <a:rPr lang="en-US" altLang="zh-CN" sz="1600" dirty="0" err="1">
                <a:hlinkClick r:id="rId11"/>
              </a:rPr>
              <a:t>iPhone</a:t>
            </a:r>
            <a:r>
              <a:rPr lang="en-US" altLang="zh-CN" sz="1600" dirty="0">
                <a:hlinkClick r:id="rId11"/>
              </a:rPr>
              <a:t> application</a:t>
            </a:r>
            <a:endParaRPr lang="en-US" altLang="zh-CN" sz="1600" dirty="0"/>
          </a:p>
          <a:p>
            <a:pPr>
              <a:buNone/>
            </a:pPr>
            <a:endParaRPr lang="zh-CN" altLang="en-US" sz="2000" dirty="0"/>
          </a:p>
          <a:p>
            <a:endParaRPr lang="zh-CN" altLang="en-US" dirty="0"/>
          </a:p>
        </p:txBody>
      </p:sp>
      <p:pic>
        <p:nvPicPr>
          <p:cNvPr id="2050" name="Picture 2"/>
          <p:cNvPicPr>
            <a:picLocks noChangeAspect="1" noChangeArrowheads="1"/>
          </p:cNvPicPr>
          <p:nvPr/>
        </p:nvPicPr>
        <p:blipFill>
          <a:blip r:embed="rId12" cstate="print"/>
          <a:srcRect/>
          <a:stretch>
            <a:fillRect/>
          </a:stretch>
        </p:blipFill>
        <p:spPr bwMode="auto">
          <a:xfrm>
            <a:off x="395536" y="2492896"/>
            <a:ext cx="8283078" cy="1729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 Platform</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61073" y="1412875"/>
            <a:ext cx="6677391" cy="47529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CN" sz="2800">
                <a:ea typeface="宋体" pitchFamily="2" charset="-122"/>
              </a:rPr>
              <a:t>Schedule</a:t>
            </a:r>
          </a:p>
        </p:txBody>
      </p:sp>
      <p:sp>
        <p:nvSpPr>
          <p:cNvPr id="14342" name="Rectangle 3"/>
          <p:cNvSpPr>
            <a:spLocks noGrp="1" noChangeArrowheads="1"/>
          </p:cNvSpPr>
          <p:nvPr>
            <p:ph type="body" idx="1"/>
          </p:nvPr>
        </p:nvSpPr>
        <p:spPr/>
        <p:txBody>
          <a:bodyPr/>
          <a:lstStyle/>
          <a:p>
            <a:pPr eaLnBrk="1" hangingPunct="1"/>
            <a:r>
              <a:rPr lang="en-US" altLang="zh-CN" sz="1800" dirty="0">
                <a:ea typeface="宋体" pitchFamily="2" charset="-122"/>
              </a:rPr>
              <a:t>Meeting1 </a:t>
            </a:r>
          </a:p>
          <a:p>
            <a:pPr lvl="1" eaLnBrk="1" hangingPunct="1"/>
            <a:r>
              <a:rPr lang="en-US" altLang="zh-CN" sz="1600" dirty="0">
                <a:ea typeface="宋体" pitchFamily="2" charset="-122"/>
              </a:rPr>
              <a:t>Introduction to the Course</a:t>
            </a:r>
          </a:p>
          <a:p>
            <a:pPr lvl="1" eaLnBrk="1" hangingPunct="1"/>
            <a:r>
              <a:rPr lang="en-US" altLang="zh-CN" sz="1600" dirty="0">
                <a:ea typeface="宋体" pitchFamily="2" charset="-122"/>
              </a:rPr>
              <a:t>Programming (Machine Problem) and Reading Topic</a:t>
            </a:r>
          </a:p>
          <a:p>
            <a:pPr lvl="1" eaLnBrk="1" hangingPunct="1"/>
            <a:r>
              <a:rPr lang="en-US" altLang="zh-CN" sz="1600" dirty="0">
                <a:ea typeface="宋体" pitchFamily="2" charset="-122"/>
              </a:rPr>
              <a:t>Brief Introduction of Software development(lec0-82) and Software Engineering(lec1-108)</a:t>
            </a:r>
          </a:p>
          <a:p>
            <a:pPr eaLnBrk="1" hangingPunct="1"/>
            <a:r>
              <a:rPr lang="en-US" altLang="zh-CN" sz="1800" dirty="0">
                <a:ea typeface="宋体" pitchFamily="2" charset="-122"/>
              </a:rPr>
              <a:t>Meeting2 </a:t>
            </a:r>
          </a:p>
          <a:p>
            <a:pPr lvl="1" eaLnBrk="1" hangingPunct="1"/>
            <a:r>
              <a:rPr lang="en-US" altLang="zh-CN" sz="1600" dirty="0">
                <a:ea typeface="宋体" pitchFamily="2" charset="-122"/>
              </a:rPr>
              <a:t>Best Practices of Software Engineering-01BestPractices.ppt(57)</a:t>
            </a:r>
          </a:p>
          <a:p>
            <a:pPr lvl="1" eaLnBrk="1" hangingPunct="1"/>
            <a:r>
              <a:rPr lang="en-US" altLang="zh-CN" sz="1600" dirty="0">
                <a:ea typeface="宋体" pitchFamily="2" charset="-122"/>
              </a:rPr>
              <a:t>Introduction to Rational Unified Process-02RUP.ppt(39)</a:t>
            </a:r>
          </a:p>
          <a:p>
            <a:pPr eaLnBrk="1" hangingPunct="1"/>
            <a:r>
              <a:rPr lang="en-US" altLang="zh-CN" sz="1800" dirty="0">
                <a:ea typeface="宋体" pitchFamily="2" charset="-122"/>
              </a:rPr>
              <a:t>Meeting3 </a:t>
            </a:r>
          </a:p>
          <a:p>
            <a:pPr lvl="1" eaLnBrk="1" hangingPunct="1"/>
            <a:r>
              <a:rPr lang="en-US" altLang="zh-CN" sz="1600" dirty="0">
                <a:ea typeface="宋体" pitchFamily="2" charset="-122"/>
              </a:rPr>
              <a:t>Introduction to Object Orientation-03Introtooo.ppt(64)</a:t>
            </a:r>
          </a:p>
          <a:p>
            <a:pPr eaLnBrk="1" hangingPunct="1"/>
            <a:r>
              <a:rPr lang="en-US" altLang="zh-CN" sz="1800" dirty="0">
                <a:ea typeface="宋体" pitchFamily="2" charset="-122"/>
              </a:rPr>
              <a:t>Meeting4 </a:t>
            </a:r>
          </a:p>
          <a:p>
            <a:pPr lvl="1" eaLnBrk="1" hangingPunct="1"/>
            <a:r>
              <a:rPr lang="en-US" altLang="zh-CN" sz="1600" dirty="0">
                <a:ea typeface="宋体" pitchFamily="2" charset="-122"/>
              </a:rPr>
              <a:t>Requirements Overview-04reqover.ppt(37)</a:t>
            </a:r>
          </a:p>
          <a:p>
            <a:pPr eaLnBrk="1" hangingPunct="1"/>
            <a:r>
              <a:rPr lang="en-US" altLang="zh-CN" sz="1800" dirty="0">
                <a:ea typeface="宋体" pitchFamily="2" charset="-122"/>
              </a:rPr>
              <a:t>Meeting5 </a:t>
            </a:r>
          </a:p>
          <a:p>
            <a:pPr lvl="1" eaLnBrk="1" hangingPunct="1"/>
            <a:r>
              <a:rPr lang="en-US" altLang="zh-CN" sz="1600" dirty="0">
                <a:ea typeface="宋体" pitchFamily="2" charset="-122"/>
              </a:rPr>
              <a:t>Analysis and Design Overview-05adover.ppt(13)</a:t>
            </a:r>
          </a:p>
          <a:p>
            <a:pPr lvl="1" eaLnBrk="1" hangingPunct="1"/>
            <a:r>
              <a:rPr lang="en-US" altLang="zh-CN" sz="1600" dirty="0">
                <a:ea typeface="宋体" pitchFamily="2" charset="-122"/>
              </a:rPr>
              <a:t>Architectural Analysis-06archanalysis.ppt(36)</a:t>
            </a:r>
          </a:p>
          <a:p>
            <a:pPr lvl="2" eaLnBrk="1" hangingPunct="1"/>
            <a:endParaRPr lang="en-US" altLang="zh-CN" sz="1400" dirty="0">
              <a:ea typeface="宋体" pitchFamily="2" charset="-122"/>
            </a:endParaRPr>
          </a:p>
          <a:p>
            <a:pPr eaLnBrk="1" hangingPunct="1"/>
            <a:endParaRPr lang="en-US" altLang="zh-CN" sz="1800" dirty="0">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endParaRPr lang="zh-CN" altLang="en-US">
              <a:ea typeface="宋体" pitchFamily="2" charset="-122"/>
            </a:endParaRPr>
          </a:p>
        </p:txBody>
      </p:sp>
      <p:sp>
        <p:nvSpPr>
          <p:cNvPr id="15366" name="Rectangle 3"/>
          <p:cNvSpPr>
            <a:spLocks noGrp="1" noChangeArrowheads="1"/>
          </p:cNvSpPr>
          <p:nvPr>
            <p:ph type="body" idx="1"/>
          </p:nvPr>
        </p:nvSpPr>
        <p:spPr/>
        <p:txBody>
          <a:bodyPr/>
          <a:lstStyle/>
          <a:p>
            <a:pPr eaLnBrk="1" hangingPunct="1">
              <a:lnSpc>
                <a:spcPct val="80000"/>
              </a:lnSpc>
            </a:pPr>
            <a:r>
              <a:rPr lang="en-US" altLang="zh-CN" sz="2000" dirty="0">
                <a:ea typeface="宋体" pitchFamily="2" charset="-122"/>
              </a:rPr>
              <a:t>Meeting6 </a:t>
            </a:r>
          </a:p>
          <a:p>
            <a:pPr lvl="1" eaLnBrk="1" hangingPunct="1">
              <a:lnSpc>
                <a:spcPct val="80000"/>
              </a:lnSpc>
            </a:pPr>
            <a:r>
              <a:rPr lang="en-US" altLang="zh-CN" sz="1800" dirty="0">
                <a:ea typeface="宋体" pitchFamily="2" charset="-122"/>
              </a:rPr>
              <a:t>Use-Case Analysis-07ucanylysis.ppt(79)</a:t>
            </a:r>
          </a:p>
          <a:p>
            <a:pPr>
              <a:lnSpc>
                <a:spcPct val="80000"/>
              </a:lnSpc>
            </a:pPr>
            <a:r>
              <a:rPr lang="en-US" altLang="zh-CN" sz="2000" dirty="0">
                <a:ea typeface="宋体" pitchFamily="2" charset="-122"/>
              </a:rPr>
              <a:t>Meeting7 </a:t>
            </a:r>
          </a:p>
          <a:p>
            <a:pPr lvl="1" eaLnBrk="1" hangingPunct="1">
              <a:lnSpc>
                <a:spcPct val="80000"/>
              </a:lnSpc>
            </a:pPr>
            <a:r>
              <a:rPr lang="en-US" altLang="zh-CN" sz="1800" dirty="0">
                <a:ea typeface="宋体" pitchFamily="2" charset="-122"/>
              </a:rPr>
              <a:t>Architectural Design-08archdesign.ppt(68)</a:t>
            </a:r>
          </a:p>
          <a:p>
            <a:pPr eaLnBrk="1" hangingPunct="1">
              <a:lnSpc>
                <a:spcPct val="80000"/>
              </a:lnSpc>
            </a:pPr>
            <a:r>
              <a:rPr lang="en-US" altLang="zh-CN" sz="2000" dirty="0">
                <a:ea typeface="宋体" pitchFamily="2" charset="-122"/>
              </a:rPr>
              <a:t>Meeting8 </a:t>
            </a:r>
          </a:p>
          <a:p>
            <a:pPr lvl="1" eaLnBrk="1" hangingPunct="1">
              <a:lnSpc>
                <a:spcPct val="80000"/>
              </a:lnSpc>
            </a:pPr>
            <a:r>
              <a:rPr lang="en-US" altLang="zh-CN" sz="1800" dirty="0">
                <a:ea typeface="宋体" pitchFamily="2" charset="-122"/>
              </a:rPr>
              <a:t>Describe Concurrency-09descrcon.ppt(28)</a:t>
            </a:r>
          </a:p>
          <a:p>
            <a:pPr lvl="1" eaLnBrk="1" hangingPunct="1">
              <a:lnSpc>
                <a:spcPct val="80000"/>
              </a:lnSpc>
            </a:pPr>
            <a:r>
              <a:rPr lang="en-US" altLang="zh-CN" sz="1800" dirty="0">
                <a:ea typeface="宋体" pitchFamily="2" charset="-122"/>
              </a:rPr>
              <a:t>Describe Distributeion-10decrdis.ppt(28)</a:t>
            </a:r>
          </a:p>
          <a:p>
            <a:pPr eaLnBrk="1" hangingPunct="1">
              <a:lnSpc>
                <a:spcPct val="80000"/>
              </a:lnSpc>
            </a:pPr>
            <a:r>
              <a:rPr lang="en-US" altLang="zh-CN" sz="2000" dirty="0">
                <a:ea typeface="宋体" pitchFamily="2" charset="-122"/>
              </a:rPr>
              <a:t>Meeting9 </a:t>
            </a:r>
          </a:p>
          <a:p>
            <a:pPr lvl="1" eaLnBrk="1" hangingPunct="1">
              <a:lnSpc>
                <a:spcPct val="80000"/>
              </a:lnSpc>
            </a:pPr>
            <a:r>
              <a:rPr lang="en-US" altLang="zh-CN" sz="1800" dirty="0">
                <a:ea typeface="宋体" pitchFamily="2" charset="-122"/>
              </a:rPr>
              <a:t>Use-Case Design-11ucdesign.ppt(38)</a:t>
            </a:r>
          </a:p>
          <a:p>
            <a:pPr eaLnBrk="1" hangingPunct="1">
              <a:lnSpc>
                <a:spcPct val="80000"/>
              </a:lnSpc>
            </a:pPr>
            <a:r>
              <a:rPr lang="en-US" altLang="zh-CN" sz="2000" dirty="0">
                <a:ea typeface="宋体" pitchFamily="2" charset="-122"/>
              </a:rPr>
              <a:t>Meeting10 </a:t>
            </a:r>
          </a:p>
          <a:p>
            <a:pPr lvl="1" eaLnBrk="1" hangingPunct="1">
              <a:lnSpc>
                <a:spcPct val="80000"/>
              </a:lnSpc>
            </a:pPr>
            <a:r>
              <a:rPr lang="en-US" altLang="zh-CN" sz="1800" dirty="0">
                <a:ea typeface="宋体" pitchFamily="2" charset="-122"/>
              </a:rPr>
              <a:t>Subsystem Design-12ssdesign.ppt(32)</a:t>
            </a:r>
          </a:p>
          <a:p>
            <a:pPr eaLnBrk="1" hangingPunct="1">
              <a:lnSpc>
                <a:spcPct val="80000"/>
              </a:lnSpc>
            </a:pPr>
            <a:r>
              <a:rPr lang="en-US" altLang="zh-CN" sz="2000" dirty="0">
                <a:ea typeface="宋体" pitchFamily="2" charset="-122"/>
              </a:rPr>
              <a:t>Meeting11 </a:t>
            </a:r>
          </a:p>
          <a:p>
            <a:pPr lvl="1" eaLnBrk="1" hangingPunct="1">
              <a:lnSpc>
                <a:spcPct val="80000"/>
              </a:lnSpc>
            </a:pPr>
            <a:r>
              <a:rPr lang="en-US" altLang="zh-CN" sz="1800" dirty="0">
                <a:ea typeface="宋体" pitchFamily="2" charset="-122"/>
              </a:rPr>
              <a:t>Class Design-13classdesign.ppt(131)</a:t>
            </a:r>
          </a:p>
          <a:p>
            <a:pPr eaLnBrk="1" hangingPunct="1">
              <a:lnSpc>
                <a:spcPct val="80000"/>
              </a:lnSpc>
            </a:pPr>
            <a:r>
              <a:rPr lang="en-US" altLang="zh-CN" sz="2000" dirty="0">
                <a:ea typeface="宋体" pitchFamily="2" charset="-122"/>
              </a:rPr>
              <a:t>Meeting12 </a:t>
            </a:r>
          </a:p>
          <a:p>
            <a:pPr lvl="1" eaLnBrk="1" hangingPunct="1">
              <a:lnSpc>
                <a:spcPct val="80000"/>
              </a:lnSpc>
            </a:pPr>
            <a:r>
              <a:rPr lang="en-US" altLang="zh-CN" sz="1800" dirty="0">
                <a:ea typeface="宋体" pitchFamily="2" charset="-122"/>
              </a:rPr>
              <a:t> </a:t>
            </a:r>
            <a:r>
              <a:rPr lang="en-US" altLang="zh-CN" sz="1800" b="1" i="1" u="sng" dirty="0">
                <a:ea typeface="宋体" pitchFamily="2" charset="-122"/>
              </a:rPr>
              <a:t>Exam</a:t>
            </a:r>
          </a:p>
          <a:p>
            <a:pPr lvl="1" eaLnBrk="1" hangingPunct="1">
              <a:lnSpc>
                <a:spcPct val="80000"/>
              </a:lnSpc>
            </a:pPr>
            <a:endParaRPr lang="en-US" altLang="zh-CN" sz="1800" b="1" i="1" u="sng" dirty="0">
              <a:ea typeface="宋体" pitchFamily="2" charset="-122"/>
            </a:endParaRPr>
          </a:p>
          <a:p>
            <a:pPr eaLnBrk="1" hangingPunct="1">
              <a:lnSpc>
                <a:spcPct val="80000"/>
              </a:lnSpc>
            </a:pPr>
            <a:endParaRPr lang="zh-CN" altLang="en-US" sz="2000" dirty="0">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SE education :Cloud and Mobile</a:t>
            </a:r>
            <a:endParaRPr lang="zh-CN" altLang="en-US" dirty="0"/>
          </a:p>
        </p:txBody>
      </p:sp>
    </p:spTree>
    <p:extLst>
      <p:ext uri="{BB962C8B-B14F-4D97-AF65-F5344CB8AC3E}">
        <p14:creationId xmlns:p14="http://schemas.microsoft.com/office/powerpoint/2010/main" val="1186390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sz="2400" dirty="0"/>
              <a:t>CS169: Software Engineering, University of California, Berkeley Armando Fox &amp; David Patterson</a:t>
            </a:r>
            <a:endParaRPr lang="zh-CN" altLang="en-US" sz="2400" dirty="0"/>
          </a:p>
        </p:txBody>
      </p:sp>
      <p:sp>
        <p:nvSpPr>
          <p:cNvPr id="3" name="内容占位符 2"/>
          <p:cNvSpPr>
            <a:spLocks noGrp="1"/>
          </p:cNvSpPr>
          <p:nvPr>
            <p:ph idx="1"/>
          </p:nvPr>
        </p:nvSpPr>
        <p:spPr/>
        <p:txBody>
          <a:bodyPr/>
          <a:lstStyle/>
          <a:p>
            <a:r>
              <a:rPr lang="en-US" altLang="zh-CN" b="1" dirty="0"/>
              <a:t>What is covered in the course?</a:t>
            </a:r>
          </a:p>
          <a:p>
            <a:pPr lvl="1"/>
            <a:r>
              <a:rPr lang="en-US" altLang="zh-CN" dirty="0"/>
              <a:t>Introduction to SaaS and software lifecycles: Waterfall, Spiral, RUP, Agile</a:t>
            </a:r>
          </a:p>
          <a:p>
            <a:pPr lvl="1"/>
            <a:r>
              <a:rPr lang="en-US" altLang="zh-CN" dirty="0"/>
              <a:t>Project Management: Pair programming and Scrum vs. Planning and Project manager</a:t>
            </a:r>
          </a:p>
          <a:p>
            <a:pPr lvl="1"/>
            <a:r>
              <a:rPr lang="en-US" altLang="zh-CN" dirty="0"/>
              <a:t>Requirements Elicitation: User Stories vs. Contracts</a:t>
            </a:r>
          </a:p>
          <a:p>
            <a:pPr lvl="1"/>
            <a:r>
              <a:rPr lang="en-US" altLang="zh-CN" dirty="0"/>
              <a:t>Testing: Behavior Driven Design and Test Driven Development vs. Code then test</a:t>
            </a:r>
          </a:p>
          <a:p>
            <a:pPr lvl="1"/>
            <a:r>
              <a:rPr lang="en-US" altLang="zh-CN" dirty="0"/>
              <a:t>Maintenance: Legacy, Refactoring, and Agile</a:t>
            </a:r>
          </a:p>
          <a:p>
            <a:pPr lvl="1"/>
            <a:r>
              <a:rPr lang="en-US" altLang="zh-CN" dirty="0"/>
              <a:t>Version control systems and releases</a:t>
            </a:r>
          </a:p>
          <a:p>
            <a:pPr lvl="1"/>
            <a:r>
              <a:rPr lang="en-US" altLang="zh-CN" dirty="0"/>
              <a:t>Design patterns</a:t>
            </a:r>
          </a:p>
          <a:p>
            <a:pPr lvl="1"/>
            <a:r>
              <a:rPr lang="en-US" altLang="zh-CN" dirty="0"/>
              <a:t>Performance, reliability, and security</a:t>
            </a:r>
          </a:p>
          <a:p>
            <a:pPr marL="0" indent="0">
              <a:buNone/>
            </a:pPr>
            <a:endParaRPr lang="zh-CN" altLang="en-US" dirty="0"/>
          </a:p>
        </p:txBody>
      </p:sp>
      <p:sp>
        <p:nvSpPr>
          <p:cNvPr id="4" name="矩形 3"/>
          <p:cNvSpPr/>
          <p:nvPr/>
        </p:nvSpPr>
        <p:spPr>
          <a:xfrm>
            <a:off x="2123728" y="6427113"/>
            <a:ext cx="4270977" cy="430887"/>
          </a:xfrm>
          <a:prstGeom prst="rect">
            <a:avLst/>
          </a:prstGeom>
        </p:spPr>
        <p:txBody>
          <a:bodyPr wrap="none">
            <a:spAutoFit/>
          </a:bodyPr>
          <a:lstStyle/>
          <a:p>
            <a:r>
              <a:rPr lang="en-US" dirty="0"/>
              <a:t>http://www.saasbook.info/instructors</a:t>
            </a:r>
          </a:p>
        </p:txBody>
      </p:sp>
    </p:spTree>
    <p:extLst>
      <p:ext uri="{BB962C8B-B14F-4D97-AF65-F5344CB8AC3E}">
        <p14:creationId xmlns:p14="http://schemas.microsoft.com/office/powerpoint/2010/main" val="7318242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04664"/>
            <a:ext cx="8208962" cy="5760640"/>
          </a:xfrm>
        </p:spPr>
        <p:txBody>
          <a:bodyPr/>
          <a:lstStyle/>
          <a:p>
            <a:pPr algn="l"/>
            <a:r>
              <a:rPr lang="en-US" altLang="zh-CN" b="1" dirty="0"/>
              <a:t>What is the format of the course?</a:t>
            </a:r>
          </a:p>
          <a:p>
            <a:pPr lvl="1" algn="l"/>
            <a:r>
              <a:rPr lang="en-US" altLang="zh-CN" dirty="0"/>
              <a:t>One semester (14 weeks), 3 hours of lecture per week, and 1 hour of TA-led discussion per week.</a:t>
            </a:r>
          </a:p>
          <a:p>
            <a:pPr algn="l"/>
            <a:r>
              <a:rPr lang="en-US" altLang="zh-CN" b="1" dirty="0"/>
              <a:t>How are students assessed? </a:t>
            </a:r>
            <a:r>
              <a:rPr lang="en-US" altLang="zh-CN" dirty="0"/>
              <a:t>multiple means. </a:t>
            </a:r>
          </a:p>
          <a:p>
            <a:pPr lvl="1" algn="l"/>
            <a:r>
              <a:rPr lang="en-US" altLang="zh-CN" dirty="0"/>
              <a:t>Seven programming assignments, which are </a:t>
            </a:r>
            <a:r>
              <a:rPr lang="en-US" altLang="zh-CN" dirty="0" err="1"/>
              <a:t>autograded</a:t>
            </a:r>
            <a:endParaRPr lang="en-US" altLang="zh-CN" dirty="0"/>
          </a:p>
          <a:p>
            <a:pPr lvl="1" algn="l"/>
            <a:r>
              <a:rPr lang="en-US" altLang="zh-CN" dirty="0"/>
              <a:t>Two midterm exams</a:t>
            </a:r>
          </a:p>
          <a:p>
            <a:pPr lvl="1" algn="l"/>
            <a:r>
              <a:rPr lang="en-US" altLang="zh-CN" dirty="0"/>
              <a:t>Semester long team project for external non-technical customer done in 4 iterations. Customers give feedback with each iteration, and a TA grades each iteration.</a:t>
            </a:r>
          </a:p>
          <a:p>
            <a:pPr lvl="1" algn="l"/>
            <a:r>
              <a:rPr lang="en-US" altLang="zh-CN" dirty="0"/>
              <a:t>Final poster session, including demonstrating the application to the customer.</a:t>
            </a:r>
          </a:p>
          <a:p>
            <a:pPr algn="l"/>
            <a:r>
              <a:rPr lang="en-US" altLang="zh-CN" sz="2000" dirty="0"/>
              <a:t>This course is the basis of two massive open online courses (MOOCs) from UC Berkeley and </a:t>
            </a:r>
            <a:r>
              <a:rPr lang="en-US" altLang="zh-CN" sz="2000" dirty="0" err="1"/>
              <a:t>EdX</a:t>
            </a:r>
            <a:r>
              <a:rPr lang="en-US" altLang="zh-CN" sz="2000" dirty="0"/>
              <a:t>: CS169.1X covers the first six weeks of the Berkeley course, and CS169.2X covers the next six weeks.</a:t>
            </a:r>
          </a:p>
        </p:txBody>
      </p:sp>
    </p:spTree>
    <p:extLst>
      <p:ext uri="{BB962C8B-B14F-4D97-AF65-F5344CB8AC3E}">
        <p14:creationId xmlns:p14="http://schemas.microsoft.com/office/powerpoint/2010/main" val="38360028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Course textbooks and materials</a:t>
            </a:r>
          </a:p>
          <a:p>
            <a:pPr lvl="1"/>
            <a:r>
              <a:rPr lang="en-US" altLang="zh-CN" i="1" dirty="0"/>
              <a:t>Engineering Software as a Service: An Agile Approach Using Cloud Computing</a:t>
            </a:r>
            <a:r>
              <a:rPr lang="en-US" altLang="zh-CN" dirty="0"/>
              <a:t>,</a:t>
            </a:r>
          </a:p>
          <a:p>
            <a:pPr lvl="1"/>
            <a:r>
              <a:rPr lang="en-US" altLang="zh-CN" dirty="0"/>
              <a:t>by Armando Fox and David Patterson, Strawberry Canyon Publisher, 2013.</a:t>
            </a:r>
          </a:p>
          <a:p>
            <a:r>
              <a:rPr lang="en-US" altLang="zh-CN" b="1" dirty="0"/>
              <a:t>Why do you teach the course this way?</a:t>
            </a:r>
          </a:p>
          <a:p>
            <a:pPr lvl="1"/>
            <a:r>
              <a:rPr lang="en-US" altLang="zh-CN" dirty="0"/>
              <a:t>The full answer is in the </a:t>
            </a:r>
            <a:r>
              <a:rPr lang="en-US" altLang="zh-CN" i="1" dirty="0"/>
              <a:t>Communications of the ACM </a:t>
            </a:r>
            <a:r>
              <a:rPr lang="en-US" altLang="zh-CN" dirty="0"/>
              <a:t>article “</a:t>
            </a:r>
            <a:r>
              <a:rPr lang="en-US" altLang="zh-CN" dirty="0">
                <a:solidFill>
                  <a:srgbClr val="FF0000"/>
                </a:solidFill>
              </a:rPr>
              <a:t>Viewpoint: Crossing the Software Education Chasm</a:t>
            </a:r>
            <a:r>
              <a:rPr lang="en-US" altLang="zh-CN" dirty="0"/>
              <a:t>,” May 2012, pp. 17-22.</a:t>
            </a:r>
            <a:endParaRPr lang="zh-CN" altLang="en-US" dirty="0"/>
          </a:p>
          <a:p>
            <a:endParaRPr lang="zh-CN" altLang="en-US" dirty="0"/>
          </a:p>
        </p:txBody>
      </p:sp>
    </p:spTree>
    <p:extLst>
      <p:ext uri="{BB962C8B-B14F-4D97-AF65-F5344CB8AC3E}">
        <p14:creationId xmlns:p14="http://schemas.microsoft.com/office/powerpoint/2010/main" val="157535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Whatʼs</a:t>
            </a:r>
            <a:r>
              <a:rPr lang="en-US" altLang="zh-CN" dirty="0"/>
              <a:t> the problem?!</a:t>
            </a:r>
            <a:endParaRPr lang="zh-CN" altLang="en-US" dirty="0"/>
          </a:p>
        </p:txBody>
      </p:sp>
      <p:sp>
        <p:nvSpPr>
          <p:cNvPr id="3" name="内容占位符 2"/>
          <p:cNvSpPr>
            <a:spLocks noGrp="1"/>
          </p:cNvSpPr>
          <p:nvPr>
            <p:ph idx="1"/>
          </p:nvPr>
        </p:nvSpPr>
        <p:spPr/>
        <p:txBody>
          <a:bodyPr/>
          <a:lstStyle/>
          <a:p>
            <a:r>
              <a:rPr lang="en-US" altLang="zh-CN" dirty="0"/>
              <a:t>New </a:t>
            </a:r>
            <a:r>
              <a:rPr lang="en-US" altLang="zh-CN" dirty="0" err="1"/>
              <a:t>dev</a:t>
            </a:r>
            <a:r>
              <a:rPr lang="en-US" altLang="zh-CN" dirty="0"/>
              <a:t> hires good at coding, debugging</a:t>
            </a:r>
            <a:r>
              <a:rPr lang="en-US" altLang="zh-CN" b="1" dirty="0"/>
              <a:t>* </a:t>
            </a:r>
            <a:r>
              <a:rPr lang="en-US" altLang="zh-CN" dirty="0"/>
              <a:t>!</a:t>
            </a:r>
          </a:p>
          <a:p>
            <a:r>
              <a:rPr lang="en-US" altLang="zh-CN" b="1" dirty="0"/>
              <a:t>New hires are </a:t>
            </a:r>
            <a:r>
              <a:rPr lang="en-US" altLang="zh-CN" b="1" dirty="0">
                <a:solidFill>
                  <a:srgbClr val="FF0000"/>
                </a:solidFill>
              </a:rPr>
              <a:t>NOT</a:t>
            </a:r>
            <a:r>
              <a:rPr lang="en-US" altLang="zh-CN" b="1" dirty="0"/>
              <a:t> </a:t>
            </a:r>
            <a:r>
              <a:rPr lang="en-US" altLang="zh-CN" dirty="0"/>
              <a:t>good at:!</a:t>
            </a:r>
          </a:p>
          <a:p>
            <a:pPr lvl="1"/>
            <a:r>
              <a:rPr lang="en-US" altLang="zh-CN" dirty="0"/>
              <a:t>testing!</a:t>
            </a:r>
          </a:p>
          <a:p>
            <a:pPr lvl="1"/>
            <a:r>
              <a:rPr lang="en-US" altLang="zh-CN" dirty="0"/>
              <a:t>working in teams!</a:t>
            </a:r>
          </a:p>
          <a:p>
            <a:pPr lvl="1"/>
            <a:r>
              <a:rPr lang="en-US" altLang="zh-CN" dirty="0"/>
              <a:t>communicating with customers!</a:t>
            </a:r>
          </a:p>
          <a:p>
            <a:pPr lvl="1"/>
            <a:r>
              <a:rPr lang="en-US" altLang="zh-CN" dirty="0"/>
              <a:t>dealing with legacy software!</a:t>
            </a:r>
          </a:p>
          <a:p>
            <a:r>
              <a:rPr lang="en-US" altLang="zh-CN" dirty="0">
                <a:solidFill>
                  <a:srgbClr val="FF0000"/>
                </a:solidFill>
              </a:rPr>
              <a:t>Complaint</a:t>
            </a:r>
            <a:r>
              <a:rPr lang="en-US" altLang="zh-CN" dirty="0"/>
              <a:t>: SWE courses teach </a:t>
            </a:r>
            <a:r>
              <a:rPr lang="en-US" altLang="zh-CN" dirty="0">
                <a:solidFill>
                  <a:srgbClr val="FF0000"/>
                </a:solidFill>
              </a:rPr>
              <a:t>outdated</a:t>
            </a:r>
            <a:r>
              <a:rPr lang="en-US" altLang="zh-CN" dirty="0"/>
              <a:t> methodologies, avoid these </a:t>
            </a:r>
            <a:r>
              <a:rPr lang="en-US" altLang="zh-CN" dirty="0">
                <a:solidFill>
                  <a:srgbClr val="FF0000"/>
                </a:solidFill>
              </a:rPr>
              <a:t>real problems</a:t>
            </a:r>
            <a:r>
              <a:rPr lang="en-US" altLang="zh-CN" dirty="0"/>
              <a:t>!</a:t>
            </a:r>
          </a:p>
          <a:p>
            <a:r>
              <a:rPr lang="en-US" altLang="zh-CN" dirty="0">
                <a:solidFill>
                  <a:srgbClr val="FF0000"/>
                </a:solidFill>
              </a:rPr>
              <a:t>Constraint</a:t>
            </a:r>
            <a:r>
              <a:rPr lang="en-US" altLang="zh-CN" dirty="0"/>
              <a:t>: Undergrad spends ~12 hr./week per course = 3 work-weeks during semester!</a:t>
            </a:r>
          </a:p>
          <a:p>
            <a:r>
              <a:rPr lang="en-US" altLang="zh-CN" b="1" dirty="0"/>
              <a:t>*</a:t>
            </a:r>
            <a:r>
              <a:rPr lang="en-US" altLang="zh-CN" dirty="0"/>
              <a:t>Sources: Google, eBay, Amazon, Microsoft, Facebook, &amp; </a:t>
            </a:r>
            <a:r>
              <a:rPr lang="en-US" altLang="zh-CN" dirty="0" err="1"/>
              <a:t>Begel</a:t>
            </a:r>
            <a:r>
              <a:rPr lang="en-US" altLang="zh-CN" dirty="0"/>
              <a:t> et al. 2008 study! </a:t>
            </a:r>
            <a:endParaRPr lang="zh-CN" altLang="en-US" dirty="0"/>
          </a:p>
        </p:txBody>
      </p:sp>
    </p:spTree>
    <p:extLst>
      <p:ext uri="{BB962C8B-B14F-4D97-AF65-F5344CB8AC3E}">
        <p14:creationId xmlns:p14="http://schemas.microsoft.com/office/powerpoint/2010/main" val="269379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dissolv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ssolv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Conferences by </a:t>
            </a:r>
            <a:r>
              <a:rPr lang="en-US" altLang="zh-CN" dirty="0" err="1"/>
              <a:t>SigSoft</a:t>
            </a:r>
            <a:endParaRPr lang="en-US" dirty="0"/>
          </a:p>
        </p:txBody>
      </p:sp>
      <p:sp>
        <p:nvSpPr>
          <p:cNvPr id="3" name="内容占位符 2"/>
          <p:cNvSpPr>
            <a:spLocks noGrp="1"/>
          </p:cNvSpPr>
          <p:nvPr>
            <p:ph idx="1"/>
          </p:nvPr>
        </p:nvSpPr>
        <p:spPr/>
        <p:txBody>
          <a:bodyPr/>
          <a:lstStyle/>
          <a:p>
            <a:r>
              <a:rPr lang="en-US" sz="1050" dirty="0"/>
              <a:t>ASE</a:t>
            </a:r>
          </a:p>
          <a:p>
            <a:r>
              <a:rPr lang="en-US" sz="1050" u="sng" dirty="0">
                <a:hlinkClick r:id="rId2"/>
              </a:rPr>
              <a:t>Automated Software Engineering Conference</a:t>
            </a:r>
            <a:r>
              <a:rPr lang="en-US" sz="1050" dirty="0"/>
              <a:t>: held every 12 months, in September in even-numbered years, in November in odd-numbered years.</a:t>
            </a:r>
          </a:p>
          <a:p>
            <a:r>
              <a:rPr lang="en-US" sz="1050" dirty="0"/>
              <a:t>DEBS</a:t>
            </a:r>
          </a:p>
          <a:p>
            <a:r>
              <a:rPr lang="en-US" sz="1050" u="sng" dirty="0">
                <a:hlinkClick r:id="rId3"/>
              </a:rPr>
              <a:t>International Conference on Distributed and Event-based Systems</a:t>
            </a:r>
            <a:r>
              <a:rPr lang="en-US" sz="1050" dirty="0"/>
              <a:t>: held every 12 months, typically in June.</a:t>
            </a:r>
          </a:p>
          <a:p>
            <a:r>
              <a:rPr lang="en-US" sz="1050" dirty="0"/>
              <a:t>ESEC/FSE</a:t>
            </a:r>
          </a:p>
          <a:p>
            <a:r>
              <a:rPr lang="en-US" sz="1050" u="sng" dirty="0">
                <a:hlinkClick r:id="rId4"/>
              </a:rPr>
              <a:t>Joint European Software Engineering Conference and Symposium on the Foundations of Software Engineering</a:t>
            </a:r>
            <a:r>
              <a:rPr lang="en-US" sz="1050" dirty="0"/>
              <a:t>: held annually. Formerly alternating between ESEC/FSE every other year, alternating with FSE. A list of </a:t>
            </a:r>
            <a:r>
              <a:rPr lang="en-US" sz="1050" u="sng" dirty="0">
                <a:hlinkClick r:id="rId5"/>
              </a:rPr>
              <a:t>past ESEC/FSE conferences</a:t>
            </a:r>
            <a:r>
              <a:rPr lang="en-US" sz="1050" dirty="0"/>
              <a:t> is below.</a:t>
            </a:r>
          </a:p>
          <a:p>
            <a:r>
              <a:rPr lang="en-US" sz="1050" dirty="0"/>
              <a:t>ESEM</a:t>
            </a:r>
          </a:p>
          <a:p>
            <a:r>
              <a:rPr lang="en-US" sz="1050" u="sng" dirty="0">
                <a:hlinkClick r:id="rId6"/>
              </a:rPr>
              <a:t>International Symposium on Empirical Software Engineering and Management</a:t>
            </a:r>
            <a:r>
              <a:rPr lang="en-US" sz="1050" dirty="0"/>
              <a:t>: held every 12 months, typically in the fall.</a:t>
            </a:r>
          </a:p>
          <a:p>
            <a:r>
              <a:rPr lang="en-US" sz="1050" dirty="0"/>
              <a:t>ICPE</a:t>
            </a:r>
          </a:p>
          <a:p>
            <a:r>
              <a:rPr lang="en-US" sz="1050" u="sng" dirty="0">
                <a:hlinkClick r:id="rId7"/>
              </a:rPr>
              <a:t>International Conference on Performance Engineering</a:t>
            </a:r>
            <a:r>
              <a:rPr lang="en-US" sz="1050" dirty="0"/>
              <a:t>: held every 12 months, typically in April.</a:t>
            </a:r>
          </a:p>
          <a:p>
            <a:r>
              <a:rPr lang="en-US" sz="1050" dirty="0"/>
              <a:t>ICSE</a:t>
            </a:r>
          </a:p>
          <a:p>
            <a:r>
              <a:rPr lang="en-US" sz="1050" u="sng" dirty="0">
                <a:hlinkClick r:id="rId8"/>
              </a:rPr>
              <a:t>International Conference on Software Engineering</a:t>
            </a:r>
            <a:r>
              <a:rPr lang="en-US" sz="1050" dirty="0"/>
              <a:t>: held every 12 months, typically in May. ICSE Conferences' </a:t>
            </a:r>
            <a:r>
              <a:rPr lang="en-US" sz="1050" u="sng" dirty="0">
                <a:hlinkClick r:id="rId9"/>
              </a:rPr>
              <a:t>history page</a:t>
            </a:r>
            <a:r>
              <a:rPr lang="en-US" sz="1050" dirty="0"/>
              <a:t> lists past events.</a:t>
            </a:r>
          </a:p>
          <a:p>
            <a:r>
              <a:rPr lang="en-US" sz="1050" dirty="0"/>
              <a:t>ISSTA</a:t>
            </a:r>
          </a:p>
          <a:p>
            <a:r>
              <a:rPr lang="en-US" sz="1050" u="sng" dirty="0">
                <a:hlinkClick r:id="rId10"/>
              </a:rPr>
              <a:t>International Symposium on Software Testing &amp; Analysis</a:t>
            </a:r>
            <a:r>
              <a:rPr lang="en-US" sz="1050" dirty="0"/>
              <a:t>: held every 12 months, typically in July or August.</a:t>
            </a:r>
          </a:p>
          <a:p>
            <a:r>
              <a:rPr lang="en-US" sz="1050" dirty="0" err="1"/>
              <a:t>MOBILESoft</a:t>
            </a:r>
            <a:endParaRPr lang="en-US" sz="1050" dirty="0"/>
          </a:p>
          <a:p>
            <a:r>
              <a:rPr lang="en-US" sz="1050" u="sng" dirty="0">
                <a:hlinkClick r:id="rId11"/>
              </a:rPr>
              <a:t>International Conference on Mobile Software Engineering and Systems</a:t>
            </a:r>
            <a:r>
              <a:rPr lang="en-US" sz="1050" dirty="0"/>
              <a:t>: held every 12 months, collocated with </a:t>
            </a:r>
            <a:r>
              <a:rPr lang="en-US" sz="1050" u="sng" dirty="0">
                <a:hlinkClick r:id="rId12"/>
              </a:rPr>
              <a:t>ICSE</a:t>
            </a:r>
            <a:r>
              <a:rPr lang="en-US" sz="1050" dirty="0"/>
              <a:t>.</a:t>
            </a:r>
          </a:p>
          <a:p>
            <a:r>
              <a:rPr lang="en-US" sz="1050" dirty="0" err="1"/>
              <a:t>MoDELS</a:t>
            </a:r>
            <a:endParaRPr lang="en-US" sz="1050" dirty="0"/>
          </a:p>
          <a:p>
            <a:r>
              <a:rPr lang="en-US" sz="1050" u="sng" dirty="0">
                <a:hlinkClick r:id="rId13"/>
              </a:rPr>
              <a:t>International Conference on Model-Driven Engineering Languages and Systems</a:t>
            </a:r>
            <a:r>
              <a:rPr lang="en-US" sz="1050" dirty="0"/>
              <a:t>: held every 12 months, typically in October.</a:t>
            </a:r>
          </a:p>
          <a:p>
            <a:endParaRPr lang="en-US" sz="1050" dirty="0"/>
          </a:p>
        </p:txBody>
      </p:sp>
    </p:spTree>
    <p:extLst>
      <p:ext uri="{BB962C8B-B14F-4D97-AF65-F5344CB8AC3E}">
        <p14:creationId xmlns:p14="http://schemas.microsoft.com/office/powerpoint/2010/main" val="1695533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Approach: SW Eng. With SaaS!</a:t>
            </a:r>
            <a:endParaRPr lang="zh-CN" altLang="en-US" dirty="0"/>
          </a:p>
        </p:txBody>
      </p:sp>
      <p:sp>
        <p:nvSpPr>
          <p:cNvPr id="3" name="内容占位符 2"/>
          <p:cNvSpPr>
            <a:spLocks noGrp="1"/>
          </p:cNvSpPr>
          <p:nvPr>
            <p:ph idx="1"/>
          </p:nvPr>
        </p:nvSpPr>
        <p:spPr/>
        <p:txBody>
          <a:bodyPr/>
          <a:lstStyle/>
          <a:p>
            <a:r>
              <a:rPr lang="en-US" altLang="zh-CN" dirty="0"/>
              <a:t>Teach SaaS &amp; cloud computing using Rails!</a:t>
            </a:r>
          </a:p>
          <a:p>
            <a:pPr lvl="1"/>
            <a:r>
              <a:rPr lang="en-US" altLang="zh-CN" dirty="0"/>
              <a:t>– </a:t>
            </a:r>
            <a:r>
              <a:rPr lang="en-US" altLang="zh-CN" b="1" dirty="0"/>
              <a:t>High productivity!</a:t>
            </a:r>
          </a:p>
          <a:p>
            <a:pPr lvl="1"/>
            <a:r>
              <a:rPr lang="en-US" altLang="zh-CN" dirty="0"/>
              <a:t>– Great testing tools, ease of public deployment!</a:t>
            </a:r>
          </a:p>
          <a:p>
            <a:r>
              <a:rPr lang="en-US" altLang="zh-CN" dirty="0"/>
              <a:t>•Emphasizes testing at all levels!</a:t>
            </a:r>
          </a:p>
          <a:p>
            <a:pPr lvl="1"/>
            <a:r>
              <a:rPr lang="en-US" altLang="zh-CN" dirty="0"/>
              <a:t>– 2 of 16 projects: 100% unit test (statement)coverage, 100ʼs integration tests!</a:t>
            </a:r>
          </a:p>
          <a:p>
            <a:r>
              <a:rPr lang="en-US" altLang="zh-CN" dirty="0"/>
              <a:t>Small-team, Agile development !</a:t>
            </a:r>
          </a:p>
          <a:p>
            <a:pPr lvl="1"/>
            <a:r>
              <a:rPr lang="en-US" altLang="zh-CN" dirty="0"/>
              <a:t>– Projects varied in amount of functionality—not code quality!</a:t>
            </a:r>
          </a:p>
          <a:p>
            <a:pPr lvl="1"/>
            <a:r>
              <a:rPr lang="en-US" altLang="zh-CN" dirty="0"/>
              <a:t>– Agile is great fit for classroom!</a:t>
            </a:r>
          </a:p>
        </p:txBody>
      </p:sp>
    </p:spTree>
    <p:extLst>
      <p:ext uri="{BB962C8B-B14F-4D97-AF65-F5344CB8AC3E}">
        <p14:creationId xmlns:p14="http://schemas.microsoft.com/office/powerpoint/2010/main" val="213357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692696"/>
            <a:ext cx="7469276" cy="54011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03215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 by doing</a:t>
            </a:r>
            <a:endParaRPr lang="zh-CN"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5164" y="1412875"/>
            <a:ext cx="7389209" cy="47529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120139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23" y="836712"/>
            <a:ext cx="8980773" cy="53285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24626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548680"/>
            <a:ext cx="6854624" cy="5473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829853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2821" y="764705"/>
            <a:ext cx="7033555" cy="540114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09937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SaaS Love Triangle</a:t>
            </a:r>
            <a:endParaRPr lang="zh-CN" alt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1590" y="1412875"/>
            <a:ext cx="7876358" cy="47529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763824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Mobile</a:t>
            </a:r>
            <a:endParaRPr lang="zh-CN" altLang="en-US" dirty="0"/>
          </a:p>
        </p:txBody>
      </p:sp>
      <p:sp>
        <p:nvSpPr>
          <p:cNvPr id="3" name="内容占位符 2"/>
          <p:cNvSpPr>
            <a:spLocks noGrp="1"/>
          </p:cNvSpPr>
          <p:nvPr>
            <p:ph idx="1"/>
          </p:nvPr>
        </p:nvSpPr>
        <p:spPr/>
        <p:txBody>
          <a:bodyPr/>
          <a:lstStyle/>
          <a:p>
            <a:r>
              <a:rPr lang="en-US" altLang="zh-CN" dirty="0"/>
              <a:t>Mobile Apps for the Greater Good: A Socially Relevant</a:t>
            </a:r>
            <a:r>
              <a:rPr lang="zh-CN" altLang="en-US" dirty="0"/>
              <a:t> </a:t>
            </a:r>
            <a:r>
              <a:rPr lang="en-US" altLang="zh-CN" dirty="0"/>
              <a:t>Approach to Software Engineering</a:t>
            </a:r>
          </a:p>
          <a:p>
            <a:pPr lvl="1"/>
            <a:r>
              <a:rPr lang="en-US" altLang="zh-CN" dirty="0"/>
              <a:t>V. Paul </a:t>
            </a:r>
            <a:r>
              <a:rPr lang="en-US" altLang="zh-CN" dirty="0" err="1"/>
              <a:t>Pauca</a:t>
            </a:r>
            <a:endParaRPr lang="en-US" altLang="zh-CN" dirty="0"/>
          </a:p>
          <a:p>
            <a:pPr lvl="1"/>
            <a:r>
              <a:rPr lang="en-US" altLang="zh-CN" dirty="0"/>
              <a:t>Department of Computer Science </a:t>
            </a:r>
          </a:p>
          <a:p>
            <a:pPr lvl="1"/>
            <a:r>
              <a:rPr lang="en-US" altLang="zh-CN" dirty="0"/>
              <a:t>Wake Forest </a:t>
            </a:r>
            <a:r>
              <a:rPr lang="en-US" altLang="zh-CN" dirty="0" err="1"/>
              <a:t>Univeirsity</a:t>
            </a:r>
            <a:endParaRPr lang="en-US" altLang="zh-CN" dirty="0"/>
          </a:p>
          <a:p>
            <a:pPr lvl="1"/>
            <a:endParaRPr lang="en-US" altLang="zh-CN" dirty="0"/>
          </a:p>
          <a:p>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A046154-F559-4B09-854F-33936CE034B3}"/>
              </a:ext>
            </a:extLst>
          </p:cNvPr>
          <p:cNvSpPr>
            <a:spLocks noGrp="1"/>
          </p:cNvSpPr>
          <p:nvPr>
            <p:ph type="ctrTitle"/>
          </p:nvPr>
        </p:nvSpPr>
        <p:spPr/>
        <p:txBody>
          <a:bodyPr/>
          <a:lstStyle/>
          <a:p>
            <a:r>
              <a:rPr lang="en-US" altLang="zh-CN" dirty="0"/>
              <a:t>Thanks</a:t>
            </a:r>
            <a:endParaRPr lang="zh-CN" altLang="en-US" dirty="0"/>
          </a:p>
        </p:txBody>
      </p:sp>
      <p:sp>
        <p:nvSpPr>
          <p:cNvPr id="7" name="副标题 6">
            <a:extLst>
              <a:ext uri="{FF2B5EF4-FFF2-40B4-BE49-F238E27FC236}">
                <a16:creationId xmlns:a16="http://schemas.microsoft.com/office/drawing/2014/main" id="{FC96DCBA-87D7-4D1A-B337-AEB01F3D70B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58820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0" dirty="0"/>
              <a:t>Retrospective Awards</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02807485"/>
              </p:ext>
            </p:extLst>
          </p:nvPr>
        </p:nvGraphicFramePr>
        <p:xfrm>
          <a:off x="395288" y="1556346"/>
          <a:ext cx="8497192" cy="4961856"/>
        </p:xfrm>
        <a:graphic>
          <a:graphicData uri="http://schemas.openxmlformats.org/drawingml/2006/table">
            <a:tbl>
              <a:tblPr>
                <a:tableStyleId>{2D5ABB26-0587-4C30-8999-92F81FD0307C}</a:tableStyleId>
              </a:tblPr>
              <a:tblGrid>
                <a:gridCol w="64832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933247">
                <a:tc>
                  <a:txBody>
                    <a:bodyPr/>
                    <a:lstStyle/>
                    <a:p>
                      <a:pPr algn="l" fontAlgn="base"/>
                      <a:r>
                        <a:rPr lang="en-US" sz="1200" b="0" dirty="0">
                          <a:effectLst/>
                        </a:rPr>
                        <a:t>Awarded in 2012</a:t>
                      </a:r>
                      <a:endParaRPr lang="en-US" sz="1200" b="0" i="0" dirty="0">
                        <a:effectLst/>
                        <a:latin typeface="+mn-lt"/>
                      </a:endParaRPr>
                    </a:p>
                  </a:txBody>
                  <a:tcPr marL="4016" marR="4016" marT="4016" marB="4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buFont typeface="Arial" panose="020B0604020202020204" pitchFamily="34" charset="0"/>
                        <a:buChar char="•"/>
                      </a:pPr>
                      <a:r>
                        <a:rPr lang="en-US" sz="1200" b="0" dirty="0">
                          <a:effectLst/>
                        </a:rPr>
                        <a:t>Walter F. </a:t>
                      </a:r>
                      <a:r>
                        <a:rPr lang="en-US" sz="1200" b="0" dirty="0" err="1">
                          <a:effectLst/>
                        </a:rPr>
                        <a:t>Tichy</a:t>
                      </a:r>
                      <a:r>
                        <a:rPr lang="en-US" sz="1200" b="0" dirty="0">
                          <a:effectLst/>
                        </a:rPr>
                        <a:t>. </a:t>
                      </a:r>
                      <a:r>
                        <a:rPr lang="en-US" sz="1200" b="0" u="sng" dirty="0">
                          <a:effectLst/>
                          <a:hlinkClick r:id="rId2"/>
                        </a:rPr>
                        <a:t>Design, Implementation, and Evaluation of a Revision Control System</a:t>
                      </a:r>
                      <a:r>
                        <a:rPr lang="en-US" sz="1200" b="0" dirty="0">
                          <a:effectLst/>
                        </a:rPr>
                        <a:t>. In ICSE '82: Proceedings of the 6th International Conference on Software Engineering, 1982</a:t>
                      </a:r>
                    </a:p>
                    <a:p>
                      <a:pPr algn="l" fontAlgn="base">
                        <a:buFont typeface="Arial" panose="020B0604020202020204" pitchFamily="34" charset="0"/>
                        <a:buChar char="•"/>
                      </a:pPr>
                      <a:r>
                        <a:rPr lang="en-US" sz="1200" b="0" dirty="0">
                          <a:effectLst/>
                        </a:rPr>
                        <a:t>Debra J. Richardson, Stephanie Leif Aha and T. Owen O'Malley. </a:t>
                      </a:r>
                      <a:r>
                        <a:rPr lang="en-US" sz="1200" b="0" u="sng" dirty="0">
                          <a:effectLst/>
                          <a:hlinkClick r:id="rId3"/>
                        </a:rPr>
                        <a:t>Specification-based Test Oracles for Reactive Systems</a:t>
                      </a:r>
                      <a:r>
                        <a:rPr lang="en-US" sz="1200" b="0" dirty="0">
                          <a:effectLst/>
                        </a:rPr>
                        <a:t>. In ICSE '92: Proceedings of the 14th International Conference on Software Engineering, 1992</a:t>
                      </a:r>
                    </a:p>
                    <a:p>
                      <a:pPr algn="l" fontAlgn="base">
                        <a:buFont typeface="Arial" panose="020B0604020202020204" pitchFamily="34" charset="0"/>
                        <a:buChar char="•"/>
                      </a:pPr>
                      <a:r>
                        <a:rPr lang="en-US" sz="1200" b="0" dirty="0">
                          <a:effectLst/>
                        </a:rPr>
                        <a:t>P. </a:t>
                      </a:r>
                      <a:r>
                        <a:rPr lang="en-US" sz="1200" b="0" dirty="0" err="1">
                          <a:effectLst/>
                        </a:rPr>
                        <a:t>Borras</a:t>
                      </a:r>
                      <a:r>
                        <a:rPr lang="en-US" sz="1200" b="0" dirty="0">
                          <a:effectLst/>
                        </a:rPr>
                        <a:t>, D. Clement, Th. </a:t>
                      </a:r>
                      <a:r>
                        <a:rPr lang="en-US" sz="1200" b="0" dirty="0" err="1">
                          <a:effectLst/>
                        </a:rPr>
                        <a:t>Despeyroux</a:t>
                      </a:r>
                      <a:r>
                        <a:rPr lang="en-US" sz="1200" b="0" dirty="0">
                          <a:effectLst/>
                        </a:rPr>
                        <a:t>, J. </a:t>
                      </a:r>
                      <a:r>
                        <a:rPr lang="en-US" sz="1200" b="0" dirty="0" err="1">
                          <a:effectLst/>
                        </a:rPr>
                        <a:t>Incerpi</a:t>
                      </a:r>
                      <a:r>
                        <a:rPr lang="en-US" sz="1200" b="0" dirty="0">
                          <a:effectLst/>
                        </a:rPr>
                        <a:t>, G. Kahn, B. Lang, and V. </a:t>
                      </a:r>
                      <a:r>
                        <a:rPr lang="en-US" sz="1200" b="0" dirty="0" err="1">
                          <a:effectLst/>
                        </a:rPr>
                        <a:t>Pascual</a:t>
                      </a:r>
                      <a:r>
                        <a:rPr lang="en-US" sz="1200" b="0" dirty="0">
                          <a:effectLst/>
                        </a:rPr>
                        <a:t>. </a:t>
                      </a:r>
                      <a:r>
                        <a:rPr lang="en-US" sz="1200" b="0" u="sng" dirty="0">
                          <a:effectLst/>
                          <a:hlinkClick r:id="rId4"/>
                        </a:rPr>
                        <a:t>Centaur: the System</a:t>
                      </a:r>
                      <a:r>
                        <a:rPr lang="en-US" sz="1200" b="0" dirty="0">
                          <a:effectLst/>
                        </a:rPr>
                        <a:t>. In PSDE 3: Proceedings of the 3rd ACM SIGSOFT/SIGPLAN Symposium on Practical Software Development Environments, 1989</a:t>
                      </a:r>
                    </a:p>
                    <a:p>
                      <a:pPr algn="l" fontAlgn="base">
                        <a:buFont typeface="Arial" panose="020B0604020202020204" pitchFamily="34" charset="0"/>
                        <a:buChar char="•"/>
                      </a:pPr>
                      <a:r>
                        <a:rPr lang="en-US" sz="1200" b="0" dirty="0">
                          <a:effectLst/>
                        </a:rPr>
                        <a:t>J. Magee and J. Kramer. </a:t>
                      </a:r>
                      <a:r>
                        <a:rPr lang="en-US" sz="1200" b="0" u="sng" dirty="0">
                          <a:effectLst/>
                          <a:hlinkClick r:id="rId5"/>
                        </a:rPr>
                        <a:t>Dynamic Structure in Software Architectures</a:t>
                      </a:r>
                      <a:r>
                        <a:rPr lang="en-US" sz="1200" b="0" dirty="0">
                          <a:effectLst/>
                        </a:rPr>
                        <a:t>. In FSE 4: Proceedings of the 4th ACM SIGSOFT Symposium on Foundations of Software Engineering, 1996</a:t>
                      </a:r>
                    </a:p>
                    <a:p>
                      <a:pPr algn="l" fontAlgn="base">
                        <a:buFont typeface="Arial" panose="020B0604020202020204" pitchFamily="34" charset="0"/>
                        <a:buChar char="•"/>
                      </a:pPr>
                      <a:r>
                        <a:rPr lang="en-US" sz="1200" b="0" dirty="0">
                          <a:effectLst/>
                        </a:rPr>
                        <a:t>A.M. </a:t>
                      </a:r>
                      <a:r>
                        <a:rPr lang="en-US" sz="1200" b="0" dirty="0" err="1">
                          <a:effectLst/>
                        </a:rPr>
                        <a:t>Zaremski</a:t>
                      </a:r>
                      <a:r>
                        <a:rPr lang="en-US" sz="1200" b="0" dirty="0">
                          <a:effectLst/>
                        </a:rPr>
                        <a:t> and J. Wing. </a:t>
                      </a:r>
                      <a:r>
                        <a:rPr lang="en-US" sz="1200" b="0" u="sng" dirty="0">
                          <a:effectLst/>
                          <a:hlinkClick r:id="rId6"/>
                        </a:rPr>
                        <a:t>Specification Matching of Software Components</a:t>
                      </a:r>
                      <a:r>
                        <a:rPr lang="en-US" sz="1200" b="0" dirty="0">
                          <a:effectLst/>
                        </a:rPr>
                        <a:t>. In FSE 3: Proceedings of the 3rd ACM SIGSOFT Symposium on Foundations of Software Engineering, 1995</a:t>
                      </a:r>
                      <a:endParaRPr lang="en-US" sz="1200" b="0" i="0" dirty="0">
                        <a:effectLst/>
                        <a:latin typeface="+mn-lt"/>
                      </a:endParaRPr>
                    </a:p>
                  </a:txBody>
                  <a:tcPr marL="4016" marR="4016" marT="4016" marB="4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59769">
                <a:tc>
                  <a:txBody>
                    <a:bodyPr/>
                    <a:lstStyle/>
                    <a:p>
                      <a:pPr algn="l" fontAlgn="base"/>
                      <a:r>
                        <a:rPr lang="en-US" sz="1200" b="0">
                          <a:effectLst/>
                        </a:rPr>
                        <a:t>Awarded in 2011</a:t>
                      </a:r>
                      <a:endParaRPr lang="en-US" sz="1200" b="0" i="0">
                        <a:effectLst/>
                        <a:latin typeface="+mn-lt"/>
                      </a:endParaRPr>
                    </a:p>
                  </a:txBody>
                  <a:tcPr marL="4016" marR="4016" marT="4016" marB="4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buFont typeface="Arial" panose="020B0604020202020204" pitchFamily="34" charset="0"/>
                        <a:buChar char="•"/>
                      </a:pPr>
                      <a:r>
                        <a:rPr lang="en-US" sz="1200" b="0">
                          <a:effectLst/>
                        </a:rPr>
                        <a:t>Dewayne E. Perry and Alexander L. Wolf. </a:t>
                      </a:r>
                      <a:r>
                        <a:rPr lang="en-US" sz="1200" b="0" u="sng">
                          <a:effectLst/>
                          <a:hlinkClick r:id="rId7"/>
                        </a:rPr>
                        <a:t>Foundations for the Study of Software Architecture</a:t>
                      </a:r>
                      <a:r>
                        <a:rPr lang="en-US" sz="1200" b="0">
                          <a:effectLst/>
                        </a:rPr>
                        <a:t>. In ACM SIGSOFT Software Engineering Notes, vol. 17, no. 4, October 1992.</a:t>
                      </a:r>
                    </a:p>
                    <a:p>
                      <a:pPr algn="l" fontAlgn="base">
                        <a:buFont typeface="Arial" panose="020B0604020202020204" pitchFamily="34" charset="0"/>
                        <a:buChar char="•"/>
                      </a:pPr>
                      <a:r>
                        <a:rPr lang="en-US" sz="1200" b="0">
                          <a:effectLst/>
                        </a:rPr>
                        <a:t>Thomas Reps, Susan Horowitz, Mooly Sagiv and Genevieve Rosay. </a:t>
                      </a:r>
                      <a:r>
                        <a:rPr lang="en-US" sz="1200" b="0" u="sng">
                          <a:effectLst/>
                          <a:hlinkClick r:id="rId8"/>
                        </a:rPr>
                        <a:t>Speeding Up Slicing</a:t>
                      </a:r>
                      <a:r>
                        <a:rPr lang="en-US" sz="1200" b="0">
                          <a:effectLst/>
                        </a:rPr>
                        <a:t>. In Proc. Second ACM SIGSOFT Symposium on Foundations of Software Engineering, New Orleans, LA, USA, December 1994.</a:t>
                      </a:r>
                    </a:p>
                    <a:p>
                      <a:pPr algn="l" fontAlgn="base">
                        <a:buFont typeface="Arial" panose="020B0604020202020204" pitchFamily="34" charset="0"/>
                        <a:buChar char="•"/>
                      </a:pPr>
                      <a:r>
                        <a:rPr lang="en-US" sz="1200" b="0">
                          <a:effectLst/>
                        </a:rPr>
                        <a:t>David Garlan, Robert Allen and John Ockerbloom. </a:t>
                      </a:r>
                      <a:r>
                        <a:rPr lang="en-US" sz="1200" b="0" u="sng">
                          <a:effectLst/>
                          <a:hlinkClick r:id="rId9"/>
                        </a:rPr>
                        <a:t>Architectural Mismatch or Why It's Hard to Build Systems Out of Existing Parts</a:t>
                      </a:r>
                      <a:r>
                        <a:rPr lang="en-US" sz="1200" b="0">
                          <a:effectLst/>
                        </a:rPr>
                        <a:t>. In Proc. 17th International Conference on Software Engineering, Seattle, WA, USA, April 1995.</a:t>
                      </a:r>
                    </a:p>
                    <a:p>
                      <a:pPr algn="l" fontAlgn="base">
                        <a:buFont typeface="Arial" panose="020B0604020202020204" pitchFamily="34" charset="0"/>
                        <a:buChar char="•"/>
                      </a:pPr>
                      <a:r>
                        <a:rPr lang="en-US" sz="1200" b="0">
                          <a:effectLst/>
                        </a:rPr>
                        <a:t>Gail C. Murphy, David Notkin and Kevin Sullivan. </a:t>
                      </a:r>
                      <a:r>
                        <a:rPr lang="en-US" sz="1200" b="0" u="sng">
                          <a:effectLst/>
                          <a:hlinkClick r:id="rId10"/>
                        </a:rPr>
                        <a:t>Software Reflexion Models: Bridging the Gap between Source and High-Level Models</a:t>
                      </a:r>
                      <a:r>
                        <a:rPr lang="en-US" sz="1200" b="0">
                          <a:effectLst/>
                        </a:rPr>
                        <a:t>. In Proc. Third ACM SIGSOFT Symposium on Foundations of Software Engineering, Washington, DC, USA, October 1995.</a:t>
                      </a:r>
                      <a:endParaRPr lang="en-US" sz="1200" b="0" i="0">
                        <a:effectLst/>
                        <a:latin typeface="+mn-lt"/>
                      </a:endParaRPr>
                    </a:p>
                  </a:txBody>
                  <a:tcPr marL="4016" marR="4016" marT="4016" marB="4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01943">
                <a:tc>
                  <a:txBody>
                    <a:bodyPr/>
                    <a:lstStyle/>
                    <a:p>
                      <a:pPr algn="l" fontAlgn="base"/>
                      <a:r>
                        <a:rPr lang="en-US" sz="1200" b="0">
                          <a:effectLst/>
                        </a:rPr>
                        <a:t>Awarded in 2010</a:t>
                      </a:r>
                      <a:endParaRPr lang="en-US" sz="1200" b="0" i="0">
                        <a:effectLst/>
                        <a:latin typeface="+mn-lt"/>
                      </a:endParaRPr>
                    </a:p>
                  </a:txBody>
                  <a:tcPr marL="4016" marR="4016" marT="4016" marB="4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buFont typeface="Arial" panose="020B0604020202020204" pitchFamily="34" charset="0"/>
                        <a:buChar char="•"/>
                      </a:pPr>
                      <a:r>
                        <a:rPr lang="en-US" sz="1200" b="0" dirty="0">
                          <a:effectLst/>
                        </a:rPr>
                        <a:t>Thomas Reps and Tim </a:t>
                      </a:r>
                      <a:r>
                        <a:rPr lang="en-US" sz="1200" b="0" dirty="0" err="1">
                          <a:effectLst/>
                        </a:rPr>
                        <a:t>Teitelbaum</a:t>
                      </a:r>
                      <a:r>
                        <a:rPr lang="en-US" sz="1200" b="0" dirty="0">
                          <a:effectLst/>
                        </a:rPr>
                        <a:t>. </a:t>
                      </a:r>
                      <a:r>
                        <a:rPr lang="en-US" sz="1200" b="0" u="sng" dirty="0">
                          <a:effectLst/>
                          <a:hlinkClick r:id="rId11"/>
                        </a:rPr>
                        <a:t>The Synthesizer Generator</a:t>
                      </a:r>
                      <a:r>
                        <a:rPr lang="en-US" sz="1200" b="0" dirty="0">
                          <a:effectLst/>
                        </a:rPr>
                        <a:t>. In SDE 1, Proceedings of the first ACM SIGSOFT/SIGPLAN Software Engineering Symposium on Practical Software Development Environments, 1984.</a:t>
                      </a:r>
                    </a:p>
                    <a:p>
                      <a:pPr algn="l" fontAlgn="base">
                        <a:buFont typeface="Arial" panose="020B0604020202020204" pitchFamily="34" charset="0"/>
                        <a:buChar char="•"/>
                      </a:pPr>
                      <a:r>
                        <a:rPr lang="en-US" sz="1200" b="0" dirty="0">
                          <a:effectLst/>
                        </a:rPr>
                        <a:t>Karl J. </a:t>
                      </a:r>
                      <a:r>
                        <a:rPr lang="en-US" sz="1200" b="0" dirty="0" err="1">
                          <a:effectLst/>
                        </a:rPr>
                        <a:t>Ottenstein</a:t>
                      </a:r>
                      <a:r>
                        <a:rPr lang="en-US" sz="1200" b="0" dirty="0">
                          <a:effectLst/>
                        </a:rPr>
                        <a:t> and Linda M. </a:t>
                      </a:r>
                      <a:r>
                        <a:rPr lang="en-US" sz="1200" b="0" dirty="0" err="1">
                          <a:effectLst/>
                        </a:rPr>
                        <a:t>Ottenstein</a:t>
                      </a:r>
                      <a:r>
                        <a:rPr lang="en-US" sz="1200" b="0" dirty="0">
                          <a:effectLst/>
                        </a:rPr>
                        <a:t>. </a:t>
                      </a:r>
                      <a:r>
                        <a:rPr lang="en-US" sz="1200" b="0" u="sng" dirty="0">
                          <a:effectLst/>
                          <a:hlinkClick r:id="rId12"/>
                        </a:rPr>
                        <a:t>The Program Dependence Graph in a Software Development Environment</a:t>
                      </a:r>
                      <a:r>
                        <a:rPr lang="en-US" sz="1200" b="0" dirty="0">
                          <a:effectLst/>
                        </a:rPr>
                        <a:t>. In SDE 1, Proceedings of the first ACM SIGSOFT/SIGPLAN Software Engineering Symposium on Practical Software Development Environments, 1984.</a:t>
                      </a:r>
                    </a:p>
                    <a:p>
                      <a:pPr algn="l" fontAlgn="base">
                        <a:buFont typeface="Arial" panose="020B0604020202020204" pitchFamily="34" charset="0"/>
                        <a:buChar char="•"/>
                      </a:pPr>
                      <a:r>
                        <a:rPr lang="en-US" sz="1200" b="0" dirty="0">
                          <a:effectLst/>
                        </a:rPr>
                        <a:t>Robert </a:t>
                      </a:r>
                      <a:r>
                        <a:rPr lang="en-US" sz="1200" b="0" dirty="0" err="1">
                          <a:effectLst/>
                        </a:rPr>
                        <a:t>Balzer</a:t>
                      </a:r>
                      <a:r>
                        <a:rPr lang="en-US" sz="1200" b="0" dirty="0">
                          <a:effectLst/>
                        </a:rPr>
                        <a:t>. </a:t>
                      </a:r>
                      <a:r>
                        <a:rPr lang="en-US" sz="1200" b="0" u="sng" dirty="0">
                          <a:effectLst/>
                          <a:hlinkClick r:id="rId13"/>
                        </a:rPr>
                        <a:t>Tolerating Inconsistency</a:t>
                      </a:r>
                      <a:r>
                        <a:rPr lang="en-US" sz="1200" b="0" dirty="0">
                          <a:effectLst/>
                        </a:rPr>
                        <a:t>. In ICSE '91, Proceedings of the 13th International Conference on Software Engineering.</a:t>
                      </a:r>
                    </a:p>
                    <a:p>
                      <a:pPr algn="l" fontAlgn="base">
                        <a:buFont typeface="Arial" panose="020B0604020202020204" pitchFamily="34" charset="0"/>
                        <a:buChar char="•"/>
                      </a:pPr>
                      <a:r>
                        <a:rPr lang="en-US" sz="1200" b="0" dirty="0">
                          <a:effectLst/>
                        </a:rPr>
                        <a:t>David </a:t>
                      </a:r>
                      <a:r>
                        <a:rPr lang="en-US" sz="1200" b="0" dirty="0" err="1">
                          <a:effectLst/>
                        </a:rPr>
                        <a:t>Lorge</a:t>
                      </a:r>
                      <a:r>
                        <a:rPr lang="en-US" sz="1200" b="0" dirty="0">
                          <a:effectLst/>
                        </a:rPr>
                        <a:t> </a:t>
                      </a:r>
                      <a:r>
                        <a:rPr lang="en-US" sz="1200" b="0" dirty="0" err="1">
                          <a:effectLst/>
                        </a:rPr>
                        <a:t>Parnas</a:t>
                      </a:r>
                      <a:r>
                        <a:rPr lang="en-US" sz="1200" b="0" dirty="0">
                          <a:effectLst/>
                        </a:rPr>
                        <a:t>. </a:t>
                      </a:r>
                      <a:r>
                        <a:rPr lang="en-US" sz="1200" b="0" u="sng" dirty="0">
                          <a:effectLst/>
                          <a:hlinkClick r:id="rId14"/>
                        </a:rPr>
                        <a:t>Software Aging</a:t>
                      </a:r>
                      <a:r>
                        <a:rPr lang="en-US" sz="1200" b="0" dirty="0">
                          <a:effectLst/>
                        </a:rPr>
                        <a:t>. In ICSE '94, Proceedings of the 16th International Conference on Software Engineering.</a:t>
                      </a:r>
                      <a:endParaRPr lang="en-US" sz="1200" b="0" i="0" dirty="0">
                        <a:effectLst/>
                        <a:latin typeface="+mn-lt"/>
                      </a:endParaRPr>
                    </a:p>
                  </a:txBody>
                  <a:tcPr marL="4016" marR="4016" marT="4016" marB="4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5549354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0" dirty="0"/>
              <a:t>Retrospective Awards</a:t>
            </a:r>
            <a:endParaRPr 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776673139"/>
              </p:ext>
            </p:extLst>
          </p:nvPr>
        </p:nvGraphicFramePr>
        <p:xfrm>
          <a:off x="395288" y="1556346"/>
          <a:ext cx="8497192" cy="4770944"/>
        </p:xfrm>
        <a:graphic>
          <a:graphicData uri="http://schemas.openxmlformats.org/drawingml/2006/table">
            <a:tbl>
              <a:tblPr/>
              <a:tblGrid>
                <a:gridCol w="64832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991073">
                <a:tc>
                  <a:txBody>
                    <a:bodyPr/>
                    <a:lstStyle/>
                    <a:p>
                      <a:pPr algn="l" fontAlgn="base"/>
                      <a:r>
                        <a:rPr lang="en-US" sz="1200" b="0" i="0" dirty="0">
                          <a:effectLst/>
                          <a:latin typeface="+mn-lt"/>
                        </a:rPr>
                        <a:t>Awarded in 2009</a:t>
                      </a:r>
                    </a:p>
                  </a:txBody>
                  <a:tcPr marL="4016" marR="4016" marT="4016" marB="4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buFont typeface="Arial" panose="020B0604020202020204" pitchFamily="34" charset="0"/>
                        <a:buChar char="•"/>
                      </a:pPr>
                      <a:r>
                        <a:rPr lang="en-US" sz="1200" b="0" i="0">
                          <a:effectLst/>
                          <a:latin typeface="+mn-lt"/>
                        </a:rPr>
                        <a:t>T.J. McCabe, </a:t>
                      </a:r>
                      <a:r>
                        <a:rPr lang="en-US" sz="1200" b="0" i="0" u="sng">
                          <a:solidFill>
                            <a:srgbClr val="003F52"/>
                          </a:solidFill>
                          <a:effectLst/>
                          <a:latin typeface="+mn-lt"/>
                          <a:hlinkClick r:id="rId2"/>
                        </a:rPr>
                        <a:t>A Complexity Measure</a:t>
                      </a:r>
                      <a:r>
                        <a:rPr lang="en-US" sz="1200" b="0" i="0">
                          <a:effectLst/>
                          <a:latin typeface="+mn-lt"/>
                        </a:rPr>
                        <a:t>. IEEE Transactions on Software Engineering, vol. 2, no. 4, pp. 308-320, July 1976.</a:t>
                      </a:r>
                    </a:p>
                    <a:p>
                      <a:pPr algn="l" fontAlgn="base">
                        <a:buFont typeface="Arial" panose="020B0604020202020204" pitchFamily="34" charset="0"/>
                        <a:buChar char="•"/>
                      </a:pPr>
                      <a:r>
                        <a:rPr lang="en-US" sz="1200" b="0" i="0">
                          <a:effectLst/>
                          <a:latin typeface="+mn-lt"/>
                        </a:rPr>
                        <a:t>Rapps, S. and Weyuker, E. J. </a:t>
                      </a:r>
                      <a:r>
                        <a:rPr lang="en-US" sz="1200" b="0" i="0" u="sng">
                          <a:solidFill>
                            <a:srgbClr val="003F52"/>
                          </a:solidFill>
                          <a:effectLst/>
                          <a:latin typeface="+mn-lt"/>
                          <a:hlinkClick r:id="rId3"/>
                        </a:rPr>
                        <a:t>Data flow analysis techniques for test data selection</a:t>
                      </a:r>
                      <a:r>
                        <a:rPr lang="en-US" sz="1200" b="0" i="0">
                          <a:effectLst/>
                          <a:latin typeface="+mn-lt"/>
                        </a:rPr>
                        <a:t>. In Proceedings of the 6th international Conference on Software Engineering (Tokyo, Japan, September 13 - 16, 1982). International Conference on Software Engineering. IEEE Computer Society Press, Los Alamitos, CA, 272-278.</a:t>
                      </a:r>
                    </a:p>
                    <a:p>
                      <a:pPr algn="l" fontAlgn="base">
                        <a:buFont typeface="Arial" panose="020B0604020202020204" pitchFamily="34" charset="0"/>
                        <a:buChar char="•"/>
                      </a:pPr>
                      <a:r>
                        <a:rPr lang="en-US" sz="1200" b="0" i="0">
                          <a:effectLst/>
                          <a:latin typeface="+mn-lt"/>
                        </a:rPr>
                        <a:t>Reiss, S.P., </a:t>
                      </a:r>
                      <a:r>
                        <a:rPr lang="en-US" sz="1200" b="0" i="0" u="sng">
                          <a:solidFill>
                            <a:srgbClr val="003F52"/>
                          </a:solidFill>
                          <a:effectLst/>
                          <a:latin typeface="+mn-lt"/>
                          <a:hlinkClick r:id="rId4"/>
                        </a:rPr>
                        <a:t>PECAN: Program Development Systems that Support Multiple Views</a:t>
                      </a:r>
                      <a:r>
                        <a:rPr lang="en-US" sz="1200" b="0" i="0">
                          <a:effectLst/>
                          <a:latin typeface="+mn-lt"/>
                        </a:rPr>
                        <a:t>. IEEE Transactions on Software Engineering, vol.SE-11, no.3, pp. 276-285. March 1985.</a:t>
                      </a:r>
                    </a:p>
                    <a:p>
                      <a:pPr algn="l" fontAlgn="base">
                        <a:buFont typeface="Arial" panose="020B0604020202020204" pitchFamily="34" charset="0"/>
                        <a:buChar char="•"/>
                      </a:pPr>
                      <a:r>
                        <a:rPr lang="en-US" sz="1200" b="0" i="0">
                          <a:effectLst/>
                          <a:latin typeface="+mn-lt"/>
                        </a:rPr>
                        <a:t>Barry W. Boehm, </a:t>
                      </a:r>
                      <a:r>
                        <a:rPr lang="en-US" sz="1200" b="0" i="0" u="sng">
                          <a:solidFill>
                            <a:srgbClr val="003F52"/>
                          </a:solidFill>
                          <a:effectLst/>
                          <a:latin typeface="+mn-lt"/>
                          <a:hlinkClick r:id="rId5"/>
                        </a:rPr>
                        <a:t>A Spiral Model of Software Development and Enhancement</a:t>
                      </a:r>
                      <a:r>
                        <a:rPr lang="en-US" sz="1200" b="0" i="0">
                          <a:effectLst/>
                          <a:latin typeface="+mn-lt"/>
                        </a:rPr>
                        <a:t>. Computer, vol. 21, no. 5, pp. 61-72, May 1988.</a:t>
                      </a:r>
                    </a:p>
                    <a:p>
                      <a:pPr algn="l" fontAlgn="base">
                        <a:buFont typeface="Arial" panose="020B0604020202020204" pitchFamily="34" charset="0"/>
                        <a:buChar char="•"/>
                      </a:pPr>
                      <a:r>
                        <a:rPr lang="en-US" sz="1200" b="0" i="0">
                          <a:effectLst/>
                          <a:latin typeface="+mn-lt"/>
                        </a:rPr>
                        <a:t>Royce, W. W. </a:t>
                      </a:r>
                      <a:r>
                        <a:rPr lang="en-US" sz="1200" b="0" i="0" u="sng">
                          <a:solidFill>
                            <a:srgbClr val="003F52"/>
                          </a:solidFill>
                          <a:effectLst/>
                          <a:latin typeface="+mn-lt"/>
                          <a:hlinkClick r:id="rId6"/>
                        </a:rPr>
                        <a:t>Managing the development of large software systems: concepts and techniques</a:t>
                      </a:r>
                      <a:r>
                        <a:rPr lang="en-US" sz="1200" b="0" i="0">
                          <a:effectLst/>
                          <a:latin typeface="+mn-lt"/>
                        </a:rPr>
                        <a:t>. In Proceedings of the 9th international Conference on Software Engineering (Monterey, California, United States). International Conference on Software Engineering. IEEE Computer Society Press, Los Alamitos, CA, 328-338.</a:t>
                      </a:r>
                    </a:p>
                  </a:txBody>
                  <a:tcPr marL="4016" marR="4016" marT="4016" marB="4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66942">
                <a:tc>
                  <a:txBody>
                    <a:bodyPr/>
                    <a:lstStyle/>
                    <a:p>
                      <a:pPr algn="l" fontAlgn="base"/>
                      <a:r>
                        <a:rPr lang="en-US" sz="1200" b="0" i="0">
                          <a:effectLst/>
                          <a:latin typeface="+mn-lt"/>
                        </a:rPr>
                        <a:t>Awarded in 2008</a:t>
                      </a:r>
                    </a:p>
                  </a:txBody>
                  <a:tcPr marL="4016" marR="4016" marT="4016" marB="4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buFont typeface="Arial" panose="020B0604020202020204" pitchFamily="34" charset="0"/>
                        <a:buChar char="•"/>
                      </a:pPr>
                      <a:r>
                        <a:rPr lang="en-US" sz="1200" b="0" i="0" dirty="0" err="1">
                          <a:effectLst/>
                          <a:latin typeface="+mn-lt"/>
                        </a:rPr>
                        <a:t>Harel</a:t>
                      </a:r>
                      <a:r>
                        <a:rPr lang="en-US" sz="1200" b="0" i="0" dirty="0">
                          <a:effectLst/>
                          <a:latin typeface="+mn-lt"/>
                        </a:rPr>
                        <a:t>, D., </a:t>
                      </a:r>
                      <a:r>
                        <a:rPr lang="en-US" sz="1200" b="0" i="0" dirty="0" err="1">
                          <a:effectLst/>
                          <a:latin typeface="+mn-lt"/>
                        </a:rPr>
                        <a:t>Lachover</a:t>
                      </a:r>
                      <a:r>
                        <a:rPr lang="en-US" sz="1200" b="0" i="0" dirty="0">
                          <a:effectLst/>
                          <a:latin typeface="+mn-lt"/>
                        </a:rPr>
                        <a:t>, H., </a:t>
                      </a:r>
                      <a:r>
                        <a:rPr lang="en-US" sz="1200" b="0" i="0" dirty="0" err="1">
                          <a:effectLst/>
                          <a:latin typeface="+mn-lt"/>
                        </a:rPr>
                        <a:t>Naamad</a:t>
                      </a:r>
                      <a:r>
                        <a:rPr lang="en-US" sz="1200" b="0" i="0" dirty="0">
                          <a:effectLst/>
                          <a:latin typeface="+mn-lt"/>
                        </a:rPr>
                        <a:t>, A., </a:t>
                      </a:r>
                      <a:r>
                        <a:rPr lang="en-US" sz="1200" b="0" i="0" dirty="0" err="1">
                          <a:effectLst/>
                          <a:latin typeface="+mn-lt"/>
                        </a:rPr>
                        <a:t>Pnueli</a:t>
                      </a:r>
                      <a:r>
                        <a:rPr lang="en-US" sz="1200" b="0" i="0" dirty="0">
                          <a:effectLst/>
                          <a:latin typeface="+mn-lt"/>
                        </a:rPr>
                        <a:t>, A., </a:t>
                      </a:r>
                      <a:r>
                        <a:rPr lang="en-US" sz="1200" b="0" i="0" dirty="0" err="1">
                          <a:effectLst/>
                          <a:latin typeface="+mn-lt"/>
                        </a:rPr>
                        <a:t>Politi</a:t>
                      </a:r>
                      <a:r>
                        <a:rPr lang="en-US" sz="1200" b="0" i="0" dirty="0">
                          <a:effectLst/>
                          <a:latin typeface="+mn-lt"/>
                        </a:rPr>
                        <a:t>, M., Sherman, R., and </a:t>
                      </a:r>
                      <a:r>
                        <a:rPr lang="en-US" sz="1200" b="0" i="0" dirty="0" err="1">
                          <a:effectLst/>
                          <a:latin typeface="+mn-lt"/>
                        </a:rPr>
                        <a:t>Shtul-Trauring</a:t>
                      </a:r>
                      <a:r>
                        <a:rPr lang="en-US" sz="1200" b="0" i="0" dirty="0">
                          <a:effectLst/>
                          <a:latin typeface="+mn-lt"/>
                        </a:rPr>
                        <a:t>, a. </a:t>
                      </a:r>
                      <a:r>
                        <a:rPr lang="en-US" sz="1200" b="0" i="0" u="sng" dirty="0">
                          <a:solidFill>
                            <a:srgbClr val="003F52"/>
                          </a:solidFill>
                          <a:effectLst/>
                          <a:latin typeface="+mn-lt"/>
                          <a:hlinkClick r:id="rId7"/>
                        </a:rPr>
                        <a:t>STATEMATE: a working environment for the development of complex reactive systems.</a:t>
                      </a:r>
                      <a:r>
                        <a:rPr lang="en-US" sz="1200" b="0" i="0" dirty="0">
                          <a:effectLst/>
                          <a:latin typeface="+mn-lt"/>
                        </a:rPr>
                        <a:t> In Proceedings of the 10th International Conference on Software Engineering (Singapore, April 11 - 15, 1988). International Conference on Software Engineering. IEEE Computer Society Press, Los Alamitos, CA, 396-406.</a:t>
                      </a:r>
                    </a:p>
                    <a:p>
                      <a:pPr algn="l" fontAlgn="base">
                        <a:buFont typeface="Arial" panose="020B0604020202020204" pitchFamily="34" charset="0"/>
                        <a:buChar char="•"/>
                      </a:pPr>
                      <a:r>
                        <a:rPr lang="en-US" sz="1200" b="0" i="0" dirty="0" err="1">
                          <a:effectLst/>
                          <a:latin typeface="+mn-lt"/>
                        </a:rPr>
                        <a:t>Ungar</a:t>
                      </a:r>
                      <a:r>
                        <a:rPr lang="en-US" sz="1200" b="0" i="0" dirty="0">
                          <a:effectLst/>
                          <a:latin typeface="+mn-lt"/>
                        </a:rPr>
                        <a:t>, D. </a:t>
                      </a:r>
                      <a:r>
                        <a:rPr lang="en-US" sz="1200" b="0" i="0" u="sng" dirty="0">
                          <a:solidFill>
                            <a:srgbClr val="003F52"/>
                          </a:solidFill>
                          <a:effectLst/>
                          <a:latin typeface="+mn-lt"/>
                          <a:hlinkClick r:id="rId8"/>
                        </a:rPr>
                        <a:t>Generation Scavenging: A non-disruptive high performance storage reclamation algorithm.</a:t>
                      </a:r>
                      <a:r>
                        <a:rPr lang="en-US" sz="1200" b="0" i="0" dirty="0">
                          <a:effectLst/>
                          <a:latin typeface="+mn-lt"/>
                        </a:rPr>
                        <a:t> SIGPLAN Not. 19, 5 -- ACM SIGSOFT/SIGPLAN software engineering symposium on Practical software development environments, (May. 1984), 157-167.</a:t>
                      </a:r>
                    </a:p>
                    <a:p>
                      <a:pPr algn="l" fontAlgn="base">
                        <a:buFont typeface="Arial" panose="020B0604020202020204" pitchFamily="34" charset="0"/>
                        <a:buChar char="•"/>
                      </a:pPr>
                      <a:r>
                        <a:rPr lang="en-US" sz="1200" b="0" i="0" dirty="0" err="1">
                          <a:effectLst/>
                          <a:latin typeface="+mn-lt"/>
                        </a:rPr>
                        <a:t>Parnas</a:t>
                      </a:r>
                      <a:r>
                        <a:rPr lang="en-US" sz="1200" b="0" i="0" dirty="0">
                          <a:effectLst/>
                          <a:latin typeface="+mn-lt"/>
                        </a:rPr>
                        <a:t>, D. L., Clements, P. C., and Weiss, D. M. </a:t>
                      </a:r>
                      <a:r>
                        <a:rPr lang="en-US" sz="1200" b="0" i="0" u="sng" dirty="0">
                          <a:solidFill>
                            <a:srgbClr val="003F52"/>
                          </a:solidFill>
                          <a:effectLst/>
                          <a:latin typeface="+mn-lt"/>
                          <a:hlinkClick r:id="rId9"/>
                        </a:rPr>
                        <a:t>The modular structure of complex systems</a:t>
                      </a:r>
                      <a:r>
                        <a:rPr lang="en-US" sz="1200" b="0" i="0" dirty="0">
                          <a:effectLst/>
                          <a:latin typeface="+mn-lt"/>
                        </a:rPr>
                        <a:t>. In Proceedings of the 7th International Conference on Software Engineering (Orlando, Florida, United States, March 26 - 29, 1984). International Conference on Software Engineering. IEEE Press, Piscataway, NJ, 408-417.</a:t>
                      </a:r>
                    </a:p>
                    <a:p>
                      <a:pPr algn="l" fontAlgn="base">
                        <a:buFont typeface="Arial" panose="020B0604020202020204" pitchFamily="34" charset="0"/>
                        <a:buChar char="•"/>
                      </a:pPr>
                      <a:r>
                        <a:rPr lang="en-US" sz="1200" b="0" i="0" dirty="0">
                          <a:effectLst/>
                          <a:latin typeface="+mn-lt"/>
                        </a:rPr>
                        <a:t>Weiser, M. </a:t>
                      </a:r>
                      <a:r>
                        <a:rPr lang="en-US" sz="1200" b="0" i="0" u="sng" dirty="0">
                          <a:solidFill>
                            <a:srgbClr val="003F52"/>
                          </a:solidFill>
                          <a:effectLst/>
                          <a:latin typeface="+mn-lt"/>
                          <a:hlinkClick r:id="rId10"/>
                        </a:rPr>
                        <a:t>Program slicing</a:t>
                      </a:r>
                      <a:r>
                        <a:rPr lang="en-US" sz="1200" b="0" i="0" dirty="0">
                          <a:effectLst/>
                          <a:latin typeface="+mn-lt"/>
                        </a:rPr>
                        <a:t>. In Proceedings of the 5th International Conference on Software Engineering (San Diego, California, United States, March 09 - 12, 1981). International Conference on Software Engineering. IEEE Press, Piscataway, NJ, 439-449.</a:t>
                      </a:r>
                    </a:p>
                    <a:p>
                      <a:pPr algn="l" fontAlgn="base">
                        <a:buFont typeface="Arial" panose="020B0604020202020204" pitchFamily="34" charset="0"/>
                        <a:buChar char="•"/>
                      </a:pPr>
                      <a:r>
                        <a:rPr lang="en-US" sz="1200" b="0" i="0" dirty="0" err="1">
                          <a:effectLst/>
                          <a:latin typeface="+mn-lt"/>
                        </a:rPr>
                        <a:t>Liskov</a:t>
                      </a:r>
                      <a:r>
                        <a:rPr lang="en-US" sz="1200" b="0" i="0" dirty="0">
                          <a:effectLst/>
                          <a:latin typeface="+mn-lt"/>
                        </a:rPr>
                        <a:t>, B., Snyder, A., Atkinson, R., and </a:t>
                      </a:r>
                      <a:r>
                        <a:rPr lang="en-US" sz="1200" b="0" i="0" dirty="0" err="1">
                          <a:effectLst/>
                          <a:latin typeface="+mn-lt"/>
                        </a:rPr>
                        <a:t>Schaffert</a:t>
                      </a:r>
                      <a:r>
                        <a:rPr lang="en-US" sz="1200" b="0" i="0" dirty="0">
                          <a:effectLst/>
                          <a:latin typeface="+mn-lt"/>
                        </a:rPr>
                        <a:t>, C. </a:t>
                      </a:r>
                      <a:r>
                        <a:rPr lang="en-US" sz="1200" b="0" i="0" u="sng" dirty="0">
                          <a:solidFill>
                            <a:srgbClr val="003F52"/>
                          </a:solidFill>
                          <a:effectLst/>
                          <a:latin typeface="+mn-lt"/>
                          <a:hlinkClick r:id="rId11"/>
                        </a:rPr>
                        <a:t>Abstraction mechanisms in CLU.</a:t>
                      </a:r>
                      <a:r>
                        <a:rPr lang="en-US" sz="1200" b="0" i="0" dirty="0">
                          <a:effectLst/>
                          <a:latin typeface="+mn-lt"/>
                        </a:rPr>
                        <a:t> In Proceedings of An ACM Conference on Language Design For Reliable Software (Raleigh, North Carolina, March 28 - 30, 1977). D. B. </a:t>
                      </a:r>
                      <a:r>
                        <a:rPr lang="en-US" sz="1200" b="0" i="0" dirty="0" err="1">
                          <a:effectLst/>
                          <a:latin typeface="+mn-lt"/>
                        </a:rPr>
                        <a:t>Wortman</a:t>
                      </a:r>
                      <a:r>
                        <a:rPr lang="en-US" sz="1200" b="0" i="0" dirty="0">
                          <a:effectLst/>
                          <a:latin typeface="+mn-lt"/>
                        </a:rPr>
                        <a:t>, Ed., 140.</a:t>
                      </a:r>
                    </a:p>
                  </a:txBody>
                  <a:tcPr marL="4016" marR="4016" marT="4016" marB="40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9388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dirty="0"/>
              <a:t>ACM SIGSOFT Impact Paper Award</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3189332511"/>
              </p:ext>
            </p:extLst>
          </p:nvPr>
        </p:nvGraphicFramePr>
        <p:xfrm>
          <a:off x="179512" y="1412876"/>
          <a:ext cx="8784976" cy="4987968"/>
        </p:xfrm>
        <a:graphic>
          <a:graphicData uri="http://schemas.openxmlformats.org/drawingml/2006/table">
            <a:tbl>
              <a:tblPr/>
              <a:tblGrid>
                <a:gridCol w="388954">
                  <a:extLst>
                    <a:ext uri="{9D8B030D-6E8A-4147-A177-3AD203B41FA5}">
                      <a16:colId xmlns:a16="http://schemas.microsoft.com/office/drawing/2014/main" val="20000"/>
                    </a:ext>
                  </a:extLst>
                </a:gridCol>
                <a:gridCol w="8396022">
                  <a:extLst>
                    <a:ext uri="{9D8B030D-6E8A-4147-A177-3AD203B41FA5}">
                      <a16:colId xmlns:a16="http://schemas.microsoft.com/office/drawing/2014/main" val="20001"/>
                    </a:ext>
                  </a:extLst>
                </a:gridCol>
              </a:tblGrid>
              <a:tr h="445844">
                <a:tc>
                  <a:txBody>
                    <a:bodyPr/>
                    <a:lstStyle/>
                    <a:p>
                      <a:pPr algn="l" fontAlgn="base"/>
                      <a:r>
                        <a:rPr lang="en-US" sz="1400" b="0" i="0" dirty="0">
                          <a:effectLst/>
                          <a:latin typeface="+mn-lt"/>
                        </a:rPr>
                        <a:t>2021</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a:effectLst/>
                          <a:latin typeface="+mn-lt"/>
                        </a:rPr>
                        <a:t>Matthew B. Dwyer, George S. Avrunin, and James C. Corbett. </a:t>
                      </a:r>
                      <a:r>
                        <a:rPr lang="en-US" sz="1400" b="0" i="0" u="sng">
                          <a:solidFill>
                            <a:srgbClr val="003F52"/>
                          </a:solidFill>
                          <a:effectLst/>
                          <a:latin typeface="+mn-lt"/>
                          <a:hlinkClick r:id="rId2"/>
                        </a:rPr>
                        <a:t>Patterns of Property Specifications for Finite-State Verification.</a:t>
                      </a:r>
                      <a:r>
                        <a:rPr lang="en-US" sz="1400" b="0" i="0">
                          <a:effectLst/>
                          <a:latin typeface="+mn-lt"/>
                        </a:rPr>
                        <a:t> In Proceedings of the 21st Internation Conference on Software Engineering (ICSE 1999, Los Angeles, California, May 1999). "For enabling widespread use of temporal logic for program verification by raising the level of abstraction to common patterns."</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0591">
                <a:tc>
                  <a:txBody>
                    <a:bodyPr/>
                    <a:lstStyle/>
                    <a:p>
                      <a:pPr algn="l" fontAlgn="base"/>
                      <a:r>
                        <a:rPr lang="en-US" sz="1400" b="0" i="0">
                          <a:effectLst/>
                          <a:latin typeface="+mn-lt"/>
                        </a:rPr>
                        <a:t>2020</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dirty="0">
                          <a:effectLst/>
                          <a:latin typeface="+mn-lt"/>
                        </a:rPr>
                        <a:t>Willem </a:t>
                      </a:r>
                      <a:r>
                        <a:rPr lang="en-US" sz="1400" b="0" i="0" dirty="0" err="1">
                          <a:effectLst/>
                          <a:latin typeface="+mn-lt"/>
                        </a:rPr>
                        <a:t>Visser</a:t>
                      </a:r>
                      <a:r>
                        <a:rPr lang="en-US" sz="1400" b="0" i="0" dirty="0">
                          <a:effectLst/>
                          <a:latin typeface="+mn-lt"/>
                        </a:rPr>
                        <a:t>, Klaus </a:t>
                      </a:r>
                      <a:r>
                        <a:rPr lang="en-US" sz="1400" b="0" i="0" dirty="0" err="1">
                          <a:effectLst/>
                          <a:latin typeface="+mn-lt"/>
                        </a:rPr>
                        <a:t>Havelund</a:t>
                      </a:r>
                      <a:r>
                        <a:rPr lang="en-US" sz="1400" b="0" i="0" dirty="0">
                          <a:effectLst/>
                          <a:latin typeface="+mn-lt"/>
                        </a:rPr>
                        <a:t>, Guillaume Brat, </a:t>
                      </a:r>
                      <a:r>
                        <a:rPr lang="en-US" sz="1400" b="0" i="0" dirty="0" err="1">
                          <a:effectLst/>
                          <a:latin typeface="+mn-lt"/>
                        </a:rPr>
                        <a:t>SeungJoon</a:t>
                      </a:r>
                      <a:r>
                        <a:rPr lang="en-US" sz="1400" b="0" i="0" dirty="0">
                          <a:effectLst/>
                          <a:latin typeface="+mn-lt"/>
                        </a:rPr>
                        <a:t> Park. </a:t>
                      </a:r>
                      <a:r>
                        <a:rPr lang="en-US" sz="1400" b="0" i="0" u="sng" dirty="0">
                          <a:solidFill>
                            <a:srgbClr val="003F52"/>
                          </a:solidFill>
                          <a:effectLst/>
                          <a:latin typeface="+mn-lt"/>
                          <a:hlinkClick r:id="rId3"/>
                        </a:rPr>
                        <a:t>Model Checking Programs</a:t>
                      </a:r>
                      <a:r>
                        <a:rPr lang="en-US" sz="1400" b="0" i="0" dirty="0">
                          <a:effectLst/>
                          <a:latin typeface="+mn-lt"/>
                        </a:rPr>
                        <a:t>. In Proceedings of the 15th IEEE International Conference on Automated Software Engineering (ASE 2000, Grenoble, France, 11-15 Sep 2000).</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6904">
                <a:tc>
                  <a:txBody>
                    <a:bodyPr/>
                    <a:lstStyle/>
                    <a:p>
                      <a:pPr algn="l" fontAlgn="base"/>
                      <a:r>
                        <a:rPr lang="en-US" sz="1400" b="0" i="0">
                          <a:effectLst/>
                          <a:latin typeface="+mn-lt"/>
                        </a:rPr>
                        <a:t>2019</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a:effectLst/>
                          <a:latin typeface="+mn-lt"/>
                        </a:rPr>
                        <a:t>Koushik Sen, Darko Marinov and Gul Agha. </a:t>
                      </a:r>
                      <a:r>
                        <a:rPr lang="en-US" sz="1400" b="0" i="0" u="sng">
                          <a:solidFill>
                            <a:srgbClr val="003F52"/>
                          </a:solidFill>
                          <a:effectLst/>
                          <a:latin typeface="+mn-lt"/>
                          <a:hlinkClick r:id="rId4"/>
                        </a:rPr>
                        <a:t>CUTE: A Concolic Unit Testing Engine for C</a:t>
                      </a:r>
                      <a:r>
                        <a:rPr lang="en-US" sz="1400" b="0" i="0">
                          <a:effectLst/>
                          <a:latin typeface="+mn-lt"/>
                        </a:rPr>
                        <a:t>. In Proceedings of the 10th European Software Engineering Conference held jointly with 13th ACM SIGSOFT international symposium on Foundations of Software Engineering (ESEC/FSE-13, Lisbon, Portugal, 5-9 Sep 2005).</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0591">
                <a:tc>
                  <a:txBody>
                    <a:bodyPr/>
                    <a:lstStyle/>
                    <a:p>
                      <a:pPr algn="l" fontAlgn="base"/>
                      <a:r>
                        <a:rPr lang="en-US" sz="1400" b="0" i="0" dirty="0">
                          <a:effectLst/>
                          <a:latin typeface="+mn-lt"/>
                        </a:rPr>
                        <a:t>2018</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a:effectLst/>
                          <a:latin typeface="+mn-lt"/>
                        </a:rPr>
                        <a:t>Lingxiao Jiang, Ghassan Misherghi, Zhendong Su, and Stephane Glondu. </a:t>
                      </a:r>
                      <a:r>
                        <a:rPr lang="en-US" sz="1400" b="0" i="0" u="sng">
                          <a:solidFill>
                            <a:srgbClr val="003F52"/>
                          </a:solidFill>
                          <a:effectLst/>
                          <a:latin typeface="+mn-lt"/>
                          <a:hlinkClick r:id="rId5"/>
                        </a:rPr>
                        <a:t>DECKARD: Scalable and Accurate Tree-Based Detection of Code Clones</a:t>
                      </a:r>
                      <a:r>
                        <a:rPr lang="en-US" sz="1400" b="0" i="0">
                          <a:effectLst/>
                          <a:latin typeface="+mn-lt"/>
                        </a:rPr>
                        <a:t>. In Proceedings of the 29th Internation Conference on Software Engineering (ICSE '07, Minneapolis, Minnesota, 20-26 May 2007).</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4278">
                <a:tc>
                  <a:txBody>
                    <a:bodyPr/>
                    <a:lstStyle/>
                    <a:p>
                      <a:pPr algn="l" fontAlgn="base"/>
                      <a:r>
                        <a:rPr lang="en-US" sz="1400" b="0" i="0">
                          <a:effectLst/>
                          <a:latin typeface="+mn-lt"/>
                        </a:rPr>
                        <a:t>2017</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a:effectLst/>
                          <a:latin typeface="+mn-lt"/>
                        </a:rPr>
                        <a:t>Roy T. Fielding and Richard N. Taylor. </a:t>
                      </a:r>
                      <a:r>
                        <a:rPr lang="en-US" sz="1400" b="0" i="0" u="sng">
                          <a:solidFill>
                            <a:srgbClr val="003F52"/>
                          </a:solidFill>
                          <a:effectLst/>
                          <a:latin typeface="+mn-lt"/>
                          <a:hlinkClick r:id="rId6"/>
                        </a:rPr>
                        <a:t>Principled Design of the Modern Web Architecture</a:t>
                      </a:r>
                      <a:r>
                        <a:rPr lang="en-US" sz="1400" b="0" i="0">
                          <a:effectLst/>
                          <a:latin typeface="+mn-lt"/>
                        </a:rPr>
                        <a:t>. In Proceedings of the 22nd Internation Conference on Software Engineering (ICSE '00, Limerick, Ireland, 5-7 June, 2000).</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4278">
                <a:tc>
                  <a:txBody>
                    <a:bodyPr/>
                    <a:lstStyle/>
                    <a:p>
                      <a:pPr algn="l" fontAlgn="base"/>
                      <a:r>
                        <a:rPr lang="en-US" sz="1400" b="0" i="0">
                          <a:effectLst/>
                          <a:latin typeface="+mn-lt"/>
                        </a:rPr>
                        <a:t>2016</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dirty="0">
                          <a:effectLst/>
                          <a:latin typeface="+mn-lt"/>
                        </a:rPr>
                        <a:t>Daniel Jackson and </a:t>
                      </a:r>
                      <a:r>
                        <a:rPr lang="en-US" sz="1400" b="0" i="0" dirty="0" err="1">
                          <a:effectLst/>
                          <a:latin typeface="+mn-lt"/>
                        </a:rPr>
                        <a:t>Mandana</a:t>
                      </a:r>
                      <a:r>
                        <a:rPr lang="en-US" sz="1400" b="0" i="0" dirty="0">
                          <a:effectLst/>
                          <a:latin typeface="+mn-lt"/>
                        </a:rPr>
                        <a:t> </a:t>
                      </a:r>
                      <a:r>
                        <a:rPr lang="en-US" sz="1400" b="0" i="0" dirty="0" err="1">
                          <a:effectLst/>
                          <a:latin typeface="+mn-lt"/>
                        </a:rPr>
                        <a:t>Vaziri</a:t>
                      </a:r>
                      <a:r>
                        <a:rPr lang="en-US" sz="1400" b="0" i="0" dirty="0">
                          <a:effectLst/>
                          <a:latin typeface="+mn-lt"/>
                        </a:rPr>
                        <a:t>. </a:t>
                      </a:r>
                      <a:r>
                        <a:rPr lang="en-US" sz="1400" b="0" i="0" u="sng" dirty="0">
                          <a:solidFill>
                            <a:srgbClr val="003F52"/>
                          </a:solidFill>
                          <a:effectLst/>
                          <a:latin typeface="+mn-lt"/>
                          <a:hlinkClick r:id="rId7"/>
                        </a:rPr>
                        <a:t>Finding bugs with a constraint solver</a:t>
                      </a:r>
                      <a:r>
                        <a:rPr lang="en-US" sz="1400" b="0" i="0" dirty="0">
                          <a:effectLst/>
                          <a:latin typeface="+mn-lt"/>
                        </a:rPr>
                        <a:t>. In Proceedings of the 2000 ACM SIGSOFT International Symposium on Software Testing and Analysis (ISSTA '00, Portland, Oregon, 22-24 August, 2000).</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0591">
                <a:tc>
                  <a:txBody>
                    <a:bodyPr/>
                    <a:lstStyle/>
                    <a:p>
                      <a:pPr algn="l" fontAlgn="base"/>
                      <a:r>
                        <a:rPr lang="en-US" sz="1400" b="0" i="0" dirty="0">
                          <a:effectLst/>
                          <a:latin typeface="+mn-lt"/>
                        </a:rPr>
                        <a:t>2015</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dirty="0">
                          <a:effectLst/>
                          <a:latin typeface="+mn-lt"/>
                        </a:rPr>
                        <a:t>James A. Jones, Mary Jean Harrold, and John </a:t>
                      </a:r>
                      <a:r>
                        <a:rPr lang="en-US" sz="1400" b="0" i="0" dirty="0" err="1">
                          <a:effectLst/>
                          <a:latin typeface="+mn-lt"/>
                        </a:rPr>
                        <a:t>Stasko</a:t>
                      </a:r>
                      <a:r>
                        <a:rPr lang="en-US" sz="1400" b="0" i="0" dirty="0">
                          <a:effectLst/>
                          <a:latin typeface="+mn-lt"/>
                        </a:rPr>
                        <a:t>. </a:t>
                      </a:r>
                      <a:r>
                        <a:rPr lang="en-US" sz="1400" b="0" i="0" u="sng" dirty="0">
                          <a:solidFill>
                            <a:srgbClr val="003F52"/>
                          </a:solidFill>
                          <a:effectLst/>
                          <a:latin typeface="+mn-lt"/>
                          <a:hlinkClick r:id="rId8"/>
                        </a:rPr>
                        <a:t>Visualization of Test Information to Assist Fault Localization</a:t>
                      </a:r>
                      <a:r>
                        <a:rPr lang="en-US" sz="1400" b="0" i="0" dirty="0">
                          <a:effectLst/>
                          <a:latin typeface="+mn-lt"/>
                        </a:rPr>
                        <a:t>. In ICSE '02: Proceedings of the 24th International Conference on Software Engineering (Orlando, Florida, 19-24 May, 2002).</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4278">
                <a:tc>
                  <a:txBody>
                    <a:bodyPr/>
                    <a:lstStyle/>
                    <a:p>
                      <a:pPr algn="l" fontAlgn="base"/>
                      <a:r>
                        <a:rPr lang="en-US" sz="1400" b="0" i="0">
                          <a:effectLst/>
                          <a:latin typeface="+mn-lt"/>
                        </a:rPr>
                        <a:t>2014</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dirty="0">
                          <a:effectLst/>
                          <a:latin typeface="+mn-lt"/>
                        </a:rPr>
                        <a:t>Barbara </a:t>
                      </a:r>
                      <a:r>
                        <a:rPr lang="en-US" sz="1400" b="0" i="0" dirty="0" err="1">
                          <a:effectLst/>
                          <a:latin typeface="+mn-lt"/>
                        </a:rPr>
                        <a:t>Kitchenham</a:t>
                      </a:r>
                      <a:r>
                        <a:rPr lang="en-US" sz="1400" b="0" i="0" dirty="0">
                          <a:effectLst/>
                          <a:latin typeface="+mn-lt"/>
                        </a:rPr>
                        <a:t>, Tore </a:t>
                      </a:r>
                      <a:r>
                        <a:rPr lang="en-US" sz="1400" b="0" i="0" dirty="0" err="1">
                          <a:effectLst/>
                          <a:latin typeface="+mn-lt"/>
                        </a:rPr>
                        <a:t>Dybå</a:t>
                      </a:r>
                      <a:r>
                        <a:rPr lang="en-US" sz="1400" b="0" i="0" dirty="0">
                          <a:effectLst/>
                          <a:latin typeface="+mn-lt"/>
                        </a:rPr>
                        <a:t>, and </a:t>
                      </a:r>
                      <a:r>
                        <a:rPr lang="en-US" sz="1400" b="0" i="0" dirty="0" err="1">
                          <a:effectLst/>
                          <a:latin typeface="+mn-lt"/>
                        </a:rPr>
                        <a:t>Magne</a:t>
                      </a:r>
                      <a:r>
                        <a:rPr lang="en-US" sz="1400" b="0" i="0" dirty="0">
                          <a:effectLst/>
                          <a:latin typeface="+mn-lt"/>
                        </a:rPr>
                        <a:t> </a:t>
                      </a:r>
                      <a:r>
                        <a:rPr lang="en-US" sz="1400" b="0" i="0" dirty="0" err="1">
                          <a:effectLst/>
                          <a:latin typeface="+mn-lt"/>
                        </a:rPr>
                        <a:t>Jørgensen</a:t>
                      </a:r>
                      <a:r>
                        <a:rPr lang="en-US" sz="1400" b="0" i="0" dirty="0">
                          <a:effectLst/>
                          <a:latin typeface="+mn-lt"/>
                        </a:rPr>
                        <a:t>. </a:t>
                      </a:r>
                      <a:r>
                        <a:rPr lang="en-US" sz="1400" b="0" i="0" u="sng" dirty="0">
                          <a:solidFill>
                            <a:srgbClr val="003F52"/>
                          </a:solidFill>
                          <a:effectLst/>
                          <a:latin typeface="+mn-lt"/>
                          <a:hlinkClick r:id="rId9"/>
                        </a:rPr>
                        <a:t>Evidence-Based Software Engineering</a:t>
                      </a:r>
                      <a:r>
                        <a:rPr lang="en-US" sz="1400" b="0" i="0" dirty="0">
                          <a:effectLst/>
                          <a:latin typeface="+mn-lt"/>
                        </a:rPr>
                        <a:t>. In ICSE '04: Proceedings of the 26th International Conference on Software Engineering (Edinburgh, Scotland, 23-28 May, 2004).</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430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200" dirty="0"/>
              <a:t>ACM SIGSOFT Impact Paper Award</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3257714810"/>
              </p:ext>
            </p:extLst>
          </p:nvPr>
        </p:nvGraphicFramePr>
        <p:xfrm>
          <a:off x="107504" y="1412876"/>
          <a:ext cx="8856984" cy="4541076"/>
        </p:xfrm>
        <a:graphic>
          <a:graphicData uri="http://schemas.openxmlformats.org/drawingml/2006/table">
            <a:tbl>
              <a:tblPr/>
              <a:tblGrid>
                <a:gridCol w="392142">
                  <a:extLst>
                    <a:ext uri="{9D8B030D-6E8A-4147-A177-3AD203B41FA5}">
                      <a16:colId xmlns:a16="http://schemas.microsoft.com/office/drawing/2014/main" val="20000"/>
                    </a:ext>
                  </a:extLst>
                </a:gridCol>
                <a:gridCol w="8464842">
                  <a:extLst>
                    <a:ext uri="{9D8B030D-6E8A-4147-A177-3AD203B41FA5}">
                      <a16:colId xmlns:a16="http://schemas.microsoft.com/office/drawing/2014/main" val="20001"/>
                    </a:ext>
                  </a:extLst>
                </a:gridCol>
              </a:tblGrid>
              <a:tr h="336904">
                <a:tc>
                  <a:txBody>
                    <a:bodyPr/>
                    <a:lstStyle/>
                    <a:p>
                      <a:pPr algn="l" fontAlgn="base"/>
                      <a:r>
                        <a:rPr lang="en-US" sz="1400" b="0" i="0" dirty="0">
                          <a:effectLst/>
                          <a:latin typeface="+mn-lt"/>
                        </a:rPr>
                        <a:t>2013</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a:effectLst/>
                          <a:latin typeface="+mn-lt"/>
                        </a:rPr>
                        <a:t>Michael Ernst, Jake Cockrell, Bill Griswold, and David Notkin. </a:t>
                      </a:r>
                      <a:r>
                        <a:rPr lang="en-US" sz="1400" b="0" i="0" u="sng">
                          <a:solidFill>
                            <a:srgbClr val="003F52"/>
                          </a:solidFill>
                          <a:effectLst/>
                          <a:latin typeface="+mn-lt"/>
                          <a:hlinkClick r:id="rId2"/>
                        </a:rPr>
                        <a:t>Dynamically Discovering Likely Program Invariants to Support Program Evolution</a:t>
                      </a:r>
                      <a:r>
                        <a:rPr lang="en-US" sz="1400" b="0" i="0">
                          <a:effectLst/>
                          <a:latin typeface="+mn-lt"/>
                        </a:rPr>
                        <a:t>. In ICSE '99: Proceedings of the 21st International Conference on Software Engineering (Los Angeles, California, 16-22 May, 1999).</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0591">
                <a:tc>
                  <a:txBody>
                    <a:bodyPr/>
                    <a:lstStyle/>
                    <a:p>
                      <a:pPr algn="l" fontAlgn="base"/>
                      <a:r>
                        <a:rPr lang="en-US" sz="1400" b="0" i="0">
                          <a:effectLst/>
                          <a:latin typeface="+mn-lt"/>
                        </a:rPr>
                        <a:t>2012</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a:effectLst/>
                          <a:latin typeface="+mn-lt"/>
                        </a:rPr>
                        <a:t>Chandrasekhar Boyapati, Sarfraz Khurshid, and Darko Marinov. </a:t>
                      </a:r>
                      <a:r>
                        <a:rPr lang="en-US" sz="1400" b="0" i="0" u="sng">
                          <a:solidFill>
                            <a:srgbClr val="003F52"/>
                          </a:solidFill>
                          <a:effectLst/>
                          <a:latin typeface="+mn-lt"/>
                          <a:hlinkClick r:id="rId3"/>
                        </a:rPr>
                        <a:t>Korat: Automated Testing Based on Java Predicates</a:t>
                      </a:r>
                      <a:r>
                        <a:rPr lang="en-US" sz="1400" b="0" i="0">
                          <a:effectLst/>
                          <a:latin typeface="+mn-lt"/>
                        </a:rPr>
                        <a:t>. In Proceedings of the 2002 ACM SIGSOFT International Symposium on Software Testing and Analysis (Roma, Italy, 22 - 24 July, 2002).</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6904">
                <a:tc>
                  <a:txBody>
                    <a:bodyPr/>
                    <a:lstStyle/>
                    <a:p>
                      <a:pPr algn="l" fontAlgn="base"/>
                      <a:r>
                        <a:rPr lang="en-US" sz="1400" b="0" i="0">
                          <a:effectLst/>
                          <a:latin typeface="+mn-lt"/>
                        </a:rPr>
                        <a:t>2011</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a:effectLst/>
                          <a:latin typeface="+mn-lt"/>
                        </a:rPr>
                        <a:t>Luca de Alfaro and Thomas A. Henzinger. </a:t>
                      </a:r>
                      <a:r>
                        <a:rPr lang="en-US" sz="1400" b="0" i="0" u="sng">
                          <a:solidFill>
                            <a:srgbClr val="003F52"/>
                          </a:solidFill>
                          <a:effectLst/>
                          <a:latin typeface="+mn-lt"/>
                          <a:hlinkClick r:id="rId4"/>
                        </a:rPr>
                        <a:t>Interface automata</a:t>
                      </a:r>
                      <a:r>
                        <a:rPr lang="en-US" sz="1400" b="0" i="0">
                          <a:effectLst/>
                          <a:latin typeface="+mn-lt"/>
                        </a:rPr>
                        <a:t>. In Proceedings of ESEC/FSE-9, the joint 8th European Software Engineering Conference and 9th ACM SIGSOFT International Symposium on the Foundations of Software Engineering (Vienna, Austria, 10 - 14 September, 2001).</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0591">
                <a:tc>
                  <a:txBody>
                    <a:bodyPr/>
                    <a:lstStyle/>
                    <a:p>
                      <a:pPr algn="l" fontAlgn="base"/>
                      <a:r>
                        <a:rPr lang="en-US" sz="1400" b="0" i="0">
                          <a:effectLst/>
                          <a:latin typeface="+mn-lt"/>
                        </a:rPr>
                        <a:t>2010</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a:effectLst/>
                          <a:latin typeface="+mn-lt"/>
                        </a:rPr>
                        <a:t>James C. Corbett, Matthew B. Dwyer, John Hatcliff, Shawn Laubach, Corina S. Pasareanu, Robby, Hongjun Zheng. </a:t>
                      </a:r>
                      <a:r>
                        <a:rPr lang="en-US" sz="1400" b="0" i="0" u="sng">
                          <a:solidFill>
                            <a:srgbClr val="003F52"/>
                          </a:solidFill>
                          <a:effectLst/>
                          <a:latin typeface="+mn-lt"/>
                          <a:hlinkClick r:id="rId5"/>
                        </a:rPr>
                        <a:t>Bandera: extracting finite-state models from Java source code</a:t>
                      </a:r>
                      <a:r>
                        <a:rPr lang="en-US" sz="1400" b="0" i="0">
                          <a:effectLst/>
                          <a:latin typeface="+mn-lt"/>
                        </a:rPr>
                        <a:t>. In Proceedings of the 22nd International Conference on Software Engineering, 2000.</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82157">
                <a:tc>
                  <a:txBody>
                    <a:bodyPr/>
                    <a:lstStyle/>
                    <a:p>
                      <a:pPr algn="l" fontAlgn="base"/>
                      <a:r>
                        <a:rPr lang="en-US" sz="1400" b="0" i="0">
                          <a:effectLst/>
                          <a:latin typeface="+mn-lt"/>
                        </a:rPr>
                        <a:t>2009</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a:effectLst/>
                          <a:latin typeface="+mn-lt"/>
                        </a:rPr>
                        <a:t>Andreas Zeller. </a:t>
                      </a:r>
                      <a:r>
                        <a:rPr lang="en-US" sz="1400" b="0" i="0" u="sng">
                          <a:solidFill>
                            <a:srgbClr val="003F52"/>
                          </a:solidFill>
                          <a:effectLst/>
                          <a:latin typeface="+mn-lt"/>
                          <a:hlinkClick r:id="rId6"/>
                        </a:rPr>
                        <a:t>Yesterday, my program worked. Today, it does not. Why?</a:t>
                      </a:r>
                      <a:r>
                        <a:rPr lang="en-US" sz="1400" b="0" i="0">
                          <a:effectLst/>
                          <a:latin typeface="+mn-lt"/>
                        </a:rPr>
                        <a:t>. In Proceedings of the 7th European Software Engineering Conference Held Jointly with the 7th ACM SIGSOFT international Symposium on Foundations of Software Engineering (Toulouse, France, 6 - 10 September, 1999). Foundations of Software Engineering. Springer-Verlag, London, 253-267. (Listen to Andreas' Impact Award </a:t>
                      </a:r>
                      <a:r>
                        <a:rPr lang="en-US" sz="1400" b="0" i="0" u="sng">
                          <a:solidFill>
                            <a:srgbClr val="003F52"/>
                          </a:solidFill>
                          <a:effectLst/>
                          <a:latin typeface="+mn-lt"/>
                          <a:hlinkClick r:id="rId7"/>
                        </a:rPr>
                        <a:t>keynote</a:t>
                      </a:r>
                      <a:r>
                        <a:rPr lang="en-US" sz="1400" b="0" i="0">
                          <a:effectLst/>
                          <a:latin typeface="+mn-lt"/>
                        </a:rPr>
                        <a:t>.)</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8470">
                <a:tc>
                  <a:txBody>
                    <a:bodyPr/>
                    <a:lstStyle/>
                    <a:p>
                      <a:pPr algn="l" fontAlgn="base"/>
                      <a:r>
                        <a:rPr lang="en-US" sz="1400" b="0" i="0">
                          <a:effectLst/>
                          <a:latin typeface="+mn-lt"/>
                        </a:rPr>
                        <a:t>2008</a:t>
                      </a:r>
                    </a:p>
                  </a:txBody>
                  <a:tcPr marL="5043" marR="5043" marT="5043" marB="5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400" b="0" i="0" dirty="0">
                          <a:effectLst/>
                          <a:latin typeface="+mn-lt"/>
                        </a:rPr>
                        <a:t>Rosenblum, D. S. and Wolf, A. L. </a:t>
                      </a:r>
                      <a:r>
                        <a:rPr lang="en-US" sz="1400" b="0" i="0" u="sng" dirty="0">
                          <a:solidFill>
                            <a:srgbClr val="003F52"/>
                          </a:solidFill>
                          <a:effectLst/>
                          <a:latin typeface="+mn-lt"/>
                          <a:hlinkClick r:id="rId8"/>
                        </a:rPr>
                        <a:t>A design framework for Internet-scale event observation and notification</a:t>
                      </a:r>
                      <a:r>
                        <a:rPr lang="en-US" sz="1400" b="0" i="0" dirty="0">
                          <a:effectLst/>
                          <a:latin typeface="+mn-lt"/>
                        </a:rPr>
                        <a:t>. In Proceedings of the 6th European SOFTWARE ENGINEERING Conference Held Jointly with the 5th ACM SIGSOFT international Symposium on Foundations of Software Engineering (Zurich, Switzerland, 22 - 25 September, 1997). M. </a:t>
                      </a:r>
                      <a:r>
                        <a:rPr lang="en-US" sz="1400" b="0" i="0" dirty="0" err="1">
                          <a:effectLst/>
                          <a:latin typeface="+mn-lt"/>
                        </a:rPr>
                        <a:t>Jazayeri</a:t>
                      </a:r>
                      <a:r>
                        <a:rPr lang="en-US" sz="1400" b="0" i="0" dirty="0">
                          <a:effectLst/>
                          <a:latin typeface="+mn-lt"/>
                        </a:rPr>
                        <a:t> and H. </a:t>
                      </a:r>
                      <a:r>
                        <a:rPr lang="en-US" sz="1400" b="0" i="0" dirty="0" err="1">
                          <a:effectLst/>
                          <a:latin typeface="+mn-lt"/>
                        </a:rPr>
                        <a:t>Schauer</a:t>
                      </a:r>
                      <a:r>
                        <a:rPr lang="en-US" sz="1400" b="0" i="0" dirty="0">
                          <a:effectLst/>
                          <a:latin typeface="+mn-lt"/>
                        </a:rPr>
                        <a:t>, Eds. Foundations of Software Engineering. Springer-</a:t>
                      </a:r>
                      <a:r>
                        <a:rPr lang="en-US" sz="1400" b="0" i="0" dirty="0" err="1">
                          <a:effectLst/>
                          <a:latin typeface="+mn-lt"/>
                        </a:rPr>
                        <a:t>Verlag</a:t>
                      </a:r>
                      <a:r>
                        <a:rPr lang="en-US" sz="1400" b="0" i="0" dirty="0">
                          <a:effectLst/>
                          <a:latin typeface="+mn-lt"/>
                        </a:rPr>
                        <a:t> New York, New York, NY, 344-360.</a:t>
                      </a:r>
                    </a:p>
                  </a:txBody>
                  <a:tcPr marL="5043" marR="5043" marT="5043" marB="50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7541803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Grading System</a:t>
            </a:r>
            <a:r>
              <a:rPr lang="en-US" altLang="zh-CN" dirty="0"/>
              <a:t> </a:t>
            </a:r>
            <a:endParaRPr lang="zh-CN" altLang="en-US" dirty="0"/>
          </a:p>
        </p:txBody>
      </p:sp>
      <p:sp>
        <p:nvSpPr>
          <p:cNvPr id="3" name="内容占位符 2"/>
          <p:cNvSpPr>
            <a:spLocks noGrp="1"/>
          </p:cNvSpPr>
          <p:nvPr>
            <p:ph idx="1"/>
          </p:nvPr>
        </p:nvSpPr>
        <p:spPr/>
        <p:txBody>
          <a:bodyPr/>
          <a:lstStyle/>
          <a:p>
            <a:pPr>
              <a:lnSpc>
                <a:spcPct val="80000"/>
              </a:lnSpc>
            </a:pPr>
            <a:r>
              <a:rPr lang="en-US" altLang="zh-CN" sz="2000" dirty="0"/>
              <a:t>Object-oriented Analysis and Design using UML-40%</a:t>
            </a:r>
          </a:p>
          <a:p>
            <a:pPr lvl="1">
              <a:lnSpc>
                <a:spcPct val="80000"/>
              </a:lnSpc>
            </a:pPr>
            <a:r>
              <a:rPr lang="en-US" altLang="zh-CN" sz="1800" dirty="0"/>
              <a:t>Exam in class(40% )</a:t>
            </a:r>
          </a:p>
          <a:p>
            <a:pPr>
              <a:lnSpc>
                <a:spcPct val="80000"/>
              </a:lnSpc>
            </a:pPr>
            <a:r>
              <a:rPr lang="en-US" altLang="zh-CN" sz="2000" dirty="0"/>
              <a:t>Design Pattern Reading Report-15%</a:t>
            </a:r>
          </a:p>
          <a:p>
            <a:pPr lvl="1">
              <a:lnSpc>
                <a:spcPct val="80000"/>
              </a:lnSpc>
            </a:pPr>
            <a:r>
              <a:rPr lang="en-US" altLang="zh-CN" sz="1800" dirty="0"/>
              <a:t>Each Student pickup a topic by himself, writes a paper</a:t>
            </a:r>
          </a:p>
          <a:p>
            <a:pPr lvl="1">
              <a:lnSpc>
                <a:spcPct val="80000"/>
              </a:lnSpc>
            </a:pPr>
            <a:r>
              <a:rPr lang="en-US" altLang="zh-CN" sz="1800" dirty="0"/>
              <a:t>one is a formal paper ,another is a presentation (PPT)</a:t>
            </a:r>
          </a:p>
          <a:p>
            <a:pPr lvl="1">
              <a:lnSpc>
                <a:spcPct val="80000"/>
              </a:lnSpc>
            </a:pPr>
            <a:r>
              <a:rPr lang="en-US" altLang="zh-CN" sz="1800" dirty="0"/>
              <a:t>I will give you a topic list </a:t>
            </a:r>
          </a:p>
          <a:p>
            <a:pPr lvl="1">
              <a:lnSpc>
                <a:spcPct val="80000"/>
              </a:lnSpc>
            </a:pPr>
            <a:r>
              <a:rPr lang="en-US" altLang="zh-CN" sz="1800" dirty="0"/>
              <a:t>Evaluating by meeting-sharing your knowledge</a:t>
            </a:r>
          </a:p>
          <a:p>
            <a:r>
              <a:rPr lang="en-US" altLang="zh-CN" sz="2000" dirty="0"/>
              <a:t>Being as coach-15%</a:t>
            </a:r>
          </a:p>
          <a:p>
            <a:pPr lvl="1"/>
            <a:r>
              <a:rPr lang="en-US" altLang="zh-CN" sz="1800" dirty="0"/>
              <a:t>A lecture</a:t>
            </a:r>
            <a:r>
              <a:rPr lang="zh-CN" altLang="en-US" sz="1800" dirty="0"/>
              <a:t>，</a:t>
            </a:r>
            <a:r>
              <a:rPr lang="en-US" altLang="zh-CN" sz="1800" dirty="0"/>
              <a:t>solution reference</a:t>
            </a:r>
            <a:r>
              <a:rPr lang="zh-CN" altLang="en-US" sz="1800" dirty="0"/>
              <a:t>，</a:t>
            </a:r>
            <a:r>
              <a:rPr lang="en-US" altLang="zh-CN" sz="1800" dirty="0"/>
              <a:t>executive</a:t>
            </a:r>
            <a:r>
              <a:rPr lang="zh-CN" altLang="en-US" sz="1800" dirty="0"/>
              <a:t>（</a:t>
            </a:r>
            <a:r>
              <a:rPr lang="en-US" altLang="zh-CN" sz="1800" dirty="0"/>
              <a:t>audit</a:t>
            </a:r>
            <a:r>
              <a:rPr lang="zh-CN" altLang="en-US" sz="1800" dirty="0"/>
              <a:t>）</a:t>
            </a:r>
            <a:r>
              <a:rPr lang="en-US" altLang="zh-CN" sz="1800" dirty="0"/>
              <a:t> report</a:t>
            </a:r>
          </a:p>
          <a:p>
            <a:pPr lvl="2"/>
            <a:r>
              <a:rPr lang="en-US" altLang="zh-CN" sz="1600" dirty="0"/>
              <a:t>Agile software development</a:t>
            </a:r>
            <a:r>
              <a:rPr lang="zh-CN" altLang="en-US" sz="1600" dirty="0"/>
              <a:t>（</a:t>
            </a:r>
            <a:r>
              <a:rPr lang="en-US" altLang="zh-CN" sz="1600" dirty="0"/>
              <a:t>scrum</a:t>
            </a:r>
            <a:r>
              <a:rPr lang="zh-CN" altLang="en-US" sz="1600" dirty="0"/>
              <a:t>）</a:t>
            </a:r>
            <a:endParaRPr lang="en-US" altLang="zh-CN" sz="1600" dirty="0"/>
          </a:p>
          <a:p>
            <a:pPr lvl="2"/>
            <a:r>
              <a:rPr lang="en-US" altLang="zh-CN" sz="1600" dirty="0"/>
              <a:t>Unit testing</a:t>
            </a:r>
          </a:p>
          <a:p>
            <a:pPr lvl="2"/>
            <a:r>
              <a:rPr lang="en-US" altLang="zh-CN" sz="1600" dirty="0"/>
              <a:t>Version Control</a:t>
            </a:r>
          </a:p>
          <a:p>
            <a:r>
              <a:rPr lang="en-US" altLang="zh-CN" sz="2000" dirty="0"/>
              <a:t>Project-30%</a:t>
            </a:r>
          </a:p>
          <a:p>
            <a:pPr lvl="1"/>
            <a:r>
              <a:rPr lang="en-US" altLang="zh-CN" sz="1600" dirty="0"/>
              <a:t>A Lecture</a:t>
            </a:r>
            <a:r>
              <a:rPr lang="zh-CN" altLang="en-US" sz="1600" dirty="0"/>
              <a:t>，</a:t>
            </a:r>
            <a:r>
              <a:rPr lang="en-US" altLang="zh-CN" sz="1600" dirty="0"/>
              <a:t>Project report</a:t>
            </a:r>
            <a:r>
              <a:rPr lang="zh-CN" altLang="en-US" sz="1600" dirty="0"/>
              <a:t>（</a:t>
            </a:r>
            <a:r>
              <a:rPr lang="en-US" altLang="zh-CN" sz="1600" dirty="0"/>
              <a:t>3 members in a group</a:t>
            </a:r>
            <a:r>
              <a:rPr lang="zh-CN" altLang="en-US" sz="1600" dirty="0"/>
              <a:t>）</a:t>
            </a:r>
            <a:endParaRPr lang="en-US" altLang="zh-CN" sz="1600" dirty="0"/>
          </a:p>
          <a:p>
            <a:pPr lvl="2"/>
            <a:r>
              <a:rPr lang="en-US" altLang="zh-CN" sz="1600" dirty="0"/>
              <a:t>Programming for the </a:t>
            </a:r>
            <a:r>
              <a:rPr lang="en-US" altLang="zh-CN" sz="1600" dirty="0" err="1"/>
              <a:t>iPhone</a:t>
            </a:r>
            <a:r>
              <a:rPr lang="en-US" altLang="zh-CN" sz="1600" dirty="0"/>
              <a:t> and Project</a:t>
            </a:r>
          </a:p>
          <a:p>
            <a:pPr lvl="2"/>
            <a:r>
              <a:rPr lang="en-US" altLang="zh-CN" sz="1600" dirty="0"/>
              <a:t>Programming for the Android and Project</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en-US" altLang="zh-CN" sz="2800">
                <a:ea typeface="宋体" pitchFamily="2" charset="-122"/>
              </a:rPr>
              <a:t>Gang of Four</a:t>
            </a:r>
          </a:p>
        </p:txBody>
      </p:sp>
      <p:sp>
        <p:nvSpPr>
          <p:cNvPr id="10246" name="Rectangle 3"/>
          <p:cNvSpPr>
            <a:spLocks noGrp="1" noChangeArrowheads="1"/>
          </p:cNvSpPr>
          <p:nvPr>
            <p:ph type="body" idx="1"/>
          </p:nvPr>
        </p:nvSpPr>
        <p:spPr/>
        <p:txBody>
          <a:bodyPr/>
          <a:lstStyle/>
          <a:p>
            <a:pPr algn="l" eaLnBrk="1" hangingPunct="1"/>
            <a:r>
              <a:rPr lang="en-US" altLang="zh-CN" i="1" dirty="0">
                <a:ea typeface="宋体" pitchFamily="2" charset="-122"/>
              </a:rPr>
              <a:t>Design Patterns</a:t>
            </a:r>
            <a:r>
              <a:rPr lang="en-US" altLang="zh-CN" dirty="0">
                <a:ea typeface="宋体" pitchFamily="2" charset="-122"/>
              </a:rPr>
              <a:t> </a:t>
            </a:r>
          </a:p>
          <a:p>
            <a:pPr lvl="1" algn="l"/>
            <a:r>
              <a:rPr lang="en-US" altLang="zh-CN" dirty="0"/>
              <a:t>Elements of Reusable Object-Oriented Software</a:t>
            </a:r>
            <a:endParaRPr lang="en-US" altLang="zh-CN" dirty="0">
              <a:ea typeface="宋体" pitchFamily="2" charset="-122"/>
            </a:endParaRPr>
          </a:p>
          <a:p>
            <a:pPr algn="l" eaLnBrk="1" hangingPunct="1"/>
            <a:r>
              <a:rPr lang="en-US" altLang="zh-CN" dirty="0">
                <a:ea typeface="宋体" pitchFamily="2" charset="-122"/>
              </a:rPr>
              <a:t>Gamma, Helm, Johnson &amp; </a:t>
            </a:r>
            <a:r>
              <a:rPr lang="en-US" altLang="zh-CN" dirty="0" err="1">
                <a:ea typeface="宋体" pitchFamily="2" charset="-122"/>
              </a:rPr>
              <a:t>Vlissides</a:t>
            </a:r>
            <a:r>
              <a:rPr lang="en-US" altLang="zh-CN" dirty="0">
                <a:ea typeface="宋体" pitchFamily="2" charset="-122"/>
              </a:rPr>
              <a:t>, 1995</a:t>
            </a:r>
            <a:endParaRPr lang="zh-CN" altLang="en-US" dirty="0">
              <a:ea typeface="宋体" pitchFamily="2" charset="-122"/>
            </a:endParaRPr>
          </a:p>
        </p:txBody>
      </p:sp>
      <p:pic>
        <p:nvPicPr>
          <p:cNvPr id="10247" name="Picture 4" descr="IMG_5242"/>
          <p:cNvPicPr>
            <a:picLocks noChangeAspect="1" noChangeArrowheads="1"/>
          </p:cNvPicPr>
          <p:nvPr/>
        </p:nvPicPr>
        <p:blipFill>
          <a:blip r:embed="rId3" cstate="print"/>
          <a:srcRect/>
          <a:stretch>
            <a:fillRect/>
          </a:stretch>
        </p:blipFill>
        <p:spPr bwMode="auto">
          <a:xfrm>
            <a:off x="395536" y="2996952"/>
            <a:ext cx="5195888" cy="3463925"/>
          </a:xfrm>
          <a:prstGeom prst="rect">
            <a:avLst/>
          </a:prstGeom>
          <a:noFill/>
          <a:ln w="9525">
            <a:noFill/>
            <a:miter lim="800000"/>
            <a:headEnd/>
            <a:tailEnd/>
          </a:ln>
        </p:spPr>
      </p:pic>
      <p:pic>
        <p:nvPicPr>
          <p:cNvPr id="10248" name="Picture 5" descr="IMG_5343"/>
          <p:cNvPicPr>
            <a:picLocks noChangeAspect="1" noChangeArrowheads="1"/>
          </p:cNvPicPr>
          <p:nvPr/>
        </p:nvPicPr>
        <p:blipFill>
          <a:blip r:embed="rId4" cstate="print"/>
          <a:srcRect/>
          <a:stretch>
            <a:fillRect/>
          </a:stretch>
        </p:blipFill>
        <p:spPr bwMode="auto">
          <a:xfrm>
            <a:off x="4427538" y="3284538"/>
            <a:ext cx="4979987" cy="33210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altLang="zh-CN" sz="2800">
                <a:ea typeface="宋体" pitchFamily="2" charset="-122"/>
              </a:rPr>
              <a:t>Topic List</a:t>
            </a:r>
          </a:p>
        </p:txBody>
      </p:sp>
      <p:sp>
        <p:nvSpPr>
          <p:cNvPr id="11270" name="Rectangle 3"/>
          <p:cNvSpPr>
            <a:spLocks noGrp="1" noChangeArrowheads="1"/>
          </p:cNvSpPr>
          <p:nvPr>
            <p:ph type="body" idx="1"/>
          </p:nvPr>
        </p:nvSpPr>
        <p:spPr/>
        <p:txBody>
          <a:bodyPr/>
          <a:lstStyle/>
          <a:p>
            <a:pPr eaLnBrk="1" hangingPunct="1">
              <a:buFontTx/>
              <a:buNone/>
            </a:pPr>
            <a:endParaRPr lang="en-US" altLang="zh-CN">
              <a:ea typeface="宋体" pitchFamily="2" charset="-122"/>
            </a:endParaRPr>
          </a:p>
          <a:p>
            <a:pPr eaLnBrk="1" hangingPunct="1"/>
            <a:endParaRPr lang="zh-CN" altLang="en-US">
              <a:ea typeface="宋体" pitchFamily="2" charset="-122"/>
            </a:endParaRPr>
          </a:p>
        </p:txBody>
      </p:sp>
      <p:pic>
        <p:nvPicPr>
          <p:cNvPr id="11271" name="Picture 5"/>
          <p:cNvPicPr>
            <a:picLocks noChangeAspect="1" noChangeArrowheads="1"/>
          </p:cNvPicPr>
          <p:nvPr/>
        </p:nvPicPr>
        <p:blipFill>
          <a:blip r:embed="rId3" cstate="print"/>
          <a:srcRect/>
          <a:stretch>
            <a:fillRect/>
          </a:stretch>
        </p:blipFill>
        <p:spPr bwMode="auto">
          <a:xfrm>
            <a:off x="709613" y="925513"/>
            <a:ext cx="7724775" cy="5011737"/>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hpm&amp;s">
  <a:themeElements>
    <a:clrScheme name="西安交通大学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西安交通大学">
      <a:majorFont>
        <a:latin typeface="Times New Roman"/>
        <a:ea typeface="黑体"/>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09600" marR="0" indent="-609600" algn="just" defTabSz="914400" rtl="0" eaLnBrk="1" fontAlgn="base" latinLnBrk="0" hangingPunct="1">
          <a:lnSpc>
            <a:spcPct val="110000"/>
          </a:lnSpc>
          <a:spcBef>
            <a:spcPct val="20000"/>
          </a:spcBef>
          <a:spcAft>
            <a:spcPct val="0"/>
          </a:spcAft>
          <a:buClr>
            <a:schemeClr val="tx1"/>
          </a:buClr>
          <a:buSzPct val="80000"/>
          <a:buFont typeface="Wingdings" pitchFamily="2" charset="2"/>
          <a:buNone/>
          <a:tabLst/>
          <a:defRPr kumimoji="0" lang="zh-CN" altLang="en-US" sz="2000" b="0" i="0" u="none" strike="noStrike" cap="none" normalizeH="0" baseline="0" smtClean="0">
            <a:ln>
              <a:noFill/>
            </a:ln>
            <a:solidFill>
              <a:schemeClr val="tx1"/>
            </a:solidFill>
            <a:effectLst/>
            <a:latin typeface="Arial"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609600" marR="0" indent="-609600" algn="just" defTabSz="914400" rtl="0" eaLnBrk="1" fontAlgn="base" latinLnBrk="0" hangingPunct="1">
          <a:lnSpc>
            <a:spcPct val="110000"/>
          </a:lnSpc>
          <a:spcBef>
            <a:spcPct val="20000"/>
          </a:spcBef>
          <a:spcAft>
            <a:spcPct val="0"/>
          </a:spcAft>
          <a:buClr>
            <a:schemeClr val="tx1"/>
          </a:buClr>
          <a:buSzPct val="80000"/>
          <a:buFont typeface="Wingdings" pitchFamily="2" charset="2"/>
          <a:buNone/>
          <a:tabLst/>
          <a:defRPr kumimoji="0" lang="zh-CN" altLang="en-US" sz="2000" b="0" i="0" u="none" strike="noStrike" cap="none" normalizeH="0" baseline="0" smtClean="0">
            <a:ln>
              <a:noFill/>
            </a:ln>
            <a:solidFill>
              <a:schemeClr val="tx1"/>
            </a:solidFill>
            <a:effectLst/>
            <a:latin typeface="Arial" charset="0"/>
            <a:ea typeface="黑体" pitchFamily="2" charset="-122"/>
          </a:defRPr>
        </a:defPPr>
      </a:lstStyle>
    </a:lnDef>
  </a:objectDefaults>
  <a:extraClrSchemeLst>
    <a:extraClrScheme>
      <a:clrScheme name="西安交通大学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西安交通大学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西安交通大学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西安交通大学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西安交通大学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西安交通大学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西安交通大学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hpm&amp;s</Template>
  <TotalTime>4669</TotalTime>
  <Words>2915</Words>
  <Application>Microsoft Office PowerPoint</Application>
  <PresentationFormat>全屏显示(4:3)</PresentationFormat>
  <Paragraphs>228</Paragraphs>
  <Slides>28</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Al Bayan Plain</vt:lpstr>
      <vt:lpstr>Ayuthaya</vt:lpstr>
      <vt:lpstr>黑体</vt:lpstr>
      <vt:lpstr>华文仿宋</vt:lpstr>
      <vt:lpstr>楷体_GB2312</vt:lpstr>
      <vt:lpstr>SimSun</vt:lpstr>
      <vt:lpstr>SimSun</vt:lpstr>
      <vt:lpstr>幼圆</vt:lpstr>
      <vt:lpstr>Arial</vt:lpstr>
      <vt:lpstr>Comic Sans MS</vt:lpstr>
      <vt:lpstr>Times New Roman</vt:lpstr>
      <vt:lpstr>Wingdings</vt:lpstr>
      <vt:lpstr>hpm&amp;s</vt:lpstr>
      <vt:lpstr>Lec00-Software Develop 2024 Spring  Introduction</vt:lpstr>
      <vt:lpstr>Conferences by SigSoft</vt:lpstr>
      <vt:lpstr>Retrospective Awards</vt:lpstr>
      <vt:lpstr>Retrospective Awards</vt:lpstr>
      <vt:lpstr>ACM SIGSOFT Impact Paper Award</vt:lpstr>
      <vt:lpstr>ACM SIGSOFT Impact Paper Award</vt:lpstr>
      <vt:lpstr>Grading System </vt:lpstr>
      <vt:lpstr>Gang of Four</vt:lpstr>
      <vt:lpstr>Topic List</vt:lpstr>
      <vt:lpstr>PowerPoint 演示文稿</vt:lpstr>
      <vt:lpstr>iPhone Development</vt:lpstr>
      <vt:lpstr>Android Platform</vt:lpstr>
      <vt:lpstr>Schedule</vt:lpstr>
      <vt:lpstr>PowerPoint 演示文稿</vt:lpstr>
      <vt:lpstr>SE education :Cloud and Mobile</vt:lpstr>
      <vt:lpstr>CS169: Software Engineering, University of California, Berkeley Armando Fox &amp; David Patterson</vt:lpstr>
      <vt:lpstr>PowerPoint 演示文稿</vt:lpstr>
      <vt:lpstr>PowerPoint 演示文稿</vt:lpstr>
      <vt:lpstr>Whatʼs the problem?!</vt:lpstr>
      <vt:lpstr>Approach: SW Eng. With SaaS!</vt:lpstr>
      <vt:lpstr>PowerPoint 演示文稿</vt:lpstr>
      <vt:lpstr>Learn by doing</vt:lpstr>
      <vt:lpstr>PowerPoint 演示文稿</vt:lpstr>
      <vt:lpstr>PowerPoint 演示文稿</vt:lpstr>
      <vt:lpstr>PowerPoint 演示文稿</vt:lpstr>
      <vt:lpstr>SaaS Love Triangle</vt:lpstr>
      <vt:lpstr>Mobile</vt:lpstr>
      <vt:lpstr>Thanks</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 2009 Spring</dc:title>
  <dc:creator>微软用户</dc:creator>
  <cp:lastModifiedBy>k</cp:lastModifiedBy>
  <cp:revision>76</cp:revision>
  <dcterms:created xsi:type="dcterms:W3CDTF">2010-03-09T06:24:26Z</dcterms:created>
  <dcterms:modified xsi:type="dcterms:W3CDTF">2024-02-27T01:57:47Z</dcterms:modified>
</cp:coreProperties>
</file>