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865" r:id="rId3"/>
    <p:sldId id="867" r:id="rId4"/>
    <p:sldId id="868" r:id="rId5"/>
    <p:sldId id="879" r:id="rId6"/>
    <p:sldId id="891" r:id="rId7"/>
    <p:sldId id="893" r:id="rId8"/>
    <p:sldId id="906" r:id="rId10"/>
    <p:sldId id="880" r:id="rId11"/>
    <p:sldId id="904" r:id="rId12"/>
    <p:sldId id="927" r:id="rId13"/>
    <p:sldId id="910" r:id="rId14"/>
    <p:sldId id="929" r:id="rId15"/>
    <p:sldId id="928" r:id="rId16"/>
    <p:sldId id="930" r:id="rId17"/>
    <p:sldId id="916" r:id="rId18"/>
    <p:sldId id="915" r:id="rId19"/>
    <p:sldId id="871"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79" userDrawn="1">
          <p15:clr>
            <a:srgbClr val="A4A3A4"/>
          </p15:clr>
        </p15:guide>
        <p15:guide id="2" pos="7204" userDrawn="1">
          <p15:clr>
            <a:srgbClr val="A4A3A4"/>
          </p15:clr>
        </p15:guide>
        <p15:guide id="3" orient="horz" pos="788" userDrawn="1">
          <p15:clr>
            <a:srgbClr val="A4A3A4"/>
          </p15:clr>
        </p15:guide>
        <p15:guide id="5" orient="horz" pos="3900" userDrawn="1">
          <p15:clr>
            <a:srgbClr val="A4A3A4"/>
          </p15:clr>
        </p15:guide>
        <p15:guide id="6" orient="horz"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D9BD4"/>
    <a:srgbClr val="00539E"/>
    <a:srgbClr val="89DFFD"/>
    <a:srgbClr val="00467F"/>
    <a:srgbClr val="64A3D7"/>
    <a:srgbClr val="2F5597"/>
    <a:srgbClr val="C5D2FB"/>
    <a:srgbClr val="2E5497"/>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5" autoAdjust="0"/>
    <p:restoredTop sz="82339" autoAdjust="0"/>
  </p:normalViewPr>
  <p:slideViewPr>
    <p:cSldViewPr snapToGrid="0" showGuides="1">
      <p:cViewPr varScale="1">
        <p:scale>
          <a:sx n="68" d="100"/>
          <a:sy n="68" d="100"/>
        </p:scale>
        <p:origin x="1224" y="53"/>
      </p:cViewPr>
      <p:guideLst>
        <p:guide pos="479"/>
        <p:guide pos="7204"/>
        <p:guide orient="horz" pos="788"/>
        <p:guide orient="horz" pos="3900"/>
        <p:guide orient="horz" pos="383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B5295-0690-45DE-9E01-B4636744B2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3C37-BE2C-4CB8-940D-F8BE2EE629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13C37-BE2C-4CB8-940D-F8BE2EE629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grpSp>
        <p:nvGrpSpPr>
          <p:cNvPr id="10" name="组合 9"/>
          <p:cNvGrpSpPr/>
          <p:nvPr userDrawn="1"/>
        </p:nvGrpSpPr>
        <p:grpSpPr>
          <a:xfrm flipH="1" flipV="1">
            <a:off x="0" y="0"/>
            <a:ext cx="1280160" cy="685800"/>
            <a:chOff x="11489653" y="5119600"/>
            <a:chExt cx="702346" cy="1738401"/>
          </a:xfrm>
        </p:grpSpPr>
        <p:sp>
          <p:nvSpPr>
            <p:cNvPr id="11" name="任意多边形: 形状 10"/>
            <p:cNvSpPr/>
            <p:nvPr/>
          </p:nvSpPr>
          <p:spPr>
            <a:xfrm>
              <a:off x="11852771" y="6018366"/>
              <a:ext cx="339228" cy="839635"/>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2" name="任意多边形: 形状 11"/>
            <p:cNvSpPr/>
            <p:nvPr/>
          </p:nvSpPr>
          <p:spPr>
            <a:xfrm>
              <a:off x="11623086" y="5449864"/>
              <a:ext cx="568913" cy="1408137"/>
            </a:xfrm>
            <a:custGeom>
              <a:avLst/>
              <a:gdLst>
                <a:gd name="connsiteX0" fmla="*/ 568913 w 568913"/>
                <a:gd name="connsiteY0" fmla="*/ 0 h 1408137"/>
                <a:gd name="connsiteX1" fmla="*/ 568913 w 568913"/>
                <a:gd name="connsiteY1" fmla="*/ 643241 h 1408137"/>
                <a:gd name="connsiteX2" fmla="*/ 259881 w 568913"/>
                <a:gd name="connsiteY2" fmla="*/ 1408137 h 1408137"/>
                <a:gd name="connsiteX3" fmla="*/ 0 w 568913"/>
                <a:gd name="connsiteY3" fmla="*/ 1408137 h 1408137"/>
              </a:gdLst>
              <a:ahLst/>
              <a:cxnLst>
                <a:cxn ang="0">
                  <a:pos x="connsiteX0" y="connsiteY0"/>
                </a:cxn>
                <a:cxn ang="0">
                  <a:pos x="connsiteX1" y="connsiteY1"/>
                </a:cxn>
                <a:cxn ang="0">
                  <a:pos x="connsiteX2" y="connsiteY2"/>
                </a:cxn>
                <a:cxn ang="0">
                  <a:pos x="connsiteX3" y="connsiteY3"/>
                </a:cxn>
              </a:cxnLst>
              <a:rect l="l" t="t" r="r" b="b"/>
              <a:pathLst>
                <a:path w="568913" h="1408137">
                  <a:moveTo>
                    <a:pt x="568913" y="0"/>
                  </a:moveTo>
                  <a:lnTo>
                    <a:pt x="568913" y="643241"/>
                  </a:lnTo>
                  <a:lnTo>
                    <a:pt x="259881" y="1408137"/>
                  </a:lnTo>
                  <a:lnTo>
                    <a:pt x="0" y="1408137"/>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3" name="任意多边形: 形状 12"/>
            <p:cNvSpPr/>
            <p:nvPr/>
          </p:nvSpPr>
          <p:spPr>
            <a:xfrm>
              <a:off x="11489653" y="5119600"/>
              <a:ext cx="702346" cy="1738401"/>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 r="33919"/>
          <a:stretch>
            <a:fillRect/>
          </a:stretch>
        </p:blipFill>
        <p:spPr>
          <a:xfrm>
            <a:off x="2737536" y="-23325"/>
            <a:ext cx="9450900" cy="6862666"/>
          </a:xfrm>
          <a:prstGeom prst="rect">
            <a:avLst/>
          </a:prstGeom>
        </p:spPr>
      </p:pic>
      <p:sp>
        <p:nvSpPr>
          <p:cNvPr id="4" name="矩形 11"/>
          <p:cNvSpPr/>
          <p:nvPr/>
        </p:nvSpPr>
        <p:spPr>
          <a:xfrm flipH="1">
            <a:off x="0" y="-9329"/>
            <a:ext cx="9172142" cy="6858000"/>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5" name="组合 4"/>
          <p:cNvGrpSpPr/>
          <p:nvPr/>
        </p:nvGrpSpPr>
        <p:grpSpPr>
          <a:xfrm flipH="1">
            <a:off x="6096000" y="-18659"/>
            <a:ext cx="3603649" cy="6858000"/>
            <a:chOff x="1531613" y="0"/>
            <a:chExt cx="3375826" cy="6858000"/>
          </a:xfrm>
        </p:grpSpPr>
        <p:sp>
          <p:nvSpPr>
            <p:cNvPr id="6" name="任意多边形: 形状 5"/>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7" name="任意多边形: 形状 6"/>
            <p:cNvSpPr/>
            <p:nvPr/>
          </p:nvSpPr>
          <p:spPr>
            <a:xfrm>
              <a:off x="1531613"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l="19433" b="25926"/>
          <a:stretch>
            <a:fillRect/>
          </a:stretch>
        </p:blipFill>
        <p:spPr>
          <a:xfrm>
            <a:off x="0" y="0"/>
            <a:ext cx="9921730" cy="6909263"/>
          </a:xfrm>
          <a:prstGeom prst="rect">
            <a:avLst/>
          </a:prstGeom>
        </p:spPr>
      </p:pic>
      <p:sp>
        <p:nvSpPr>
          <p:cNvPr id="8" name="矩形 7"/>
          <p:cNvSpPr/>
          <p:nvPr userDrawn="1"/>
        </p:nvSpPr>
        <p:spPr>
          <a:xfrm>
            <a:off x="0" y="0"/>
            <a:ext cx="12227769" cy="6909263"/>
          </a:xfrm>
          <a:prstGeom prst="rect">
            <a:avLst/>
          </a:prstGeom>
          <a:gradFill flip="none" rotWithShape="1">
            <a:gsLst>
              <a:gs pos="0">
                <a:srgbClr val="1A5E87">
                  <a:alpha val="85000"/>
                </a:srgbClr>
              </a:gs>
              <a:gs pos="99000">
                <a:srgbClr val="04033F">
                  <a:alpha val="46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1"/>
          <p:cNvSpPr/>
          <p:nvPr userDrawn="1"/>
        </p:nvSpPr>
        <p:spPr>
          <a:xfrm>
            <a:off x="3635492" y="0"/>
            <a:ext cx="8592277" cy="6909262"/>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10" name="组合 9"/>
          <p:cNvGrpSpPr/>
          <p:nvPr userDrawn="1"/>
        </p:nvGrpSpPr>
        <p:grpSpPr>
          <a:xfrm>
            <a:off x="3078548" y="0"/>
            <a:ext cx="3375827" cy="6909262"/>
            <a:chOff x="1531612" y="0"/>
            <a:chExt cx="3375827" cy="6858000"/>
          </a:xfrm>
        </p:grpSpPr>
        <p:sp>
          <p:nvSpPr>
            <p:cNvPr id="11" name="任意多边形: 形状 10"/>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2" name="任意多边形: 形状 11"/>
            <p:cNvSpPr/>
            <p:nvPr/>
          </p:nvSpPr>
          <p:spPr>
            <a:xfrm>
              <a:off x="1531612"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grpSp>
        <p:nvGrpSpPr>
          <p:cNvPr id="14" name="组合 13"/>
          <p:cNvGrpSpPr/>
          <p:nvPr userDrawn="1"/>
        </p:nvGrpSpPr>
        <p:grpSpPr>
          <a:xfrm>
            <a:off x="11698028" y="5577840"/>
            <a:ext cx="529752" cy="1331422"/>
            <a:chOff x="11489652" y="4991405"/>
            <a:chExt cx="753203" cy="1866596"/>
          </a:xfrm>
        </p:grpSpPr>
        <p:sp>
          <p:nvSpPr>
            <p:cNvPr id="15" name="任意多边形: 形状 14"/>
            <p:cNvSpPr/>
            <p:nvPr/>
          </p:nvSpPr>
          <p:spPr>
            <a:xfrm>
              <a:off x="11680176" y="5504185"/>
              <a:ext cx="562679" cy="1353816"/>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7" name="任意多边形: 形状 16"/>
            <p:cNvSpPr/>
            <p:nvPr userDrawn="1"/>
          </p:nvSpPr>
          <p:spPr>
            <a:xfrm>
              <a:off x="11489652" y="4991405"/>
              <a:ext cx="753193" cy="1866596"/>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3" name="组合 2"/>
          <p:cNvGrpSpPr/>
          <p:nvPr userDrawn="1"/>
        </p:nvGrpSpPr>
        <p:grpSpPr>
          <a:xfrm>
            <a:off x="-61453" y="-11151"/>
            <a:ext cx="12314904" cy="6909263"/>
            <a:chOff x="-61453" y="-11151"/>
            <a:chExt cx="12314904" cy="6909263"/>
          </a:xfrm>
        </p:grpSpPr>
        <p:pic>
          <p:nvPicPr>
            <p:cNvPr id="4" name="图片 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a:fillRect/>
            </a:stretch>
          </p:blipFill>
          <p:spPr>
            <a:xfrm>
              <a:off x="-61452" y="-11151"/>
              <a:ext cx="12314903" cy="6909263"/>
            </a:xfrm>
            <a:prstGeom prst="rect">
              <a:avLst/>
            </a:prstGeom>
          </p:spPr>
        </p:pic>
        <p:sp>
          <p:nvSpPr>
            <p:cNvPr id="5" name="矩形 4"/>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394159" y="310888"/>
            <a:ext cx="682341" cy="539179"/>
            <a:chOff x="1801006" y="1526207"/>
            <a:chExt cx="1242672" cy="981947"/>
          </a:xfrm>
        </p:grpSpPr>
        <p:sp>
          <p:nvSpPr>
            <p:cNvPr id="5" name="矩形 4"/>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slideLayout" Target="../slideLayouts/slideLayout3.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notesSlide" Target="../notesSlides/notesSlide3.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049" y="1855366"/>
            <a:ext cx="8175445" cy="3529890"/>
          </a:xfrm>
          <a:prstGeom prst="rect">
            <a:avLst/>
          </a:prstGeom>
        </p:spPr>
      </p:pic>
      <p:sp>
        <p:nvSpPr>
          <p:cNvPr id="34" name="平行四边形 33"/>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7" name="文本框 16"/>
          <p:cNvSpPr txBox="1"/>
          <p:nvPr/>
        </p:nvSpPr>
        <p:spPr>
          <a:xfrm>
            <a:off x="4354351" y="5047329"/>
            <a:ext cx="350009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MD MAHFUZUR RAHMAN</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Student ID: 3123999081</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2" name="矩形 21"/>
          <p:cNvSpPr/>
          <p:nvPr/>
        </p:nvSpPr>
        <p:spPr>
          <a:xfrm>
            <a:off x="5344795" y="3134995"/>
            <a:ext cx="6617970" cy="970915"/>
          </a:xfrm>
          <a:prstGeom prst="rect">
            <a:avLst/>
          </a:prstGeom>
          <a:noFill/>
        </p:spPr>
        <p:txBody>
          <a:bodyPr wrap="square">
            <a:noAutofit/>
          </a:bodyPr>
          <a:lstStyle/>
          <a:p>
            <a:pPr lvl="0" algn="l">
              <a:lnSpc>
                <a:spcPct val="130000"/>
              </a:lnSpc>
              <a:defRPr/>
            </a:pPr>
            <a:r>
              <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rPr>
              <a:t>Radon transform based malware classification in cyber-physical </a:t>
            </a:r>
            <a:endPar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endParaRPr>
          </a:p>
          <a:p>
            <a:pPr lvl="0" algn="l">
              <a:lnSpc>
                <a:spcPct val="130000"/>
              </a:lnSpc>
              <a:defRPr/>
            </a:pPr>
            <a:r>
              <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rPr>
              <a:t>system using deep learning</a:t>
            </a:r>
            <a:endPar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3692" y="2095342"/>
            <a:ext cx="2514152" cy="673296"/>
          </a:xfrm>
          <a:prstGeom prst="rect">
            <a:avLst/>
          </a:prstGeom>
        </p:spPr>
      </p:pic>
      <p:sp>
        <p:nvSpPr>
          <p:cNvPr id="23" name="文本框 22"/>
          <p:cNvSpPr txBox="1"/>
          <p:nvPr/>
        </p:nvSpPr>
        <p:spPr>
          <a:xfrm>
            <a:off x="8157428" y="5047329"/>
            <a:ext cx="243025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rPr>
              <a:t>2024.6.14</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6854825" y="3769995"/>
            <a:ext cx="4243705" cy="460375"/>
          </a:xfrm>
          <a:prstGeom prst="rect">
            <a:avLst/>
          </a:prstGeom>
          <a:noFill/>
        </p:spPr>
        <p:txBody>
          <a:bodyPr wrap="square" rtlCol="0">
            <a:spAutoFit/>
          </a:bodyPr>
          <a:p>
            <a:r>
              <a:rPr lang="en-US" sz="1200" i="1"/>
              <a:t>Rasim Alguliyev, Ramiz Aliguliyev, Lyudmila Sukhostat</a:t>
            </a:r>
            <a:endParaRPr lang="en-US" sz="1200"/>
          </a:p>
          <a:p>
            <a:r>
              <a:rPr lang="en-US" sz="1200"/>
              <a:t>       Institute of Information Technology,Azerbaijan</a:t>
            </a:r>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3966845" cy="89217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2800" b="1" kern="0" dirty="0">
                <a:solidFill>
                  <a:prstClr val="black">
                    <a:lumMod val="95000"/>
                    <a:lumOff val="5000"/>
                  </a:prstClr>
                </a:solidFill>
                <a:latin typeface="Microsoft YaHei" panose="020B0503020204020204" pitchFamily="34" charset="-122"/>
                <a:ea typeface="Microsoft YaHei" panose="020B0503020204020204" pitchFamily="34" charset="-122"/>
              </a:rPr>
              <a:t>Dataset Description</a:t>
            </a:r>
            <a:endParaRPr lang="zh-CN" altLang="en-US" sz="28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128270" y="2668270"/>
            <a:ext cx="7635240" cy="1245235"/>
          </a:xfrm>
          <a:prstGeom prst="rect">
            <a:avLst/>
          </a:prstGeom>
        </p:spPr>
      </p:pic>
      <p:pic>
        <p:nvPicPr>
          <p:cNvPr id="5" name="Picture 4"/>
          <p:cNvPicPr>
            <a:picLocks noChangeAspect="1"/>
          </p:cNvPicPr>
          <p:nvPr/>
        </p:nvPicPr>
        <p:blipFill>
          <a:blip r:embed="rId2"/>
          <a:stretch>
            <a:fillRect/>
          </a:stretch>
        </p:blipFill>
        <p:spPr>
          <a:xfrm>
            <a:off x="128270" y="3821430"/>
            <a:ext cx="7627620" cy="3036570"/>
          </a:xfrm>
          <a:prstGeom prst="rect">
            <a:avLst/>
          </a:prstGeom>
        </p:spPr>
      </p:pic>
      <p:pic>
        <p:nvPicPr>
          <p:cNvPr id="6" name="Picture 5"/>
          <p:cNvPicPr>
            <a:picLocks noChangeAspect="1"/>
          </p:cNvPicPr>
          <p:nvPr/>
        </p:nvPicPr>
        <p:blipFill>
          <a:blip r:embed="rId3"/>
          <a:stretch>
            <a:fillRect/>
          </a:stretch>
        </p:blipFill>
        <p:spPr>
          <a:xfrm>
            <a:off x="128270" y="955040"/>
            <a:ext cx="7589520" cy="184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06</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9213215" y="3708400"/>
            <a:ext cx="2021840"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Result</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9305870" y="4543635"/>
            <a:ext cx="1929130" cy="3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774700"/>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Result</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1010285" y="845185"/>
            <a:ext cx="6294120" cy="1920240"/>
          </a:xfrm>
          <a:prstGeom prst="rect">
            <a:avLst/>
          </a:prstGeom>
        </p:spPr>
      </p:pic>
      <p:pic>
        <p:nvPicPr>
          <p:cNvPr id="5" name="Picture 4"/>
          <p:cNvPicPr>
            <a:picLocks noChangeAspect="1"/>
          </p:cNvPicPr>
          <p:nvPr/>
        </p:nvPicPr>
        <p:blipFill>
          <a:blip r:embed="rId2"/>
          <a:stretch>
            <a:fillRect/>
          </a:stretch>
        </p:blipFill>
        <p:spPr>
          <a:xfrm>
            <a:off x="2966085" y="2720340"/>
            <a:ext cx="6492240" cy="1264920"/>
          </a:xfrm>
          <a:prstGeom prst="rect">
            <a:avLst/>
          </a:prstGeom>
        </p:spPr>
      </p:pic>
      <p:pic>
        <p:nvPicPr>
          <p:cNvPr id="6" name="Picture 5"/>
          <p:cNvPicPr>
            <a:picLocks noChangeAspect="1"/>
          </p:cNvPicPr>
          <p:nvPr/>
        </p:nvPicPr>
        <p:blipFill>
          <a:blip r:embed="rId3"/>
          <a:stretch>
            <a:fillRect/>
          </a:stretch>
        </p:blipFill>
        <p:spPr>
          <a:xfrm>
            <a:off x="4935855" y="3985260"/>
            <a:ext cx="7094220" cy="2872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72199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Result</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4091940" y="862965"/>
            <a:ext cx="4008120" cy="5280660"/>
          </a:xfrm>
          <a:prstGeom prst="rect">
            <a:avLst/>
          </a:prstGeom>
        </p:spPr>
      </p:pic>
      <p:sp>
        <p:nvSpPr>
          <p:cNvPr id="5" name="Text Box 4"/>
          <p:cNvSpPr txBox="1"/>
          <p:nvPr/>
        </p:nvSpPr>
        <p:spPr>
          <a:xfrm>
            <a:off x="2248535" y="6107430"/>
            <a:ext cx="7809865" cy="368300"/>
          </a:xfrm>
          <a:prstGeom prst="rect">
            <a:avLst/>
          </a:prstGeom>
          <a:noFill/>
        </p:spPr>
        <p:txBody>
          <a:bodyPr wrap="square" rtlCol="0">
            <a:spAutoFit/>
          </a:bodyPr>
          <a:p>
            <a:pPr algn="ctr"/>
            <a:r>
              <a:rPr lang="en-US"/>
              <a:t>Figure: 5 Malware Classificatin accuracy and loss curves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72199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Result</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6" name="Picture 5"/>
          <p:cNvPicPr>
            <a:picLocks noChangeAspect="1"/>
          </p:cNvPicPr>
          <p:nvPr/>
        </p:nvPicPr>
        <p:blipFill>
          <a:blip r:embed="rId1"/>
          <a:stretch>
            <a:fillRect/>
          </a:stretch>
        </p:blipFill>
        <p:spPr>
          <a:xfrm>
            <a:off x="1215390" y="1289050"/>
            <a:ext cx="7566660" cy="2369820"/>
          </a:xfrm>
          <a:prstGeom prst="rect">
            <a:avLst/>
          </a:prstGeom>
        </p:spPr>
      </p:pic>
      <p:pic>
        <p:nvPicPr>
          <p:cNvPr id="2" name="Picture 1"/>
          <p:cNvPicPr>
            <a:picLocks noChangeAspect="1"/>
          </p:cNvPicPr>
          <p:nvPr/>
        </p:nvPicPr>
        <p:blipFill>
          <a:blip r:embed="rId2"/>
          <a:stretch>
            <a:fillRect/>
          </a:stretch>
        </p:blipFill>
        <p:spPr>
          <a:xfrm>
            <a:off x="1337310" y="3658870"/>
            <a:ext cx="7566660" cy="2491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08</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8191500" y="3708400"/>
            <a:ext cx="3043555"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Conclusion</a:t>
            </a:r>
            <a:endPar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8191445" y="4543635"/>
            <a:ext cx="3043555" cy="3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椭圆 4"/>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椭圆 8"/>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certification_176902"/>
          <p:cNvSpPr>
            <a:spLocks noChangeAspect="1"/>
          </p:cNvSpPr>
          <p:nvPr/>
        </p:nvSpPr>
        <p:spPr bwMode="auto">
          <a:xfrm>
            <a:off x="9234239"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sp>
        <p:nvSpPr>
          <p:cNvPr id="23" name="矩形 22"/>
          <p:cNvSpPr/>
          <p:nvPr/>
        </p:nvSpPr>
        <p:spPr>
          <a:xfrm>
            <a:off x="1152000" y="213070"/>
            <a:ext cx="271335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Conclusion</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1"/>
          <p:cNvSpPr txBox="1"/>
          <p:nvPr/>
        </p:nvSpPr>
        <p:spPr>
          <a:xfrm>
            <a:off x="548005" y="1639570"/>
            <a:ext cx="7526655" cy="2989580"/>
          </a:xfrm>
          <a:prstGeom prst="rect">
            <a:avLst/>
          </a:prstGeom>
          <a:noFill/>
        </p:spPr>
        <p:txBody>
          <a:bodyPr wrap="square" rtlCol="0" anchor="t">
            <a:noAutofit/>
          </a:bodyPr>
          <a:lstStyle/>
          <a:p>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Summary of Findings</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In this paper, an approach for CPS malware classification based on pre-trained deep neural networks was proposed.</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Experiments were conducted on datasets of different sizes (Microsoft malware, IoT_Malware, and MalNeT-Images datasets) to validate the effectiveness of the proposed model.</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Two different models based on Alexnet and MobileNet were used in the esemble model to classify malware, which made it possible to effectively recognize malware families. </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The model demonstrated consistent performance with </a:t>
            </a:r>
            <a:r>
              <a:rPr lang="en-US" altLang="zh-CN" sz="1400" kern="100" dirty="0">
                <a:solidFill>
                  <a:schemeClr val="tx1">
                    <a:lumMod val="95000"/>
                    <a:lumOff val="5000"/>
                  </a:schemeClr>
                </a:solidFill>
                <a:highlight>
                  <a:srgbClr val="FFFF00"/>
                </a:highlight>
                <a:latin typeface="Microsoft YaHei" panose="020B0503020204020204" pitchFamily="34" charset="-122"/>
                <a:ea typeface="Microsoft YaHei" panose="020B0503020204020204" pitchFamily="34" charset="-122"/>
              </a:rPr>
              <a:t>99.89%</a:t>
            </a: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accuracy on the Microsoft malware dataset, </a:t>
            </a:r>
            <a:r>
              <a:rPr lang="en-US" altLang="zh-CN" sz="1400" kern="100" dirty="0">
                <a:solidFill>
                  <a:schemeClr val="tx1">
                    <a:lumMod val="95000"/>
                    <a:lumOff val="5000"/>
                  </a:schemeClr>
                </a:solidFill>
                <a:highlight>
                  <a:srgbClr val="FFFF00"/>
                </a:highlight>
                <a:latin typeface="Microsoft YaHei" panose="020B0503020204020204" pitchFamily="34" charset="-122"/>
                <a:ea typeface="Microsoft YaHei" panose="020B0503020204020204" pitchFamily="34" charset="-122"/>
              </a:rPr>
              <a:t>99.95%</a:t>
            </a: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accuracy on the IoT_Malware Dataset, and </a:t>
            </a:r>
            <a:r>
              <a:rPr lang="en-US" altLang="zh-CN" sz="1400" kern="100" dirty="0">
                <a:solidFill>
                  <a:schemeClr val="tx1">
                    <a:lumMod val="95000"/>
                    <a:lumOff val="5000"/>
                  </a:schemeClr>
                </a:solidFill>
                <a:highlight>
                  <a:srgbClr val="FFFF00"/>
                </a:highlight>
                <a:latin typeface="Microsoft YaHei" panose="020B0503020204020204" pitchFamily="34" charset="-122"/>
                <a:ea typeface="Microsoft YaHei" panose="020B0503020204020204" pitchFamily="34" charset="-122"/>
              </a:rPr>
              <a:t>99.20%</a:t>
            </a: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accuracy on the MalNet-Images dataset.</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6" name="文本框 1"/>
          <p:cNvSpPr txBox="1"/>
          <p:nvPr/>
        </p:nvSpPr>
        <p:spPr>
          <a:xfrm>
            <a:off x="725805" y="4742180"/>
            <a:ext cx="7526655" cy="1363980"/>
          </a:xfrm>
          <a:prstGeom prst="rect">
            <a:avLst/>
          </a:prstGeom>
          <a:noFill/>
        </p:spPr>
        <p:txBody>
          <a:bodyPr wrap="square" rtlCol="0" anchor="t">
            <a:noAutofit/>
          </a:bodyPr>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So in the end we can say given the scale of CPS cybersecurity threats and the large number of unprotected devices, this research is an essential step toward developing new systems protection methods and practical tools. This work can be useful to researchers and practitioners for the timely detection and elimination of CPS threats.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049" y="1855366"/>
            <a:ext cx="8175445" cy="3529890"/>
          </a:xfrm>
          <a:prstGeom prst="rect">
            <a:avLst/>
          </a:prstGeom>
        </p:spPr>
      </p:pic>
      <p:sp>
        <p:nvSpPr>
          <p:cNvPr id="34" name="平行四边形 33"/>
          <p:cNvSpPr/>
          <p:nvPr/>
        </p:nvSpPr>
        <p:spPr>
          <a:xfrm>
            <a:off x="9700192" y="-21822"/>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287970" y="5356368"/>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2" name="矩形 21"/>
          <p:cNvSpPr/>
          <p:nvPr/>
        </p:nvSpPr>
        <p:spPr>
          <a:xfrm>
            <a:off x="6150473" y="2444140"/>
            <a:ext cx="5284829" cy="1851025"/>
          </a:xfrm>
          <a:prstGeom prst="rect">
            <a:avLst/>
          </a:prstGeom>
          <a:noFill/>
        </p:spPr>
        <p:txBody>
          <a:bodyPr wrap="square">
            <a:spAutoFit/>
          </a:bodyPr>
          <a:lstStyle/>
          <a:p>
            <a:pPr lvl="0" algn="dist">
              <a:lnSpc>
                <a:spcPct val="130000"/>
              </a:lnSpc>
              <a:defRPr/>
            </a:pPr>
            <a:r>
              <a:rPr kumimoji="1" lang="en-US" altLang="zh-CN" sz="88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sym typeface="+mn-ea"/>
              </a:rPr>
              <a:t>Thanks</a:t>
            </a:r>
            <a:endParaRPr kumimoji="1" lang="en-US" altLang="zh-CN" sz="88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sym typeface="+mn-ea"/>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600" y="1911477"/>
            <a:ext cx="2514152" cy="673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ACF"/>
        </a:solidFill>
        <a:effectLst/>
      </p:bgPr>
    </p:bg>
    <p:spTree>
      <p:nvGrpSpPr>
        <p:cNvPr id="1" name=""/>
        <p:cNvGrpSpPr/>
        <p:nvPr/>
      </p:nvGrpSpPr>
      <p:grpSpPr>
        <a:xfrm>
          <a:off x="0" y="0"/>
          <a:ext cx="0" cy="0"/>
          <a:chOff x="0" y="0"/>
          <a:chExt cx="0" cy="0"/>
        </a:xfrm>
      </p:grpSpPr>
      <p:sp>
        <p:nvSpPr>
          <p:cNvPr id="17" name="任意多边形: 形状 76"/>
          <p:cNvSpPr/>
          <p:nvPr/>
        </p:nvSpPr>
        <p:spPr>
          <a:xfrm flipH="1">
            <a:off x="472439" y="319249"/>
            <a:ext cx="1589824" cy="1441259"/>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a:gsLst>
              <a:gs pos="0">
                <a:schemeClr val="accent5">
                  <a:lumMod val="50000"/>
                </a:schemeClr>
              </a:gs>
              <a:gs pos="100000">
                <a:srgbClr val="0070C0"/>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占位符 1"/>
          <p:cNvSpPr txBox="1"/>
          <p:nvPr/>
        </p:nvSpPr>
        <p:spPr>
          <a:xfrm>
            <a:off x="2003123" y="920780"/>
            <a:ext cx="3754877" cy="663589"/>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ONTENTS</a:t>
            </a:r>
            <a:endPar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19" name="矩形 18"/>
          <p:cNvSpPr/>
          <p:nvPr/>
        </p:nvSpPr>
        <p:spPr>
          <a:xfrm>
            <a:off x="891041" y="381259"/>
            <a:ext cx="1063112" cy="14465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1" u="none" strike="noStrike" kern="1200" cap="none" spc="0" normalizeH="0" baseline="0" noProof="0" dirty="0">
                <a:ln>
                  <a:noFill/>
                </a:ln>
                <a:solidFill>
                  <a:prstClr val="white"/>
                </a:solidFill>
                <a:effectLst/>
                <a:uLnTx/>
                <a:uFillTx/>
                <a:latin typeface="Arial Black" panose="020B0A04020102020204" pitchFamily="34" charset="0"/>
                <a:ea typeface="等线" panose="02010600030101010101" charset="-122"/>
                <a:cs typeface="+mn-cs"/>
              </a:rPr>
              <a:t>C</a:t>
            </a:r>
            <a:endParaRPr kumimoji="0" lang="zh-CN" altLang="en-US" sz="4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23" name="组合 22"/>
          <p:cNvGrpSpPr/>
          <p:nvPr>
            <p:custDataLst>
              <p:tags r:id="rId1"/>
            </p:custDataLst>
          </p:nvPr>
        </p:nvGrpSpPr>
        <p:grpSpPr>
          <a:xfrm>
            <a:off x="1741805" y="1968464"/>
            <a:ext cx="2610485" cy="306740"/>
            <a:chOff x="6676062" y="1440781"/>
            <a:chExt cx="3164180" cy="385316"/>
          </a:xfrm>
        </p:grpSpPr>
        <p:grpSp>
          <p:nvGrpSpPr>
            <p:cNvPr id="44" name="组合 43"/>
            <p:cNvGrpSpPr/>
            <p:nvPr/>
          </p:nvGrpSpPr>
          <p:grpSpPr>
            <a:xfrm>
              <a:off x="6676062" y="1485495"/>
              <a:ext cx="334813" cy="340602"/>
              <a:chOff x="725726" y="1781746"/>
              <a:chExt cx="253937" cy="297725"/>
            </a:xfrm>
          </p:grpSpPr>
          <p:sp>
            <p:nvSpPr>
              <p:cNvPr id="46" name="椭圆 45"/>
              <p:cNvSpPr/>
              <p:nvPr>
                <p:custDataLst>
                  <p:tags r:id="rId2"/>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47" name="矩形 46"/>
              <p:cNvSpPr/>
              <p:nvPr>
                <p:custDataLst>
                  <p:tags r:id="rId3"/>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1</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45" name="矩形 44"/>
            <p:cNvSpPr/>
            <p:nvPr>
              <p:custDataLst>
                <p:tags r:id="rId4"/>
              </p:custDataLst>
            </p:nvPr>
          </p:nvSpPr>
          <p:spPr>
            <a:xfrm>
              <a:off x="7086882" y="1440781"/>
              <a:ext cx="2753360" cy="385271"/>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Introduction</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4" name="组合 22"/>
          <p:cNvGrpSpPr/>
          <p:nvPr>
            <p:custDataLst>
              <p:tags r:id="rId5"/>
            </p:custDataLst>
          </p:nvPr>
        </p:nvGrpSpPr>
        <p:grpSpPr>
          <a:xfrm>
            <a:off x="1741805" y="2483449"/>
            <a:ext cx="2610485" cy="306740"/>
            <a:chOff x="6676062" y="1440781"/>
            <a:chExt cx="3164180" cy="385316"/>
          </a:xfrm>
        </p:grpSpPr>
        <p:grpSp>
          <p:nvGrpSpPr>
            <p:cNvPr id="5" name="组合 43"/>
            <p:cNvGrpSpPr/>
            <p:nvPr/>
          </p:nvGrpSpPr>
          <p:grpSpPr>
            <a:xfrm>
              <a:off x="6676062" y="1485495"/>
              <a:ext cx="334813" cy="340602"/>
              <a:chOff x="725726" y="1781746"/>
              <a:chExt cx="253937" cy="297725"/>
            </a:xfrm>
          </p:grpSpPr>
          <p:sp>
            <p:nvSpPr>
              <p:cNvPr id="6" name="椭圆 45"/>
              <p:cNvSpPr/>
              <p:nvPr>
                <p:custDataLst>
                  <p:tags r:id="rId6"/>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7" name="矩形 46"/>
              <p:cNvSpPr/>
              <p:nvPr>
                <p:custDataLst>
                  <p:tags r:id="rId7"/>
                </p:custDataLst>
              </p:nvPr>
            </p:nvSpPr>
            <p:spPr>
              <a:xfrm>
                <a:off x="737985" y="1784535"/>
                <a:ext cx="241678" cy="294936"/>
              </a:xfrm>
              <a:prstGeom prst="rect">
                <a:avLst/>
              </a:prstGeom>
            </p:spPr>
            <p:txBody>
              <a:bodyPr wrap="square">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2</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8" name="矩形 44"/>
            <p:cNvSpPr/>
            <p:nvPr>
              <p:custDataLst>
                <p:tags r:id="rId8"/>
              </p:custDataLst>
            </p:nvPr>
          </p:nvSpPr>
          <p:spPr>
            <a:xfrm>
              <a:off x="7086882" y="1440781"/>
              <a:ext cx="2753360" cy="385272"/>
            </a:xfrm>
            <a:prstGeom prst="rect">
              <a:avLst/>
            </a:prstGeom>
          </p:spPr>
          <p:txBody>
            <a:bodyPr wrap="square">
              <a:spAutoFit/>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Research Approach</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2" name="组合 22"/>
          <p:cNvGrpSpPr/>
          <p:nvPr>
            <p:custDataLst>
              <p:tags r:id="rId9"/>
            </p:custDataLst>
          </p:nvPr>
        </p:nvGrpSpPr>
        <p:grpSpPr>
          <a:xfrm>
            <a:off x="1755140" y="3094954"/>
            <a:ext cx="3829685" cy="306740"/>
            <a:chOff x="6676062" y="1440781"/>
            <a:chExt cx="4641977" cy="385316"/>
          </a:xfrm>
        </p:grpSpPr>
        <p:grpSp>
          <p:nvGrpSpPr>
            <p:cNvPr id="24" name="组合 43"/>
            <p:cNvGrpSpPr/>
            <p:nvPr/>
          </p:nvGrpSpPr>
          <p:grpSpPr>
            <a:xfrm>
              <a:off x="6676062" y="1485495"/>
              <a:ext cx="334813" cy="340602"/>
              <a:chOff x="725726" y="1781746"/>
              <a:chExt cx="253937" cy="297725"/>
            </a:xfrm>
          </p:grpSpPr>
          <p:sp>
            <p:nvSpPr>
              <p:cNvPr id="26" name="椭圆 45"/>
              <p:cNvSpPr/>
              <p:nvPr>
                <p:custDataLst>
                  <p:tags r:id="rId10"/>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27" name="矩形 46"/>
              <p:cNvSpPr/>
              <p:nvPr>
                <p:custDataLst>
                  <p:tags r:id="rId11"/>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3</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28" name="矩形 44"/>
            <p:cNvSpPr/>
            <p:nvPr>
              <p:custDataLst>
                <p:tags r:id="rId12"/>
              </p:custDataLst>
            </p:nvPr>
          </p:nvSpPr>
          <p:spPr>
            <a:xfrm>
              <a:off x="7087074" y="1440781"/>
              <a:ext cx="4230965" cy="385272"/>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Experimental Dataset Description</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9" name="组合 22"/>
          <p:cNvGrpSpPr/>
          <p:nvPr>
            <p:custDataLst>
              <p:tags r:id="rId13"/>
            </p:custDataLst>
          </p:nvPr>
        </p:nvGrpSpPr>
        <p:grpSpPr>
          <a:xfrm>
            <a:off x="1741805" y="3675344"/>
            <a:ext cx="2610485" cy="306740"/>
            <a:chOff x="6676062" y="1440781"/>
            <a:chExt cx="3164180" cy="385316"/>
          </a:xfrm>
        </p:grpSpPr>
        <p:grpSp>
          <p:nvGrpSpPr>
            <p:cNvPr id="30" name="组合 43"/>
            <p:cNvGrpSpPr/>
            <p:nvPr/>
          </p:nvGrpSpPr>
          <p:grpSpPr>
            <a:xfrm>
              <a:off x="6676062" y="1485495"/>
              <a:ext cx="334813" cy="340602"/>
              <a:chOff x="725726" y="1781746"/>
              <a:chExt cx="253937" cy="297725"/>
            </a:xfrm>
          </p:grpSpPr>
          <p:sp>
            <p:nvSpPr>
              <p:cNvPr id="31" name="椭圆 45"/>
              <p:cNvSpPr/>
              <p:nvPr>
                <p:custDataLst>
                  <p:tags r:id="rId14"/>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32" name="矩形 46"/>
              <p:cNvSpPr/>
              <p:nvPr>
                <p:custDataLst>
                  <p:tags r:id="rId15"/>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4</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33" name="矩形 44"/>
            <p:cNvSpPr/>
            <p:nvPr>
              <p:custDataLst>
                <p:tags r:id="rId16"/>
              </p:custDataLst>
            </p:nvPr>
          </p:nvSpPr>
          <p:spPr>
            <a:xfrm>
              <a:off x="7086882" y="1440781"/>
              <a:ext cx="2753360" cy="385272"/>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Results</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34" name="组合 22"/>
          <p:cNvGrpSpPr/>
          <p:nvPr>
            <p:custDataLst>
              <p:tags r:id="rId17"/>
            </p:custDataLst>
          </p:nvPr>
        </p:nvGrpSpPr>
        <p:grpSpPr>
          <a:xfrm>
            <a:off x="1741805" y="4329394"/>
            <a:ext cx="2610485" cy="306740"/>
            <a:chOff x="6676062" y="1440781"/>
            <a:chExt cx="3164180" cy="385316"/>
          </a:xfrm>
        </p:grpSpPr>
        <p:grpSp>
          <p:nvGrpSpPr>
            <p:cNvPr id="35" name="组合 43"/>
            <p:cNvGrpSpPr/>
            <p:nvPr/>
          </p:nvGrpSpPr>
          <p:grpSpPr>
            <a:xfrm>
              <a:off x="6676062" y="1485495"/>
              <a:ext cx="334813" cy="340602"/>
              <a:chOff x="725726" y="1781746"/>
              <a:chExt cx="253937" cy="297725"/>
            </a:xfrm>
          </p:grpSpPr>
          <p:sp>
            <p:nvSpPr>
              <p:cNvPr id="40" name="椭圆 45"/>
              <p:cNvSpPr/>
              <p:nvPr>
                <p:custDataLst>
                  <p:tags r:id="rId18"/>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41" name="矩形 46"/>
              <p:cNvSpPr/>
              <p:nvPr>
                <p:custDataLst>
                  <p:tags r:id="rId19"/>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5</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42" name="矩形 44"/>
            <p:cNvSpPr/>
            <p:nvPr>
              <p:custDataLst>
                <p:tags r:id="rId20"/>
              </p:custDataLst>
            </p:nvPr>
          </p:nvSpPr>
          <p:spPr>
            <a:xfrm>
              <a:off x="7086882" y="1440781"/>
              <a:ext cx="2753360" cy="385272"/>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Conclusion</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01</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645150" y="3708400"/>
            <a:ext cx="4943475"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Intruduction</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flipV="1">
            <a:off x="5720660" y="4532205"/>
            <a:ext cx="4867910" cy="203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椭圆 4"/>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椭圆 8"/>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certification_176902"/>
          <p:cNvSpPr>
            <a:spLocks noChangeAspect="1"/>
          </p:cNvSpPr>
          <p:nvPr/>
        </p:nvSpPr>
        <p:spPr bwMode="auto">
          <a:xfrm>
            <a:off x="9234239"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pic>
        <p:nvPicPr>
          <p:cNvPr id="13" name="图片 12"/>
          <p:cNvPicPr>
            <a:picLocks noChangeAspect="1"/>
          </p:cNvPicPr>
          <p:nvPr/>
        </p:nvPicPr>
        <p:blipFill>
          <a:blip r:embed="rId1"/>
          <a:srcRect l="5748" t="32677" r="5111" b="3651"/>
          <a:stretch>
            <a:fillRect/>
          </a:stretch>
        </p:blipFill>
        <p:spPr>
          <a:xfrm>
            <a:off x="7785033" y="3640885"/>
            <a:ext cx="1740771" cy="1737864"/>
          </a:xfrm>
          <a:custGeom>
            <a:avLst/>
            <a:gdLst>
              <a:gd name="connsiteX0" fmla="*/ 1661106 w 3322212"/>
              <a:gd name="connsiteY0" fmla="*/ 0 h 3322212"/>
              <a:gd name="connsiteX1" fmla="*/ 3322212 w 3322212"/>
              <a:gd name="connsiteY1" fmla="*/ 1661106 h 3322212"/>
              <a:gd name="connsiteX2" fmla="*/ 1661106 w 3322212"/>
              <a:gd name="connsiteY2" fmla="*/ 3322212 h 3322212"/>
              <a:gd name="connsiteX3" fmla="*/ 0 w 3322212"/>
              <a:gd name="connsiteY3" fmla="*/ 1661106 h 3322212"/>
              <a:gd name="connsiteX4" fmla="*/ 1661106 w 3322212"/>
              <a:gd name="connsiteY4" fmla="*/ 0 h 3322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12" h="3322212">
                <a:moveTo>
                  <a:pt x="1661106" y="0"/>
                </a:moveTo>
                <a:cubicBezTo>
                  <a:pt x="2578510" y="0"/>
                  <a:pt x="3322212" y="743702"/>
                  <a:pt x="3322212" y="1661106"/>
                </a:cubicBezTo>
                <a:cubicBezTo>
                  <a:pt x="3322212" y="2578510"/>
                  <a:pt x="2578510" y="3322212"/>
                  <a:pt x="1661106" y="3322212"/>
                </a:cubicBezTo>
                <a:cubicBezTo>
                  <a:pt x="743702" y="3322212"/>
                  <a:pt x="0" y="2578510"/>
                  <a:pt x="0" y="1661106"/>
                </a:cubicBezTo>
                <a:cubicBezTo>
                  <a:pt x="0" y="743702"/>
                  <a:pt x="743702" y="0"/>
                  <a:pt x="1661106" y="0"/>
                </a:cubicBezTo>
                <a:close/>
              </a:path>
            </a:pathLst>
          </a:custGeom>
        </p:spPr>
      </p:pic>
      <p:sp>
        <p:nvSpPr>
          <p:cNvPr id="17" name="文本框 16"/>
          <p:cNvSpPr txBox="1"/>
          <p:nvPr/>
        </p:nvSpPr>
        <p:spPr>
          <a:xfrm>
            <a:off x="638175" y="1383030"/>
            <a:ext cx="6519545" cy="2544445"/>
          </a:xfrm>
          <a:prstGeom prst="rect">
            <a:avLst/>
          </a:prstGeom>
          <a:noFill/>
        </p:spPr>
        <p:txBody>
          <a:bodyPr wrap="square" rtlCol="0">
            <a:noAutofit/>
          </a:bodyPr>
          <a:lstStyle/>
          <a:p>
            <a:pPr algn="just">
              <a:lnSpc>
                <a:spcPct val="150000"/>
              </a:lnSpc>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Background </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Cyber-physical systems (CPSs) face increasing threats from sophisticated malware due to digitalization and interconnected devices.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Existing security measures like intrusion scanner and network analyzers are not sufficient against evolving malware.</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Improve malware detection by combining visual representations of malware with transfer learning using deep neural networks.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1152000" y="288000"/>
            <a:ext cx="307403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Introduction</a:t>
            </a:r>
            <a:endPar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16"/>
          <p:cNvSpPr txBox="1"/>
          <p:nvPr/>
        </p:nvSpPr>
        <p:spPr>
          <a:xfrm>
            <a:off x="638175" y="4171315"/>
            <a:ext cx="6519545" cy="2353310"/>
          </a:xfrm>
          <a:prstGeom prst="rect">
            <a:avLst/>
          </a:prstGeom>
          <a:noFill/>
        </p:spPr>
        <p:txBody>
          <a:bodyPr wrap="square" rtlCol="0">
            <a:spAutoFit/>
          </a:bodyPr>
          <a:p>
            <a:pPr algn="just">
              <a:lnSpc>
                <a:spcPct val="150000"/>
              </a:lnSpc>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Problem Statement</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Diverse and sophisticated malware attacks on CPSs that exploit vulnerabilities and human factors.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Malware can lead to unauthorized access, data theft, and system disruptions in CPSs.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Enhance malware classification accuracy using advanced image processing and machine learning techniques.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02</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701030" y="3708400"/>
            <a:ext cx="5533390"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Research Approach</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5700340" y="4546175"/>
            <a:ext cx="5534660" cy="127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627880" cy="72326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Research Approach</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4" name="Text Box 3"/>
          <p:cNvSpPr txBox="1"/>
          <p:nvPr/>
        </p:nvSpPr>
        <p:spPr>
          <a:xfrm>
            <a:off x="718185" y="2201545"/>
            <a:ext cx="4107180" cy="1322070"/>
          </a:xfrm>
          <a:prstGeom prst="rect">
            <a:avLst/>
          </a:prstGeom>
          <a:noFill/>
        </p:spPr>
        <p:txBody>
          <a:bodyPr wrap="square" rtlCol="0">
            <a:spAutoFit/>
          </a:bodyPr>
          <a:p>
            <a:pPr marL="342900" indent="-342900">
              <a:buFont typeface="Arial" panose="020B0604020202020204" pitchFamily="34" charset="0"/>
              <a:buChar char="•"/>
            </a:pPr>
            <a:r>
              <a:rPr lang="en-US" sz="2000"/>
              <a:t>Pre-Processing</a:t>
            </a:r>
            <a:endParaRPr lang="en-US" sz="2000"/>
          </a:p>
          <a:p>
            <a:pPr marL="342900" indent="-342900">
              <a:buFont typeface="Arial" panose="020B0604020202020204" pitchFamily="34" charset="0"/>
              <a:buChar char="•"/>
            </a:pPr>
            <a:r>
              <a:rPr lang="en-US" sz="2000"/>
              <a:t>Feature Extraction</a:t>
            </a:r>
            <a:endParaRPr lang="en-US" sz="2000"/>
          </a:p>
          <a:p>
            <a:pPr marL="342900" indent="-342900">
              <a:buFont typeface="Arial" panose="020B0604020202020204" pitchFamily="34" charset="0"/>
              <a:buChar char="•"/>
            </a:pPr>
            <a:r>
              <a:rPr lang="en-US" sz="2000"/>
              <a:t>Classification</a:t>
            </a:r>
            <a:endParaRPr lang="en-US" sz="2000"/>
          </a:p>
          <a:p>
            <a:pPr marL="342900" indent="-342900">
              <a:buFont typeface="Arial" panose="020B0604020202020204" pitchFamily="34" charset="0"/>
              <a:buChar char="•"/>
            </a:pPr>
            <a:r>
              <a:rPr lang="en-US" sz="2000"/>
              <a:t>Dataset</a:t>
            </a:r>
            <a:endParaRPr lang="en-US" sz="2000"/>
          </a:p>
        </p:txBody>
      </p:sp>
      <p:pic>
        <p:nvPicPr>
          <p:cNvPr id="5" name="Picture 4"/>
          <p:cNvPicPr>
            <a:picLocks noChangeAspect="1"/>
          </p:cNvPicPr>
          <p:nvPr/>
        </p:nvPicPr>
        <p:blipFill>
          <a:blip r:embed="rId1"/>
          <a:stretch>
            <a:fillRect/>
          </a:stretch>
        </p:blipFill>
        <p:spPr>
          <a:xfrm>
            <a:off x="418465" y="4126865"/>
            <a:ext cx="5229860" cy="2113280"/>
          </a:xfrm>
          <a:prstGeom prst="rect">
            <a:avLst/>
          </a:prstGeom>
        </p:spPr>
      </p:pic>
      <p:pic>
        <p:nvPicPr>
          <p:cNvPr id="8" name="Picture 7"/>
          <p:cNvPicPr>
            <a:picLocks noChangeAspect="1"/>
          </p:cNvPicPr>
          <p:nvPr/>
        </p:nvPicPr>
        <p:blipFill>
          <a:blip r:embed="rId2"/>
          <a:stretch>
            <a:fillRect/>
          </a:stretch>
        </p:blipFill>
        <p:spPr>
          <a:xfrm>
            <a:off x="5247640" y="777240"/>
            <a:ext cx="6195060" cy="5741670"/>
          </a:xfrm>
          <a:prstGeom prst="rect">
            <a:avLst/>
          </a:prstGeom>
        </p:spPr>
      </p:pic>
      <p:sp>
        <p:nvSpPr>
          <p:cNvPr id="2" name="Text Box 1"/>
          <p:cNvSpPr txBox="1"/>
          <p:nvPr/>
        </p:nvSpPr>
        <p:spPr>
          <a:xfrm>
            <a:off x="633730" y="1604645"/>
            <a:ext cx="4798695" cy="398780"/>
          </a:xfrm>
          <a:prstGeom prst="rect">
            <a:avLst/>
          </a:prstGeom>
          <a:noFill/>
        </p:spPr>
        <p:txBody>
          <a:bodyPr wrap="square" rtlCol="0">
            <a:spAutoFit/>
          </a:bodyPr>
          <a:p>
            <a:r>
              <a:rPr lang="en-US" sz="2000" b="1"/>
              <a:t>The main step for Research Approach</a:t>
            </a:r>
            <a:endParaRPr lang="en-US" sz="2000" b="1"/>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802640"/>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dirty="0">
                <a:solidFill>
                  <a:prstClr val="black">
                    <a:lumMod val="95000"/>
                    <a:lumOff val="5000"/>
                  </a:prstClr>
                </a:solidFill>
                <a:latin typeface="Microsoft YaHei" panose="020B0503020204020204" pitchFamily="34" charset="-122"/>
                <a:ea typeface="Microsoft YaHei" panose="020B0503020204020204" pitchFamily="34" charset="-122"/>
              </a:rPr>
              <a:t>Research Approach</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389255" y="1184275"/>
            <a:ext cx="4305300" cy="2324100"/>
          </a:xfrm>
          <a:prstGeom prst="rect">
            <a:avLst/>
          </a:prstGeom>
        </p:spPr>
      </p:pic>
      <p:pic>
        <p:nvPicPr>
          <p:cNvPr id="5" name="Picture 4"/>
          <p:cNvPicPr>
            <a:picLocks noChangeAspect="1"/>
          </p:cNvPicPr>
          <p:nvPr/>
        </p:nvPicPr>
        <p:blipFill>
          <a:blip r:embed="rId2"/>
          <a:stretch>
            <a:fillRect/>
          </a:stretch>
        </p:blipFill>
        <p:spPr>
          <a:xfrm>
            <a:off x="389255" y="3676650"/>
            <a:ext cx="7635240" cy="2514600"/>
          </a:xfrm>
          <a:prstGeom prst="rect">
            <a:avLst/>
          </a:prstGeom>
        </p:spPr>
      </p:pic>
      <p:pic>
        <p:nvPicPr>
          <p:cNvPr id="7" name="Picture 6"/>
          <p:cNvPicPr>
            <a:picLocks noChangeAspect="1"/>
          </p:cNvPicPr>
          <p:nvPr/>
        </p:nvPicPr>
        <p:blipFill>
          <a:blip r:embed="rId3"/>
          <a:stretch>
            <a:fillRect/>
          </a:stretch>
        </p:blipFill>
        <p:spPr>
          <a:xfrm>
            <a:off x="7945120" y="1558290"/>
            <a:ext cx="3765550" cy="2465705"/>
          </a:xfrm>
          <a:prstGeom prst="rect">
            <a:avLst/>
          </a:prstGeom>
        </p:spPr>
      </p:pic>
      <p:sp>
        <p:nvSpPr>
          <p:cNvPr id="3" name="Text Box 2"/>
          <p:cNvSpPr txBox="1"/>
          <p:nvPr/>
        </p:nvSpPr>
        <p:spPr>
          <a:xfrm>
            <a:off x="7126605" y="1249680"/>
            <a:ext cx="5065395" cy="308610"/>
          </a:xfrm>
          <a:prstGeom prst="rect">
            <a:avLst/>
          </a:prstGeom>
          <a:noFill/>
        </p:spPr>
        <p:txBody>
          <a:bodyPr wrap="square" rtlCol="0">
            <a:noAutofit/>
          </a:bodyPr>
          <a:p>
            <a:r>
              <a:rPr lang="en-US" sz="1000" b="1">
                <a:highlight>
                  <a:srgbClr val="FFFF00"/>
                </a:highlight>
              </a:rPr>
              <a:t>Algorithm: Pseudocode for Malware Classification based on transfer learning</a:t>
            </a:r>
            <a:endParaRPr lang="en-US" sz="1000" b="1">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raphs_386197"/>
          <p:cNvSpPr>
            <a:spLocks noChangeAspect="1"/>
          </p:cNvSpPr>
          <p:nvPr>
            <p:custDataLst>
              <p:tags r:id="rId1"/>
            </p:custDataLst>
          </p:nvPr>
        </p:nvSpPr>
        <p:spPr bwMode="auto">
          <a:xfrm>
            <a:off x="2212340" y="1470660"/>
            <a:ext cx="509905" cy="592455"/>
          </a:xfrm>
          <a:custGeom>
            <a:avLst/>
            <a:gdLst>
              <a:gd name="connsiteX0" fmla="*/ 217930 w 554715"/>
              <a:gd name="connsiteY0" fmla="*/ 316557 h 606722"/>
              <a:gd name="connsiteX1" fmla="*/ 336784 w 554715"/>
              <a:gd name="connsiteY1" fmla="*/ 316557 h 606722"/>
              <a:gd name="connsiteX2" fmla="*/ 356638 w 554715"/>
              <a:gd name="connsiteY2" fmla="*/ 336287 h 606722"/>
              <a:gd name="connsiteX3" fmla="*/ 356638 w 554715"/>
              <a:gd name="connsiteY3" fmla="*/ 586904 h 606722"/>
              <a:gd name="connsiteX4" fmla="*/ 336784 w 554715"/>
              <a:gd name="connsiteY4" fmla="*/ 606722 h 606722"/>
              <a:gd name="connsiteX5" fmla="*/ 217930 w 554715"/>
              <a:gd name="connsiteY5" fmla="*/ 606722 h 606722"/>
              <a:gd name="connsiteX6" fmla="*/ 198077 w 554715"/>
              <a:gd name="connsiteY6" fmla="*/ 586904 h 606722"/>
              <a:gd name="connsiteX7" fmla="*/ 198077 w 554715"/>
              <a:gd name="connsiteY7" fmla="*/ 336287 h 606722"/>
              <a:gd name="connsiteX8" fmla="*/ 217930 w 554715"/>
              <a:gd name="connsiteY8" fmla="*/ 316557 h 606722"/>
              <a:gd name="connsiteX9" fmla="*/ 416070 w 554715"/>
              <a:gd name="connsiteY9" fmla="*/ 158278 h 606722"/>
              <a:gd name="connsiteX10" fmla="*/ 534871 w 554715"/>
              <a:gd name="connsiteY10" fmla="*/ 158278 h 606722"/>
              <a:gd name="connsiteX11" fmla="*/ 554715 w 554715"/>
              <a:gd name="connsiteY11" fmla="*/ 178008 h 606722"/>
              <a:gd name="connsiteX12" fmla="*/ 554715 w 554715"/>
              <a:gd name="connsiteY12" fmla="*/ 586904 h 606722"/>
              <a:gd name="connsiteX13" fmla="*/ 534871 w 554715"/>
              <a:gd name="connsiteY13" fmla="*/ 606722 h 606722"/>
              <a:gd name="connsiteX14" fmla="*/ 416070 w 554715"/>
              <a:gd name="connsiteY14" fmla="*/ 606722 h 606722"/>
              <a:gd name="connsiteX15" fmla="*/ 396225 w 554715"/>
              <a:gd name="connsiteY15" fmla="*/ 586904 h 606722"/>
              <a:gd name="connsiteX16" fmla="*/ 396225 w 554715"/>
              <a:gd name="connsiteY16" fmla="*/ 178008 h 606722"/>
              <a:gd name="connsiteX17" fmla="*/ 416070 w 554715"/>
              <a:gd name="connsiteY17" fmla="*/ 158278 h 606722"/>
              <a:gd name="connsiteX18" fmla="*/ 19755 w 554715"/>
              <a:gd name="connsiteY18" fmla="*/ 0 h 606722"/>
              <a:gd name="connsiteX19" fmla="*/ 138645 w 554715"/>
              <a:gd name="connsiteY19" fmla="*/ 0 h 606722"/>
              <a:gd name="connsiteX20" fmla="*/ 158490 w 554715"/>
              <a:gd name="connsiteY20" fmla="*/ 19818 h 606722"/>
              <a:gd name="connsiteX21" fmla="*/ 158490 w 554715"/>
              <a:gd name="connsiteY21" fmla="*/ 586904 h 606722"/>
              <a:gd name="connsiteX22" fmla="*/ 138645 w 554715"/>
              <a:gd name="connsiteY22" fmla="*/ 606722 h 606722"/>
              <a:gd name="connsiteX23" fmla="*/ 19755 w 554715"/>
              <a:gd name="connsiteY23" fmla="*/ 606722 h 606722"/>
              <a:gd name="connsiteX24" fmla="*/ 0 w 554715"/>
              <a:gd name="connsiteY24" fmla="*/ 586904 h 606722"/>
              <a:gd name="connsiteX25" fmla="*/ 0 w 554715"/>
              <a:gd name="connsiteY25" fmla="*/ 19818 h 606722"/>
              <a:gd name="connsiteX26" fmla="*/ 19755 w 554715"/>
              <a:gd name="connsiteY2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4715" h="606722">
                <a:moveTo>
                  <a:pt x="217930" y="316557"/>
                </a:moveTo>
                <a:lnTo>
                  <a:pt x="336784" y="316557"/>
                </a:lnTo>
                <a:cubicBezTo>
                  <a:pt x="347735" y="316557"/>
                  <a:pt x="356638" y="325356"/>
                  <a:pt x="356638" y="336287"/>
                </a:cubicBezTo>
                <a:lnTo>
                  <a:pt x="356638" y="586904"/>
                </a:lnTo>
                <a:cubicBezTo>
                  <a:pt x="356638" y="597835"/>
                  <a:pt x="347735" y="606722"/>
                  <a:pt x="336784" y="606722"/>
                </a:cubicBezTo>
                <a:lnTo>
                  <a:pt x="217930" y="606722"/>
                </a:lnTo>
                <a:cubicBezTo>
                  <a:pt x="206980" y="606722"/>
                  <a:pt x="198077" y="597835"/>
                  <a:pt x="198077" y="586904"/>
                </a:cubicBezTo>
                <a:lnTo>
                  <a:pt x="198077" y="336287"/>
                </a:lnTo>
                <a:cubicBezTo>
                  <a:pt x="198077" y="325356"/>
                  <a:pt x="206980" y="316557"/>
                  <a:pt x="217930" y="316557"/>
                </a:cubicBezTo>
                <a:close/>
                <a:moveTo>
                  <a:pt x="416070" y="158278"/>
                </a:moveTo>
                <a:lnTo>
                  <a:pt x="534871" y="158278"/>
                </a:lnTo>
                <a:cubicBezTo>
                  <a:pt x="545816" y="158278"/>
                  <a:pt x="554715" y="167165"/>
                  <a:pt x="554715" y="178008"/>
                </a:cubicBezTo>
                <a:lnTo>
                  <a:pt x="554715" y="586904"/>
                </a:lnTo>
                <a:cubicBezTo>
                  <a:pt x="554715" y="597835"/>
                  <a:pt x="545816" y="606722"/>
                  <a:pt x="534871" y="606722"/>
                </a:cubicBezTo>
                <a:lnTo>
                  <a:pt x="416070" y="606722"/>
                </a:lnTo>
                <a:cubicBezTo>
                  <a:pt x="405124" y="606722"/>
                  <a:pt x="396225" y="597835"/>
                  <a:pt x="396225" y="586904"/>
                </a:cubicBezTo>
                <a:lnTo>
                  <a:pt x="396225" y="178008"/>
                </a:lnTo>
                <a:cubicBezTo>
                  <a:pt x="396225" y="167165"/>
                  <a:pt x="405124" y="158278"/>
                  <a:pt x="416070" y="158278"/>
                </a:cubicBezTo>
                <a:close/>
                <a:moveTo>
                  <a:pt x="19755" y="0"/>
                </a:moveTo>
                <a:lnTo>
                  <a:pt x="138645" y="0"/>
                </a:lnTo>
                <a:cubicBezTo>
                  <a:pt x="149591" y="0"/>
                  <a:pt x="158490" y="8887"/>
                  <a:pt x="158490" y="19818"/>
                </a:cubicBezTo>
                <a:lnTo>
                  <a:pt x="158490" y="586904"/>
                </a:lnTo>
                <a:cubicBezTo>
                  <a:pt x="158490" y="597835"/>
                  <a:pt x="149591" y="606722"/>
                  <a:pt x="138645" y="606722"/>
                </a:cubicBezTo>
                <a:lnTo>
                  <a:pt x="19755" y="606722"/>
                </a:lnTo>
                <a:cubicBezTo>
                  <a:pt x="8899" y="606722"/>
                  <a:pt x="0" y="597835"/>
                  <a:pt x="0" y="586904"/>
                </a:cubicBezTo>
                <a:lnTo>
                  <a:pt x="0" y="19818"/>
                </a:lnTo>
                <a:cubicBezTo>
                  <a:pt x="0" y="8887"/>
                  <a:pt x="8899" y="0"/>
                  <a:pt x="19755" y="0"/>
                </a:cubicBezTo>
                <a:close/>
              </a:path>
            </a:pathLst>
          </a:custGeom>
          <a:solidFill>
            <a:schemeClr val="bg1"/>
          </a:solidFill>
          <a:ln>
            <a:noFill/>
          </a:ln>
        </p:spPr>
      </p:sp>
      <p:grpSp>
        <p:nvGrpSpPr>
          <p:cNvPr id="53" name="组合 52"/>
          <p:cNvGrpSpPr/>
          <p:nvPr>
            <p:custDataLst>
              <p:tags r:id="rId2"/>
            </p:custDataLst>
          </p:nvPr>
        </p:nvGrpSpPr>
        <p:grpSpPr>
          <a:xfrm>
            <a:off x="5799455" y="1440815"/>
            <a:ext cx="531495" cy="603250"/>
            <a:chOff x="8910476" y="1067822"/>
            <a:chExt cx="528037" cy="542543"/>
          </a:xfrm>
        </p:grpSpPr>
        <p:sp>
          <p:nvSpPr>
            <p:cNvPr id="50" name="Freeform 5"/>
            <p:cNvSpPr/>
            <p:nvPr>
              <p:custDataLst>
                <p:tags r:id="rId3"/>
              </p:custDataLst>
            </p:nvPr>
          </p:nvSpPr>
          <p:spPr>
            <a:xfrm>
              <a:off x="9170503" y="1316298"/>
              <a:ext cx="268010" cy="29406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chemeClr val="bg1"/>
            </a:solidFill>
            <a:ln w="9525">
              <a:noFill/>
            </a:ln>
          </p:spPr>
          <p:txBody>
            <a:bodyPr/>
            <a:lstStyle/>
            <a:p>
              <a:endParaRPr lang="zh-CN" altLang="en-US" sz="900"/>
            </a:p>
          </p:txBody>
        </p:sp>
        <p:sp>
          <p:nvSpPr>
            <p:cNvPr id="51" name="Freeform 6"/>
            <p:cNvSpPr/>
            <p:nvPr>
              <p:custDataLst>
                <p:tags r:id="rId4"/>
              </p:custDataLst>
            </p:nvPr>
          </p:nvSpPr>
          <p:spPr>
            <a:xfrm>
              <a:off x="8910476" y="1067822"/>
              <a:ext cx="290820" cy="27241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chemeClr val="bg1"/>
            </a:solidFill>
            <a:ln w="9525">
              <a:noFill/>
            </a:ln>
          </p:spPr>
          <p:txBody>
            <a:bodyPr/>
            <a:lstStyle/>
            <a:p>
              <a:endParaRPr lang="zh-CN" altLang="en-US" sz="900"/>
            </a:p>
          </p:txBody>
        </p:sp>
        <p:sp>
          <p:nvSpPr>
            <p:cNvPr id="52" name="Freeform 7"/>
            <p:cNvSpPr/>
            <p:nvPr>
              <p:custDataLst>
                <p:tags r:id="rId5"/>
              </p:custDataLst>
            </p:nvPr>
          </p:nvSpPr>
          <p:spPr>
            <a:xfrm>
              <a:off x="9019961" y="1217136"/>
              <a:ext cx="268010" cy="27583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chemeClr val="bg1"/>
            </a:solidFill>
            <a:ln w="9525">
              <a:noFill/>
            </a:ln>
          </p:spPr>
          <p:txBody>
            <a:bodyPr/>
            <a:lstStyle/>
            <a:p>
              <a:endParaRPr lang="zh-CN" altLang="en-US" sz="900"/>
            </a:p>
          </p:txBody>
        </p:sp>
      </p:grpSp>
      <p:sp>
        <p:nvSpPr>
          <p:cNvPr id="71" name="矩形 70"/>
          <p:cNvSpPr/>
          <p:nvPr/>
        </p:nvSpPr>
        <p:spPr>
          <a:xfrm>
            <a:off x="591295" y="288000"/>
            <a:ext cx="462788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sym typeface="+mn-ea"/>
              </a:rPr>
              <a:t>Research Approach</a:t>
            </a:r>
            <a:endPar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6"/>
          <a:stretch>
            <a:fillRect/>
          </a:stretch>
        </p:blipFill>
        <p:spPr>
          <a:xfrm>
            <a:off x="0" y="1264285"/>
            <a:ext cx="4348480" cy="5166360"/>
          </a:xfrm>
          <a:prstGeom prst="rect">
            <a:avLst/>
          </a:prstGeom>
        </p:spPr>
      </p:pic>
      <p:pic>
        <p:nvPicPr>
          <p:cNvPr id="3" name="Picture 2"/>
          <p:cNvPicPr>
            <a:picLocks noChangeAspect="1"/>
          </p:cNvPicPr>
          <p:nvPr/>
        </p:nvPicPr>
        <p:blipFill>
          <a:blip r:embed="rId7"/>
          <a:stretch>
            <a:fillRect/>
          </a:stretch>
        </p:blipFill>
        <p:spPr>
          <a:xfrm>
            <a:off x="4348480" y="3034030"/>
            <a:ext cx="3923665" cy="3322320"/>
          </a:xfrm>
          <a:prstGeom prst="rect">
            <a:avLst/>
          </a:prstGeom>
        </p:spPr>
      </p:pic>
      <p:pic>
        <p:nvPicPr>
          <p:cNvPr id="5" name="Picture 4"/>
          <p:cNvPicPr>
            <a:picLocks noChangeAspect="1"/>
          </p:cNvPicPr>
          <p:nvPr/>
        </p:nvPicPr>
        <p:blipFill>
          <a:blip r:embed="rId8"/>
          <a:stretch>
            <a:fillRect/>
          </a:stretch>
        </p:blipFill>
        <p:spPr>
          <a:xfrm>
            <a:off x="7698105" y="636905"/>
            <a:ext cx="4520565" cy="5966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03</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4997450" y="3708400"/>
            <a:ext cx="6237605" cy="47815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28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Experimental Dataset Description</a:t>
            </a:r>
            <a:endParaRPr kumimoji="0" lang="en-US" altLang="zh-CN" sz="28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4996760" y="4334720"/>
            <a:ext cx="628142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0.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1.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2.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3.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4.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5.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6.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7.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8.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9.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0.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1.xml><?xml version="1.0" encoding="utf-8"?>
<p:tagLst xmlns:p="http://schemas.openxmlformats.org/presentationml/2006/main">
  <p:tag name="KSO_WM_DIAGRAM_VIRTUALLY_FRAME" val="{&quot;height&quot;:415.8,&quot;left&quot;:53.150027201145306,&quot;top&quot;:94.2,&quot;width&quot;:829.8499727988547}"/>
</p:tagLst>
</file>

<file path=ppt/tags/tag22.xml><?xml version="1.0" encoding="utf-8"?>
<p:tagLst xmlns:p="http://schemas.openxmlformats.org/presentationml/2006/main">
  <p:tag name="KSO_WM_DIAGRAM_VIRTUALLY_FRAME" val="{&quot;height&quot;:415.8,&quot;left&quot;:53.150027201145306,&quot;top&quot;:94.2,&quot;width&quot;:829.8499727988547}"/>
</p:tagLst>
</file>

<file path=ppt/tags/tag23.xml><?xml version="1.0" encoding="utf-8"?>
<p:tagLst xmlns:p="http://schemas.openxmlformats.org/presentationml/2006/main">
  <p:tag name="KSO_WM_DIAGRAM_VIRTUALLY_FRAME" val="{&quot;height&quot;:415.8,&quot;left&quot;:53.150027201145306,&quot;top&quot;:94.2,&quot;width&quot;:829.8499727988547}"/>
</p:tagLst>
</file>

<file path=ppt/tags/tag24.xml><?xml version="1.0" encoding="utf-8"?>
<p:tagLst xmlns:p="http://schemas.openxmlformats.org/presentationml/2006/main">
  <p:tag name="KSO_WM_DIAGRAM_VIRTUALLY_FRAME" val="{&quot;height&quot;:415.8,&quot;left&quot;:53.150027201145306,&quot;top&quot;:94.2,&quot;width&quot;:829.8499727988547}"/>
</p:tagLst>
</file>

<file path=ppt/tags/tag25.xml><?xml version="1.0" encoding="utf-8"?>
<p:tagLst xmlns:p="http://schemas.openxmlformats.org/presentationml/2006/main">
  <p:tag name="KSO_WM_DIAGRAM_VIRTUALLY_FRAME" val="{&quot;height&quot;:415.8,&quot;left&quot;:53.150027201145306,&quot;top&quot;:94.2,&quot;width&quot;:829.8499727988547}"/>
</p:tagLst>
</file>

<file path=ppt/tags/tag26.xml><?xml version="1.0" encoding="utf-8"?>
<p:tagLst xmlns:p="http://schemas.openxmlformats.org/presentationml/2006/main">
  <p:tag name="COMMONDATA" val="eyJoZGlkIjoiYmQ3NjQxYmZmN2ZkODIxYWNiNTEzMzQyMTZmNzQ1MmMifQ=="/>
</p:tagLst>
</file>

<file path=ppt/tags/tag3.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4.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5.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6.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7.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8.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9.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2439</Words>
  <Application>WPS Presentation</Application>
  <PresentationFormat>宽屏</PresentationFormat>
  <Paragraphs>118</Paragraphs>
  <Slides>17</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思源黑体 CN Normal</vt:lpstr>
      <vt:lpstr>Arial</vt:lpstr>
      <vt:lpstr>黑体</vt:lpstr>
      <vt:lpstr>思源黑体 CN Regular</vt:lpstr>
      <vt:lpstr>Microsoft YaHei</vt:lpstr>
      <vt:lpstr>Times New Roman</vt:lpstr>
      <vt:lpstr>Calibri</vt:lpstr>
      <vt:lpstr>等线</vt:lpstr>
      <vt:lpstr>Arial Black</vt:lpstr>
      <vt:lpstr>Palatino</vt:lpstr>
      <vt:lpstr>STSong</vt:lpstr>
      <vt:lpstr>Stencil</vt:lpstr>
      <vt:lpstr>Arial Unicode MS</vt:lpstr>
      <vt:lpstr>Palatino Linotype</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董洋</dc:creator>
  <cp:lastModifiedBy>Mahfuz Ronnie</cp:lastModifiedBy>
  <cp:revision>448</cp:revision>
  <dcterms:created xsi:type="dcterms:W3CDTF">2020-08-21T00:34:00Z</dcterms:created>
  <dcterms:modified xsi:type="dcterms:W3CDTF">2024-06-14T06:04:29Z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799966BC40E540F6AE8DE6B42A7770FA_13</vt:lpwstr>
  </property>
  <property fmtid="{D5CDD505-2E9C-101B-9397-08002B2CF9AE}" pid="3" name="KSOProductBuildVer">
    <vt:lpwstr>1033-12.2.0.17119</vt:lpwstr>
  </property>
</Properties>
</file>