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865" r:id="rId3"/>
    <p:sldId id="867" r:id="rId4"/>
    <p:sldId id="868" r:id="rId5"/>
    <p:sldId id="879" r:id="rId6"/>
    <p:sldId id="891" r:id="rId7"/>
    <p:sldId id="880" r:id="rId8"/>
    <p:sldId id="904" r:id="rId10"/>
    <p:sldId id="889" r:id="rId11"/>
    <p:sldId id="893" r:id="rId12"/>
    <p:sldId id="905" r:id="rId13"/>
    <p:sldId id="907" r:id="rId14"/>
    <p:sldId id="906" r:id="rId15"/>
    <p:sldId id="908" r:id="rId16"/>
    <p:sldId id="890" r:id="rId17"/>
    <p:sldId id="917" r:id="rId18"/>
    <p:sldId id="909" r:id="rId19"/>
    <p:sldId id="910" r:id="rId20"/>
    <p:sldId id="911" r:id="rId21"/>
    <p:sldId id="912" r:id="rId22"/>
    <p:sldId id="913" r:id="rId23"/>
    <p:sldId id="914" r:id="rId24"/>
    <p:sldId id="916" r:id="rId25"/>
    <p:sldId id="915" r:id="rId26"/>
    <p:sldId id="871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79" userDrawn="1">
          <p15:clr>
            <a:srgbClr val="A4A3A4"/>
          </p15:clr>
        </p15:guide>
        <p15:guide id="2" pos="7204" userDrawn="1">
          <p15:clr>
            <a:srgbClr val="A4A3A4"/>
          </p15:clr>
        </p15:guide>
        <p15:guide id="3" orient="horz" pos="789" userDrawn="1">
          <p15:clr>
            <a:srgbClr val="A4A3A4"/>
          </p15:clr>
        </p15:guide>
        <p15:guide id="5" orient="horz" pos="3903" userDrawn="1">
          <p15:clr>
            <a:srgbClr val="A4A3A4"/>
          </p15:clr>
        </p15:guide>
        <p15:guide id="6" orient="horz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D9BD4"/>
    <a:srgbClr val="00539E"/>
    <a:srgbClr val="89DFFD"/>
    <a:srgbClr val="00467F"/>
    <a:srgbClr val="64A3D7"/>
    <a:srgbClr val="2F5597"/>
    <a:srgbClr val="C5D2FB"/>
    <a:srgbClr val="2E5497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5" autoAdjust="0"/>
    <p:restoredTop sz="82339" autoAdjust="0"/>
  </p:normalViewPr>
  <p:slideViewPr>
    <p:cSldViewPr snapToGrid="0" showGuides="1">
      <p:cViewPr varScale="1">
        <p:scale>
          <a:sx n="68" d="100"/>
          <a:sy n="68" d="100"/>
        </p:scale>
        <p:origin x="1224" y="53"/>
      </p:cViewPr>
      <p:guideLst>
        <p:guide pos="479"/>
        <p:guide pos="7204"/>
        <p:guide orient="horz" pos="789"/>
        <p:guide orient="horz" pos="3903"/>
        <p:guide orient="horz" pos="38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60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B5295-0690-45DE-9E01-B4636744B2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13C37-BE2C-4CB8-940D-F8BE2EE629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13C37-BE2C-4CB8-940D-F8BE2EE629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flipH="1" flipV="1">
            <a:off x="0" y="0"/>
            <a:ext cx="1280160" cy="685800"/>
            <a:chOff x="11489653" y="5119600"/>
            <a:chExt cx="702346" cy="1738401"/>
          </a:xfrm>
        </p:grpSpPr>
        <p:sp>
          <p:nvSpPr>
            <p:cNvPr id="11" name="任意多边形: 形状 10"/>
            <p:cNvSpPr/>
            <p:nvPr/>
          </p:nvSpPr>
          <p:spPr>
            <a:xfrm>
              <a:off x="11852771" y="6018366"/>
              <a:ext cx="339228" cy="839635"/>
            </a:xfrm>
            <a:custGeom>
              <a:avLst/>
              <a:gdLst>
                <a:gd name="connsiteX0" fmla="*/ 339228 w 339228"/>
                <a:gd name="connsiteY0" fmla="*/ 0 h 839635"/>
                <a:gd name="connsiteX1" fmla="*/ 339228 w 339228"/>
                <a:gd name="connsiteY1" fmla="*/ 839635 h 839635"/>
                <a:gd name="connsiteX2" fmla="*/ 0 w 339228"/>
                <a:gd name="connsiteY2" fmla="*/ 839635 h 83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228" h="839635">
                  <a:moveTo>
                    <a:pt x="339228" y="0"/>
                  </a:moveTo>
                  <a:lnTo>
                    <a:pt x="339228" y="839635"/>
                  </a:lnTo>
                  <a:lnTo>
                    <a:pt x="0" y="839635"/>
                  </a:lnTo>
                  <a:close/>
                </a:path>
              </a:pathLst>
            </a:custGeom>
            <a:solidFill>
              <a:srgbClr val="005E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思源黑体 CN Normal"/>
                <a:cs typeface="+mn-cs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11623086" y="5449864"/>
              <a:ext cx="568913" cy="1408137"/>
            </a:xfrm>
            <a:custGeom>
              <a:avLst/>
              <a:gdLst>
                <a:gd name="connsiteX0" fmla="*/ 568913 w 568913"/>
                <a:gd name="connsiteY0" fmla="*/ 0 h 1408137"/>
                <a:gd name="connsiteX1" fmla="*/ 568913 w 568913"/>
                <a:gd name="connsiteY1" fmla="*/ 643241 h 1408137"/>
                <a:gd name="connsiteX2" fmla="*/ 259881 w 568913"/>
                <a:gd name="connsiteY2" fmla="*/ 1408137 h 1408137"/>
                <a:gd name="connsiteX3" fmla="*/ 0 w 568913"/>
                <a:gd name="connsiteY3" fmla="*/ 1408137 h 140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913" h="1408137">
                  <a:moveTo>
                    <a:pt x="568913" y="0"/>
                  </a:moveTo>
                  <a:lnTo>
                    <a:pt x="568913" y="643241"/>
                  </a:lnTo>
                  <a:lnTo>
                    <a:pt x="259881" y="1408137"/>
                  </a:lnTo>
                  <a:lnTo>
                    <a:pt x="0" y="1408137"/>
                  </a:lnTo>
                  <a:close/>
                </a:path>
              </a:pathLst>
            </a:custGeom>
            <a:solidFill>
              <a:srgbClr val="039A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思源黑体 CN Normal"/>
                <a:cs typeface="+mn-cs"/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11489653" y="5119600"/>
              <a:ext cx="702346" cy="1738401"/>
            </a:xfrm>
            <a:custGeom>
              <a:avLst/>
              <a:gdLst>
                <a:gd name="connsiteX0" fmla="*/ 702346 w 702346"/>
                <a:gd name="connsiteY0" fmla="*/ 0 h 1738401"/>
                <a:gd name="connsiteX1" fmla="*/ 702346 w 702346"/>
                <a:gd name="connsiteY1" fmla="*/ 428827 h 1738401"/>
                <a:gd name="connsiteX2" fmla="*/ 173254 w 702346"/>
                <a:gd name="connsiteY2" fmla="*/ 1738401 h 1738401"/>
                <a:gd name="connsiteX3" fmla="*/ 0 w 702346"/>
                <a:gd name="connsiteY3" fmla="*/ 1738401 h 17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346" h="1738401">
                  <a:moveTo>
                    <a:pt x="702346" y="0"/>
                  </a:moveTo>
                  <a:lnTo>
                    <a:pt x="702346" y="428827"/>
                  </a:lnTo>
                  <a:lnTo>
                    <a:pt x="173254" y="1738401"/>
                  </a:lnTo>
                  <a:lnTo>
                    <a:pt x="0" y="1738401"/>
                  </a:lnTo>
                  <a:close/>
                </a:path>
              </a:pathLst>
            </a:custGeom>
            <a:solidFill>
              <a:srgbClr val="039ACF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思源黑体 CN Normal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3919"/>
          <a:stretch>
            <a:fillRect/>
          </a:stretch>
        </p:blipFill>
        <p:spPr>
          <a:xfrm>
            <a:off x="2737536" y="-23325"/>
            <a:ext cx="9450900" cy="6862666"/>
          </a:xfrm>
          <a:prstGeom prst="rect">
            <a:avLst/>
          </a:prstGeom>
        </p:spPr>
      </p:pic>
      <p:sp>
        <p:nvSpPr>
          <p:cNvPr id="4" name="矩形 11"/>
          <p:cNvSpPr/>
          <p:nvPr/>
        </p:nvSpPr>
        <p:spPr>
          <a:xfrm flipH="1">
            <a:off x="0" y="-9329"/>
            <a:ext cx="9172142" cy="6858000"/>
          </a:xfrm>
          <a:custGeom>
            <a:avLst/>
            <a:gdLst/>
            <a:ahLst/>
            <a:cxnLst/>
            <a:rect l="l" t="t" r="r" b="b"/>
            <a:pathLst>
              <a:path w="6444208" h="5143500">
                <a:moveTo>
                  <a:pt x="2078067" y="0"/>
                </a:moveTo>
                <a:lnTo>
                  <a:pt x="6444208" y="0"/>
                </a:lnTo>
                <a:lnTo>
                  <a:pt x="6444208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Normal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>
            <a:off x="6096000" y="-18659"/>
            <a:ext cx="3603649" cy="6858000"/>
            <a:chOff x="1531613" y="0"/>
            <a:chExt cx="3375826" cy="6858000"/>
          </a:xfrm>
        </p:grpSpPr>
        <p:sp>
          <p:nvSpPr>
            <p:cNvPr id="6" name="任意多边形: 形状 5"/>
            <p:cNvSpPr/>
            <p:nvPr/>
          </p:nvSpPr>
          <p:spPr>
            <a:xfrm>
              <a:off x="1761297" y="0"/>
              <a:ext cx="3146142" cy="6858000"/>
            </a:xfrm>
            <a:custGeom>
              <a:avLst/>
              <a:gdLst>
                <a:gd name="connsiteX0" fmla="*/ 2770756 w 3146142"/>
                <a:gd name="connsiteY0" fmla="*/ 0 h 6858000"/>
                <a:gd name="connsiteX1" fmla="*/ 3146142 w 3146142"/>
                <a:gd name="connsiteY1" fmla="*/ 0 h 6858000"/>
                <a:gd name="connsiteX2" fmla="*/ 375386 w 3146142"/>
                <a:gd name="connsiteY2" fmla="*/ 6858000 h 6858000"/>
                <a:gd name="connsiteX3" fmla="*/ 0 w 314614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6142" h="6858000">
                  <a:moveTo>
                    <a:pt x="2770756" y="0"/>
                  </a:moveTo>
                  <a:lnTo>
                    <a:pt x="3146142" y="0"/>
                  </a:lnTo>
                  <a:lnTo>
                    <a:pt x="37538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5E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1531613" y="0"/>
              <a:ext cx="3030637" cy="6858000"/>
            </a:xfrm>
            <a:custGeom>
              <a:avLst/>
              <a:gdLst>
                <a:gd name="connsiteX0" fmla="*/ 2770756 w 3030637"/>
                <a:gd name="connsiteY0" fmla="*/ 0 h 6858000"/>
                <a:gd name="connsiteX1" fmla="*/ 3030637 w 3030637"/>
                <a:gd name="connsiteY1" fmla="*/ 0 h 6858000"/>
                <a:gd name="connsiteX2" fmla="*/ 259881 w 3030637"/>
                <a:gd name="connsiteY2" fmla="*/ 6858000 h 6858000"/>
                <a:gd name="connsiteX3" fmla="*/ 0 w 3030637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637" h="6858000">
                  <a:moveTo>
                    <a:pt x="2770756" y="0"/>
                  </a:moveTo>
                  <a:lnTo>
                    <a:pt x="3030637" y="0"/>
                  </a:lnTo>
                  <a:lnTo>
                    <a:pt x="25988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39A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33" b="25926"/>
          <a:stretch>
            <a:fillRect/>
          </a:stretch>
        </p:blipFill>
        <p:spPr>
          <a:xfrm>
            <a:off x="0" y="0"/>
            <a:ext cx="9921730" cy="690926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227769" cy="6909263"/>
          </a:xfrm>
          <a:prstGeom prst="rect">
            <a:avLst/>
          </a:prstGeom>
          <a:gradFill flip="none" rotWithShape="1">
            <a:gsLst>
              <a:gs pos="0">
                <a:srgbClr val="1A5E87">
                  <a:alpha val="85000"/>
                </a:srgbClr>
              </a:gs>
              <a:gs pos="99000">
                <a:srgbClr val="04033F">
                  <a:alpha val="46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1"/>
          <p:cNvSpPr/>
          <p:nvPr userDrawn="1"/>
        </p:nvSpPr>
        <p:spPr>
          <a:xfrm>
            <a:off x="3635492" y="0"/>
            <a:ext cx="8592277" cy="6909262"/>
          </a:xfrm>
          <a:custGeom>
            <a:avLst/>
            <a:gdLst/>
            <a:ahLst/>
            <a:cxnLst/>
            <a:rect l="l" t="t" r="r" b="b"/>
            <a:pathLst>
              <a:path w="6444208" h="5143500">
                <a:moveTo>
                  <a:pt x="2078067" y="0"/>
                </a:moveTo>
                <a:lnTo>
                  <a:pt x="6444208" y="0"/>
                </a:lnTo>
                <a:lnTo>
                  <a:pt x="6444208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Normal"/>
              <a:cs typeface="+mn-cs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078548" y="0"/>
            <a:ext cx="3375827" cy="6909262"/>
            <a:chOff x="1531612" y="0"/>
            <a:chExt cx="3375827" cy="6858000"/>
          </a:xfrm>
        </p:grpSpPr>
        <p:sp>
          <p:nvSpPr>
            <p:cNvPr id="11" name="任意多边形: 形状 10"/>
            <p:cNvSpPr/>
            <p:nvPr/>
          </p:nvSpPr>
          <p:spPr>
            <a:xfrm>
              <a:off x="1761297" y="0"/>
              <a:ext cx="3146142" cy="6858000"/>
            </a:xfrm>
            <a:custGeom>
              <a:avLst/>
              <a:gdLst>
                <a:gd name="connsiteX0" fmla="*/ 2770756 w 3146142"/>
                <a:gd name="connsiteY0" fmla="*/ 0 h 6858000"/>
                <a:gd name="connsiteX1" fmla="*/ 3146142 w 3146142"/>
                <a:gd name="connsiteY1" fmla="*/ 0 h 6858000"/>
                <a:gd name="connsiteX2" fmla="*/ 375386 w 3146142"/>
                <a:gd name="connsiteY2" fmla="*/ 6858000 h 6858000"/>
                <a:gd name="connsiteX3" fmla="*/ 0 w 314614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6142" h="6858000">
                  <a:moveTo>
                    <a:pt x="2770756" y="0"/>
                  </a:moveTo>
                  <a:lnTo>
                    <a:pt x="3146142" y="0"/>
                  </a:lnTo>
                  <a:lnTo>
                    <a:pt x="37538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5E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1531612" y="0"/>
              <a:ext cx="3030637" cy="6858000"/>
            </a:xfrm>
            <a:custGeom>
              <a:avLst/>
              <a:gdLst>
                <a:gd name="connsiteX0" fmla="*/ 2770756 w 3030637"/>
                <a:gd name="connsiteY0" fmla="*/ 0 h 6858000"/>
                <a:gd name="connsiteX1" fmla="*/ 3030637 w 3030637"/>
                <a:gd name="connsiteY1" fmla="*/ 0 h 6858000"/>
                <a:gd name="connsiteX2" fmla="*/ 259881 w 3030637"/>
                <a:gd name="connsiteY2" fmla="*/ 6858000 h 6858000"/>
                <a:gd name="connsiteX3" fmla="*/ 0 w 3030637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637" h="6858000">
                  <a:moveTo>
                    <a:pt x="2770756" y="0"/>
                  </a:moveTo>
                  <a:lnTo>
                    <a:pt x="3030637" y="0"/>
                  </a:lnTo>
                  <a:lnTo>
                    <a:pt x="25988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39A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1698028" y="5577840"/>
            <a:ext cx="529752" cy="1331422"/>
            <a:chOff x="11489652" y="4991405"/>
            <a:chExt cx="753203" cy="1866596"/>
          </a:xfrm>
        </p:grpSpPr>
        <p:sp>
          <p:nvSpPr>
            <p:cNvPr id="15" name="任意多边形: 形状 14"/>
            <p:cNvSpPr/>
            <p:nvPr/>
          </p:nvSpPr>
          <p:spPr>
            <a:xfrm>
              <a:off x="11680176" y="5504185"/>
              <a:ext cx="562679" cy="1353816"/>
            </a:xfrm>
            <a:custGeom>
              <a:avLst/>
              <a:gdLst>
                <a:gd name="connsiteX0" fmla="*/ 339228 w 339228"/>
                <a:gd name="connsiteY0" fmla="*/ 0 h 839635"/>
                <a:gd name="connsiteX1" fmla="*/ 339228 w 339228"/>
                <a:gd name="connsiteY1" fmla="*/ 839635 h 839635"/>
                <a:gd name="connsiteX2" fmla="*/ 0 w 339228"/>
                <a:gd name="connsiteY2" fmla="*/ 839635 h 83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228" h="839635">
                  <a:moveTo>
                    <a:pt x="339228" y="0"/>
                  </a:moveTo>
                  <a:lnTo>
                    <a:pt x="339228" y="839635"/>
                  </a:lnTo>
                  <a:lnTo>
                    <a:pt x="0" y="839635"/>
                  </a:lnTo>
                  <a:close/>
                </a:path>
              </a:pathLst>
            </a:custGeom>
            <a:solidFill>
              <a:srgbClr val="005E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  <p:sp>
          <p:nvSpPr>
            <p:cNvPr id="17" name="任意多边形: 形状 16"/>
            <p:cNvSpPr/>
            <p:nvPr userDrawn="1"/>
          </p:nvSpPr>
          <p:spPr>
            <a:xfrm>
              <a:off x="11489652" y="4991405"/>
              <a:ext cx="753193" cy="1866596"/>
            </a:xfrm>
            <a:custGeom>
              <a:avLst/>
              <a:gdLst>
                <a:gd name="connsiteX0" fmla="*/ 702346 w 702346"/>
                <a:gd name="connsiteY0" fmla="*/ 0 h 1738401"/>
                <a:gd name="connsiteX1" fmla="*/ 702346 w 702346"/>
                <a:gd name="connsiteY1" fmla="*/ 428827 h 1738401"/>
                <a:gd name="connsiteX2" fmla="*/ 173254 w 702346"/>
                <a:gd name="connsiteY2" fmla="*/ 1738401 h 1738401"/>
                <a:gd name="connsiteX3" fmla="*/ 0 w 702346"/>
                <a:gd name="connsiteY3" fmla="*/ 1738401 h 17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346" h="1738401">
                  <a:moveTo>
                    <a:pt x="702346" y="0"/>
                  </a:moveTo>
                  <a:lnTo>
                    <a:pt x="702346" y="428827"/>
                  </a:lnTo>
                  <a:lnTo>
                    <a:pt x="173254" y="1738401"/>
                  </a:lnTo>
                  <a:lnTo>
                    <a:pt x="0" y="1738401"/>
                  </a:lnTo>
                  <a:close/>
                </a:path>
              </a:pathLst>
            </a:custGeom>
            <a:solidFill>
              <a:srgbClr val="039ACF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1453" y="-11151"/>
            <a:ext cx="12314904" cy="6909263"/>
            <a:chOff x="-61453" y="-11151"/>
            <a:chExt cx="12314904" cy="6909263"/>
          </a:xfrm>
        </p:grpSpPr>
        <p:pic>
          <p:nvPicPr>
            <p:cNvPr id="4" name="图片 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26"/>
            <a:stretch>
              <a:fillRect/>
            </a:stretch>
          </p:blipFill>
          <p:spPr>
            <a:xfrm>
              <a:off x="-61452" y="-11151"/>
              <a:ext cx="12314903" cy="6909263"/>
            </a:xfrm>
            <a:prstGeom prst="rect">
              <a:avLst/>
            </a:prstGeom>
          </p:spPr>
        </p:pic>
        <p:sp>
          <p:nvSpPr>
            <p:cNvPr id="5" name="矩形 4"/>
            <p:cNvSpPr/>
            <p:nvPr userDrawn="1"/>
          </p:nvSpPr>
          <p:spPr>
            <a:xfrm>
              <a:off x="-61453" y="0"/>
              <a:ext cx="12314903" cy="6898112"/>
            </a:xfrm>
            <a:prstGeom prst="rect">
              <a:avLst/>
            </a:prstGeom>
            <a:gradFill flip="none" rotWithShape="1">
              <a:gsLst>
                <a:gs pos="0">
                  <a:srgbClr val="1A5E87"/>
                </a:gs>
                <a:gs pos="100000">
                  <a:srgbClr val="04033F">
                    <a:alpha val="8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394159" y="310888"/>
            <a:ext cx="682341" cy="539179"/>
            <a:chOff x="1801006" y="1526207"/>
            <a:chExt cx="1242672" cy="981947"/>
          </a:xfrm>
        </p:grpSpPr>
        <p:sp>
          <p:nvSpPr>
            <p:cNvPr id="5" name="矩形 4"/>
            <p:cNvSpPr/>
            <p:nvPr userDrawn="1"/>
          </p:nvSpPr>
          <p:spPr>
            <a:xfrm>
              <a:off x="2224301" y="1732937"/>
              <a:ext cx="819377" cy="695740"/>
            </a:xfrm>
            <a:prstGeom prst="rect">
              <a:avLst/>
            </a:prstGeom>
            <a:solidFill>
              <a:srgbClr val="89DF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" name="任意多边形 13"/>
            <p:cNvSpPr/>
            <p:nvPr userDrawn="1"/>
          </p:nvSpPr>
          <p:spPr>
            <a:xfrm>
              <a:off x="1801006" y="1526207"/>
              <a:ext cx="1063935" cy="981947"/>
            </a:xfrm>
            <a:custGeom>
              <a:avLst/>
              <a:gdLst>
                <a:gd name="connsiteX0" fmla="*/ 0 w 2864941"/>
                <a:gd name="connsiteY0" fmla="*/ 0 h 981947"/>
                <a:gd name="connsiteX1" fmla="*/ 2864941 w 2864941"/>
                <a:gd name="connsiteY1" fmla="*/ 0 h 981947"/>
                <a:gd name="connsiteX2" fmla="*/ 2041802 w 2864941"/>
                <a:gd name="connsiteY2" fmla="*/ 981947 h 981947"/>
                <a:gd name="connsiteX3" fmla="*/ 0 w 2864941"/>
                <a:gd name="connsiteY3" fmla="*/ 981947 h 98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4941" h="981947">
                  <a:moveTo>
                    <a:pt x="0" y="0"/>
                  </a:moveTo>
                  <a:lnTo>
                    <a:pt x="2864941" y="0"/>
                  </a:lnTo>
                  <a:lnTo>
                    <a:pt x="2041802" y="981947"/>
                  </a:lnTo>
                  <a:lnTo>
                    <a:pt x="0" y="981947"/>
                  </a:lnTo>
                  <a:close/>
                </a:path>
              </a:pathLst>
            </a:custGeom>
            <a:solidFill>
              <a:srgbClr val="005AA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hyperlink" Target="https://research.unsw.edu.au/projects/unsw-nb15-dataset." TargetMode="External"/><Relationship Id="rId1" Type="http://schemas.openxmlformats.org/officeDocument/2006/relationships/hyperlink" Target="https://www.kaggle.com/icsdataset/hai-security-dataset" TargetMode="Externa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3" Type="http://schemas.openxmlformats.org/officeDocument/2006/relationships/slideLayout" Target="../slideLayouts/slideLayout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9" Type="http://schemas.openxmlformats.org/officeDocument/2006/relationships/notesSlide" Target="../notesSlides/notesSlide1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59.xml"/><Relationship Id="rId26" Type="http://schemas.openxmlformats.org/officeDocument/2006/relationships/tags" Target="../tags/tag58.xml"/><Relationship Id="rId25" Type="http://schemas.openxmlformats.org/officeDocument/2006/relationships/tags" Target="../tags/tag57.xml"/><Relationship Id="rId24" Type="http://schemas.openxmlformats.org/officeDocument/2006/relationships/tags" Target="../tags/tag56.xml"/><Relationship Id="rId23" Type="http://schemas.openxmlformats.org/officeDocument/2006/relationships/tags" Target="../tags/tag55.xml"/><Relationship Id="rId22" Type="http://schemas.openxmlformats.org/officeDocument/2006/relationships/tags" Target="../tags/tag54.xml"/><Relationship Id="rId21" Type="http://schemas.openxmlformats.org/officeDocument/2006/relationships/tags" Target="../tags/tag53.xml"/><Relationship Id="rId20" Type="http://schemas.openxmlformats.org/officeDocument/2006/relationships/tags" Target="../tags/tag52.xml"/><Relationship Id="rId2" Type="http://schemas.openxmlformats.org/officeDocument/2006/relationships/tags" Target="../tags/tag34.xml"/><Relationship Id="rId19" Type="http://schemas.openxmlformats.org/officeDocument/2006/relationships/tags" Target="../tags/tag51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31049" y="1855366"/>
            <a:ext cx="8175445" cy="3529890"/>
          </a:xfrm>
          <a:prstGeom prst="rect">
            <a:avLst/>
          </a:prstGeom>
        </p:spPr>
      </p:pic>
      <p:sp>
        <p:nvSpPr>
          <p:cNvPr id="34" name="平行四边形 33"/>
          <p:cNvSpPr/>
          <p:nvPr/>
        </p:nvSpPr>
        <p:spPr>
          <a:xfrm>
            <a:off x="9395331" y="0"/>
            <a:ext cx="5520696" cy="6858000"/>
          </a:xfrm>
          <a:prstGeom prst="parallelogram">
            <a:avLst>
              <a:gd name="adj" fmla="val 76100"/>
            </a:avLst>
          </a:pr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</a:gradFill>
          <a:ln>
            <a:noFill/>
          </a:ln>
          <a:effectLst>
            <a:outerShdw blurRad="762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-4160345" y="1627322"/>
            <a:ext cx="6973806" cy="5230678"/>
          </a:xfrm>
          <a:prstGeom prst="parallelogram">
            <a:avLst>
              <a:gd name="adj" fmla="val 60655"/>
            </a:avLst>
          </a:prstGeom>
          <a:solidFill>
            <a:srgbClr val="0070C0"/>
          </a:solidFill>
          <a:ln>
            <a:noFill/>
          </a:ln>
          <a:effectLst>
            <a:outerShdw blurRad="508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三角形 15"/>
          <p:cNvSpPr/>
          <p:nvPr/>
        </p:nvSpPr>
        <p:spPr>
          <a:xfrm>
            <a:off x="2003698" y="1631111"/>
            <a:ext cx="1627559" cy="133750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三角形 29"/>
          <p:cNvSpPr/>
          <p:nvPr/>
        </p:nvSpPr>
        <p:spPr>
          <a:xfrm rot="10800000">
            <a:off x="2987725" y="1911477"/>
            <a:ext cx="1266785" cy="1041025"/>
          </a:xfrm>
          <a:prstGeom prst="triangle">
            <a:avLst/>
          </a:prstGeom>
          <a:solidFill>
            <a:srgbClr val="0064C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25" name="直线连接符 24"/>
          <p:cNvCxnSpPr/>
          <p:nvPr/>
        </p:nvCxnSpPr>
        <p:spPr>
          <a:xfrm flipH="1">
            <a:off x="11098400" y="5047329"/>
            <a:ext cx="1093600" cy="1810671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>
            <a:off x="5680255" y="1466983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>
            <a:off x="-228600" y="5572016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平行四边形 56"/>
          <p:cNvSpPr/>
          <p:nvPr/>
        </p:nvSpPr>
        <p:spPr>
          <a:xfrm>
            <a:off x="-5637890" y="2431990"/>
            <a:ext cx="6973806" cy="5230678"/>
          </a:xfrm>
          <a:prstGeom prst="parallelogram">
            <a:avLst>
              <a:gd name="adj" fmla="val 60655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54351" y="5047329"/>
            <a:ext cx="3500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MD MAHFUZUR RAHMAN</a:t>
            </a:r>
            <a:endParaRPr kumimoji="1" lang="en-US" altLang="zh-CN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Student ID: 3123999081</a:t>
            </a:r>
            <a:endParaRPr kumimoji="1" lang="en-US" altLang="zh-CN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44795" y="3134995"/>
            <a:ext cx="6617970" cy="9709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 algn="l">
              <a:lnSpc>
                <a:spcPct val="130000"/>
              </a:lnSpc>
              <a:defRPr/>
            </a:pPr>
            <a:r>
              <a:rPr kumimoji="1" lang="en-US" altLang="zh-CN" sz="1400" b="1" dirty="0">
                <a:solidFill>
                  <a:srgbClr val="0046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ResNet50-1D-CNN: A new lightweight resNet50-One-dimensional </a:t>
            </a:r>
            <a:endParaRPr kumimoji="1" lang="en-US" altLang="zh-CN" sz="1400" b="1" dirty="0">
              <a:solidFill>
                <a:srgbClr val="00467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 lvl="0" algn="l">
              <a:lnSpc>
                <a:spcPct val="130000"/>
              </a:lnSpc>
              <a:defRPr/>
            </a:pPr>
            <a:r>
              <a:rPr kumimoji="1" lang="en-US" altLang="zh-CN" sz="1400" b="1" dirty="0">
                <a:solidFill>
                  <a:srgbClr val="0046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convolution neural network transfer learning-based approach for improved intrusion detection in cyber-physical systems</a:t>
            </a:r>
            <a:endParaRPr kumimoji="1" lang="en-US" altLang="zh-CN" sz="1400" b="1" dirty="0">
              <a:solidFill>
                <a:srgbClr val="00467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692" y="2095342"/>
            <a:ext cx="2514152" cy="673296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157428" y="5047329"/>
            <a:ext cx="243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2024.5.23</a:t>
            </a:r>
            <a:endParaRPr kumimoji="1" lang="en-US" altLang="zh-CN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401560" y="4131310"/>
            <a:ext cx="30086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Author:Yakub Kayode Saheed, Oluwadamilare Harazeem AbdulganiyuKaloma, Usman Majikumna,Musa Mustapha, Abedaw Degu Workneh.(April 2024)</a:t>
            </a:r>
            <a:endParaRPr lang="en-US"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437119" y="947994"/>
            <a:ext cx="2731647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04</a:t>
            </a:r>
            <a:endParaRPr kumimoji="0" lang="zh-CN" altLang="en-US" sz="150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21480" y="3708400"/>
            <a:ext cx="70135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System Architecture</a:t>
            </a:r>
            <a:endParaRPr kumimoji="0" lang="en-US" altLang="zh-CN" sz="5400" b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679385" y="4546175"/>
            <a:ext cx="5555615" cy="127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8540878" y="2060294"/>
            <a:ext cx="4899047" cy="4899047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075444" y="1174831"/>
            <a:ext cx="3453795" cy="3453795"/>
          </a:xfrm>
          <a:prstGeom prst="ellipse">
            <a:avLst/>
          </a:prstGeom>
          <a:solidFill>
            <a:srgbClr val="00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959987" y="4479403"/>
            <a:ext cx="2327538" cy="2327538"/>
          </a:xfrm>
          <a:prstGeom prst="ellipse">
            <a:avLst/>
          </a:prstGeom>
          <a:solidFill>
            <a:srgbClr val="039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992567" y="1639577"/>
            <a:ext cx="659180" cy="659180"/>
          </a:xfrm>
          <a:prstGeom prst="ellipse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990234" y="549683"/>
            <a:ext cx="1133522" cy="1133522"/>
          </a:xfrm>
          <a:prstGeom prst="ellipse">
            <a:avLst/>
          </a:prstGeom>
          <a:solidFill>
            <a:srgbClr val="89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436490" y="4001745"/>
            <a:ext cx="955315" cy="955315"/>
          </a:xfrm>
          <a:prstGeom prst="ellipse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certification_176902"/>
          <p:cNvSpPr>
            <a:spLocks noChangeAspect="1"/>
          </p:cNvSpPr>
          <p:nvPr/>
        </p:nvSpPr>
        <p:spPr bwMode="auto">
          <a:xfrm>
            <a:off x="9234239" y="2413012"/>
            <a:ext cx="1192187" cy="1064150"/>
          </a:xfrm>
          <a:custGeom>
            <a:avLst/>
            <a:gdLst>
              <a:gd name="connsiteX0" fmla="*/ 492538 w 606542"/>
              <a:gd name="connsiteY0" fmla="*/ 451854 h 541402"/>
              <a:gd name="connsiteX1" fmla="*/ 492538 w 606542"/>
              <a:gd name="connsiteY1" fmla="*/ 490671 h 541402"/>
              <a:gd name="connsiteX2" fmla="*/ 512579 w 606542"/>
              <a:gd name="connsiteY2" fmla="*/ 470656 h 541402"/>
              <a:gd name="connsiteX3" fmla="*/ 533532 w 606542"/>
              <a:gd name="connsiteY3" fmla="*/ 470656 h 541402"/>
              <a:gd name="connsiteX4" fmla="*/ 553725 w 606542"/>
              <a:gd name="connsiteY4" fmla="*/ 490671 h 541402"/>
              <a:gd name="connsiteX5" fmla="*/ 553725 w 606542"/>
              <a:gd name="connsiteY5" fmla="*/ 451854 h 541402"/>
              <a:gd name="connsiteX6" fmla="*/ 492538 w 606542"/>
              <a:gd name="connsiteY6" fmla="*/ 451854 h 541402"/>
              <a:gd name="connsiteX7" fmla="*/ 523056 w 606542"/>
              <a:gd name="connsiteY7" fmla="*/ 320846 h 541402"/>
              <a:gd name="connsiteX8" fmla="*/ 469460 w 606542"/>
              <a:gd name="connsiteY8" fmla="*/ 374371 h 541402"/>
              <a:gd name="connsiteX9" fmla="*/ 523056 w 606542"/>
              <a:gd name="connsiteY9" fmla="*/ 428048 h 541402"/>
              <a:gd name="connsiteX10" fmla="*/ 576804 w 606542"/>
              <a:gd name="connsiteY10" fmla="*/ 374371 h 541402"/>
              <a:gd name="connsiteX11" fmla="*/ 523056 w 606542"/>
              <a:gd name="connsiteY11" fmla="*/ 320846 h 541402"/>
              <a:gd name="connsiteX12" fmla="*/ 87139 w 606542"/>
              <a:gd name="connsiteY12" fmla="*/ 317968 h 541402"/>
              <a:gd name="connsiteX13" fmla="*/ 399762 w 606542"/>
              <a:gd name="connsiteY13" fmla="*/ 317968 h 541402"/>
              <a:gd name="connsiteX14" fmla="*/ 414642 w 606542"/>
              <a:gd name="connsiteY14" fmla="*/ 332822 h 541402"/>
              <a:gd name="connsiteX15" fmla="*/ 399762 w 606542"/>
              <a:gd name="connsiteY15" fmla="*/ 347676 h 541402"/>
              <a:gd name="connsiteX16" fmla="*/ 87139 w 606542"/>
              <a:gd name="connsiteY16" fmla="*/ 347676 h 541402"/>
              <a:gd name="connsiteX17" fmla="*/ 72259 w 606542"/>
              <a:gd name="connsiteY17" fmla="*/ 332822 h 541402"/>
              <a:gd name="connsiteX18" fmla="*/ 87139 w 606542"/>
              <a:gd name="connsiteY18" fmla="*/ 317968 h 541402"/>
              <a:gd name="connsiteX19" fmla="*/ 87138 w 606542"/>
              <a:gd name="connsiteY19" fmla="*/ 250366 h 541402"/>
              <a:gd name="connsiteX20" fmla="*/ 491922 w 606542"/>
              <a:gd name="connsiteY20" fmla="*/ 250366 h 541402"/>
              <a:gd name="connsiteX21" fmla="*/ 506801 w 606542"/>
              <a:gd name="connsiteY21" fmla="*/ 265220 h 541402"/>
              <a:gd name="connsiteX22" fmla="*/ 491922 w 606542"/>
              <a:gd name="connsiteY22" fmla="*/ 280074 h 541402"/>
              <a:gd name="connsiteX23" fmla="*/ 87138 w 606542"/>
              <a:gd name="connsiteY23" fmla="*/ 280074 h 541402"/>
              <a:gd name="connsiteX24" fmla="*/ 72259 w 606542"/>
              <a:gd name="connsiteY24" fmla="*/ 265220 h 541402"/>
              <a:gd name="connsiteX25" fmla="*/ 87138 w 606542"/>
              <a:gd name="connsiteY25" fmla="*/ 250366 h 541402"/>
              <a:gd name="connsiteX26" fmla="*/ 206946 w 606542"/>
              <a:gd name="connsiteY26" fmla="*/ 102245 h 541402"/>
              <a:gd name="connsiteX27" fmla="*/ 206946 w 606542"/>
              <a:gd name="connsiteY27" fmla="*/ 173171 h 541402"/>
              <a:gd name="connsiteX28" fmla="*/ 371973 w 606542"/>
              <a:gd name="connsiteY28" fmla="*/ 173171 h 541402"/>
              <a:gd name="connsiteX29" fmla="*/ 371973 w 606542"/>
              <a:gd name="connsiteY29" fmla="*/ 102245 h 541402"/>
              <a:gd name="connsiteX30" fmla="*/ 192068 w 606542"/>
              <a:gd name="connsiteY30" fmla="*/ 72541 h 541402"/>
              <a:gd name="connsiteX31" fmla="*/ 386851 w 606542"/>
              <a:gd name="connsiteY31" fmla="*/ 72541 h 541402"/>
              <a:gd name="connsiteX32" fmla="*/ 401729 w 606542"/>
              <a:gd name="connsiteY32" fmla="*/ 87393 h 541402"/>
              <a:gd name="connsiteX33" fmla="*/ 401729 w 606542"/>
              <a:gd name="connsiteY33" fmla="*/ 188023 h 541402"/>
              <a:gd name="connsiteX34" fmla="*/ 386851 w 606542"/>
              <a:gd name="connsiteY34" fmla="*/ 202875 h 541402"/>
              <a:gd name="connsiteX35" fmla="*/ 192068 w 606542"/>
              <a:gd name="connsiteY35" fmla="*/ 202875 h 541402"/>
              <a:gd name="connsiteX36" fmla="*/ 177190 w 606542"/>
              <a:gd name="connsiteY36" fmla="*/ 188023 h 541402"/>
              <a:gd name="connsiteX37" fmla="*/ 177190 w 606542"/>
              <a:gd name="connsiteY37" fmla="*/ 87393 h 541402"/>
              <a:gd name="connsiteX38" fmla="*/ 192068 w 606542"/>
              <a:gd name="connsiteY38" fmla="*/ 72541 h 541402"/>
              <a:gd name="connsiteX39" fmla="*/ 29759 w 606542"/>
              <a:gd name="connsiteY39" fmla="*/ 29719 h 541402"/>
              <a:gd name="connsiteX40" fmla="*/ 29759 w 606542"/>
              <a:gd name="connsiteY40" fmla="*/ 393931 h 541402"/>
              <a:gd name="connsiteX41" fmla="*/ 441978 w 606542"/>
              <a:gd name="connsiteY41" fmla="*/ 393931 h 541402"/>
              <a:gd name="connsiteX42" fmla="*/ 549170 w 606542"/>
              <a:gd name="connsiteY42" fmla="*/ 295221 h 541402"/>
              <a:gd name="connsiteX43" fmla="*/ 549170 w 606542"/>
              <a:gd name="connsiteY43" fmla="*/ 29719 h 541402"/>
              <a:gd name="connsiteX44" fmla="*/ 14879 w 606542"/>
              <a:gd name="connsiteY44" fmla="*/ 0 h 541402"/>
              <a:gd name="connsiteX45" fmla="*/ 564050 w 606542"/>
              <a:gd name="connsiteY45" fmla="*/ 0 h 541402"/>
              <a:gd name="connsiteX46" fmla="*/ 578929 w 606542"/>
              <a:gd name="connsiteY46" fmla="*/ 14860 h 541402"/>
              <a:gd name="connsiteX47" fmla="*/ 578929 w 606542"/>
              <a:gd name="connsiteY47" fmla="*/ 312658 h 541402"/>
              <a:gd name="connsiteX48" fmla="*/ 583484 w 606542"/>
              <a:gd name="connsiteY48" fmla="*/ 431839 h 541402"/>
              <a:gd name="connsiteX49" fmla="*/ 583484 w 606542"/>
              <a:gd name="connsiteY49" fmla="*/ 526606 h 541402"/>
              <a:gd name="connsiteX50" fmla="*/ 558128 w 606542"/>
              <a:gd name="connsiteY50" fmla="*/ 537069 h 541402"/>
              <a:gd name="connsiteX51" fmla="*/ 523056 w 606542"/>
              <a:gd name="connsiteY51" fmla="*/ 502194 h 541402"/>
              <a:gd name="connsiteX52" fmla="*/ 488135 w 606542"/>
              <a:gd name="connsiteY52" fmla="*/ 537069 h 541402"/>
              <a:gd name="connsiteX53" fmla="*/ 462779 w 606542"/>
              <a:gd name="connsiteY53" fmla="*/ 526606 h 541402"/>
              <a:gd name="connsiteX54" fmla="*/ 462779 w 606542"/>
              <a:gd name="connsiteY54" fmla="*/ 431839 h 541402"/>
              <a:gd name="connsiteX55" fmla="*/ 455795 w 606542"/>
              <a:gd name="connsiteY55" fmla="*/ 423651 h 541402"/>
              <a:gd name="connsiteX56" fmla="*/ 14879 w 606542"/>
              <a:gd name="connsiteY56" fmla="*/ 423651 h 541402"/>
              <a:gd name="connsiteX57" fmla="*/ 0 w 606542"/>
              <a:gd name="connsiteY57" fmla="*/ 408791 h 541402"/>
              <a:gd name="connsiteX58" fmla="*/ 0 w 606542"/>
              <a:gd name="connsiteY58" fmla="*/ 14860 h 541402"/>
              <a:gd name="connsiteX59" fmla="*/ 14879 w 606542"/>
              <a:gd name="connsiteY59" fmla="*/ 0 h 54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6542" h="541402">
                <a:moveTo>
                  <a:pt x="492538" y="451854"/>
                </a:moveTo>
                <a:lnTo>
                  <a:pt x="492538" y="490671"/>
                </a:lnTo>
                <a:lnTo>
                  <a:pt x="512579" y="470656"/>
                </a:lnTo>
                <a:cubicBezTo>
                  <a:pt x="518349" y="464742"/>
                  <a:pt x="527762" y="464742"/>
                  <a:pt x="533532" y="470656"/>
                </a:cubicBezTo>
                <a:lnTo>
                  <a:pt x="553725" y="490671"/>
                </a:lnTo>
                <a:lnTo>
                  <a:pt x="553725" y="451854"/>
                </a:lnTo>
                <a:cubicBezTo>
                  <a:pt x="534139" y="459587"/>
                  <a:pt x="511972" y="459587"/>
                  <a:pt x="492538" y="451854"/>
                </a:cubicBezTo>
                <a:close/>
                <a:moveTo>
                  <a:pt x="523056" y="320846"/>
                </a:moveTo>
                <a:cubicBezTo>
                  <a:pt x="493449" y="320846"/>
                  <a:pt x="469460" y="344955"/>
                  <a:pt x="469460" y="374371"/>
                </a:cubicBezTo>
                <a:cubicBezTo>
                  <a:pt x="469460" y="403787"/>
                  <a:pt x="493297" y="428048"/>
                  <a:pt x="523056" y="428048"/>
                </a:cubicBezTo>
                <a:cubicBezTo>
                  <a:pt x="552663" y="428048"/>
                  <a:pt x="576804" y="404091"/>
                  <a:pt x="576804" y="374371"/>
                </a:cubicBezTo>
                <a:cubicBezTo>
                  <a:pt x="576804" y="344955"/>
                  <a:pt x="552663" y="320846"/>
                  <a:pt x="523056" y="320846"/>
                </a:cubicBezTo>
                <a:close/>
                <a:moveTo>
                  <a:pt x="87139" y="317968"/>
                </a:moveTo>
                <a:lnTo>
                  <a:pt x="399762" y="317968"/>
                </a:lnTo>
                <a:cubicBezTo>
                  <a:pt x="407961" y="317968"/>
                  <a:pt x="414642" y="324637"/>
                  <a:pt x="414642" y="332822"/>
                </a:cubicBezTo>
                <a:cubicBezTo>
                  <a:pt x="414642" y="341007"/>
                  <a:pt x="407961" y="347676"/>
                  <a:pt x="399762" y="347676"/>
                </a:cubicBezTo>
                <a:lnTo>
                  <a:pt x="87139" y="347676"/>
                </a:lnTo>
                <a:cubicBezTo>
                  <a:pt x="78788" y="347676"/>
                  <a:pt x="72259" y="341007"/>
                  <a:pt x="72259" y="332822"/>
                </a:cubicBezTo>
                <a:cubicBezTo>
                  <a:pt x="72259" y="324637"/>
                  <a:pt x="78788" y="317968"/>
                  <a:pt x="87139" y="317968"/>
                </a:cubicBezTo>
                <a:close/>
                <a:moveTo>
                  <a:pt x="87138" y="250366"/>
                </a:moveTo>
                <a:lnTo>
                  <a:pt x="491922" y="250366"/>
                </a:lnTo>
                <a:cubicBezTo>
                  <a:pt x="500120" y="250366"/>
                  <a:pt x="506801" y="257035"/>
                  <a:pt x="506801" y="265220"/>
                </a:cubicBezTo>
                <a:cubicBezTo>
                  <a:pt x="506801" y="273405"/>
                  <a:pt x="500120" y="280074"/>
                  <a:pt x="491922" y="280074"/>
                </a:cubicBezTo>
                <a:lnTo>
                  <a:pt x="87138" y="280074"/>
                </a:lnTo>
                <a:cubicBezTo>
                  <a:pt x="78788" y="280074"/>
                  <a:pt x="72259" y="273405"/>
                  <a:pt x="72259" y="265220"/>
                </a:cubicBezTo>
                <a:cubicBezTo>
                  <a:pt x="72259" y="257035"/>
                  <a:pt x="78788" y="250366"/>
                  <a:pt x="87138" y="250366"/>
                </a:cubicBezTo>
                <a:close/>
                <a:moveTo>
                  <a:pt x="206946" y="102245"/>
                </a:moveTo>
                <a:lnTo>
                  <a:pt x="206946" y="173171"/>
                </a:lnTo>
                <a:lnTo>
                  <a:pt x="371973" y="173171"/>
                </a:lnTo>
                <a:lnTo>
                  <a:pt x="371973" y="102245"/>
                </a:lnTo>
                <a:close/>
                <a:moveTo>
                  <a:pt x="192068" y="72541"/>
                </a:moveTo>
                <a:lnTo>
                  <a:pt x="386851" y="72541"/>
                </a:lnTo>
                <a:cubicBezTo>
                  <a:pt x="395049" y="72541"/>
                  <a:pt x="401729" y="79210"/>
                  <a:pt x="401729" y="87393"/>
                </a:cubicBezTo>
                <a:lnTo>
                  <a:pt x="401729" y="188023"/>
                </a:lnTo>
                <a:cubicBezTo>
                  <a:pt x="401729" y="196207"/>
                  <a:pt x="395049" y="202875"/>
                  <a:pt x="386851" y="202875"/>
                </a:cubicBezTo>
                <a:lnTo>
                  <a:pt x="192068" y="202875"/>
                </a:lnTo>
                <a:cubicBezTo>
                  <a:pt x="183870" y="202875"/>
                  <a:pt x="177190" y="196207"/>
                  <a:pt x="177190" y="188023"/>
                </a:cubicBezTo>
                <a:lnTo>
                  <a:pt x="177190" y="87393"/>
                </a:lnTo>
                <a:cubicBezTo>
                  <a:pt x="177190" y="79210"/>
                  <a:pt x="183870" y="72541"/>
                  <a:pt x="192068" y="72541"/>
                </a:cubicBezTo>
                <a:close/>
                <a:moveTo>
                  <a:pt x="29759" y="29719"/>
                </a:moveTo>
                <a:lnTo>
                  <a:pt x="29759" y="393931"/>
                </a:lnTo>
                <a:lnTo>
                  <a:pt x="441978" y="393931"/>
                </a:lnTo>
                <a:cubicBezTo>
                  <a:pt x="426643" y="330399"/>
                  <a:pt x="487527" y="274903"/>
                  <a:pt x="549170" y="295221"/>
                </a:cubicBezTo>
                <a:lnTo>
                  <a:pt x="549170" y="29719"/>
                </a:lnTo>
                <a:close/>
                <a:moveTo>
                  <a:pt x="14879" y="0"/>
                </a:moveTo>
                <a:lnTo>
                  <a:pt x="564050" y="0"/>
                </a:lnTo>
                <a:cubicBezTo>
                  <a:pt x="572249" y="0"/>
                  <a:pt x="578929" y="6672"/>
                  <a:pt x="578929" y="14860"/>
                </a:cubicBezTo>
                <a:lnTo>
                  <a:pt x="578929" y="312658"/>
                </a:lnTo>
                <a:cubicBezTo>
                  <a:pt x="614002" y="344197"/>
                  <a:pt x="615824" y="397874"/>
                  <a:pt x="583484" y="431839"/>
                </a:cubicBezTo>
                <a:lnTo>
                  <a:pt x="583484" y="526606"/>
                </a:lnTo>
                <a:cubicBezTo>
                  <a:pt x="583484" y="539798"/>
                  <a:pt x="567390" y="546318"/>
                  <a:pt x="558128" y="537069"/>
                </a:cubicBezTo>
                <a:lnTo>
                  <a:pt x="523056" y="502194"/>
                </a:lnTo>
                <a:lnTo>
                  <a:pt x="488135" y="537069"/>
                </a:lnTo>
                <a:cubicBezTo>
                  <a:pt x="478873" y="546318"/>
                  <a:pt x="462779" y="539798"/>
                  <a:pt x="462779" y="526606"/>
                </a:cubicBezTo>
                <a:lnTo>
                  <a:pt x="462779" y="431839"/>
                </a:lnTo>
                <a:cubicBezTo>
                  <a:pt x="460198" y="429261"/>
                  <a:pt x="457920" y="426532"/>
                  <a:pt x="455795" y="423651"/>
                </a:cubicBezTo>
                <a:lnTo>
                  <a:pt x="14879" y="423651"/>
                </a:lnTo>
                <a:cubicBezTo>
                  <a:pt x="6681" y="423651"/>
                  <a:pt x="0" y="416979"/>
                  <a:pt x="0" y="408791"/>
                </a:cubicBezTo>
                <a:lnTo>
                  <a:pt x="0" y="14860"/>
                </a:lnTo>
                <a:cubicBezTo>
                  <a:pt x="0" y="6672"/>
                  <a:pt x="6681" y="0"/>
                  <a:pt x="148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3" name="矩形 22"/>
          <p:cNvSpPr/>
          <p:nvPr/>
        </p:nvSpPr>
        <p:spPr>
          <a:xfrm>
            <a:off x="1152000" y="288000"/>
            <a:ext cx="463296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System Achitecture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6880" y="1174750"/>
            <a:ext cx="724789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14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Detailed Architecture of the Proposed IDS:</a:t>
            </a:r>
            <a:endParaRPr sz="1400" b="1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sz="1400" b="1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sz="1400" b="1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Collection and Input</a:t>
            </a:r>
            <a:endParaRPr sz="14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CPS data is collected from various sensors and devices.</a:t>
            </a:r>
            <a:endParaRPr sz="14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Data types include network traffic, system logs, and sensor readings.</a:t>
            </a:r>
            <a:endParaRPr sz="1400" b="1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sz="14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Preprocessing</a:t>
            </a:r>
            <a:endParaRPr sz="14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Data is cleaned and normalized.</a:t>
            </a:r>
            <a:endParaRPr sz="14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Feature selection is performed to identify the most relevant attributes for intrusion detection.</a:t>
            </a:r>
            <a:endParaRPr sz="14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sz="14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Model Architecture</a:t>
            </a:r>
            <a:endParaRPr sz="14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The architecture consists of multiple layers, including convolutional layers, residual blocks, and fully connected layers.</a:t>
            </a:r>
            <a:endParaRPr sz="14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The ResNet50 backbone extracts high-level features, while the 1D-CNN processes these features to detect anomalies.</a:t>
            </a:r>
            <a:endParaRPr sz="14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sz="14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Detection and Output</a:t>
            </a:r>
            <a:endParaRPr sz="14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The model classifies the input data as normal or malicious.</a:t>
            </a:r>
            <a:endParaRPr sz="14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Alerts are generated for detected anomalies, enabling timely responses to cyber threats.</a:t>
            </a:r>
            <a:endParaRPr sz="14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152000" y="213070"/>
            <a:ext cx="4826635" cy="19735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 Architecture</a:t>
            </a:r>
            <a:endParaRPr lang="zh-CN" altLang="en-US" sz="3600" b="1" kern="0" dirty="0">
              <a:solidFill>
                <a:prstClr val="black">
                  <a:lumMod val="95000"/>
                  <a:lumOff val="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675" y="1652905"/>
            <a:ext cx="7263130" cy="33534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30" y="612140"/>
            <a:ext cx="5165725" cy="5845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437119" y="947994"/>
            <a:ext cx="2731647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05</a:t>
            </a:r>
            <a:endParaRPr kumimoji="0" lang="zh-CN" altLang="en-US" sz="150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21480" y="3708400"/>
            <a:ext cx="70135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Methodology</a:t>
            </a:r>
            <a:endParaRPr kumimoji="0" lang="en-US" altLang="zh-CN" sz="5400" b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6231200" y="4541095"/>
            <a:ext cx="5003800" cy="635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8540878" y="2060294"/>
            <a:ext cx="4899047" cy="4899047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075444" y="1174831"/>
            <a:ext cx="3453795" cy="3453795"/>
          </a:xfrm>
          <a:prstGeom prst="ellipse">
            <a:avLst/>
          </a:prstGeom>
          <a:solidFill>
            <a:srgbClr val="00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959987" y="4479403"/>
            <a:ext cx="2327538" cy="2327538"/>
          </a:xfrm>
          <a:prstGeom prst="ellipse">
            <a:avLst/>
          </a:prstGeom>
          <a:solidFill>
            <a:srgbClr val="039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992567" y="1639577"/>
            <a:ext cx="659180" cy="659180"/>
          </a:xfrm>
          <a:prstGeom prst="ellipse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990234" y="549683"/>
            <a:ext cx="1133522" cy="1133522"/>
          </a:xfrm>
          <a:prstGeom prst="ellipse">
            <a:avLst/>
          </a:prstGeom>
          <a:solidFill>
            <a:srgbClr val="89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436490" y="4001745"/>
            <a:ext cx="955315" cy="955315"/>
          </a:xfrm>
          <a:prstGeom prst="ellipse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certification_176902"/>
          <p:cNvSpPr>
            <a:spLocks noChangeAspect="1"/>
          </p:cNvSpPr>
          <p:nvPr/>
        </p:nvSpPr>
        <p:spPr bwMode="auto">
          <a:xfrm>
            <a:off x="9234239" y="2413012"/>
            <a:ext cx="1192187" cy="1064150"/>
          </a:xfrm>
          <a:custGeom>
            <a:avLst/>
            <a:gdLst>
              <a:gd name="connsiteX0" fmla="*/ 492538 w 606542"/>
              <a:gd name="connsiteY0" fmla="*/ 451854 h 541402"/>
              <a:gd name="connsiteX1" fmla="*/ 492538 w 606542"/>
              <a:gd name="connsiteY1" fmla="*/ 490671 h 541402"/>
              <a:gd name="connsiteX2" fmla="*/ 512579 w 606542"/>
              <a:gd name="connsiteY2" fmla="*/ 470656 h 541402"/>
              <a:gd name="connsiteX3" fmla="*/ 533532 w 606542"/>
              <a:gd name="connsiteY3" fmla="*/ 470656 h 541402"/>
              <a:gd name="connsiteX4" fmla="*/ 553725 w 606542"/>
              <a:gd name="connsiteY4" fmla="*/ 490671 h 541402"/>
              <a:gd name="connsiteX5" fmla="*/ 553725 w 606542"/>
              <a:gd name="connsiteY5" fmla="*/ 451854 h 541402"/>
              <a:gd name="connsiteX6" fmla="*/ 492538 w 606542"/>
              <a:gd name="connsiteY6" fmla="*/ 451854 h 541402"/>
              <a:gd name="connsiteX7" fmla="*/ 523056 w 606542"/>
              <a:gd name="connsiteY7" fmla="*/ 320846 h 541402"/>
              <a:gd name="connsiteX8" fmla="*/ 469460 w 606542"/>
              <a:gd name="connsiteY8" fmla="*/ 374371 h 541402"/>
              <a:gd name="connsiteX9" fmla="*/ 523056 w 606542"/>
              <a:gd name="connsiteY9" fmla="*/ 428048 h 541402"/>
              <a:gd name="connsiteX10" fmla="*/ 576804 w 606542"/>
              <a:gd name="connsiteY10" fmla="*/ 374371 h 541402"/>
              <a:gd name="connsiteX11" fmla="*/ 523056 w 606542"/>
              <a:gd name="connsiteY11" fmla="*/ 320846 h 541402"/>
              <a:gd name="connsiteX12" fmla="*/ 87139 w 606542"/>
              <a:gd name="connsiteY12" fmla="*/ 317968 h 541402"/>
              <a:gd name="connsiteX13" fmla="*/ 399762 w 606542"/>
              <a:gd name="connsiteY13" fmla="*/ 317968 h 541402"/>
              <a:gd name="connsiteX14" fmla="*/ 414642 w 606542"/>
              <a:gd name="connsiteY14" fmla="*/ 332822 h 541402"/>
              <a:gd name="connsiteX15" fmla="*/ 399762 w 606542"/>
              <a:gd name="connsiteY15" fmla="*/ 347676 h 541402"/>
              <a:gd name="connsiteX16" fmla="*/ 87139 w 606542"/>
              <a:gd name="connsiteY16" fmla="*/ 347676 h 541402"/>
              <a:gd name="connsiteX17" fmla="*/ 72259 w 606542"/>
              <a:gd name="connsiteY17" fmla="*/ 332822 h 541402"/>
              <a:gd name="connsiteX18" fmla="*/ 87139 w 606542"/>
              <a:gd name="connsiteY18" fmla="*/ 317968 h 541402"/>
              <a:gd name="connsiteX19" fmla="*/ 87138 w 606542"/>
              <a:gd name="connsiteY19" fmla="*/ 250366 h 541402"/>
              <a:gd name="connsiteX20" fmla="*/ 491922 w 606542"/>
              <a:gd name="connsiteY20" fmla="*/ 250366 h 541402"/>
              <a:gd name="connsiteX21" fmla="*/ 506801 w 606542"/>
              <a:gd name="connsiteY21" fmla="*/ 265220 h 541402"/>
              <a:gd name="connsiteX22" fmla="*/ 491922 w 606542"/>
              <a:gd name="connsiteY22" fmla="*/ 280074 h 541402"/>
              <a:gd name="connsiteX23" fmla="*/ 87138 w 606542"/>
              <a:gd name="connsiteY23" fmla="*/ 280074 h 541402"/>
              <a:gd name="connsiteX24" fmla="*/ 72259 w 606542"/>
              <a:gd name="connsiteY24" fmla="*/ 265220 h 541402"/>
              <a:gd name="connsiteX25" fmla="*/ 87138 w 606542"/>
              <a:gd name="connsiteY25" fmla="*/ 250366 h 541402"/>
              <a:gd name="connsiteX26" fmla="*/ 206946 w 606542"/>
              <a:gd name="connsiteY26" fmla="*/ 102245 h 541402"/>
              <a:gd name="connsiteX27" fmla="*/ 206946 w 606542"/>
              <a:gd name="connsiteY27" fmla="*/ 173171 h 541402"/>
              <a:gd name="connsiteX28" fmla="*/ 371973 w 606542"/>
              <a:gd name="connsiteY28" fmla="*/ 173171 h 541402"/>
              <a:gd name="connsiteX29" fmla="*/ 371973 w 606542"/>
              <a:gd name="connsiteY29" fmla="*/ 102245 h 541402"/>
              <a:gd name="connsiteX30" fmla="*/ 192068 w 606542"/>
              <a:gd name="connsiteY30" fmla="*/ 72541 h 541402"/>
              <a:gd name="connsiteX31" fmla="*/ 386851 w 606542"/>
              <a:gd name="connsiteY31" fmla="*/ 72541 h 541402"/>
              <a:gd name="connsiteX32" fmla="*/ 401729 w 606542"/>
              <a:gd name="connsiteY32" fmla="*/ 87393 h 541402"/>
              <a:gd name="connsiteX33" fmla="*/ 401729 w 606542"/>
              <a:gd name="connsiteY33" fmla="*/ 188023 h 541402"/>
              <a:gd name="connsiteX34" fmla="*/ 386851 w 606542"/>
              <a:gd name="connsiteY34" fmla="*/ 202875 h 541402"/>
              <a:gd name="connsiteX35" fmla="*/ 192068 w 606542"/>
              <a:gd name="connsiteY35" fmla="*/ 202875 h 541402"/>
              <a:gd name="connsiteX36" fmla="*/ 177190 w 606542"/>
              <a:gd name="connsiteY36" fmla="*/ 188023 h 541402"/>
              <a:gd name="connsiteX37" fmla="*/ 177190 w 606542"/>
              <a:gd name="connsiteY37" fmla="*/ 87393 h 541402"/>
              <a:gd name="connsiteX38" fmla="*/ 192068 w 606542"/>
              <a:gd name="connsiteY38" fmla="*/ 72541 h 541402"/>
              <a:gd name="connsiteX39" fmla="*/ 29759 w 606542"/>
              <a:gd name="connsiteY39" fmla="*/ 29719 h 541402"/>
              <a:gd name="connsiteX40" fmla="*/ 29759 w 606542"/>
              <a:gd name="connsiteY40" fmla="*/ 393931 h 541402"/>
              <a:gd name="connsiteX41" fmla="*/ 441978 w 606542"/>
              <a:gd name="connsiteY41" fmla="*/ 393931 h 541402"/>
              <a:gd name="connsiteX42" fmla="*/ 549170 w 606542"/>
              <a:gd name="connsiteY42" fmla="*/ 295221 h 541402"/>
              <a:gd name="connsiteX43" fmla="*/ 549170 w 606542"/>
              <a:gd name="connsiteY43" fmla="*/ 29719 h 541402"/>
              <a:gd name="connsiteX44" fmla="*/ 14879 w 606542"/>
              <a:gd name="connsiteY44" fmla="*/ 0 h 541402"/>
              <a:gd name="connsiteX45" fmla="*/ 564050 w 606542"/>
              <a:gd name="connsiteY45" fmla="*/ 0 h 541402"/>
              <a:gd name="connsiteX46" fmla="*/ 578929 w 606542"/>
              <a:gd name="connsiteY46" fmla="*/ 14860 h 541402"/>
              <a:gd name="connsiteX47" fmla="*/ 578929 w 606542"/>
              <a:gd name="connsiteY47" fmla="*/ 312658 h 541402"/>
              <a:gd name="connsiteX48" fmla="*/ 583484 w 606542"/>
              <a:gd name="connsiteY48" fmla="*/ 431839 h 541402"/>
              <a:gd name="connsiteX49" fmla="*/ 583484 w 606542"/>
              <a:gd name="connsiteY49" fmla="*/ 526606 h 541402"/>
              <a:gd name="connsiteX50" fmla="*/ 558128 w 606542"/>
              <a:gd name="connsiteY50" fmla="*/ 537069 h 541402"/>
              <a:gd name="connsiteX51" fmla="*/ 523056 w 606542"/>
              <a:gd name="connsiteY51" fmla="*/ 502194 h 541402"/>
              <a:gd name="connsiteX52" fmla="*/ 488135 w 606542"/>
              <a:gd name="connsiteY52" fmla="*/ 537069 h 541402"/>
              <a:gd name="connsiteX53" fmla="*/ 462779 w 606542"/>
              <a:gd name="connsiteY53" fmla="*/ 526606 h 541402"/>
              <a:gd name="connsiteX54" fmla="*/ 462779 w 606542"/>
              <a:gd name="connsiteY54" fmla="*/ 431839 h 541402"/>
              <a:gd name="connsiteX55" fmla="*/ 455795 w 606542"/>
              <a:gd name="connsiteY55" fmla="*/ 423651 h 541402"/>
              <a:gd name="connsiteX56" fmla="*/ 14879 w 606542"/>
              <a:gd name="connsiteY56" fmla="*/ 423651 h 541402"/>
              <a:gd name="connsiteX57" fmla="*/ 0 w 606542"/>
              <a:gd name="connsiteY57" fmla="*/ 408791 h 541402"/>
              <a:gd name="connsiteX58" fmla="*/ 0 w 606542"/>
              <a:gd name="connsiteY58" fmla="*/ 14860 h 541402"/>
              <a:gd name="connsiteX59" fmla="*/ 14879 w 606542"/>
              <a:gd name="connsiteY59" fmla="*/ 0 h 54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6542" h="541402">
                <a:moveTo>
                  <a:pt x="492538" y="451854"/>
                </a:moveTo>
                <a:lnTo>
                  <a:pt x="492538" y="490671"/>
                </a:lnTo>
                <a:lnTo>
                  <a:pt x="512579" y="470656"/>
                </a:lnTo>
                <a:cubicBezTo>
                  <a:pt x="518349" y="464742"/>
                  <a:pt x="527762" y="464742"/>
                  <a:pt x="533532" y="470656"/>
                </a:cubicBezTo>
                <a:lnTo>
                  <a:pt x="553725" y="490671"/>
                </a:lnTo>
                <a:lnTo>
                  <a:pt x="553725" y="451854"/>
                </a:lnTo>
                <a:cubicBezTo>
                  <a:pt x="534139" y="459587"/>
                  <a:pt x="511972" y="459587"/>
                  <a:pt x="492538" y="451854"/>
                </a:cubicBezTo>
                <a:close/>
                <a:moveTo>
                  <a:pt x="523056" y="320846"/>
                </a:moveTo>
                <a:cubicBezTo>
                  <a:pt x="493449" y="320846"/>
                  <a:pt x="469460" y="344955"/>
                  <a:pt x="469460" y="374371"/>
                </a:cubicBezTo>
                <a:cubicBezTo>
                  <a:pt x="469460" y="403787"/>
                  <a:pt x="493297" y="428048"/>
                  <a:pt x="523056" y="428048"/>
                </a:cubicBezTo>
                <a:cubicBezTo>
                  <a:pt x="552663" y="428048"/>
                  <a:pt x="576804" y="404091"/>
                  <a:pt x="576804" y="374371"/>
                </a:cubicBezTo>
                <a:cubicBezTo>
                  <a:pt x="576804" y="344955"/>
                  <a:pt x="552663" y="320846"/>
                  <a:pt x="523056" y="320846"/>
                </a:cubicBezTo>
                <a:close/>
                <a:moveTo>
                  <a:pt x="87139" y="317968"/>
                </a:moveTo>
                <a:lnTo>
                  <a:pt x="399762" y="317968"/>
                </a:lnTo>
                <a:cubicBezTo>
                  <a:pt x="407961" y="317968"/>
                  <a:pt x="414642" y="324637"/>
                  <a:pt x="414642" y="332822"/>
                </a:cubicBezTo>
                <a:cubicBezTo>
                  <a:pt x="414642" y="341007"/>
                  <a:pt x="407961" y="347676"/>
                  <a:pt x="399762" y="347676"/>
                </a:cubicBezTo>
                <a:lnTo>
                  <a:pt x="87139" y="347676"/>
                </a:lnTo>
                <a:cubicBezTo>
                  <a:pt x="78788" y="347676"/>
                  <a:pt x="72259" y="341007"/>
                  <a:pt x="72259" y="332822"/>
                </a:cubicBezTo>
                <a:cubicBezTo>
                  <a:pt x="72259" y="324637"/>
                  <a:pt x="78788" y="317968"/>
                  <a:pt x="87139" y="317968"/>
                </a:cubicBezTo>
                <a:close/>
                <a:moveTo>
                  <a:pt x="87138" y="250366"/>
                </a:moveTo>
                <a:lnTo>
                  <a:pt x="491922" y="250366"/>
                </a:lnTo>
                <a:cubicBezTo>
                  <a:pt x="500120" y="250366"/>
                  <a:pt x="506801" y="257035"/>
                  <a:pt x="506801" y="265220"/>
                </a:cubicBezTo>
                <a:cubicBezTo>
                  <a:pt x="506801" y="273405"/>
                  <a:pt x="500120" y="280074"/>
                  <a:pt x="491922" y="280074"/>
                </a:cubicBezTo>
                <a:lnTo>
                  <a:pt x="87138" y="280074"/>
                </a:lnTo>
                <a:cubicBezTo>
                  <a:pt x="78788" y="280074"/>
                  <a:pt x="72259" y="273405"/>
                  <a:pt x="72259" y="265220"/>
                </a:cubicBezTo>
                <a:cubicBezTo>
                  <a:pt x="72259" y="257035"/>
                  <a:pt x="78788" y="250366"/>
                  <a:pt x="87138" y="250366"/>
                </a:cubicBezTo>
                <a:close/>
                <a:moveTo>
                  <a:pt x="206946" y="102245"/>
                </a:moveTo>
                <a:lnTo>
                  <a:pt x="206946" y="173171"/>
                </a:lnTo>
                <a:lnTo>
                  <a:pt x="371973" y="173171"/>
                </a:lnTo>
                <a:lnTo>
                  <a:pt x="371973" y="102245"/>
                </a:lnTo>
                <a:close/>
                <a:moveTo>
                  <a:pt x="192068" y="72541"/>
                </a:moveTo>
                <a:lnTo>
                  <a:pt x="386851" y="72541"/>
                </a:lnTo>
                <a:cubicBezTo>
                  <a:pt x="395049" y="72541"/>
                  <a:pt x="401729" y="79210"/>
                  <a:pt x="401729" y="87393"/>
                </a:cubicBezTo>
                <a:lnTo>
                  <a:pt x="401729" y="188023"/>
                </a:lnTo>
                <a:cubicBezTo>
                  <a:pt x="401729" y="196207"/>
                  <a:pt x="395049" y="202875"/>
                  <a:pt x="386851" y="202875"/>
                </a:cubicBezTo>
                <a:lnTo>
                  <a:pt x="192068" y="202875"/>
                </a:lnTo>
                <a:cubicBezTo>
                  <a:pt x="183870" y="202875"/>
                  <a:pt x="177190" y="196207"/>
                  <a:pt x="177190" y="188023"/>
                </a:cubicBezTo>
                <a:lnTo>
                  <a:pt x="177190" y="87393"/>
                </a:lnTo>
                <a:cubicBezTo>
                  <a:pt x="177190" y="79210"/>
                  <a:pt x="183870" y="72541"/>
                  <a:pt x="192068" y="72541"/>
                </a:cubicBezTo>
                <a:close/>
                <a:moveTo>
                  <a:pt x="29759" y="29719"/>
                </a:moveTo>
                <a:lnTo>
                  <a:pt x="29759" y="393931"/>
                </a:lnTo>
                <a:lnTo>
                  <a:pt x="441978" y="393931"/>
                </a:lnTo>
                <a:cubicBezTo>
                  <a:pt x="426643" y="330399"/>
                  <a:pt x="487527" y="274903"/>
                  <a:pt x="549170" y="295221"/>
                </a:cubicBezTo>
                <a:lnTo>
                  <a:pt x="549170" y="29719"/>
                </a:lnTo>
                <a:close/>
                <a:moveTo>
                  <a:pt x="14879" y="0"/>
                </a:moveTo>
                <a:lnTo>
                  <a:pt x="564050" y="0"/>
                </a:lnTo>
                <a:cubicBezTo>
                  <a:pt x="572249" y="0"/>
                  <a:pt x="578929" y="6672"/>
                  <a:pt x="578929" y="14860"/>
                </a:cubicBezTo>
                <a:lnTo>
                  <a:pt x="578929" y="312658"/>
                </a:lnTo>
                <a:cubicBezTo>
                  <a:pt x="614002" y="344197"/>
                  <a:pt x="615824" y="397874"/>
                  <a:pt x="583484" y="431839"/>
                </a:cubicBezTo>
                <a:lnTo>
                  <a:pt x="583484" y="526606"/>
                </a:lnTo>
                <a:cubicBezTo>
                  <a:pt x="583484" y="539798"/>
                  <a:pt x="567390" y="546318"/>
                  <a:pt x="558128" y="537069"/>
                </a:cubicBezTo>
                <a:lnTo>
                  <a:pt x="523056" y="502194"/>
                </a:lnTo>
                <a:lnTo>
                  <a:pt x="488135" y="537069"/>
                </a:lnTo>
                <a:cubicBezTo>
                  <a:pt x="478873" y="546318"/>
                  <a:pt x="462779" y="539798"/>
                  <a:pt x="462779" y="526606"/>
                </a:cubicBezTo>
                <a:lnTo>
                  <a:pt x="462779" y="431839"/>
                </a:lnTo>
                <a:cubicBezTo>
                  <a:pt x="460198" y="429261"/>
                  <a:pt x="457920" y="426532"/>
                  <a:pt x="455795" y="423651"/>
                </a:cubicBezTo>
                <a:lnTo>
                  <a:pt x="14879" y="423651"/>
                </a:lnTo>
                <a:cubicBezTo>
                  <a:pt x="6681" y="423651"/>
                  <a:pt x="0" y="416979"/>
                  <a:pt x="0" y="408791"/>
                </a:cubicBezTo>
                <a:lnTo>
                  <a:pt x="0" y="14860"/>
                </a:lnTo>
                <a:cubicBezTo>
                  <a:pt x="0" y="6672"/>
                  <a:pt x="6681" y="0"/>
                  <a:pt x="148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3" name="矩形 22"/>
          <p:cNvSpPr/>
          <p:nvPr/>
        </p:nvSpPr>
        <p:spPr>
          <a:xfrm>
            <a:off x="1152000" y="213070"/>
            <a:ext cx="330898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Methodology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7185" y="1075055"/>
            <a:ext cx="810387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Preparation</a:t>
            </a:r>
            <a:endParaRPr lang="en-US" altLang="zh-CN" sz="1200" b="1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2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Datasets Used:</a:t>
            </a:r>
            <a:endParaRPr lang="en-US" altLang="zh-CN" sz="12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1" tooltip="" action="ppaction://hlinkfile"/>
              </a:rPr>
              <a:t>HAI dataset</a:t>
            </a:r>
            <a:r>
              <a:rPr lang="en-US" altLang="zh-CN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and </a:t>
            </a:r>
            <a:r>
              <a:rPr lang="en-US" altLang="zh-CN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 tooltip="" action="ppaction://hlinkfile"/>
              </a:rPr>
              <a:t>UNSW-NB15 dataset</a:t>
            </a:r>
            <a:r>
              <a:rPr lang="en-US" altLang="zh-CN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zh-CN" sz="12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Both datasets are well-known for evaluating intrusion detection systems.</a:t>
            </a:r>
            <a:endParaRPr lang="en-US" altLang="zh-CN" sz="12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2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Preprocessing Steps:</a:t>
            </a:r>
            <a:endParaRPr lang="en-US" altLang="zh-CN" sz="12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Data cleaning, normalization, and feature selection.</a:t>
            </a:r>
            <a:endParaRPr lang="en-US" altLang="zh-CN" sz="12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Handling missing values and noise reduction.</a:t>
            </a:r>
            <a:endParaRPr lang="en-US" altLang="zh-CN" sz="12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2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Model Training</a:t>
            </a:r>
            <a:endParaRPr lang="en-US" altLang="zh-CN" sz="1200" b="1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2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Training Process:</a:t>
            </a:r>
            <a:endParaRPr lang="en-US" altLang="zh-CN" sz="12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The ResNet50–1D-CNN model is trained on the prepared datasets.</a:t>
            </a:r>
            <a:endParaRPr lang="en-US" altLang="zh-CN" sz="12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Uses transfer learning to leverage pre-trained models.</a:t>
            </a:r>
            <a:endParaRPr lang="en-US" altLang="zh-CN" sz="12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2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Hyperparameters:</a:t>
            </a:r>
            <a:endParaRPr lang="en-US" altLang="zh-CN" sz="12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Specific hyperparameters are tuned for optimal performance.</a:t>
            </a:r>
            <a:endParaRPr lang="en-US" altLang="zh-CN" sz="12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Key hyperparameters include learning rate, batch size, and number of epochs.</a:t>
            </a:r>
            <a:endParaRPr lang="en-US" altLang="zh-CN" sz="12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2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Evaluation Metrics:</a:t>
            </a:r>
            <a:endParaRPr lang="en-US" altLang="zh-CN" sz="12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2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Performance Metrics:</a:t>
            </a:r>
            <a:endParaRPr lang="en-US" altLang="zh-CN" sz="12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Accuracy, precision, recall, and F1-score.</a:t>
            </a:r>
            <a:endParaRPr lang="en-US" altLang="zh-CN" sz="12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These metrics are used to evaluate the effectiveness of the model.</a:t>
            </a:r>
            <a:endParaRPr lang="en-US" altLang="zh-CN" sz="12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970" y="5850255"/>
            <a:ext cx="1844040" cy="449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185" y="5819775"/>
            <a:ext cx="1386840" cy="4800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045" y="5850255"/>
            <a:ext cx="1264920" cy="449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152000" y="213070"/>
            <a:ext cx="3308985" cy="19735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  <a:endParaRPr lang="zh-CN" altLang="en-US" sz="3600" b="1" kern="0" dirty="0">
              <a:solidFill>
                <a:prstClr val="black">
                  <a:lumMod val="95000"/>
                  <a:lumOff val="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1889125"/>
            <a:ext cx="5151120" cy="27889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545" y="1464310"/>
            <a:ext cx="4693920" cy="3832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152000" y="213070"/>
            <a:ext cx="3308985" cy="19735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  <a:endParaRPr lang="zh-CN" altLang="en-US" sz="3600" b="1" kern="0" dirty="0">
              <a:solidFill>
                <a:prstClr val="black">
                  <a:lumMod val="95000"/>
                  <a:lumOff val="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055370"/>
            <a:ext cx="6103620" cy="474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605" y="1312545"/>
            <a:ext cx="5760720" cy="4084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437119" y="947994"/>
            <a:ext cx="2731647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06</a:t>
            </a:r>
            <a:endParaRPr kumimoji="0" lang="zh-CN" altLang="en-US" sz="150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21480" y="3708400"/>
            <a:ext cx="70135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Result</a:t>
            </a:r>
            <a:endParaRPr kumimoji="0" lang="en-US" altLang="zh-CN" sz="5400" b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6231200" y="4541095"/>
            <a:ext cx="5003800" cy="635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152000" y="213070"/>
            <a:ext cx="1614805" cy="19735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zh-CN" altLang="en-US" sz="3600" b="1" kern="0" dirty="0">
              <a:solidFill>
                <a:prstClr val="black">
                  <a:lumMod val="95000"/>
                  <a:lumOff val="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620" y="1618615"/>
            <a:ext cx="6198235" cy="4000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660" y="1069975"/>
            <a:ext cx="4846320" cy="4549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152000" y="213070"/>
            <a:ext cx="1614805" cy="19735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zh-CN" altLang="en-US" sz="3600" b="1" kern="0" dirty="0">
              <a:solidFill>
                <a:prstClr val="black">
                  <a:lumMod val="95000"/>
                  <a:lumOff val="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95" y="1346200"/>
            <a:ext cx="5006340" cy="1615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35" y="3124835"/>
            <a:ext cx="10386060" cy="2712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76"/>
          <p:cNvSpPr/>
          <p:nvPr/>
        </p:nvSpPr>
        <p:spPr>
          <a:xfrm flipH="1">
            <a:off x="472439" y="319249"/>
            <a:ext cx="1589824" cy="1441259"/>
          </a:xfrm>
          <a:custGeom>
            <a:avLst/>
            <a:gdLst>
              <a:gd name="connsiteX0" fmla="*/ 5148624 w 5999018"/>
              <a:gd name="connsiteY0" fmla="*/ 0 h 1700788"/>
              <a:gd name="connsiteX1" fmla="*/ 3953495 w 5999018"/>
              <a:gd name="connsiteY1" fmla="*/ 0 h 1700788"/>
              <a:gd name="connsiteX2" fmla="*/ 1195129 w 5999018"/>
              <a:gd name="connsiteY2" fmla="*/ 0 h 1700788"/>
              <a:gd name="connsiteX3" fmla="*/ 0 w 5999018"/>
              <a:gd name="connsiteY3" fmla="*/ 0 h 1700788"/>
              <a:gd name="connsiteX4" fmla="*/ 0 w 5999018"/>
              <a:gd name="connsiteY4" fmla="*/ 1700788 h 1700788"/>
              <a:gd name="connsiteX5" fmla="*/ 1195129 w 5999018"/>
              <a:gd name="connsiteY5" fmla="*/ 1700788 h 1700788"/>
              <a:gd name="connsiteX6" fmla="*/ 3953495 w 5999018"/>
              <a:gd name="connsiteY6" fmla="*/ 1700788 h 1700788"/>
              <a:gd name="connsiteX7" fmla="*/ 5148624 w 5999018"/>
              <a:gd name="connsiteY7" fmla="*/ 1700788 h 1700788"/>
              <a:gd name="connsiteX8" fmla="*/ 5999018 w 5999018"/>
              <a:gd name="connsiteY8" fmla="*/ 850394 h 170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9018" h="1700788">
                <a:moveTo>
                  <a:pt x="5148624" y="0"/>
                </a:moveTo>
                <a:lnTo>
                  <a:pt x="3953495" y="0"/>
                </a:lnTo>
                <a:lnTo>
                  <a:pt x="1195129" y="0"/>
                </a:lnTo>
                <a:lnTo>
                  <a:pt x="0" y="0"/>
                </a:lnTo>
                <a:lnTo>
                  <a:pt x="0" y="1700788"/>
                </a:lnTo>
                <a:lnTo>
                  <a:pt x="1195129" y="1700788"/>
                </a:lnTo>
                <a:lnTo>
                  <a:pt x="3953495" y="1700788"/>
                </a:lnTo>
                <a:lnTo>
                  <a:pt x="5148624" y="1700788"/>
                </a:lnTo>
                <a:lnTo>
                  <a:pt x="5999018" y="850394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0070C0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文本占位符 1"/>
          <p:cNvSpPr txBox="1"/>
          <p:nvPr/>
        </p:nvSpPr>
        <p:spPr>
          <a:xfrm>
            <a:off x="2003123" y="920780"/>
            <a:ext cx="3754877" cy="6635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ONTENTS</a:t>
            </a:r>
            <a:endParaRPr kumimoji="0" lang="en-US" altLang="zh-CN" sz="44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1041" y="381259"/>
            <a:ext cx="106311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C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1741805" y="1968464"/>
            <a:ext cx="2610485" cy="306740"/>
            <a:chOff x="6676062" y="1440781"/>
            <a:chExt cx="3164180" cy="385316"/>
          </a:xfrm>
        </p:grpSpPr>
        <p:grpSp>
          <p:nvGrpSpPr>
            <p:cNvPr id="44" name="组合 43"/>
            <p:cNvGrpSpPr/>
            <p:nvPr/>
          </p:nvGrpSpPr>
          <p:grpSpPr>
            <a:xfrm>
              <a:off x="6676062" y="1485495"/>
              <a:ext cx="334813" cy="340602"/>
              <a:chOff x="725726" y="1781746"/>
              <a:chExt cx="253937" cy="297725"/>
            </a:xfrm>
          </p:grpSpPr>
          <p:sp>
            <p:nvSpPr>
              <p:cNvPr id="46" name="椭圆 4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725726" y="1781746"/>
                <a:ext cx="243430" cy="258679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STSong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47" name="矩形 46"/>
              <p:cNvSpPr/>
              <p:nvPr>
                <p:custDataLst>
                  <p:tags r:id="rId3"/>
                </p:custDataLst>
              </p:nvPr>
            </p:nvSpPr>
            <p:spPr>
              <a:xfrm>
                <a:off x="737985" y="1784535"/>
                <a:ext cx="241678" cy="29493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charset="-122"/>
                    <a:cs typeface="+mn-cs"/>
                  </a:rPr>
                  <a:t>1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45" name="矩形 44"/>
            <p:cNvSpPr/>
            <p:nvPr>
              <p:custDataLst>
                <p:tags r:id="rId4"/>
              </p:custDataLst>
            </p:nvPr>
          </p:nvSpPr>
          <p:spPr>
            <a:xfrm>
              <a:off x="7086882" y="1440781"/>
              <a:ext cx="2753360" cy="385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Introduction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4" name="组合 22"/>
          <p:cNvGrpSpPr/>
          <p:nvPr>
            <p:custDataLst>
              <p:tags r:id="rId5"/>
            </p:custDataLst>
          </p:nvPr>
        </p:nvGrpSpPr>
        <p:grpSpPr>
          <a:xfrm>
            <a:off x="1741805" y="2483449"/>
            <a:ext cx="2610485" cy="306740"/>
            <a:chOff x="6676062" y="1440781"/>
            <a:chExt cx="3164180" cy="385316"/>
          </a:xfrm>
        </p:grpSpPr>
        <p:grpSp>
          <p:nvGrpSpPr>
            <p:cNvPr id="5" name="组合 43"/>
            <p:cNvGrpSpPr/>
            <p:nvPr/>
          </p:nvGrpSpPr>
          <p:grpSpPr>
            <a:xfrm>
              <a:off x="6676062" y="1485495"/>
              <a:ext cx="334813" cy="340602"/>
              <a:chOff x="725726" y="1781746"/>
              <a:chExt cx="253937" cy="297725"/>
            </a:xfrm>
          </p:grpSpPr>
          <p:sp>
            <p:nvSpPr>
              <p:cNvPr id="6" name="椭圆 4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725726" y="1781746"/>
                <a:ext cx="243430" cy="258679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STSong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7" name="矩形 46"/>
              <p:cNvSpPr/>
              <p:nvPr>
                <p:custDataLst>
                  <p:tags r:id="rId7"/>
                </p:custDataLst>
              </p:nvPr>
            </p:nvSpPr>
            <p:spPr>
              <a:xfrm>
                <a:off x="737985" y="1784535"/>
                <a:ext cx="241678" cy="29493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charset="-122"/>
                    <a:cs typeface="+mn-cs"/>
                  </a:rPr>
                  <a:t>2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8" name="矩形 44"/>
            <p:cNvSpPr/>
            <p:nvPr>
              <p:custDataLst>
                <p:tags r:id="rId8"/>
              </p:custDataLst>
            </p:nvPr>
          </p:nvSpPr>
          <p:spPr>
            <a:xfrm>
              <a:off x="7086882" y="1440781"/>
              <a:ext cx="2753360" cy="3852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Problem Statement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9" name="组合 22"/>
          <p:cNvGrpSpPr/>
          <p:nvPr>
            <p:custDataLst>
              <p:tags r:id="rId9"/>
            </p:custDataLst>
          </p:nvPr>
        </p:nvGrpSpPr>
        <p:grpSpPr>
          <a:xfrm>
            <a:off x="1741805" y="2894929"/>
            <a:ext cx="2610485" cy="306740"/>
            <a:chOff x="6676062" y="1440781"/>
            <a:chExt cx="3164180" cy="385316"/>
          </a:xfrm>
        </p:grpSpPr>
        <p:grpSp>
          <p:nvGrpSpPr>
            <p:cNvPr id="10" name="组合 43"/>
            <p:cNvGrpSpPr/>
            <p:nvPr/>
          </p:nvGrpSpPr>
          <p:grpSpPr>
            <a:xfrm>
              <a:off x="6676062" y="1485495"/>
              <a:ext cx="334813" cy="340602"/>
              <a:chOff x="725726" y="1781746"/>
              <a:chExt cx="253937" cy="297725"/>
            </a:xfrm>
          </p:grpSpPr>
          <p:sp>
            <p:nvSpPr>
              <p:cNvPr id="11" name="椭圆 45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725726" y="1781746"/>
                <a:ext cx="243430" cy="258679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STSong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12" name="矩形 46"/>
              <p:cNvSpPr/>
              <p:nvPr>
                <p:custDataLst>
                  <p:tags r:id="rId11"/>
                </p:custDataLst>
              </p:nvPr>
            </p:nvSpPr>
            <p:spPr>
              <a:xfrm>
                <a:off x="737985" y="1784535"/>
                <a:ext cx="241678" cy="29493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charset="-122"/>
                    <a:cs typeface="+mn-cs"/>
                  </a:rPr>
                  <a:t>3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3" name="矩形 44"/>
            <p:cNvSpPr/>
            <p:nvPr>
              <p:custDataLst>
                <p:tags r:id="rId12"/>
              </p:custDataLst>
            </p:nvPr>
          </p:nvSpPr>
          <p:spPr>
            <a:xfrm>
              <a:off x="7086882" y="1440781"/>
              <a:ext cx="2753360" cy="385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Proposed Solution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14" name="组合 22"/>
          <p:cNvGrpSpPr/>
          <p:nvPr>
            <p:custDataLst>
              <p:tags r:id="rId13"/>
            </p:custDataLst>
          </p:nvPr>
        </p:nvGrpSpPr>
        <p:grpSpPr>
          <a:xfrm>
            <a:off x="1755140" y="3359749"/>
            <a:ext cx="2610485" cy="306740"/>
            <a:chOff x="6676062" y="1440781"/>
            <a:chExt cx="3164180" cy="385316"/>
          </a:xfrm>
        </p:grpSpPr>
        <p:grpSp>
          <p:nvGrpSpPr>
            <p:cNvPr id="15" name="组合 43"/>
            <p:cNvGrpSpPr/>
            <p:nvPr/>
          </p:nvGrpSpPr>
          <p:grpSpPr>
            <a:xfrm>
              <a:off x="6676062" y="1485495"/>
              <a:ext cx="334813" cy="340602"/>
              <a:chOff x="725726" y="1781746"/>
              <a:chExt cx="253937" cy="297725"/>
            </a:xfrm>
          </p:grpSpPr>
          <p:sp>
            <p:nvSpPr>
              <p:cNvPr id="16" name="椭圆 45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725726" y="1781746"/>
                <a:ext cx="243430" cy="258679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STSong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20" name="矩形 46"/>
              <p:cNvSpPr/>
              <p:nvPr>
                <p:custDataLst>
                  <p:tags r:id="rId15"/>
                </p:custDataLst>
              </p:nvPr>
            </p:nvSpPr>
            <p:spPr>
              <a:xfrm>
                <a:off x="737985" y="1784535"/>
                <a:ext cx="241678" cy="29493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charset="-122"/>
                    <a:cs typeface="+mn-cs"/>
                  </a:rPr>
                  <a:t>4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21" name="矩形 44"/>
            <p:cNvSpPr/>
            <p:nvPr>
              <p:custDataLst>
                <p:tags r:id="rId16"/>
              </p:custDataLst>
            </p:nvPr>
          </p:nvSpPr>
          <p:spPr>
            <a:xfrm>
              <a:off x="7086882" y="1440781"/>
              <a:ext cx="2753360" cy="385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System Architecture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22" name="组合 22"/>
          <p:cNvGrpSpPr/>
          <p:nvPr>
            <p:custDataLst>
              <p:tags r:id="rId17"/>
            </p:custDataLst>
          </p:nvPr>
        </p:nvGrpSpPr>
        <p:grpSpPr>
          <a:xfrm>
            <a:off x="1741805" y="3789009"/>
            <a:ext cx="2610485" cy="306740"/>
            <a:chOff x="6676062" y="1440781"/>
            <a:chExt cx="3164180" cy="385316"/>
          </a:xfrm>
        </p:grpSpPr>
        <p:grpSp>
          <p:nvGrpSpPr>
            <p:cNvPr id="24" name="组合 43"/>
            <p:cNvGrpSpPr/>
            <p:nvPr/>
          </p:nvGrpSpPr>
          <p:grpSpPr>
            <a:xfrm>
              <a:off x="6676062" y="1485495"/>
              <a:ext cx="334813" cy="340602"/>
              <a:chOff x="725726" y="1781746"/>
              <a:chExt cx="253937" cy="297725"/>
            </a:xfrm>
          </p:grpSpPr>
          <p:sp>
            <p:nvSpPr>
              <p:cNvPr id="26" name="椭圆 45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725726" y="1781746"/>
                <a:ext cx="243430" cy="258679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STSong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27" name="矩形 46"/>
              <p:cNvSpPr/>
              <p:nvPr>
                <p:custDataLst>
                  <p:tags r:id="rId19"/>
                </p:custDataLst>
              </p:nvPr>
            </p:nvSpPr>
            <p:spPr>
              <a:xfrm>
                <a:off x="737985" y="1784535"/>
                <a:ext cx="241678" cy="29493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charset="-122"/>
                    <a:cs typeface="+mn-cs"/>
                  </a:rPr>
                  <a:t>5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28" name="矩形 44"/>
            <p:cNvSpPr/>
            <p:nvPr>
              <p:custDataLst>
                <p:tags r:id="rId20"/>
              </p:custDataLst>
            </p:nvPr>
          </p:nvSpPr>
          <p:spPr>
            <a:xfrm>
              <a:off x="7086882" y="1440781"/>
              <a:ext cx="2753360" cy="385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Methodology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29" name="组合 22"/>
          <p:cNvGrpSpPr/>
          <p:nvPr>
            <p:custDataLst>
              <p:tags r:id="rId21"/>
            </p:custDataLst>
          </p:nvPr>
        </p:nvGrpSpPr>
        <p:grpSpPr>
          <a:xfrm>
            <a:off x="1755140" y="4256369"/>
            <a:ext cx="2610485" cy="306740"/>
            <a:chOff x="6676062" y="1440781"/>
            <a:chExt cx="3164180" cy="385316"/>
          </a:xfrm>
        </p:grpSpPr>
        <p:grpSp>
          <p:nvGrpSpPr>
            <p:cNvPr id="30" name="组合 43"/>
            <p:cNvGrpSpPr/>
            <p:nvPr/>
          </p:nvGrpSpPr>
          <p:grpSpPr>
            <a:xfrm>
              <a:off x="6676062" y="1485495"/>
              <a:ext cx="334813" cy="340602"/>
              <a:chOff x="725726" y="1781746"/>
              <a:chExt cx="253937" cy="297725"/>
            </a:xfrm>
          </p:grpSpPr>
          <p:sp>
            <p:nvSpPr>
              <p:cNvPr id="31" name="椭圆 45"/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725726" y="1781746"/>
                <a:ext cx="243430" cy="258679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STSong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32" name="矩形 46"/>
              <p:cNvSpPr/>
              <p:nvPr>
                <p:custDataLst>
                  <p:tags r:id="rId23"/>
                </p:custDataLst>
              </p:nvPr>
            </p:nvSpPr>
            <p:spPr>
              <a:xfrm>
                <a:off x="737985" y="1784535"/>
                <a:ext cx="241678" cy="29493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charset="-122"/>
                    <a:cs typeface="+mn-cs"/>
                  </a:rPr>
                  <a:t>6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33" name="矩形 44"/>
            <p:cNvSpPr/>
            <p:nvPr>
              <p:custDataLst>
                <p:tags r:id="rId24"/>
              </p:custDataLst>
            </p:nvPr>
          </p:nvSpPr>
          <p:spPr>
            <a:xfrm>
              <a:off x="7086882" y="1440781"/>
              <a:ext cx="2753360" cy="385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Results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34" name="组合 22"/>
          <p:cNvGrpSpPr/>
          <p:nvPr>
            <p:custDataLst>
              <p:tags r:id="rId25"/>
            </p:custDataLst>
          </p:nvPr>
        </p:nvGrpSpPr>
        <p:grpSpPr>
          <a:xfrm>
            <a:off x="1741805" y="4693249"/>
            <a:ext cx="2610485" cy="306740"/>
            <a:chOff x="6676062" y="1440781"/>
            <a:chExt cx="3164180" cy="385316"/>
          </a:xfrm>
        </p:grpSpPr>
        <p:grpSp>
          <p:nvGrpSpPr>
            <p:cNvPr id="35" name="组合 43"/>
            <p:cNvGrpSpPr/>
            <p:nvPr/>
          </p:nvGrpSpPr>
          <p:grpSpPr>
            <a:xfrm>
              <a:off x="6676062" y="1485495"/>
              <a:ext cx="334813" cy="340602"/>
              <a:chOff x="725726" y="1781746"/>
              <a:chExt cx="253937" cy="297725"/>
            </a:xfrm>
          </p:grpSpPr>
          <p:sp>
            <p:nvSpPr>
              <p:cNvPr id="40" name="椭圆 45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725726" y="1781746"/>
                <a:ext cx="243430" cy="258679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STSong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41" name="矩形 46"/>
              <p:cNvSpPr/>
              <p:nvPr>
                <p:custDataLst>
                  <p:tags r:id="rId27"/>
                </p:custDataLst>
              </p:nvPr>
            </p:nvSpPr>
            <p:spPr>
              <a:xfrm>
                <a:off x="737985" y="1784535"/>
                <a:ext cx="241678" cy="29493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charset="-122"/>
                    <a:cs typeface="+mn-cs"/>
                  </a:rPr>
                  <a:t>7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42" name="矩形 44"/>
            <p:cNvSpPr/>
            <p:nvPr>
              <p:custDataLst>
                <p:tags r:id="rId28"/>
              </p:custDataLst>
            </p:nvPr>
          </p:nvSpPr>
          <p:spPr>
            <a:xfrm>
              <a:off x="7086882" y="1440781"/>
              <a:ext cx="2753360" cy="385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Discussion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43" name="组合 22"/>
          <p:cNvGrpSpPr/>
          <p:nvPr>
            <p:custDataLst>
              <p:tags r:id="rId29"/>
            </p:custDataLst>
          </p:nvPr>
        </p:nvGrpSpPr>
        <p:grpSpPr>
          <a:xfrm>
            <a:off x="1755140" y="5094569"/>
            <a:ext cx="2610485" cy="306740"/>
            <a:chOff x="6676062" y="1440781"/>
            <a:chExt cx="3164180" cy="385316"/>
          </a:xfrm>
        </p:grpSpPr>
        <p:grpSp>
          <p:nvGrpSpPr>
            <p:cNvPr id="48" name="组合 43"/>
            <p:cNvGrpSpPr/>
            <p:nvPr/>
          </p:nvGrpSpPr>
          <p:grpSpPr>
            <a:xfrm>
              <a:off x="6676062" y="1485495"/>
              <a:ext cx="334813" cy="340602"/>
              <a:chOff x="725726" y="1781746"/>
              <a:chExt cx="253937" cy="297725"/>
            </a:xfrm>
          </p:grpSpPr>
          <p:sp>
            <p:nvSpPr>
              <p:cNvPr id="49" name="椭圆 45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725726" y="1781746"/>
                <a:ext cx="243430" cy="258679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STSong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50" name="矩形 46"/>
              <p:cNvSpPr/>
              <p:nvPr>
                <p:custDataLst>
                  <p:tags r:id="rId31"/>
                </p:custDataLst>
              </p:nvPr>
            </p:nvSpPr>
            <p:spPr>
              <a:xfrm>
                <a:off x="737985" y="1784535"/>
                <a:ext cx="241678" cy="29493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charset="-122"/>
                    <a:cs typeface="+mn-cs"/>
                  </a:rPr>
                  <a:t>8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51" name="矩形 44"/>
            <p:cNvSpPr/>
            <p:nvPr>
              <p:custDataLst>
                <p:tags r:id="rId32"/>
              </p:custDataLst>
            </p:nvPr>
          </p:nvSpPr>
          <p:spPr>
            <a:xfrm>
              <a:off x="7086882" y="1440781"/>
              <a:ext cx="2753360" cy="385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Conclusion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437119" y="947994"/>
            <a:ext cx="2731647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07</a:t>
            </a:r>
            <a:endParaRPr kumimoji="0" lang="zh-CN" altLang="en-US" sz="150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21480" y="3708400"/>
            <a:ext cx="70135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Discussion</a:t>
            </a:r>
            <a:endParaRPr kumimoji="0" lang="en-US" altLang="zh-CN" sz="4000" b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6231200" y="4541095"/>
            <a:ext cx="5003800" cy="635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8540878" y="2060294"/>
            <a:ext cx="4899047" cy="4899047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075444" y="1174831"/>
            <a:ext cx="3453795" cy="3453795"/>
          </a:xfrm>
          <a:prstGeom prst="ellipse">
            <a:avLst/>
          </a:prstGeom>
          <a:solidFill>
            <a:srgbClr val="00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959987" y="4479403"/>
            <a:ext cx="2327538" cy="2327538"/>
          </a:xfrm>
          <a:prstGeom prst="ellipse">
            <a:avLst/>
          </a:prstGeom>
          <a:solidFill>
            <a:srgbClr val="039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992567" y="1639577"/>
            <a:ext cx="659180" cy="659180"/>
          </a:xfrm>
          <a:prstGeom prst="ellipse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990234" y="549683"/>
            <a:ext cx="1133522" cy="1133522"/>
          </a:xfrm>
          <a:prstGeom prst="ellipse">
            <a:avLst/>
          </a:prstGeom>
          <a:solidFill>
            <a:srgbClr val="89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436490" y="4001745"/>
            <a:ext cx="955315" cy="955315"/>
          </a:xfrm>
          <a:prstGeom prst="ellipse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certification_176902"/>
          <p:cNvSpPr>
            <a:spLocks noChangeAspect="1"/>
          </p:cNvSpPr>
          <p:nvPr/>
        </p:nvSpPr>
        <p:spPr bwMode="auto">
          <a:xfrm>
            <a:off x="9234239" y="2413012"/>
            <a:ext cx="1192187" cy="1064150"/>
          </a:xfrm>
          <a:custGeom>
            <a:avLst/>
            <a:gdLst>
              <a:gd name="connsiteX0" fmla="*/ 492538 w 606542"/>
              <a:gd name="connsiteY0" fmla="*/ 451854 h 541402"/>
              <a:gd name="connsiteX1" fmla="*/ 492538 w 606542"/>
              <a:gd name="connsiteY1" fmla="*/ 490671 h 541402"/>
              <a:gd name="connsiteX2" fmla="*/ 512579 w 606542"/>
              <a:gd name="connsiteY2" fmla="*/ 470656 h 541402"/>
              <a:gd name="connsiteX3" fmla="*/ 533532 w 606542"/>
              <a:gd name="connsiteY3" fmla="*/ 470656 h 541402"/>
              <a:gd name="connsiteX4" fmla="*/ 553725 w 606542"/>
              <a:gd name="connsiteY4" fmla="*/ 490671 h 541402"/>
              <a:gd name="connsiteX5" fmla="*/ 553725 w 606542"/>
              <a:gd name="connsiteY5" fmla="*/ 451854 h 541402"/>
              <a:gd name="connsiteX6" fmla="*/ 492538 w 606542"/>
              <a:gd name="connsiteY6" fmla="*/ 451854 h 541402"/>
              <a:gd name="connsiteX7" fmla="*/ 523056 w 606542"/>
              <a:gd name="connsiteY7" fmla="*/ 320846 h 541402"/>
              <a:gd name="connsiteX8" fmla="*/ 469460 w 606542"/>
              <a:gd name="connsiteY8" fmla="*/ 374371 h 541402"/>
              <a:gd name="connsiteX9" fmla="*/ 523056 w 606542"/>
              <a:gd name="connsiteY9" fmla="*/ 428048 h 541402"/>
              <a:gd name="connsiteX10" fmla="*/ 576804 w 606542"/>
              <a:gd name="connsiteY10" fmla="*/ 374371 h 541402"/>
              <a:gd name="connsiteX11" fmla="*/ 523056 w 606542"/>
              <a:gd name="connsiteY11" fmla="*/ 320846 h 541402"/>
              <a:gd name="connsiteX12" fmla="*/ 87139 w 606542"/>
              <a:gd name="connsiteY12" fmla="*/ 317968 h 541402"/>
              <a:gd name="connsiteX13" fmla="*/ 399762 w 606542"/>
              <a:gd name="connsiteY13" fmla="*/ 317968 h 541402"/>
              <a:gd name="connsiteX14" fmla="*/ 414642 w 606542"/>
              <a:gd name="connsiteY14" fmla="*/ 332822 h 541402"/>
              <a:gd name="connsiteX15" fmla="*/ 399762 w 606542"/>
              <a:gd name="connsiteY15" fmla="*/ 347676 h 541402"/>
              <a:gd name="connsiteX16" fmla="*/ 87139 w 606542"/>
              <a:gd name="connsiteY16" fmla="*/ 347676 h 541402"/>
              <a:gd name="connsiteX17" fmla="*/ 72259 w 606542"/>
              <a:gd name="connsiteY17" fmla="*/ 332822 h 541402"/>
              <a:gd name="connsiteX18" fmla="*/ 87139 w 606542"/>
              <a:gd name="connsiteY18" fmla="*/ 317968 h 541402"/>
              <a:gd name="connsiteX19" fmla="*/ 87138 w 606542"/>
              <a:gd name="connsiteY19" fmla="*/ 250366 h 541402"/>
              <a:gd name="connsiteX20" fmla="*/ 491922 w 606542"/>
              <a:gd name="connsiteY20" fmla="*/ 250366 h 541402"/>
              <a:gd name="connsiteX21" fmla="*/ 506801 w 606542"/>
              <a:gd name="connsiteY21" fmla="*/ 265220 h 541402"/>
              <a:gd name="connsiteX22" fmla="*/ 491922 w 606542"/>
              <a:gd name="connsiteY22" fmla="*/ 280074 h 541402"/>
              <a:gd name="connsiteX23" fmla="*/ 87138 w 606542"/>
              <a:gd name="connsiteY23" fmla="*/ 280074 h 541402"/>
              <a:gd name="connsiteX24" fmla="*/ 72259 w 606542"/>
              <a:gd name="connsiteY24" fmla="*/ 265220 h 541402"/>
              <a:gd name="connsiteX25" fmla="*/ 87138 w 606542"/>
              <a:gd name="connsiteY25" fmla="*/ 250366 h 541402"/>
              <a:gd name="connsiteX26" fmla="*/ 206946 w 606542"/>
              <a:gd name="connsiteY26" fmla="*/ 102245 h 541402"/>
              <a:gd name="connsiteX27" fmla="*/ 206946 w 606542"/>
              <a:gd name="connsiteY27" fmla="*/ 173171 h 541402"/>
              <a:gd name="connsiteX28" fmla="*/ 371973 w 606542"/>
              <a:gd name="connsiteY28" fmla="*/ 173171 h 541402"/>
              <a:gd name="connsiteX29" fmla="*/ 371973 w 606542"/>
              <a:gd name="connsiteY29" fmla="*/ 102245 h 541402"/>
              <a:gd name="connsiteX30" fmla="*/ 192068 w 606542"/>
              <a:gd name="connsiteY30" fmla="*/ 72541 h 541402"/>
              <a:gd name="connsiteX31" fmla="*/ 386851 w 606542"/>
              <a:gd name="connsiteY31" fmla="*/ 72541 h 541402"/>
              <a:gd name="connsiteX32" fmla="*/ 401729 w 606542"/>
              <a:gd name="connsiteY32" fmla="*/ 87393 h 541402"/>
              <a:gd name="connsiteX33" fmla="*/ 401729 w 606542"/>
              <a:gd name="connsiteY33" fmla="*/ 188023 h 541402"/>
              <a:gd name="connsiteX34" fmla="*/ 386851 w 606542"/>
              <a:gd name="connsiteY34" fmla="*/ 202875 h 541402"/>
              <a:gd name="connsiteX35" fmla="*/ 192068 w 606542"/>
              <a:gd name="connsiteY35" fmla="*/ 202875 h 541402"/>
              <a:gd name="connsiteX36" fmla="*/ 177190 w 606542"/>
              <a:gd name="connsiteY36" fmla="*/ 188023 h 541402"/>
              <a:gd name="connsiteX37" fmla="*/ 177190 w 606542"/>
              <a:gd name="connsiteY37" fmla="*/ 87393 h 541402"/>
              <a:gd name="connsiteX38" fmla="*/ 192068 w 606542"/>
              <a:gd name="connsiteY38" fmla="*/ 72541 h 541402"/>
              <a:gd name="connsiteX39" fmla="*/ 29759 w 606542"/>
              <a:gd name="connsiteY39" fmla="*/ 29719 h 541402"/>
              <a:gd name="connsiteX40" fmla="*/ 29759 w 606542"/>
              <a:gd name="connsiteY40" fmla="*/ 393931 h 541402"/>
              <a:gd name="connsiteX41" fmla="*/ 441978 w 606542"/>
              <a:gd name="connsiteY41" fmla="*/ 393931 h 541402"/>
              <a:gd name="connsiteX42" fmla="*/ 549170 w 606542"/>
              <a:gd name="connsiteY42" fmla="*/ 295221 h 541402"/>
              <a:gd name="connsiteX43" fmla="*/ 549170 w 606542"/>
              <a:gd name="connsiteY43" fmla="*/ 29719 h 541402"/>
              <a:gd name="connsiteX44" fmla="*/ 14879 w 606542"/>
              <a:gd name="connsiteY44" fmla="*/ 0 h 541402"/>
              <a:gd name="connsiteX45" fmla="*/ 564050 w 606542"/>
              <a:gd name="connsiteY45" fmla="*/ 0 h 541402"/>
              <a:gd name="connsiteX46" fmla="*/ 578929 w 606542"/>
              <a:gd name="connsiteY46" fmla="*/ 14860 h 541402"/>
              <a:gd name="connsiteX47" fmla="*/ 578929 w 606542"/>
              <a:gd name="connsiteY47" fmla="*/ 312658 h 541402"/>
              <a:gd name="connsiteX48" fmla="*/ 583484 w 606542"/>
              <a:gd name="connsiteY48" fmla="*/ 431839 h 541402"/>
              <a:gd name="connsiteX49" fmla="*/ 583484 w 606542"/>
              <a:gd name="connsiteY49" fmla="*/ 526606 h 541402"/>
              <a:gd name="connsiteX50" fmla="*/ 558128 w 606542"/>
              <a:gd name="connsiteY50" fmla="*/ 537069 h 541402"/>
              <a:gd name="connsiteX51" fmla="*/ 523056 w 606542"/>
              <a:gd name="connsiteY51" fmla="*/ 502194 h 541402"/>
              <a:gd name="connsiteX52" fmla="*/ 488135 w 606542"/>
              <a:gd name="connsiteY52" fmla="*/ 537069 h 541402"/>
              <a:gd name="connsiteX53" fmla="*/ 462779 w 606542"/>
              <a:gd name="connsiteY53" fmla="*/ 526606 h 541402"/>
              <a:gd name="connsiteX54" fmla="*/ 462779 w 606542"/>
              <a:gd name="connsiteY54" fmla="*/ 431839 h 541402"/>
              <a:gd name="connsiteX55" fmla="*/ 455795 w 606542"/>
              <a:gd name="connsiteY55" fmla="*/ 423651 h 541402"/>
              <a:gd name="connsiteX56" fmla="*/ 14879 w 606542"/>
              <a:gd name="connsiteY56" fmla="*/ 423651 h 541402"/>
              <a:gd name="connsiteX57" fmla="*/ 0 w 606542"/>
              <a:gd name="connsiteY57" fmla="*/ 408791 h 541402"/>
              <a:gd name="connsiteX58" fmla="*/ 0 w 606542"/>
              <a:gd name="connsiteY58" fmla="*/ 14860 h 541402"/>
              <a:gd name="connsiteX59" fmla="*/ 14879 w 606542"/>
              <a:gd name="connsiteY59" fmla="*/ 0 h 54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6542" h="541402">
                <a:moveTo>
                  <a:pt x="492538" y="451854"/>
                </a:moveTo>
                <a:lnTo>
                  <a:pt x="492538" y="490671"/>
                </a:lnTo>
                <a:lnTo>
                  <a:pt x="512579" y="470656"/>
                </a:lnTo>
                <a:cubicBezTo>
                  <a:pt x="518349" y="464742"/>
                  <a:pt x="527762" y="464742"/>
                  <a:pt x="533532" y="470656"/>
                </a:cubicBezTo>
                <a:lnTo>
                  <a:pt x="553725" y="490671"/>
                </a:lnTo>
                <a:lnTo>
                  <a:pt x="553725" y="451854"/>
                </a:lnTo>
                <a:cubicBezTo>
                  <a:pt x="534139" y="459587"/>
                  <a:pt x="511972" y="459587"/>
                  <a:pt x="492538" y="451854"/>
                </a:cubicBezTo>
                <a:close/>
                <a:moveTo>
                  <a:pt x="523056" y="320846"/>
                </a:moveTo>
                <a:cubicBezTo>
                  <a:pt x="493449" y="320846"/>
                  <a:pt x="469460" y="344955"/>
                  <a:pt x="469460" y="374371"/>
                </a:cubicBezTo>
                <a:cubicBezTo>
                  <a:pt x="469460" y="403787"/>
                  <a:pt x="493297" y="428048"/>
                  <a:pt x="523056" y="428048"/>
                </a:cubicBezTo>
                <a:cubicBezTo>
                  <a:pt x="552663" y="428048"/>
                  <a:pt x="576804" y="404091"/>
                  <a:pt x="576804" y="374371"/>
                </a:cubicBezTo>
                <a:cubicBezTo>
                  <a:pt x="576804" y="344955"/>
                  <a:pt x="552663" y="320846"/>
                  <a:pt x="523056" y="320846"/>
                </a:cubicBezTo>
                <a:close/>
                <a:moveTo>
                  <a:pt x="87139" y="317968"/>
                </a:moveTo>
                <a:lnTo>
                  <a:pt x="399762" y="317968"/>
                </a:lnTo>
                <a:cubicBezTo>
                  <a:pt x="407961" y="317968"/>
                  <a:pt x="414642" y="324637"/>
                  <a:pt x="414642" y="332822"/>
                </a:cubicBezTo>
                <a:cubicBezTo>
                  <a:pt x="414642" y="341007"/>
                  <a:pt x="407961" y="347676"/>
                  <a:pt x="399762" y="347676"/>
                </a:cubicBezTo>
                <a:lnTo>
                  <a:pt x="87139" y="347676"/>
                </a:lnTo>
                <a:cubicBezTo>
                  <a:pt x="78788" y="347676"/>
                  <a:pt x="72259" y="341007"/>
                  <a:pt x="72259" y="332822"/>
                </a:cubicBezTo>
                <a:cubicBezTo>
                  <a:pt x="72259" y="324637"/>
                  <a:pt x="78788" y="317968"/>
                  <a:pt x="87139" y="317968"/>
                </a:cubicBezTo>
                <a:close/>
                <a:moveTo>
                  <a:pt x="87138" y="250366"/>
                </a:moveTo>
                <a:lnTo>
                  <a:pt x="491922" y="250366"/>
                </a:lnTo>
                <a:cubicBezTo>
                  <a:pt x="500120" y="250366"/>
                  <a:pt x="506801" y="257035"/>
                  <a:pt x="506801" y="265220"/>
                </a:cubicBezTo>
                <a:cubicBezTo>
                  <a:pt x="506801" y="273405"/>
                  <a:pt x="500120" y="280074"/>
                  <a:pt x="491922" y="280074"/>
                </a:cubicBezTo>
                <a:lnTo>
                  <a:pt x="87138" y="280074"/>
                </a:lnTo>
                <a:cubicBezTo>
                  <a:pt x="78788" y="280074"/>
                  <a:pt x="72259" y="273405"/>
                  <a:pt x="72259" y="265220"/>
                </a:cubicBezTo>
                <a:cubicBezTo>
                  <a:pt x="72259" y="257035"/>
                  <a:pt x="78788" y="250366"/>
                  <a:pt x="87138" y="250366"/>
                </a:cubicBezTo>
                <a:close/>
                <a:moveTo>
                  <a:pt x="206946" y="102245"/>
                </a:moveTo>
                <a:lnTo>
                  <a:pt x="206946" y="173171"/>
                </a:lnTo>
                <a:lnTo>
                  <a:pt x="371973" y="173171"/>
                </a:lnTo>
                <a:lnTo>
                  <a:pt x="371973" y="102245"/>
                </a:lnTo>
                <a:close/>
                <a:moveTo>
                  <a:pt x="192068" y="72541"/>
                </a:moveTo>
                <a:lnTo>
                  <a:pt x="386851" y="72541"/>
                </a:lnTo>
                <a:cubicBezTo>
                  <a:pt x="395049" y="72541"/>
                  <a:pt x="401729" y="79210"/>
                  <a:pt x="401729" y="87393"/>
                </a:cubicBezTo>
                <a:lnTo>
                  <a:pt x="401729" y="188023"/>
                </a:lnTo>
                <a:cubicBezTo>
                  <a:pt x="401729" y="196207"/>
                  <a:pt x="395049" y="202875"/>
                  <a:pt x="386851" y="202875"/>
                </a:cubicBezTo>
                <a:lnTo>
                  <a:pt x="192068" y="202875"/>
                </a:lnTo>
                <a:cubicBezTo>
                  <a:pt x="183870" y="202875"/>
                  <a:pt x="177190" y="196207"/>
                  <a:pt x="177190" y="188023"/>
                </a:cubicBezTo>
                <a:lnTo>
                  <a:pt x="177190" y="87393"/>
                </a:lnTo>
                <a:cubicBezTo>
                  <a:pt x="177190" y="79210"/>
                  <a:pt x="183870" y="72541"/>
                  <a:pt x="192068" y="72541"/>
                </a:cubicBezTo>
                <a:close/>
                <a:moveTo>
                  <a:pt x="29759" y="29719"/>
                </a:moveTo>
                <a:lnTo>
                  <a:pt x="29759" y="393931"/>
                </a:lnTo>
                <a:lnTo>
                  <a:pt x="441978" y="393931"/>
                </a:lnTo>
                <a:cubicBezTo>
                  <a:pt x="426643" y="330399"/>
                  <a:pt x="487527" y="274903"/>
                  <a:pt x="549170" y="295221"/>
                </a:cubicBezTo>
                <a:lnTo>
                  <a:pt x="549170" y="29719"/>
                </a:lnTo>
                <a:close/>
                <a:moveTo>
                  <a:pt x="14879" y="0"/>
                </a:moveTo>
                <a:lnTo>
                  <a:pt x="564050" y="0"/>
                </a:lnTo>
                <a:cubicBezTo>
                  <a:pt x="572249" y="0"/>
                  <a:pt x="578929" y="6672"/>
                  <a:pt x="578929" y="14860"/>
                </a:cubicBezTo>
                <a:lnTo>
                  <a:pt x="578929" y="312658"/>
                </a:lnTo>
                <a:cubicBezTo>
                  <a:pt x="614002" y="344197"/>
                  <a:pt x="615824" y="397874"/>
                  <a:pt x="583484" y="431839"/>
                </a:cubicBezTo>
                <a:lnTo>
                  <a:pt x="583484" y="526606"/>
                </a:lnTo>
                <a:cubicBezTo>
                  <a:pt x="583484" y="539798"/>
                  <a:pt x="567390" y="546318"/>
                  <a:pt x="558128" y="537069"/>
                </a:cubicBezTo>
                <a:lnTo>
                  <a:pt x="523056" y="502194"/>
                </a:lnTo>
                <a:lnTo>
                  <a:pt x="488135" y="537069"/>
                </a:lnTo>
                <a:cubicBezTo>
                  <a:pt x="478873" y="546318"/>
                  <a:pt x="462779" y="539798"/>
                  <a:pt x="462779" y="526606"/>
                </a:cubicBezTo>
                <a:lnTo>
                  <a:pt x="462779" y="431839"/>
                </a:lnTo>
                <a:cubicBezTo>
                  <a:pt x="460198" y="429261"/>
                  <a:pt x="457920" y="426532"/>
                  <a:pt x="455795" y="423651"/>
                </a:cubicBezTo>
                <a:lnTo>
                  <a:pt x="14879" y="423651"/>
                </a:lnTo>
                <a:cubicBezTo>
                  <a:pt x="6681" y="423651"/>
                  <a:pt x="0" y="416979"/>
                  <a:pt x="0" y="408791"/>
                </a:cubicBezTo>
                <a:lnTo>
                  <a:pt x="0" y="14860"/>
                </a:lnTo>
                <a:cubicBezTo>
                  <a:pt x="0" y="6672"/>
                  <a:pt x="6681" y="0"/>
                  <a:pt x="148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3" name="矩形 22"/>
          <p:cNvSpPr/>
          <p:nvPr/>
        </p:nvSpPr>
        <p:spPr>
          <a:xfrm>
            <a:off x="1152000" y="213070"/>
            <a:ext cx="2621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Discussion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7185" y="1174750"/>
            <a:ext cx="781367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Analysis of Results</a:t>
            </a:r>
            <a:endParaRPr lang="en-US" altLang="zh-CN" b="1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Strengths of the Proposed Model:</a:t>
            </a:r>
            <a:endParaRPr lang="en-US" altLang="zh-CN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High accuracy and robustness in detecting various types of intrusions.</a:t>
            </a:r>
            <a:endParaRPr lang="en-US" altLang="zh-CN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Efficiency in processing large volumes of data in real-time.</a:t>
            </a:r>
            <a:endParaRPr lang="en-US" altLang="zh-CN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Limitations and Challenges:</a:t>
            </a:r>
            <a:endParaRPr lang="en-US" altLang="zh-CN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Potential challenges in adapting the model to new types of attacks.</a:t>
            </a:r>
            <a:endParaRPr lang="en-US" altLang="zh-CN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Need for continuous updates and retraining to maintain effectiveness.</a:t>
            </a:r>
            <a:endParaRPr lang="en-US" altLang="zh-CN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437119" y="947994"/>
            <a:ext cx="2731647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08</a:t>
            </a:r>
            <a:endParaRPr kumimoji="0" lang="zh-CN" altLang="en-US" sz="150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21480" y="3708400"/>
            <a:ext cx="70135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Conclusion</a:t>
            </a:r>
            <a:endParaRPr kumimoji="0" lang="en-US" altLang="zh-CN" sz="4000" b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6231200" y="4541095"/>
            <a:ext cx="5003800" cy="635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8540878" y="2060294"/>
            <a:ext cx="4899047" cy="4899047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075444" y="1174831"/>
            <a:ext cx="3453795" cy="3453795"/>
          </a:xfrm>
          <a:prstGeom prst="ellipse">
            <a:avLst/>
          </a:prstGeom>
          <a:solidFill>
            <a:srgbClr val="00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959987" y="4479403"/>
            <a:ext cx="2327538" cy="2327538"/>
          </a:xfrm>
          <a:prstGeom prst="ellipse">
            <a:avLst/>
          </a:prstGeom>
          <a:solidFill>
            <a:srgbClr val="039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992567" y="1639577"/>
            <a:ext cx="659180" cy="659180"/>
          </a:xfrm>
          <a:prstGeom prst="ellipse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990234" y="549683"/>
            <a:ext cx="1133522" cy="1133522"/>
          </a:xfrm>
          <a:prstGeom prst="ellipse">
            <a:avLst/>
          </a:prstGeom>
          <a:solidFill>
            <a:srgbClr val="89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436490" y="4001745"/>
            <a:ext cx="955315" cy="955315"/>
          </a:xfrm>
          <a:prstGeom prst="ellipse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certification_176902"/>
          <p:cNvSpPr>
            <a:spLocks noChangeAspect="1"/>
          </p:cNvSpPr>
          <p:nvPr/>
        </p:nvSpPr>
        <p:spPr bwMode="auto">
          <a:xfrm>
            <a:off x="9234239" y="2413012"/>
            <a:ext cx="1192187" cy="1064150"/>
          </a:xfrm>
          <a:custGeom>
            <a:avLst/>
            <a:gdLst>
              <a:gd name="connsiteX0" fmla="*/ 492538 w 606542"/>
              <a:gd name="connsiteY0" fmla="*/ 451854 h 541402"/>
              <a:gd name="connsiteX1" fmla="*/ 492538 w 606542"/>
              <a:gd name="connsiteY1" fmla="*/ 490671 h 541402"/>
              <a:gd name="connsiteX2" fmla="*/ 512579 w 606542"/>
              <a:gd name="connsiteY2" fmla="*/ 470656 h 541402"/>
              <a:gd name="connsiteX3" fmla="*/ 533532 w 606542"/>
              <a:gd name="connsiteY3" fmla="*/ 470656 h 541402"/>
              <a:gd name="connsiteX4" fmla="*/ 553725 w 606542"/>
              <a:gd name="connsiteY4" fmla="*/ 490671 h 541402"/>
              <a:gd name="connsiteX5" fmla="*/ 553725 w 606542"/>
              <a:gd name="connsiteY5" fmla="*/ 451854 h 541402"/>
              <a:gd name="connsiteX6" fmla="*/ 492538 w 606542"/>
              <a:gd name="connsiteY6" fmla="*/ 451854 h 541402"/>
              <a:gd name="connsiteX7" fmla="*/ 523056 w 606542"/>
              <a:gd name="connsiteY7" fmla="*/ 320846 h 541402"/>
              <a:gd name="connsiteX8" fmla="*/ 469460 w 606542"/>
              <a:gd name="connsiteY8" fmla="*/ 374371 h 541402"/>
              <a:gd name="connsiteX9" fmla="*/ 523056 w 606542"/>
              <a:gd name="connsiteY9" fmla="*/ 428048 h 541402"/>
              <a:gd name="connsiteX10" fmla="*/ 576804 w 606542"/>
              <a:gd name="connsiteY10" fmla="*/ 374371 h 541402"/>
              <a:gd name="connsiteX11" fmla="*/ 523056 w 606542"/>
              <a:gd name="connsiteY11" fmla="*/ 320846 h 541402"/>
              <a:gd name="connsiteX12" fmla="*/ 87139 w 606542"/>
              <a:gd name="connsiteY12" fmla="*/ 317968 h 541402"/>
              <a:gd name="connsiteX13" fmla="*/ 399762 w 606542"/>
              <a:gd name="connsiteY13" fmla="*/ 317968 h 541402"/>
              <a:gd name="connsiteX14" fmla="*/ 414642 w 606542"/>
              <a:gd name="connsiteY14" fmla="*/ 332822 h 541402"/>
              <a:gd name="connsiteX15" fmla="*/ 399762 w 606542"/>
              <a:gd name="connsiteY15" fmla="*/ 347676 h 541402"/>
              <a:gd name="connsiteX16" fmla="*/ 87139 w 606542"/>
              <a:gd name="connsiteY16" fmla="*/ 347676 h 541402"/>
              <a:gd name="connsiteX17" fmla="*/ 72259 w 606542"/>
              <a:gd name="connsiteY17" fmla="*/ 332822 h 541402"/>
              <a:gd name="connsiteX18" fmla="*/ 87139 w 606542"/>
              <a:gd name="connsiteY18" fmla="*/ 317968 h 541402"/>
              <a:gd name="connsiteX19" fmla="*/ 87138 w 606542"/>
              <a:gd name="connsiteY19" fmla="*/ 250366 h 541402"/>
              <a:gd name="connsiteX20" fmla="*/ 491922 w 606542"/>
              <a:gd name="connsiteY20" fmla="*/ 250366 h 541402"/>
              <a:gd name="connsiteX21" fmla="*/ 506801 w 606542"/>
              <a:gd name="connsiteY21" fmla="*/ 265220 h 541402"/>
              <a:gd name="connsiteX22" fmla="*/ 491922 w 606542"/>
              <a:gd name="connsiteY22" fmla="*/ 280074 h 541402"/>
              <a:gd name="connsiteX23" fmla="*/ 87138 w 606542"/>
              <a:gd name="connsiteY23" fmla="*/ 280074 h 541402"/>
              <a:gd name="connsiteX24" fmla="*/ 72259 w 606542"/>
              <a:gd name="connsiteY24" fmla="*/ 265220 h 541402"/>
              <a:gd name="connsiteX25" fmla="*/ 87138 w 606542"/>
              <a:gd name="connsiteY25" fmla="*/ 250366 h 541402"/>
              <a:gd name="connsiteX26" fmla="*/ 206946 w 606542"/>
              <a:gd name="connsiteY26" fmla="*/ 102245 h 541402"/>
              <a:gd name="connsiteX27" fmla="*/ 206946 w 606542"/>
              <a:gd name="connsiteY27" fmla="*/ 173171 h 541402"/>
              <a:gd name="connsiteX28" fmla="*/ 371973 w 606542"/>
              <a:gd name="connsiteY28" fmla="*/ 173171 h 541402"/>
              <a:gd name="connsiteX29" fmla="*/ 371973 w 606542"/>
              <a:gd name="connsiteY29" fmla="*/ 102245 h 541402"/>
              <a:gd name="connsiteX30" fmla="*/ 192068 w 606542"/>
              <a:gd name="connsiteY30" fmla="*/ 72541 h 541402"/>
              <a:gd name="connsiteX31" fmla="*/ 386851 w 606542"/>
              <a:gd name="connsiteY31" fmla="*/ 72541 h 541402"/>
              <a:gd name="connsiteX32" fmla="*/ 401729 w 606542"/>
              <a:gd name="connsiteY32" fmla="*/ 87393 h 541402"/>
              <a:gd name="connsiteX33" fmla="*/ 401729 w 606542"/>
              <a:gd name="connsiteY33" fmla="*/ 188023 h 541402"/>
              <a:gd name="connsiteX34" fmla="*/ 386851 w 606542"/>
              <a:gd name="connsiteY34" fmla="*/ 202875 h 541402"/>
              <a:gd name="connsiteX35" fmla="*/ 192068 w 606542"/>
              <a:gd name="connsiteY35" fmla="*/ 202875 h 541402"/>
              <a:gd name="connsiteX36" fmla="*/ 177190 w 606542"/>
              <a:gd name="connsiteY36" fmla="*/ 188023 h 541402"/>
              <a:gd name="connsiteX37" fmla="*/ 177190 w 606542"/>
              <a:gd name="connsiteY37" fmla="*/ 87393 h 541402"/>
              <a:gd name="connsiteX38" fmla="*/ 192068 w 606542"/>
              <a:gd name="connsiteY38" fmla="*/ 72541 h 541402"/>
              <a:gd name="connsiteX39" fmla="*/ 29759 w 606542"/>
              <a:gd name="connsiteY39" fmla="*/ 29719 h 541402"/>
              <a:gd name="connsiteX40" fmla="*/ 29759 w 606542"/>
              <a:gd name="connsiteY40" fmla="*/ 393931 h 541402"/>
              <a:gd name="connsiteX41" fmla="*/ 441978 w 606542"/>
              <a:gd name="connsiteY41" fmla="*/ 393931 h 541402"/>
              <a:gd name="connsiteX42" fmla="*/ 549170 w 606542"/>
              <a:gd name="connsiteY42" fmla="*/ 295221 h 541402"/>
              <a:gd name="connsiteX43" fmla="*/ 549170 w 606542"/>
              <a:gd name="connsiteY43" fmla="*/ 29719 h 541402"/>
              <a:gd name="connsiteX44" fmla="*/ 14879 w 606542"/>
              <a:gd name="connsiteY44" fmla="*/ 0 h 541402"/>
              <a:gd name="connsiteX45" fmla="*/ 564050 w 606542"/>
              <a:gd name="connsiteY45" fmla="*/ 0 h 541402"/>
              <a:gd name="connsiteX46" fmla="*/ 578929 w 606542"/>
              <a:gd name="connsiteY46" fmla="*/ 14860 h 541402"/>
              <a:gd name="connsiteX47" fmla="*/ 578929 w 606542"/>
              <a:gd name="connsiteY47" fmla="*/ 312658 h 541402"/>
              <a:gd name="connsiteX48" fmla="*/ 583484 w 606542"/>
              <a:gd name="connsiteY48" fmla="*/ 431839 h 541402"/>
              <a:gd name="connsiteX49" fmla="*/ 583484 w 606542"/>
              <a:gd name="connsiteY49" fmla="*/ 526606 h 541402"/>
              <a:gd name="connsiteX50" fmla="*/ 558128 w 606542"/>
              <a:gd name="connsiteY50" fmla="*/ 537069 h 541402"/>
              <a:gd name="connsiteX51" fmla="*/ 523056 w 606542"/>
              <a:gd name="connsiteY51" fmla="*/ 502194 h 541402"/>
              <a:gd name="connsiteX52" fmla="*/ 488135 w 606542"/>
              <a:gd name="connsiteY52" fmla="*/ 537069 h 541402"/>
              <a:gd name="connsiteX53" fmla="*/ 462779 w 606542"/>
              <a:gd name="connsiteY53" fmla="*/ 526606 h 541402"/>
              <a:gd name="connsiteX54" fmla="*/ 462779 w 606542"/>
              <a:gd name="connsiteY54" fmla="*/ 431839 h 541402"/>
              <a:gd name="connsiteX55" fmla="*/ 455795 w 606542"/>
              <a:gd name="connsiteY55" fmla="*/ 423651 h 541402"/>
              <a:gd name="connsiteX56" fmla="*/ 14879 w 606542"/>
              <a:gd name="connsiteY56" fmla="*/ 423651 h 541402"/>
              <a:gd name="connsiteX57" fmla="*/ 0 w 606542"/>
              <a:gd name="connsiteY57" fmla="*/ 408791 h 541402"/>
              <a:gd name="connsiteX58" fmla="*/ 0 w 606542"/>
              <a:gd name="connsiteY58" fmla="*/ 14860 h 541402"/>
              <a:gd name="connsiteX59" fmla="*/ 14879 w 606542"/>
              <a:gd name="connsiteY59" fmla="*/ 0 h 54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6542" h="541402">
                <a:moveTo>
                  <a:pt x="492538" y="451854"/>
                </a:moveTo>
                <a:lnTo>
                  <a:pt x="492538" y="490671"/>
                </a:lnTo>
                <a:lnTo>
                  <a:pt x="512579" y="470656"/>
                </a:lnTo>
                <a:cubicBezTo>
                  <a:pt x="518349" y="464742"/>
                  <a:pt x="527762" y="464742"/>
                  <a:pt x="533532" y="470656"/>
                </a:cubicBezTo>
                <a:lnTo>
                  <a:pt x="553725" y="490671"/>
                </a:lnTo>
                <a:lnTo>
                  <a:pt x="553725" y="451854"/>
                </a:lnTo>
                <a:cubicBezTo>
                  <a:pt x="534139" y="459587"/>
                  <a:pt x="511972" y="459587"/>
                  <a:pt x="492538" y="451854"/>
                </a:cubicBezTo>
                <a:close/>
                <a:moveTo>
                  <a:pt x="523056" y="320846"/>
                </a:moveTo>
                <a:cubicBezTo>
                  <a:pt x="493449" y="320846"/>
                  <a:pt x="469460" y="344955"/>
                  <a:pt x="469460" y="374371"/>
                </a:cubicBezTo>
                <a:cubicBezTo>
                  <a:pt x="469460" y="403787"/>
                  <a:pt x="493297" y="428048"/>
                  <a:pt x="523056" y="428048"/>
                </a:cubicBezTo>
                <a:cubicBezTo>
                  <a:pt x="552663" y="428048"/>
                  <a:pt x="576804" y="404091"/>
                  <a:pt x="576804" y="374371"/>
                </a:cubicBezTo>
                <a:cubicBezTo>
                  <a:pt x="576804" y="344955"/>
                  <a:pt x="552663" y="320846"/>
                  <a:pt x="523056" y="320846"/>
                </a:cubicBezTo>
                <a:close/>
                <a:moveTo>
                  <a:pt x="87139" y="317968"/>
                </a:moveTo>
                <a:lnTo>
                  <a:pt x="399762" y="317968"/>
                </a:lnTo>
                <a:cubicBezTo>
                  <a:pt x="407961" y="317968"/>
                  <a:pt x="414642" y="324637"/>
                  <a:pt x="414642" y="332822"/>
                </a:cubicBezTo>
                <a:cubicBezTo>
                  <a:pt x="414642" y="341007"/>
                  <a:pt x="407961" y="347676"/>
                  <a:pt x="399762" y="347676"/>
                </a:cubicBezTo>
                <a:lnTo>
                  <a:pt x="87139" y="347676"/>
                </a:lnTo>
                <a:cubicBezTo>
                  <a:pt x="78788" y="347676"/>
                  <a:pt x="72259" y="341007"/>
                  <a:pt x="72259" y="332822"/>
                </a:cubicBezTo>
                <a:cubicBezTo>
                  <a:pt x="72259" y="324637"/>
                  <a:pt x="78788" y="317968"/>
                  <a:pt x="87139" y="317968"/>
                </a:cubicBezTo>
                <a:close/>
                <a:moveTo>
                  <a:pt x="87138" y="250366"/>
                </a:moveTo>
                <a:lnTo>
                  <a:pt x="491922" y="250366"/>
                </a:lnTo>
                <a:cubicBezTo>
                  <a:pt x="500120" y="250366"/>
                  <a:pt x="506801" y="257035"/>
                  <a:pt x="506801" y="265220"/>
                </a:cubicBezTo>
                <a:cubicBezTo>
                  <a:pt x="506801" y="273405"/>
                  <a:pt x="500120" y="280074"/>
                  <a:pt x="491922" y="280074"/>
                </a:cubicBezTo>
                <a:lnTo>
                  <a:pt x="87138" y="280074"/>
                </a:lnTo>
                <a:cubicBezTo>
                  <a:pt x="78788" y="280074"/>
                  <a:pt x="72259" y="273405"/>
                  <a:pt x="72259" y="265220"/>
                </a:cubicBezTo>
                <a:cubicBezTo>
                  <a:pt x="72259" y="257035"/>
                  <a:pt x="78788" y="250366"/>
                  <a:pt x="87138" y="250366"/>
                </a:cubicBezTo>
                <a:close/>
                <a:moveTo>
                  <a:pt x="206946" y="102245"/>
                </a:moveTo>
                <a:lnTo>
                  <a:pt x="206946" y="173171"/>
                </a:lnTo>
                <a:lnTo>
                  <a:pt x="371973" y="173171"/>
                </a:lnTo>
                <a:lnTo>
                  <a:pt x="371973" y="102245"/>
                </a:lnTo>
                <a:close/>
                <a:moveTo>
                  <a:pt x="192068" y="72541"/>
                </a:moveTo>
                <a:lnTo>
                  <a:pt x="386851" y="72541"/>
                </a:lnTo>
                <a:cubicBezTo>
                  <a:pt x="395049" y="72541"/>
                  <a:pt x="401729" y="79210"/>
                  <a:pt x="401729" y="87393"/>
                </a:cubicBezTo>
                <a:lnTo>
                  <a:pt x="401729" y="188023"/>
                </a:lnTo>
                <a:cubicBezTo>
                  <a:pt x="401729" y="196207"/>
                  <a:pt x="395049" y="202875"/>
                  <a:pt x="386851" y="202875"/>
                </a:cubicBezTo>
                <a:lnTo>
                  <a:pt x="192068" y="202875"/>
                </a:lnTo>
                <a:cubicBezTo>
                  <a:pt x="183870" y="202875"/>
                  <a:pt x="177190" y="196207"/>
                  <a:pt x="177190" y="188023"/>
                </a:cubicBezTo>
                <a:lnTo>
                  <a:pt x="177190" y="87393"/>
                </a:lnTo>
                <a:cubicBezTo>
                  <a:pt x="177190" y="79210"/>
                  <a:pt x="183870" y="72541"/>
                  <a:pt x="192068" y="72541"/>
                </a:cubicBezTo>
                <a:close/>
                <a:moveTo>
                  <a:pt x="29759" y="29719"/>
                </a:moveTo>
                <a:lnTo>
                  <a:pt x="29759" y="393931"/>
                </a:lnTo>
                <a:lnTo>
                  <a:pt x="441978" y="393931"/>
                </a:lnTo>
                <a:cubicBezTo>
                  <a:pt x="426643" y="330399"/>
                  <a:pt x="487527" y="274903"/>
                  <a:pt x="549170" y="295221"/>
                </a:cubicBezTo>
                <a:lnTo>
                  <a:pt x="549170" y="29719"/>
                </a:lnTo>
                <a:close/>
                <a:moveTo>
                  <a:pt x="14879" y="0"/>
                </a:moveTo>
                <a:lnTo>
                  <a:pt x="564050" y="0"/>
                </a:lnTo>
                <a:cubicBezTo>
                  <a:pt x="572249" y="0"/>
                  <a:pt x="578929" y="6672"/>
                  <a:pt x="578929" y="14860"/>
                </a:cubicBezTo>
                <a:lnTo>
                  <a:pt x="578929" y="312658"/>
                </a:lnTo>
                <a:cubicBezTo>
                  <a:pt x="614002" y="344197"/>
                  <a:pt x="615824" y="397874"/>
                  <a:pt x="583484" y="431839"/>
                </a:cubicBezTo>
                <a:lnTo>
                  <a:pt x="583484" y="526606"/>
                </a:lnTo>
                <a:cubicBezTo>
                  <a:pt x="583484" y="539798"/>
                  <a:pt x="567390" y="546318"/>
                  <a:pt x="558128" y="537069"/>
                </a:cubicBezTo>
                <a:lnTo>
                  <a:pt x="523056" y="502194"/>
                </a:lnTo>
                <a:lnTo>
                  <a:pt x="488135" y="537069"/>
                </a:lnTo>
                <a:cubicBezTo>
                  <a:pt x="478873" y="546318"/>
                  <a:pt x="462779" y="539798"/>
                  <a:pt x="462779" y="526606"/>
                </a:cubicBezTo>
                <a:lnTo>
                  <a:pt x="462779" y="431839"/>
                </a:lnTo>
                <a:cubicBezTo>
                  <a:pt x="460198" y="429261"/>
                  <a:pt x="457920" y="426532"/>
                  <a:pt x="455795" y="423651"/>
                </a:cubicBezTo>
                <a:lnTo>
                  <a:pt x="14879" y="423651"/>
                </a:lnTo>
                <a:cubicBezTo>
                  <a:pt x="6681" y="423651"/>
                  <a:pt x="0" y="416979"/>
                  <a:pt x="0" y="408791"/>
                </a:cubicBezTo>
                <a:lnTo>
                  <a:pt x="0" y="14860"/>
                </a:lnTo>
                <a:cubicBezTo>
                  <a:pt x="0" y="6672"/>
                  <a:pt x="6681" y="0"/>
                  <a:pt x="148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3" name="矩形 22"/>
          <p:cNvSpPr/>
          <p:nvPr/>
        </p:nvSpPr>
        <p:spPr>
          <a:xfrm>
            <a:off x="1152000" y="213070"/>
            <a:ext cx="271335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Conclusion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8005" y="1639570"/>
            <a:ext cx="8980170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Summary of Findings</a:t>
            </a:r>
            <a:endParaRPr lang="en-US" altLang="zh-CN" sz="1400" b="1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Effectiveness of ResNet50–1D-CNN</a:t>
            </a:r>
            <a:endParaRPr lang="en-US" altLang="zh-CN" sz="14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Demonstrated high performance in intrusion detection.</a:t>
            </a:r>
            <a:endParaRPr lang="en-US" altLang="zh-CN" sz="14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Outperformed existing systems in most evaluation metrics.</a:t>
            </a:r>
            <a:endParaRPr lang="en-US" altLang="zh-CN" sz="14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b="1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Implications for CPS Security</a:t>
            </a:r>
            <a:endParaRPr lang="en-US" altLang="zh-CN" sz="1400" b="1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b="1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Enhanced Protection</a:t>
            </a:r>
            <a:endParaRPr lang="en-US" altLang="zh-CN" sz="14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Provides a robust and efficient solution for real-time intrusion detection.</a:t>
            </a:r>
            <a:endParaRPr lang="en-US" altLang="zh-CN" sz="14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Can significantly improve the security of critical infrastructure.</a:t>
            </a:r>
            <a:endParaRPr lang="en-US" altLang="zh-CN" sz="1400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01650" y="4479290"/>
            <a:ext cx="80391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400"/>
              <a:t>This paper introduces a transfer learning model for detecting anomalies in CPS networks. Our approach involves utilizing authentic control systems HAI and UNSW-NB15 information to detect anomalous behavior in CPS networks. We employ ResNet50-1D-CNN models to classify different anomalies. The model undergoes training using a substantial dataset, incorporating transfer learning techniques to enhance the dataset’s performance and minimize the training complexity of the model.</a:t>
            </a:r>
            <a:endParaRPr lang="en-US" sz="1400"/>
          </a:p>
          <a:p>
            <a:pPr algn="just"/>
            <a:r>
              <a:rPr lang="en-US" sz="1400"/>
              <a:t>The results demonstrate an accuracy of 97.32 % and 99.89 % when using the Control System HAI and UNSWNB- 15 datasets, respectively.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31049" y="1855366"/>
            <a:ext cx="8175445" cy="3529890"/>
          </a:xfrm>
          <a:prstGeom prst="rect">
            <a:avLst/>
          </a:prstGeom>
        </p:spPr>
      </p:pic>
      <p:sp>
        <p:nvSpPr>
          <p:cNvPr id="34" name="平行四边形 33"/>
          <p:cNvSpPr/>
          <p:nvPr/>
        </p:nvSpPr>
        <p:spPr>
          <a:xfrm>
            <a:off x="9700192" y="-21822"/>
            <a:ext cx="5520696" cy="6858000"/>
          </a:xfrm>
          <a:prstGeom prst="parallelogram">
            <a:avLst>
              <a:gd name="adj" fmla="val 76100"/>
            </a:avLst>
          </a:pr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</a:gradFill>
          <a:ln>
            <a:noFill/>
          </a:ln>
          <a:effectLst>
            <a:outerShdw blurRad="762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-4160345" y="1627322"/>
            <a:ext cx="6973806" cy="5230678"/>
          </a:xfrm>
          <a:prstGeom prst="parallelogram">
            <a:avLst>
              <a:gd name="adj" fmla="val 60655"/>
            </a:avLst>
          </a:prstGeom>
          <a:solidFill>
            <a:srgbClr val="0070C0"/>
          </a:solidFill>
          <a:ln>
            <a:noFill/>
          </a:ln>
          <a:effectLst>
            <a:outerShdw blurRad="508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三角形 15"/>
          <p:cNvSpPr/>
          <p:nvPr/>
        </p:nvSpPr>
        <p:spPr>
          <a:xfrm>
            <a:off x="2003698" y="1631111"/>
            <a:ext cx="1627559" cy="133750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三角形 29"/>
          <p:cNvSpPr/>
          <p:nvPr/>
        </p:nvSpPr>
        <p:spPr>
          <a:xfrm rot="10800000">
            <a:off x="2987725" y="1911477"/>
            <a:ext cx="1266785" cy="1041025"/>
          </a:xfrm>
          <a:prstGeom prst="triangle">
            <a:avLst/>
          </a:prstGeom>
          <a:solidFill>
            <a:srgbClr val="0064C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25" name="直线连接符 24"/>
          <p:cNvCxnSpPr/>
          <p:nvPr/>
        </p:nvCxnSpPr>
        <p:spPr>
          <a:xfrm flipH="1">
            <a:off x="11287970" y="5356368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>
            <a:off x="5680255" y="1466983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>
            <a:off x="-228600" y="5572016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平行四边形 56"/>
          <p:cNvSpPr/>
          <p:nvPr/>
        </p:nvSpPr>
        <p:spPr>
          <a:xfrm>
            <a:off x="-5637890" y="2431990"/>
            <a:ext cx="6973806" cy="5230678"/>
          </a:xfrm>
          <a:prstGeom prst="parallelogram">
            <a:avLst>
              <a:gd name="adj" fmla="val 60655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50473" y="2444140"/>
            <a:ext cx="5284829" cy="1851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dist">
              <a:lnSpc>
                <a:spcPct val="130000"/>
              </a:lnSpc>
              <a:defRPr/>
            </a:pPr>
            <a:r>
              <a:rPr kumimoji="1" lang="en-US" altLang="zh-CN" sz="8800" b="1" dirty="0">
                <a:solidFill>
                  <a:srgbClr val="0046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  <a:sym typeface="+mn-ea"/>
              </a:rPr>
              <a:t>Thanks</a:t>
            </a:r>
            <a:endParaRPr kumimoji="1" lang="en-US" altLang="zh-CN" sz="8800" b="1" dirty="0">
              <a:solidFill>
                <a:srgbClr val="00467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00" y="1911477"/>
            <a:ext cx="2514152" cy="6732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437119" y="947994"/>
            <a:ext cx="273164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01</a:t>
            </a:r>
            <a:endParaRPr kumimoji="0" lang="zh-CN" altLang="en-US" sz="150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111240" y="3708400"/>
            <a:ext cx="5701030" cy="83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Intruduction</a:t>
            </a:r>
            <a:endParaRPr kumimoji="0" lang="en-US" altLang="zh-CN" sz="5400" b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5720660" y="4532205"/>
            <a:ext cx="4867910" cy="203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8540878" y="2060294"/>
            <a:ext cx="4899047" cy="4899047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075444" y="1174831"/>
            <a:ext cx="3453795" cy="3453795"/>
          </a:xfrm>
          <a:prstGeom prst="ellipse">
            <a:avLst/>
          </a:prstGeom>
          <a:solidFill>
            <a:srgbClr val="00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959987" y="4479403"/>
            <a:ext cx="2327538" cy="2327538"/>
          </a:xfrm>
          <a:prstGeom prst="ellipse">
            <a:avLst/>
          </a:prstGeom>
          <a:solidFill>
            <a:srgbClr val="039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992567" y="1639577"/>
            <a:ext cx="659180" cy="659180"/>
          </a:xfrm>
          <a:prstGeom prst="ellipse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990234" y="549683"/>
            <a:ext cx="1133522" cy="1133522"/>
          </a:xfrm>
          <a:prstGeom prst="ellipse">
            <a:avLst/>
          </a:prstGeom>
          <a:solidFill>
            <a:srgbClr val="89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436490" y="4001745"/>
            <a:ext cx="955315" cy="955315"/>
          </a:xfrm>
          <a:prstGeom prst="ellipse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certification_176902"/>
          <p:cNvSpPr>
            <a:spLocks noChangeAspect="1"/>
          </p:cNvSpPr>
          <p:nvPr/>
        </p:nvSpPr>
        <p:spPr bwMode="auto">
          <a:xfrm>
            <a:off x="9234239" y="2413012"/>
            <a:ext cx="1192187" cy="1064150"/>
          </a:xfrm>
          <a:custGeom>
            <a:avLst/>
            <a:gdLst>
              <a:gd name="connsiteX0" fmla="*/ 492538 w 606542"/>
              <a:gd name="connsiteY0" fmla="*/ 451854 h 541402"/>
              <a:gd name="connsiteX1" fmla="*/ 492538 w 606542"/>
              <a:gd name="connsiteY1" fmla="*/ 490671 h 541402"/>
              <a:gd name="connsiteX2" fmla="*/ 512579 w 606542"/>
              <a:gd name="connsiteY2" fmla="*/ 470656 h 541402"/>
              <a:gd name="connsiteX3" fmla="*/ 533532 w 606542"/>
              <a:gd name="connsiteY3" fmla="*/ 470656 h 541402"/>
              <a:gd name="connsiteX4" fmla="*/ 553725 w 606542"/>
              <a:gd name="connsiteY4" fmla="*/ 490671 h 541402"/>
              <a:gd name="connsiteX5" fmla="*/ 553725 w 606542"/>
              <a:gd name="connsiteY5" fmla="*/ 451854 h 541402"/>
              <a:gd name="connsiteX6" fmla="*/ 492538 w 606542"/>
              <a:gd name="connsiteY6" fmla="*/ 451854 h 541402"/>
              <a:gd name="connsiteX7" fmla="*/ 523056 w 606542"/>
              <a:gd name="connsiteY7" fmla="*/ 320846 h 541402"/>
              <a:gd name="connsiteX8" fmla="*/ 469460 w 606542"/>
              <a:gd name="connsiteY8" fmla="*/ 374371 h 541402"/>
              <a:gd name="connsiteX9" fmla="*/ 523056 w 606542"/>
              <a:gd name="connsiteY9" fmla="*/ 428048 h 541402"/>
              <a:gd name="connsiteX10" fmla="*/ 576804 w 606542"/>
              <a:gd name="connsiteY10" fmla="*/ 374371 h 541402"/>
              <a:gd name="connsiteX11" fmla="*/ 523056 w 606542"/>
              <a:gd name="connsiteY11" fmla="*/ 320846 h 541402"/>
              <a:gd name="connsiteX12" fmla="*/ 87139 w 606542"/>
              <a:gd name="connsiteY12" fmla="*/ 317968 h 541402"/>
              <a:gd name="connsiteX13" fmla="*/ 399762 w 606542"/>
              <a:gd name="connsiteY13" fmla="*/ 317968 h 541402"/>
              <a:gd name="connsiteX14" fmla="*/ 414642 w 606542"/>
              <a:gd name="connsiteY14" fmla="*/ 332822 h 541402"/>
              <a:gd name="connsiteX15" fmla="*/ 399762 w 606542"/>
              <a:gd name="connsiteY15" fmla="*/ 347676 h 541402"/>
              <a:gd name="connsiteX16" fmla="*/ 87139 w 606542"/>
              <a:gd name="connsiteY16" fmla="*/ 347676 h 541402"/>
              <a:gd name="connsiteX17" fmla="*/ 72259 w 606542"/>
              <a:gd name="connsiteY17" fmla="*/ 332822 h 541402"/>
              <a:gd name="connsiteX18" fmla="*/ 87139 w 606542"/>
              <a:gd name="connsiteY18" fmla="*/ 317968 h 541402"/>
              <a:gd name="connsiteX19" fmla="*/ 87138 w 606542"/>
              <a:gd name="connsiteY19" fmla="*/ 250366 h 541402"/>
              <a:gd name="connsiteX20" fmla="*/ 491922 w 606542"/>
              <a:gd name="connsiteY20" fmla="*/ 250366 h 541402"/>
              <a:gd name="connsiteX21" fmla="*/ 506801 w 606542"/>
              <a:gd name="connsiteY21" fmla="*/ 265220 h 541402"/>
              <a:gd name="connsiteX22" fmla="*/ 491922 w 606542"/>
              <a:gd name="connsiteY22" fmla="*/ 280074 h 541402"/>
              <a:gd name="connsiteX23" fmla="*/ 87138 w 606542"/>
              <a:gd name="connsiteY23" fmla="*/ 280074 h 541402"/>
              <a:gd name="connsiteX24" fmla="*/ 72259 w 606542"/>
              <a:gd name="connsiteY24" fmla="*/ 265220 h 541402"/>
              <a:gd name="connsiteX25" fmla="*/ 87138 w 606542"/>
              <a:gd name="connsiteY25" fmla="*/ 250366 h 541402"/>
              <a:gd name="connsiteX26" fmla="*/ 206946 w 606542"/>
              <a:gd name="connsiteY26" fmla="*/ 102245 h 541402"/>
              <a:gd name="connsiteX27" fmla="*/ 206946 w 606542"/>
              <a:gd name="connsiteY27" fmla="*/ 173171 h 541402"/>
              <a:gd name="connsiteX28" fmla="*/ 371973 w 606542"/>
              <a:gd name="connsiteY28" fmla="*/ 173171 h 541402"/>
              <a:gd name="connsiteX29" fmla="*/ 371973 w 606542"/>
              <a:gd name="connsiteY29" fmla="*/ 102245 h 541402"/>
              <a:gd name="connsiteX30" fmla="*/ 192068 w 606542"/>
              <a:gd name="connsiteY30" fmla="*/ 72541 h 541402"/>
              <a:gd name="connsiteX31" fmla="*/ 386851 w 606542"/>
              <a:gd name="connsiteY31" fmla="*/ 72541 h 541402"/>
              <a:gd name="connsiteX32" fmla="*/ 401729 w 606542"/>
              <a:gd name="connsiteY32" fmla="*/ 87393 h 541402"/>
              <a:gd name="connsiteX33" fmla="*/ 401729 w 606542"/>
              <a:gd name="connsiteY33" fmla="*/ 188023 h 541402"/>
              <a:gd name="connsiteX34" fmla="*/ 386851 w 606542"/>
              <a:gd name="connsiteY34" fmla="*/ 202875 h 541402"/>
              <a:gd name="connsiteX35" fmla="*/ 192068 w 606542"/>
              <a:gd name="connsiteY35" fmla="*/ 202875 h 541402"/>
              <a:gd name="connsiteX36" fmla="*/ 177190 w 606542"/>
              <a:gd name="connsiteY36" fmla="*/ 188023 h 541402"/>
              <a:gd name="connsiteX37" fmla="*/ 177190 w 606542"/>
              <a:gd name="connsiteY37" fmla="*/ 87393 h 541402"/>
              <a:gd name="connsiteX38" fmla="*/ 192068 w 606542"/>
              <a:gd name="connsiteY38" fmla="*/ 72541 h 541402"/>
              <a:gd name="connsiteX39" fmla="*/ 29759 w 606542"/>
              <a:gd name="connsiteY39" fmla="*/ 29719 h 541402"/>
              <a:gd name="connsiteX40" fmla="*/ 29759 w 606542"/>
              <a:gd name="connsiteY40" fmla="*/ 393931 h 541402"/>
              <a:gd name="connsiteX41" fmla="*/ 441978 w 606542"/>
              <a:gd name="connsiteY41" fmla="*/ 393931 h 541402"/>
              <a:gd name="connsiteX42" fmla="*/ 549170 w 606542"/>
              <a:gd name="connsiteY42" fmla="*/ 295221 h 541402"/>
              <a:gd name="connsiteX43" fmla="*/ 549170 w 606542"/>
              <a:gd name="connsiteY43" fmla="*/ 29719 h 541402"/>
              <a:gd name="connsiteX44" fmla="*/ 14879 w 606542"/>
              <a:gd name="connsiteY44" fmla="*/ 0 h 541402"/>
              <a:gd name="connsiteX45" fmla="*/ 564050 w 606542"/>
              <a:gd name="connsiteY45" fmla="*/ 0 h 541402"/>
              <a:gd name="connsiteX46" fmla="*/ 578929 w 606542"/>
              <a:gd name="connsiteY46" fmla="*/ 14860 h 541402"/>
              <a:gd name="connsiteX47" fmla="*/ 578929 w 606542"/>
              <a:gd name="connsiteY47" fmla="*/ 312658 h 541402"/>
              <a:gd name="connsiteX48" fmla="*/ 583484 w 606542"/>
              <a:gd name="connsiteY48" fmla="*/ 431839 h 541402"/>
              <a:gd name="connsiteX49" fmla="*/ 583484 w 606542"/>
              <a:gd name="connsiteY49" fmla="*/ 526606 h 541402"/>
              <a:gd name="connsiteX50" fmla="*/ 558128 w 606542"/>
              <a:gd name="connsiteY50" fmla="*/ 537069 h 541402"/>
              <a:gd name="connsiteX51" fmla="*/ 523056 w 606542"/>
              <a:gd name="connsiteY51" fmla="*/ 502194 h 541402"/>
              <a:gd name="connsiteX52" fmla="*/ 488135 w 606542"/>
              <a:gd name="connsiteY52" fmla="*/ 537069 h 541402"/>
              <a:gd name="connsiteX53" fmla="*/ 462779 w 606542"/>
              <a:gd name="connsiteY53" fmla="*/ 526606 h 541402"/>
              <a:gd name="connsiteX54" fmla="*/ 462779 w 606542"/>
              <a:gd name="connsiteY54" fmla="*/ 431839 h 541402"/>
              <a:gd name="connsiteX55" fmla="*/ 455795 w 606542"/>
              <a:gd name="connsiteY55" fmla="*/ 423651 h 541402"/>
              <a:gd name="connsiteX56" fmla="*/ 14879 w 606542"/>
              <a:gd name="connsiteY56" fmla="*/ 423651 h 541402"/>
              <a:gd name="connsiteX57" fmla="*/ 0 w 606542"/>
              <a:gd name="connsiteY57" fmla="*/ 408791 h 541402"/>
              <a:gd name="connsiteX58" fmla="*/ 0 w 606542"/>
              <a:gd name="connsiteY58" fmla="*/ 14860 h 541402"/>
              <a:gd name="connsiteX59" fmla="*/ 14879 w 606542"/>
              <a:gd name="connsiteY59" fmla="*/ 0 h 54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6542" h="541402">
                <a:moveTo>
                  <a:pt x="492538" y="451854"/>
                </a:moveTo>
                <a:lnTo>
                  <a:pt x="492538" y="490671"/>
                </a:lnTo>
                <a:lnTo>
                  <a:pt x="512579" y="470656"/>
                </a:lnTo>
                <a:cubicBezTo>
                  <a:pt x="518349" y="464742"/>
                  <a:pt x="527762" y="464742"/>
                  <a:pt x="533532" y="470656"/>
                </a:cubicBezTo>
                <a:lnTo>
                  <a:pt x="553725" y="490671"/>
                </a:lnTo>
                <a:lnTo>
                  <a:pt x="553725" y="451854"/>
                </a:lnTo>
                <a:cubicBezTo>
                  <a:pt x="534139" y="459587"/>
                  <a:pt x="511972" y="459587"/>
                  <a:pt x="492538" y="451854"/>
                </a:cubicBezTo>
                <a:close/>
                <a:moveTo>
                  <a:pt x="523056" y="320846"/>
                </a:moveTo>
                <a:cubicBezTo>
                  <a:pt x="493449" y="320846"/>
                  <a:pt x="469460" y="344955"/>
                  <a:pt x="469460" y="374371"/>
                </a:cubicBezTo>
                <a:cubicBezTo>
                  <a:pt x="469460" y="403787"/>
                  <a:pt x="493297" y="428048"/>
                  <a:pt x="523056" y="428048"/>
                </a:cubicBezTo>
                <a:cubicBezTo>
                  <a:pt x="552663" y="428048"/>
                  <a:pt x="576804" y="404091"/>
                  <a:pt x="576804" y="374371"/>
                </a:cubicBezTo>
                <a:cubicBezTo>
                  <a:pt x="576804" y="344955"/>
                  <a:pt x="552663" y="320846"/>
                  <a:pt x="523056" y="320846"/>
                </a:cubicBezTo>
                <a:close/>
                <a:moveTo>
                  <a:pt x="87139" y="317968"/>
                </a:moveTo>
                <a:lnTo>
                  <a:pt x="399762" y="317968"/>
                </a:lnTo>
                <a:cubicBezTo>
                  <a:pt x="407961" y="317968"/>
                  <a:pt x="414642" y="324637"/>
                  <a:pt x="414642" y="332822"/>
                </a:cubicBezTo>
                <a:cubicBezTo>
                  <a:pt x="414642" y="341007"/>
                  <a:pt x="407961" y="347676"/>
                  <a:pt x="399762" y="347676"/>
                </a:cubicBezTo>
                <a:lnTo>
                  <a:pt x="87139" y="347676"/>
                </a:lnTo>
                <a:cubicBezTo>
                  <a:pt x="78788" y="347676"/>
                  <a:pt x="72259" y="341007"/>
                  <a:pt x="72259" y="332822"/>
                </a:cubicBezTo>
                <a:cubicBezTo>
                  <a:pt x="72259" y="324637"/>
                  <a:pt x="78788" y="317968"/>
                  <a:pt x="87139" y="317968"/>
                </a:cubicBezTo>
                <a:close/>
                <a:moveTo>
                  <a:pt x="87138" y="250366"/>
                </a:moveTo>
                <a:lnTo>
                  <a:pt x="491922" y="250366"/>
                </a:lnTo>
                <a:cubicBezTo>
                  <a:pt x="500120" y="250366"/>
                  <a:pt x="506801" y="257035"/>
                  <a:pt x="506801" y="265220"/>
                </a:cubicBezTo>
                <a:cubicBezTo>
                  <a:pt x="506801" y="273405"/>
                  <a:pt x="500120" y="280074"/>
                  <a:pt x="491922" y="280074"/>
                </a:cubicBezTo>
                <a:lnTo>
                  <a:pt x="87138" y="280074"/>
                </a:lnTo>
                <a:cubicBezTo>
                  <a:pt x="78788" y="280074"/>
                  <a:pt x="72259" y="273405"/>
                  <a:pt x="72259" y="265220"/>
                </a:cubicBezTo>
                <a:cubicBezTo>
                  <a:pt x="72259" y="257035"/>
                  <a:pt x="78788" y="250366"/>
                  <a:pt x="87138" y="250366"/>
                </a:cubicBezTo>
                <a:close/>
                <a:moveTo>
                  <a:pt x="206946" y="102245"/>
                </a:moveTo>
                <a:lnTo>
                  <a:pt x="206946" y="173171"/>
                </a:lnTo>
                <a:lnTo>
                  <a:pt x="371973" y="173171"/>
                </a:lnTo>
                <a:lnTo>
                  <a:pt x="371973" y="102245"/>
                </a:lnTo>
                <a:close/>
                <a:moveTo>
                  <a:pt x="192068" y="72541"/>
                </a:moveTo>
                <a:lnTo>
                  <a:pt x="386851" y="72541"/>
                </a:lnTo>
                <a:cubicBezTo>
                  <a:pt x="395049" y="72541"/>
                  <a:pt x="401729" y="79210"/>
                  <a:pt x="401729" y="87393"/>
                </a:cubicBezTo>
                <a:lnTo>
                  <a:pt x="401729" y="188023"/>
                </a:lnTo>
                <a:cubicBezTo>
                  <a:pt x="401729" y="196207"/>
                  <a:pt x="395049" y="202875"/>
                  <a:pt x="386851" y="202875"/>
                </a:cubicBezTo>
                <a:lnTo>
                  <a:pt x="192068" y="202875"/>
                </a:lnTo>
                <a:cubicBezTo>
                  <a:pt x="183870" y="202875"/>
                  <a:pt x="177190" y="196207"/>
                  <a:pt x="177190" y="188023"/>
                </a:cubicBezTo>
                <a:lnTo>
                  <a:pt x="177190" y="87393"/>
                </a:lnTo>
                <a:cubicBezTo>
                  <a:pt x="177190" y="79210"/>
                  <a:pt x="183870" y="72541"/>
                  <a:pt x="192068" y="72541"/>
                </a:cubicBezTo>
                <a:close/>
                <a:moveTo>
                  <a:pt x="29759" y="29719"/>
                </a:moveTo>
                <a:lnTo>
                  <a:pt x="29759" y="393931"/>
                </a:lnTo>
                <a:lnTo>
                  <a:pt x="441978" y="393931"/>
                </a:lnTo>
                <a:cubicBezTo>
                  <a:pt x="426643" y="330399"/>
                  <a:pt x="487527" y="274903"/>
                  <a:pt x="549170" y="295221"/>
                </a:cubicBezTo>
                <a:lnTo>
                  <a:pt x="549170" y="29719"/>
                </a:lnTo>
                <a:close/>
                <a:moveTo>
                  <a:pt x="14879" y="0"/>
                </a:moveTo>
                <a:lnTo>
                  <a:pt x="564050" y="0"/>
                </a:lnTo>
                <a:cubicBezTo>
                  <a:pt x="572249" y="0"/>
                  <a:pt x="578929" y="6672"/>
                  <a:pt x="578929" y="14860"/>
                </a:cubicBezTo>
                <a:lnTo>
                  <a:pt x="578929" y="312658"/>
                </a:lnTo>
                <a:cubicBezTo>
                  <a:pt x="614002" y="344197"/>
                  <a:pt x="615824" y="397874"/>
                  <a:pt x="583484" y="431839"/>
                </a:cubicBezTo>
                <a:lnTo>
                  <a:pt x="583484" y="526606"/>
                </a:lnTo>
                <a:cubicBezTo>
                  <a:pt x="583484" y="539798"/>
                  <a:pt x="567390" y="546318"/>
                  <a:pt x="558128" y="537069"/>
                </a:cubicBezTo>
                <a:lnTo>
                  <a:pt x="523056" y="502194"/>
                </a:lnTo>
                <a:lnTo>
                  <a:pt x="488135" y="537069"/>
                </a:lnTo>
                <a:cubicBezTo>
                  <a:pt x="478873" y="546318"/>
                  <a:pt x="462779" y="539798"/>
                  <a:pt x="462779" y="526606"/>
                </a:cubicBezTo>
                <a:lnTo>
                  <a:pt x="462779" y="431839"/>
                </a:lnTo>
                <a:cubicBezTo>
                  <a:pt x="460198" y="429261"/>
                  <a:pt x="457920" y="426532"/>
                  <a:pt x="455795" y="423651"/>
                </a:cubicBezTo>
                <a:lnTo>
                  <a:pt x="14879" y="423651"/>
                </a:lnTo>
                <a:cubicBezTo>
                  <a:pt x="6681" y="423651"/>
                  <a:pt x="0" y="416979"/>
                  <a:pt x="0" y="408791"/>
                </a:cubicBezTo>
                <a:lnTo>
                  <a:pt x="0" y="14860"/>
                </a:lnTo>
                <a:cubicBezTo>
                  <a:pt x="0" y="6672"/>
                  <a:pt x="6681" y="0"/>
                  <a:pt x="148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rcRect l="5748" t="32677" r="5111" b="3651"/>
          <a:stretch>
            <a:fillRect/>
          </a:stretch>
        </p:blipFill>
        <p:spPr>
          <a:xfrm>
            <a:off x="7785033" y="3640885"/>
            <a:ext cx="1740771" cy="1737864"/>
          </a:xfrm>
          <a:custGeom>
            <a:avLst/>
            <a:gdLst>
              <a:gd name="connsiteX0" fmla="*/ 1661106 w 3322212"/>
              <a:gd name="connsiteY0" fmla="*/ 0 h 3322212"/>
              <a:gd name="connsiteX1" fmla="*/ 3322212 w 3322212"/>
              <a:gd name="connsiteY1" fmla="*/ 1661106 h 3322212"/>
              <a:gd name="connsiteX2" fmla="*/ 1661106 w 3322212"/>
              <a:gd name="connsiteY2" fmla="*/ 3322212 h 3322212"/>
              <a:gd name="connsiteX3" fmla="*/ 0 w 3322212"/>
              <a:gd name="connsiteY3" fmla="*/ 1661106 h 3322212"/>
              <a:gd name="connsiteX4" fmla="*/ 1661106 w 3322212"/>
              <a:gd name="connsiteY4" fmla="*/ 0 h 332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2212" h="3322212">
                <a:moveTo>
                  <a:pt x="1661106" y="0"/>
                </a:moveTo>
                <a:cubicBezTo>
                  <a:pt x="2578510" y="0"/>
                  <a:pt x="3322212" y="743702"/>
                  <a:pt x="3322212" y="1661106"/>
                </a:cubicBezTo>
                <a:cubicBezTo>
                  <a:pt x="3322212" y="2578510"/>
                  <a:pt x="2578510" y="3322212"/>
                  <a:pt x="1661106" y="3322212"/>
                </a:cubicBezTo>
                <a:cubicBezTo>
                  <a:pt x="743702" y="3322212"/>
                  <a:pt x="0" y="2578510"/>
                  <a:pt x="0" y="1661106"/>
                </a:cubicBezTo>
                <a:cubicBezTo>
                  <a:pt x="0" y="743702"/>
                  <a:pt x="743702" y="0"/>
                  <a:pt x="1661106" y="0"/>
                </a:cubicBezTo>
                <a:close/>
              </a:path>
            </a:pathLst>
          </a:custGeom>
        </p:spPr>
      </p:pic>
      <p:sp>
        <p:nvSpPr>
          <p:cNvPr id="17" name="文本框 16"/>
          <p:cNvSpPr txBox="1"/>
          <p:nvPr/>
        </p:nvSpPr>
        <p:spPr>
          <a:xfrm>
            <a:off x="638175" y="1383030"/>
            <a:ext cx="65195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Background </a:t>
            </a:r>
            <a:endParaRPr lang="en-US" altLang="zh-CN" b="1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Cyber-physical systems (CPS) are essential for infrastructure like water treatment, gas stations, and power grids.</a:t>
            </a:r>
            <a:endParaRPr lang="en-US" altLang="zh-CN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CPS are increasingly vulnerable to cyber-attacks that can disrupt physical processes.</a:t>
            </a:r>
            <a:endParaRPr lang="en-US" altLang="zh-CN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52000" y="288000"/>
            <a:ext cx="307403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Introduction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文本框 16"/>
          <p:cNvSpPr txBox="1"/>
          <p:nvPr/>
        </p:nvSpPr>
        <p:spPr>
          <a:xfrm>
            <a:off x="638175" y="3862070"/>
            <a:ext cx="651954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Importance of Intrusion Detection Systems (IDS)</a:t>
            </a:r>
            <a:endParaRPr lang="en-US" altLang="zh-CN" b="1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Cyber-  Traditional security measures (e.g., firewalls, encryption) are insufficient for CPS.</a:t>
            </a:r>
            <a:endParaRPr lang="en-US" altLang="zh-CN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Machine learning-based IDS can enhance CPS security by identifying malicious activities.</a:t>
            </a:r>
            <a:endParaRPr lang="en-US" altLang="zh-CN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437119" y="947994"/>
            <a:ext cx="2731647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02</a:t>
            </a:r>
            <a:endParaRPr kumimoji="0" lang="zh-CN" altLang="en-US" sz="150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21480" y="3708400"/>
            <a:ext cx="70135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Problem Statement</a:t>
            </a:r>
            <a:endParaRPr kumimoji="0" lang="en-US" altLang="zh-CN" sz="5400" b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700340" y="4546175"/>
            <a:ext cx="5534660" cy="127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1"/>
            </p:custDataLst>
          </p:nvPr>
        </p:nvGrpSpPr>
        <p:grpSpPr>
          <a:xfrm>
            <a:off x="4542155" y="1196340"/>
            <a:ext cx="3106420" cy="5179060"/>
            <a:chOff x="4539205" y="1967696"/>
            <a:chExt cx="3113589" cy="4654798"/>
          </a:xfrm>
        </p:grpSpPr>
        <p:sp>
          <p:nvSpPr>
            <p:cNvPr id="22" name="矩形: 圆角 21"/>
            <p:cNvSpPr/>
            <p:nvPr>
              <p:custDataLst>
                <p:tags r:id="rId2"/>
              </p:custDataLst>
            </p:nvPr>
          </p:nvSpPr>
          <p:spPr>
            <a:xfrm>
              <a:off x="4539205" y="2459620"/>
              <a:ext cx="3113589" cy="4162874"/>
            </a:xfrm>
            <a:prstGeom prst="roundRect">
              <a:avLst>
                <a:gd name="adj" fmla="val 4399"/>
              </a:avLst>
            </a:prstGeom>
            <a:noFill/>
            <a:ln w="25400">
              <a:solidFill>
                <a:srgbClr val="039A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>
              <p:custDataLst>
                <p:tags r:id="rId3"/>
              </p:custDataLst>
            </p:nvPr>
          </p:nvSpPr>
          <p:spPr>
            <a:xfrm>
              <a:off x="5604076" y="1967696"/>
              <a:ext cx="983848" cy="983848"/>
            </a:xfrm>
            <a:prstGeom prst="ellipse">
              <a:avLst/>
            </a:prstGeom>
            <a:solidFill>
              <a:srgbClr val="039ACF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>
            <p:custDataLst>
              <p:tags r:id="rId4"/>
            </p:custDataLst>
          </p:nvPr>
        </p:nvGrpSpPr>
        <p:grpSpPr>
          <a:xfrm>
            <a:off x="976630" y="1196340"/>
            <a:ext cx="3106420" cy="5179060"/>
            <a:chOff x="4539205" y="1967696"/>
            <a:chExt cx="3113589" cy="4654799"/>
          </a:xfrm>
        </p:grpSpPr>
        <p:sp>
          <p:nvSpPr>
            <p:cNvPr id="15" name="矩形: 圆角 14"/>
            <p:cNvSpPr/>
            <p:nvPr>
              <p:custDataLst>
                <p:tags r:id="rId5"/>
              </p:custDataLst>
            </p:nvPr>
          </p:nvSpPr>
          <p:spPr>
            <a:xfrm>
              <a:off x="4539205" y="2459620"/>
              <a:ext cx="3113589" cy="4162875"/>
            </a:xfrm>
            <a:prstGeom prst="roundRect">
              <a:avLst>
                <a:gd name="adj" fmla="val 4399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>
              <p:custDataLst>
                <p:tags r:id="rId6"/>
              </p:custDataLst>
            </p:nvPr>
          </p:nvSpPr>
          <p:spPr>
            <a:xfrm>
              <a:off x="5604076" y="1967696"/>
              <a:ext cx="983848" cy="983848"/>
            </a:xfrm>
            <a:prstGeom prst="ellipse">
              <a:avLst/>
            </a:prstGeom>
            <a:solidFill>
              <a:srgbClr val="00539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>
            <p:custDataLst>
              <p:tags r:id="rId7"/>
            </p:custDataLst>
          </p:nvPr>
        </p:nvGrpSpPr>
        <p:grpSpPr>
          <a:xfrm>
            <a:off x="8107680" y="1196340"/>
            <a:ext cx="3106420" cy="5179060"/>
            <a:chOff x="4539205" y="1967696"/>
            <a:chExt cx="3113589" cy="4654796"/>
          </a:xfrm>
        </p:grpSpPr>
        <p:sp>
          <p:nvSpPr>
            <p:cNvPr id="8" name="矩形: 圆角 7"/>
            <p:cNvSpPr/>
            <p:nvPr>
              <p:custDataLst>
                <p:tags r:id="rId8"/>
              </p:custDataLst>
            </p:nvPr>
          </p:nvSpPr>
          <p:spPr>
            <a:xfrm>
              <a:off x="4539205" y="2459619"/>
              <a:ext cx="3113589" cy="4162873"/>
            </a:xfrm>
            <a:prstGeom prst="roundRect">
              <a:avLst>
                <a:gd name="adj" fmla="val 4399"/>
              </a:avLst>
            </a:prstGeom>
            <a:noFill/>
            <a:ln w="25400">
              <a:solidFill>
                <a:srgbClr val="89DF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9" name="椭圆 8"/>
            <p:cNvSpPr/>
            <p:nvPr>
              <p:custDataLst>
                <p:tags r:id="rId9"/>
              </p:custDataLst>
            </p:nvPr>
          </p:nvSpPr>
          <p:spPr>
            <a:xfrm>
              <a:off x="5604076" y="1967696"/>
              <a:ext cx="983848" cy="983848"/>
            </a:xfrm>
            <a:prstGeom prst="ellipse">
              <a:avLst/>
            </a:prstGeom>
            <a:solidFill>
              <a:srgbClr val="89DFFD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graphs_386197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>
              <a:off x="5918335" y="2214359"/>
              <a:ext cx="355326" cy="490519"/>
            </a:xfrm>
            <a:custGeom>
              <a:avLst/>
              <a:gdLst>
                <a:gd name="connsiteX0" fmla="*/ 216981 w 433624"/>
                <a:gd name="connsiteY0" fmla="*/ 357580 h 598607"/>
                <a:gd name="connsiteX1" fmla="*/ 188967 w 433624"/>
                <a:gd name="connsiteY1" fmla="*/ 414341 h 598607"/>
                <a:gd name="connsiteX2" fmla="*/ 126349 w 433624"/>
                <a:gd name="connsiteY2" fmla="*/ 423389 h 598607"/>
                <a:gd name="connsiteX3" fmla="*/ 171665 w 433624"/>
                <a:gd name="connsiteY3" fmla="*/ 467537 h 598607"/>
                <a:gd name="connsiteX4" fmla="*/ 160954 w 433624"/>
                <a:gd name="connsiteY4" fmla="*/ 529781 h 598607"/>
                <a:gd name="connsiteX5" fmla="*/ 216981 w 433624"/>
                <a:gd name="connsiteY5" fmla="*/ 500441 h 598607"/>
                <a:gd name="connsiteX6" fmla="*/ 272733 w 433624"/>
                <a:gd name="connsiteY6" fmla="*/ 529781 h 598607"/>
                <a:gd name="connsiteX7" fmla="*/ 262022 w 433624"/>
                <a:gd name="connsiteY7" fmla="*/ 467537 h 598607"/>
                <a:gd name="connsiteX8" fmla="*/ 307338 w 433624"/>
                <a:gd name="connsiteY8" fmla="*/ 423389 h 598607"/>
                <a:gd name="connsiteX9" fmla="*/ 244720 w 433624"/>
                <a:gd name="connsiteY9" fmla="*/ 414341 h 598607"/>
                <a:gd name="connsiteX10" fmla="*/ 216706 w 433624"/>
                <a:gd name="connsiteY10" fmla="*/ 288754 h 598607"/>
                <a:gd name="connsiteX11" fmla="*/ 371879 w 433624"/>
                <a:gd name="connsiteY11" fmla="*/ 443681 h 598607"/>
                <a:gd name="connsiteX12" fmla="*/ 216706 w 433624"/>
                <a:gd name="connsiteY12" fmla="*/ 598607 h 598607"/>
                <a:gd name="connsiteX13" fmla="*/ 61533 w 433624"/>
                <a:gd name="connsiteY13" fmla="*/ 443681 h 598607"/>
                <a:gd name="connsiteX14" fmla="*/ 216706 w 433624"/>
                <a:gd name="connsiteY14" fmla="*/ 288754 h 598607"/>
                <a:gd name="connsiteX15" fmla="*/ 0 w 433624"/>
                <a:gd name="connsiteY15" fmla="*/ 0 h 598607"/>
                <a:gd name="connsiteX16" fmla="*/ 142527 w 433624"/>
                <a:gd name="connsiteY16" fmla="*/ 0 h 598607"/>
                <a:gd name="connsiteX17" fmla="*/ 216675 w 433624"/>
                <a:gd name="connsiteY17" fmla="*/ 98719 h 598607"/>
                <a:gd name="connsiteX18" fmla="*/ 291097 w 433624"/>
                <a:gd name="connsiteY18" fmla="*/ 0 h 598607"/>
                <a:gd name="connsiteX19" fmla="*/ 433624 w 433624"/>
                <a:gd name="connsiteY19" fmla="*/ 0 h 598607"/>
                <a:gd name="connsiteX20" fmla="*/ 216675 w 433624"/>
                <a:gd name="connsiteY20" fmla="*/ 288754 h 59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33624" h="598607">
                  <a:moveTo>
                    <a:pt x="216981" y="357580"/>
                  </a:moveTo>
                  <a:lnTo>
                    <a:pt x="188967" y="414341"/>
                  </a:lnTo>
                  <a:lnTo>
                    <a:pt x="126349" y="423389"/>
                  </a:lnTo>
                  <a:lnTo>
                    <a:pt x="171665" y="467537"/>
                  </a:lnTo>
                  <a:lnTo>
                    <a:pt x="160954" y="529781"/>
                  </a:lnTo>
                  <a:lnTo>
                    <a:pt x="216981" y="500441"/>
                  </a:lnTo>
                  <a:lnTo>
                    <a:pt x="272733" y="529781"/>
                  </a:lnTo>
                  <a:lnTo>
                    <a:pt x="262022" y="467537"/>
                  </a:lnTo>
                  <a:lnTo>
                    <a:pt x="307338" y="423389"/>
                  </a:lnTo>
                  <a:lnTo>
                    <a:pt x="244720" y="414341"/>
                  </a:lnTo>
                  <a:close/>
                  <a:moveTo>
                    <a:pt x="216706" y="288754"/>
                  </a:moveTo>
                  <a:cubicBezTo>
                    <a:pt x="302669" y="288754"/>
                    <a:pt x="371879" y="358128"/>
                    <a:pt x="371879" y="443681"/>
                  </a:cubicBezTo>
                  <a:cubicBezTo>
                    <a:pt x="371879" y="529233"/>
                    <a:pt x="302394" y="598607"/>
                    <a:pt x="216706" y="598607"/>
                  </a:cubicBezTo>
                  <a:cubicBezTo>
                    <a:pt x="131018" y="598607"/>
                    <a:pt x="61533" y="529233"/>
                    <a:pt x="61533" y="443681"/>
                  </a:cubicBezTo>
                  <a:cubicBezTo>
                    <a:pt x="61533" y="358128"/>
                    <a:pt x="131018" y="288754"/>
                    <a:pt x="216706" y="288754"/>
                  </a:cubicBezTo>
                  <a:close/>
                  <a:moveTo>
                    <a:pt x="0" y="0"/>
                  </a:moveTo>
                  <a:lnTo>
                    <a:pt x="142527" y="0"/>
                  </a:lnTo>
                  <a:lnTo>
                    <a:pt x="216675" y="98719"/>
                  </a:lnTo>
                  <a:lnTo>
                    <a:pt x="291097" y="0"/>
                  </a:lnTo>
                  <a:lnTo>
                    <a:pt x="433624" y="0"/>
                  </a:lnTo>
                  <a:lnTo>
                    <a:pt x="216675" y="2887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9" name="graphs_386197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2212340" y="1470660"/>
            <a:ext cx="509905" cy="592455"/>
          </a:xfrm>
          <a:custGeom>
            <a:avLst/>
            <a:gdLst>
              <a:gd name="connsiteX0" fmla="*/ 217930 w 554715"/>
              <a:gd name="connsiteY0" fmla="*/ 316557 h 606722"/>
              <a:gd name="connsiteX1" fmla="*/ 336784 w 554715"/>
              <a:gd name="connsiteY1" fmla="*/ 316557 h 606722"/>
              <a:gd name="connsiteX2" fmla="*/ 356638 w 554715"/>
              <a:gd name="connsiteY2" fmla="*/ 336287 h 606722"/>
              <a:gd name="connsiteX3" fmla="*/ 356638 w 554715"/>
              <a:gd name="connsiteY3" fmla="*/ 586904 h 606722"/>
              <a:gd name="connsiteX4" fmla="*/ 336784 w 554715"/>
              <a:gd name="connsiteY4" fmla="*/ 606722 h 606722"/>
              <a:gd name="connsiteX5" fmla="*/ 217930 w 554715"/>
              <a:gd name="connsiteY5" fmla="*/ 606722 h 606722"/>
              <a:gd name="connsiteX6" fmla="*/ 198077 w 554715"/>
              <a:gd name="connsiteY6" fmla="*/ 586904 h 606722"/>
              <a:gd name="connsiteX7" fmla="*/ 198077 w 554715"/>
              <a:gd name="connsiteY7" fmla="*/ 336287 h 606722"/>
              <a:gd name="connsiteX8" fmla="*/ 217930 w 554715"/>
              <a:gd name="connsiteY8" fmla="*/ 316557 h 606722"/>
              <a:gd name="connsiteX9" fmla="*/ 416070 w 554715"/>
              <a:gd name="connsiteY9" fmla="*/ 158278 h 606722"/>
              <a:gd name="connsiteX10" fmla="*/ 534871 w 554715"/>
              <a:gd name="connsiteY10" fmla="*/ 158278 h 606722"/>
              <a:gd name="connsiteX11" fmla="*/ 554715 w 554715"/>
              <a:gd name="connsiteY11" fmla="*/ 178008 h 606722"/>
              <a:gd name="connsiteX12" fmla="*/ 554715 w 554715"/>
              <a:gd name="connsiteY12" fmla="*/ 586904 h 606722"/>
              <a:gd name="connsiteX13" fmla="*/ 534871 w 554715"/>
              <a:gd name="connsiteY13" fmla="*/ 606722 h 606722"/>
              <a:gd name="connsiteX14" fmla="*/ 416070 w 554715"/>
              <a:gd name="connsiteY14" fmla="*/ 606722 h 606722"/>
              <a:gd name="connsiteX15" fmla="*/ 396225 w 554715"/>
              <a:gd name="connsiteY15" fmla="*/ 586904 h 606722"/>
              <a:gd name="connsiteX16" fmla="*/ 396225 w 554715"/>
              <a:gd name="connsiteY16" fmla="*/ 178008 h 606722"/>
              <a:gd name="connsiteX17" fmla="*/ 416070 w 554715"/>
              <a:gd name="connsiteY17" fmla="*/ 158278 h 606722"/>
              <a:gd name="connsiteX18" fmla="*/ 19755 w 554715"/>
              <a:gd name="connsiteY18" fmla="*/ 0 h 606722"/>
              <a:gd name="connsiteX19" fmla="*/ 138645 w 554715"/>
              <a:gd name="connsiteY19" fmla="*/ 0 h 606722"/>
              <a:gd name="connsiteX20" fmla="*/ 158490 w 554715"/>
              <a:gd name="connsiteY20" fmla="*/ 19818 h 606722"/>
              <a:gd name="connsiteX21" fmla="*/ 158490 w 554715"/>
              <a:gd name="connsiteY21" fmla="*/ 586904 h 606722"/>
              <a:gd name="connsiteX22" fmla="*/ 138645 w 554715"/>
              <a:gd name="connsiteY22" fmla="*/ 606722 h 606722"/>
              <a:gd name="connsiteX23" fmla="*/ 19755 w 554715"/>
              <a:gd name="connsiteY23" fmla="*/ 606722 h 606722"/>
              <a:gd name="connsiteX24" fmla="*/ 0 w 554715"/>
              <a:gd name="connsiteY24" fmla="*/ 586904 h 606722"/>
              <a:gd name="connsiteX25" fmla="*/ 0 w 554715"/>
              <a:gd name="connsiteY25" fmla="*/ 19818 h 606722"/>
              <a:gd name="connsiteX26" fmla="*/ 19755 w 554715"/>
              <a:gd name="connsiteY26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4715" h="606722">
                <a:moveTo>
                  <a:pt x="217930" y="316557"/>
                </a:moveTo>
                <a:lnTo>
                  <a:pt x="336784" y="316557"/>
                </a:lnTo>
                <a:cubicBezTo>
                  <a:pt x="347735" y="316557"/>
                  <a:pt x="356638" y="325356"/>
                  <a:pt x="356638" y="336287"/>
                </a:cubicBezTo>
                <a:lnTo>
                  <a:pt x="356638" y="586904"/>
                </a:lnTo>
                <a:cubicBezTo>
                  <a:pt x="356638" y="597835"/>
                  <a:pt x="347735" y="606722"/>
                  <a:pt x="336784" y="606722"/>
                </a:cubicBezTo>
                <a:lnTo>
                  <a:pt x="217930" y="606722"/>
                </a:lnTo>
                <a:cubicBezTo>
                  <a:pt x="206980" y="606722"/>
                  <a:pt x="198077" y="597835"/>
                  <a:pt x="198077" y="586904"/>
                </a:cubicBezTo>
                <a:lnTo>
                  <a:pt x="198077" y="336287"/>
                </a:lnTo>
                <a:cubicBezTo>
                  <a:pt x="198077" y="325356"/>
                  <a:pt x="206980" y="316557"/>
                  <a:pt x="217930" y="316557"/>
                </a:cubicBezTo>
                <a:close/>
                <a:moveTo>
                  <a:pt x="416070" y="158278"/>
                </a:moveTo>
                <a:lnTo>
                  <a:pt x="534871" y="158278"/>
                </a:lnTo>
                <a:cubicBezTo>
                  <a:pt x="545816" y="158278"/>
                  <a:pt x="554715" y="167165"/>
                  <a:pt x="554715" y="178008"/>
                </a:cubicBezTo>
                <a:lnTo>
                  <a:pt x="554715" y="586904"/>
                </a:lnTo>
                <a:cubicBezTo>
                  <a:pt x="554715" y="597835"/>
                  <a:pt x="545816" y="606722"/>
                  <a:pt x="534871" y="606722"/>
                </a:cubicBezTo>
                <a:lnTo>
                  <a:pt x="416070" y="606722"/>
                </a:lnTo>
                <a:cubicBezTo>
                  <a:pt x="405124" y="606722"/>
                  <a:pt x="396225" y="597835"/>
                  <a:pt x="396225" y="586904"/>
                </a:cubicBezTo>
                <a:lnTo>
                  <a:pt x="396225" y="178008"/>
                </a:lnTo>
                <a:cubicBezTo>
                  <a:pt x="396225" y="167165"/>
                  <a:pt x="405124" y="158278"/>
                  <a:pt x="416070" y="158278"/>
                </a:cubicBezTo>
                <a:close/>
                <a:moveTo>
                  <a:pt x="19755" y="0"/>
                </a:moveTo>
                <a:lnTo>
                  <a:pt x="138645" y="0"/>
                </a:lnTo>
                <a:cubicBezTo>
                  <a:pt x="149591" y="0"/>
                  <a:pt x="158490" y="8887"/>
                  <a:pt x="158490" y="19818"/>
                </a:cubicBezTo>
                <a:lnTo>
                  <a:pt x="158490" y="586904"/>
                </a:lnTo>
                <a:cubicBezTo>
                  <a:pt x="158490" y="597835"/>
                  <a:pt x="149591" y="606722"/>
                  <a:pt x="138645" y="606722"/>
                </a:cubicBezTo>
                <a:lnTo>
                  <a:pt x="19755" y="606722"/>
                </a:lnTo>
                <a:cubicBezTo>
                  <a:pt x="8899" y="606722"/>
                  <a:pt x="0" y="597835"/>
                  <a:pt x="0" y="586904"/>
                </a:cubicBezTo>
                <a:lnTo>
                  <a:pt x="0" y="19818"/>
                </a:lnTo>
                <a:cubicBezTo>
                  <a:pt x="0" y="8887"/>
                  <a:pt x="8899" y="0"/>
                  <a:pt x="197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53" name="组合 52"/>
          <p:cNvGrpSpPr/>
          <p:nvPr>
            <p:custDataLst>
              <p:tags r:id="rId12"/>
            </p:custDataLst>
          </p:nvPr>
        </p:nvGrpSpPr>
        <p:grpSpPr>
          <a:xfrm>
            <a:off x="5799455" y="1440815"/>
            <a:ext cx="531495" cy="603250"/>
            <a:chOff x="8910476" y="1067822"/>
            <a:chExt cx="528037" cy="542543"/>
          </a:xfrm>
        </p:grpSpPr>
        <p:sp>
          <p:nvSpPr>
            <p:cNvPr id="50" name="Freeform 5"/>
            <p:cNvSpPr/>
            <p:nvPr>
              <p:custDataLst>
                <p:tags r:id="rId13"/>
              </p:custDataLst>
            </p:nvPr>
          </p:nvSpPr>
          <p:spPr>
            <a:xfrm>
              <a:off x="9170503" y="1316298"/>
              <a:ext cx="268010" cy="29406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51" name="Freeform 6"/>
            <p:cNvSpPr/>
            <p:nvPr>
              <p:custDataLst>
                <p:tags r:id="rId14"/>
              </p:custDataLst>
            </p:nvPr>
          </p:nvSpPr>
          <p:spPr>
            <a:xfrm>
              <a:off x="8910476" y="1067822"/>
              <a:ext cx="290820" cy="27241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900"/>
            </a:p>
          </p:txBody>
        </p:sp>
        <p:sp>
          <p:nvSpPr>
            <p:cNvPr id="52" name="Freeform 7"/>
            <p:cNvSpPr/>
            <p:nvPr>
              <p:custDataLst>
                <p:tags r:id="rId15"/>
              </p:custDataLst>
            </p:nvPr>
          </p:nvSpPr>
          <p:spPr>
            <a:xfrm>
              <a:off x="9019961" y="1217136"/>
              <a:ext cx="268010" cy="27583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900"/>
            </a:p>
          </p:txBody>
        </p:sp>
      </p:grpSp>
      <p:grpSp>
        <p:nvGrpSpPr>
          <p:cNvPr id="36" name="组合 35"/>
          <p:cNvGrpSpPr/>
          <p:nvPr>
            <p:custDataLst>
              <p:tags r:id="rId16"/>
            </p:custDataLst>
          </p:nvPr>
        </p:nvGrpSpPr>
        <p:grpSpPr>
          <a:xfrm>
            <a:off x="760734" y="2241337"/>
            <a:ext cx="3583940" cy="3386455"/>
            <a:chOff x="342276" y="3020272"/>
            <a:chExt cx="3562350" cy="3042612"/>
          </a:xfrm>
        </p:grpSpPr>
        <p:sp>
          <p:nvSpPr>
            <p:cNvPr id="30" name="矩形 29"/>
            <p:cNvSpPr/>
            <p:nvPr>
              <p:custDataLst>
                <p:tags r:id="rId17"/>
              </p:custDataLst>
            </p:nvPr>
          </p:nvSpPr>
          <p:spPr>
            <a:xfrm>
              <a:off x="342276" y="3020272"/>
              <a:ext cx="3562350" cy="4136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algn="ctr">
                <a:defRPr/>
              </a:pPr>
              <a:r>
                <a:rPr lang="zh-CN" altLang="en-US" sz="12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/>
                  <a:ea typeface="Microsoft YaHei" panose="020B0503020204020204" pitchFamily="34" charset="-122"/>
                </a:rPr>
                <a:t>Increasing Vulnerability of CPS to Cyber-Attacks</a:t>
              </a:r>
              <a:endParaRPr lang="zh-CN" altLang="en-US" sz="1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18"/>
              </p:custDataLst>
            </p:nvPr>
          </p:nvSpPr>
          <p:spPr>
            <a:xfrm>
              <a:off x="678061" y="3624458"/>
              <a:ext cx="2859221" cy="2438426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CPS are becoming more interconnected and complex, which increases their exposure to cyber threats.</a:t>
              </a:r>
              <a:endPara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Successful cyber-attacks on CPS can lead to significant disruptions and potential physical damage.</a:t>
              </a:r>
              <a:endPara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cxnSp>
          <p:nvCxnSpPr>
            <p:cNvPr id="34" name="直接连接符 33"/>
            <p:cNvCxnSpPr/>
            <p:nvPr>
              <p:custDataLst>
                <p:tags r:id="rId19"/>
              </p:custDataLst>
            </p:nvPr>
          </p:nvCxnSpPr>
          <p:spPr>
            <a:xfrm>
              <a:off x="1949432" y="3550229"/>
              <a:ext cx="432000" cy="0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>
            <p:custDataLst>
              <p:tags r:id="rId20"/>
            </p:custDataLst>
          </p:nvPr>
        </p:nvGrpSpPr>
        <p:grpSpPr>
          <a:xfrm>
            <a:off x="4629785" y="2260386"/>
            <a:ext cx="2823210" cy="2974339"/>
            <a:chOff x="1058031" y="2790803"/>
            <a:chExt cx="2806282" cy="2673033"/>
          </a:xfrm>
        </p:grpSpPr>
        <p:sp>
          <p:nvSpPr>
            <p:cNvPr id="60" name="矩形 59"/>
            <p:cNvSpPr/>
            <p:nvPr>
              <p:custDataLst>
                <p:tags r:id="rId21"/>
              </p:custDataLst>
            </p:nvPr>
          </p:nvSpPr>
          <p:spPr>
            <a:xfrm>
              <a:off x="1114842" y="2790803"/>
              <a:ext cx="2749471" cy="4137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algn="ctr">
                <a:defRPr/>
              </a:pPr>
              <a:r>
                <a:rPr lang="zh-CN" altLang="en-US" sz="12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/>
                  <a:ea typeface="Microsoft YaHei" panose="020B0503020204020204" pitchFamily="34" charset="-122"/>
                </a:rPr>
                <a:t>Limitations of Traditional Security Measures</a:t>
              </a:r>
              <a:endParaRPr lang="zh-CN" altLang="en-US" sz="1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>
              <p:custDataLst>
                <p:tags r:id="rId22"/>
              </p:custDataLst>
            </p:nvPr>
          </p:nvSpPr>
          <p:spPr>
            <a:xfrm>
              <a:off x="1058031" y="3390580"/>
              <a:ext cx="2806282" cy="2073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sz="1200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Existing security measures such as firewalls, encryption, and signature-based detection systems are not sufficient to protect CPS.</a:t>
              </a:r>
              <a:endParaRPr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sz="1200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These measures often fail to detect sophisticated and evolving cyber threats.</a:t>
              </a:r>
              <a:endParaRPr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cxnSp>
          <p:nvCxnSpPr>
            <p:cNvPr id="62" name="直接连接符 61"/>
            <p:cNvCxnSpPr/>
            <p:nvPr>
              <p:custDataLst>
                <p:tags r:id="rId23"/>
              </p:custDataLst>
            </p:nvPr>
          </p:nvCxnSpPr>
          <p:spPr>
            <a:xfrm>
              <a:off x="2217402" y="3338048"/>
              <a:ext cx="432000" cy="0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>
            <p:custDataLst>
              <p:tags r:id="rId24"/>
            </p:custDataLst>
          </p:nvPr>
        </p:nvGrpSpPr>
        <p:grpSpPr>
          <a:xfrm>
            <a:off x="8246110" y="2259751"/>
            <a:ext cx="2874010" cy="2973474"/>
            <a:chOff x="1065016" y="3049672"/>
            <a:chExt cx="2856783" cy="2671906"/>
          </a:xfrm>
        </p:grpSpPr>
        <p:sp>
          <p:nvSpPr>
            <p:cNvPr id="67" name="矩形 66"/>
            <p:cNvSpPr/>
            <p:nvPr>
              <p:custDataLst>
                <p:tags r:id="rId25"/>
              </p:custDataLst>
            </p:nvPr>
          </p:nvSpPr>
          <p:spPr>
            <a:xfrm>
              <a:off x="1172328" y="3049672"/>
              <a:ext cx="2749471" cy="4136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algn="ctr">
                <a:defRPr/>
              </a:pPr>
              <a:r>
                <a:rPr sz="12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/>
                  <a:ea typeface="Microsoft YaHei" panose="020B0503020204020204" pitchFamily="34" charset="-122"/>
                </a:rPr>
                <a:t>Need for an Advanced Intrusion Detection System (IDS)</a:t>
              </a:r>
              <a:endParaRPr sz="1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>
              <p:custDataLst>
                <p:tags r:id="rId26"/>
              </p:custDataLst>
            </p:nvPr>
          </p:nvSpPr>
          <p:spPr>
            <a:xfrm>
              <a:off x="1065016" y="3648593"/>
              <a:ext cx="2856783" cy="20729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sz="1200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There is a need for a robust IDS that can adapt to new and unknown threats.</a:t>
              </a:r>
              <a:endParaRPr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sz="1200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The IDS should leverage advanced techniques such as machine learning and deep learning to improve detection accuracy and response time.</a:t>
              </a:r>
              <a:endParaRPr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cxnSp>
          <p:nvCxnSpPr>
            <p:cNvPr id="69" name="直接连接符 68"/>
            <p:cNvCxnSpPr/>
            <p:nvPr>
              <p:custDataLst>
                <p:tags r:id="rId27"/>
              </p:custDataLst>
            </p:nvPr>
          </p:nvCxnSpPr>
          <p:spPr>
            <a:xfrm>
              <a:off x="2331063" y="3595883"/>
              <a:ext cx="432000" cy="0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矩形 70"/>
          <p:cNvSpPr/>
          <p:nvPr/>
        </p:nvSpPr>
        <p:spPr>
          <a:xfrm>
            <a:off x="1152000" y="288000"/>
            <a:ext cx="465264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600" b="1" kern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Problem Statement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437119" y="947994"/>
            <a:ext cx="2731647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03</a:t>
            </a:r>
            <a:endParaRPr kumimoji="0" lang="zh-CN" altLang="en-US" sz="150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21480" y="3708400"/>
            <a:ext cx="70135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Propose Solution</a:t>
            </a:r>
            <a:endParaRPr kumimoji="0" lang="en-US" altLang="zh-CN" sz="5400" b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6231200" y="4541095"/>
            <a:ext cx="5003800" cy="635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8540878" y="2060294"/>
            <a:ext cx="4899047" cy="4899047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075444" y="1174831"/>
            <a:ext cx="3453795" cy="3453795"/>
          </a:xfrm>
          <a:prstGeom prst="ellipse">
            <a:avLst/>
          </a:prstGeom>
          <a:solidFill>
            <a:srgbClr val="00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959987" y="4479403"/>
            <a:ext cx="2327538" cy="2327538"/>
          </a:xfrm>
          <a:prstGeom prst="ellipse">
            <a:avLst/>
          </a:prstGeom>
          <a:solidFill>
            <a:srgbClr val="039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992567" y="1639577"/>
            <a:ext cx="659180" cy="659180"/>
          </a:xfrm>
          <a:prstGeom prst="ellipse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990234" y="549683"/>
            <a:ext cx="1133522" cy="1133522"/>
          </a:xfrm>
          <a:prstGeom prst="ellipse">
            <a:avLst/>
          </a:prstGeom>
          <a:solidFill>
            <a:srgbClr val="89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436490" y="4001745"/>
            <a:ext cx="955315" cy="955315"/>
          </a:xfrm>
          <a:prstGeom prst="ellipse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certification_176902"/>
          <p:cNvSpPr>
            <a:spLocks noChangeAspect="1"/>
          </p:cNvSpPr>
          <p:nvPr/>
        </p:nvSpPr>
        <p:spPr bwMode="auto">
          <a:xfrm>
            <a:off x="9234239" y="2413012"/>
            <a:ext cx="1192187" cy="1064150"/>
          </a:xfrm>
          <a:custGeom>
            <a:avLst/>
            <a:gdLst>
              <a:gd name="connsiteX0" fmla="*/ 492538 w 606542"/>
              <a:gd name="connsiteY0" fmla="*/ 451854 h 541402"/>
              <a:gd name="connsiteX1" fmla="*/ 492538 w 606542"/>
              <a:gd name="connsiteY1" fmla="*/ 490671 h 541402"/>
              <a:gd name="connsiteX2" fmla="*/ 512579 w 606542"/>
              <a:gd name="connsiteY2" fmla="*/ 470656 h 541402"/>
              <a:gd name="connsiteX3" fmla="*/ 533532 w 606542"/>
              <a:gd name="connsiteY3" fmla="*/ 470656 h 541402"/>
              <a:gd name="connsiteX4" fmla="*/ 553725 w 606542"/>
              <a:gd name="connsiteY4" fmla="*/ 490671 h 541402"/>
              <a:gd name="connsiteX5" fmla="*/ 553725 w 606542"/>
              <a:gd name="connsiteY5" fmla="*/ 451854 h 541402"/>
              <a:gd name="connsiteX6" fmla="*/ 492538 w 606542"/>
              <a:gd name="connsiteY6" fmla="*/ 451854 h 541402"/>
              <a:gd name="connsiteX7" fmla="*/ 523056 w 606542"/>
              <a:gd name="connsiteY7" fmla="*/ 320846 h 541402"/>
              <a:gd name="connsiteX8" fmla="*/ 469460 w 606542"/>
              <a:gd name="connsiteY8" fmla="*/ 374371 h 541402"/>
              <a:gd name="connsiteX9" fmla="*/ 523056 w 606542"/>
              <a:gd name="connsiteY9" fmla="*/ 428048 h 541402"/>
              <a:gd name="connsiteX10" fmla="*/ 576804 w 606542"/>
              <a:gd name="connsiteY10" fmla="*/ 374371 h 541402"/>
              <a:gd name="connsiteX11" fmla="*/ 523056 w 606542"/>
              <a:gd name="connsiteY11" fmla="*/ 320846 h 541402"/>
              <a:gd name="connsiteX12" fmla="*/ 87139 w 606542"/>
              <a:gd name="connsiteY12" fmla="*/ 317968 h 541402"/>
              <a:gd name="connsiteX13" fmla="*/ 399762 w 606542"/>
              <a:gd name="connsiteY13" fmla="*/ 317968 h 541402"/>
              <a:gd name="connsiteX14" fmla="*/ 414642 w 606542"/>
              <a:gd name="connsiteY14" fmla="*/ 332822 h 541402"/>
              <a:gd name="connsiteX15" fmla="*/ 399762 w 606542"/>
              <a:gd name="connsiteY15" fmla="*/ 347676 h 541402"/>
              <a:gd name="connsiteX16" fmla="*/ 87139 w 606542"/>
              <a:gd name="connsiteY16" fmla="*/ 347676 h 541402"/>
              <a:gd name="connsiteX17" fmla="*/ 72259 w 606542"/>
              <a:gd name="connsiteY17" fmla="*/ 332822 h 541402"/>
              <a:gd name="connsiteX18" fmla="*/ 87139 w 606542"/>
              <a:gd name="connsiteY18" fmla="*/ 317968 h 541402"/>
              <a:gd name="connsiteX19" fmla="*/ 87138 w 606542"/>
              <a:gd name="connsiteY19" fmla="*/ 250366 h 541402"/>
              <a:gd name="connsiteX20" fmla="*/ 491922 w 606542"/>
              <a:gd name="connsiteY20" fmla="*/ 250366 h 541402"/>
              <a:gd name="connsiteX21" fmla="*/ 506801 w 606542"/>
              <a:gd name="connsiteY21" fmla="*/ 265220 h 541402"/>
              <a:gd name="connsiteX22" fmla="*/ 491922 w 606542"/>
              <a:gd name="connsiteY22" fmla="*/ 280074 h 541402"/>
              <a:gd name="connsiteX23" fmla="*/ 87138 w 606542"/>
              <a:gd name="connsiteY23" fmla="*/ 280074 h 541402"/>
              <a:gd name="connsiteX24" fmla="*/ 72259 w 606542"/>
              <a:gd name="connsiteY24" fmla="*/ 265220 h 541402"/>
              <a:gd name="connsiteX25" fmla="*/ 87138 w 606542"/>
              <a:gd name="connsiteY25" fmla="*/ 250366 h 541402"/>
              <a:gd name="connsiteX26" fmla="*/ 206946 w 606542"/>
              <a:gd name="connsiteY26" fmla="*/ 102245 h 541402"/>
              <a:gd name="connsiteX27" fmla="*/ 206946 w 606542"/>
              <a:gd name="connsiteY27" fmla="*/ 173171 h 541402"/>
              <a:gd name="connsiteX28" fmla="*/ 371973 w 606542"/>
              <a:gd name="connsiteY28" fmla="*/ 173171 h 541402"/>
              <a:gd name="connsiteX29" fmla="*/ 371973 w 606542"/>
              <a:gd name="connsiteY29" fmla="*/ 102245 h 541402"/>
              <a:gd name="connsiteX30" fmla="*/ 192068 w 606542"/>
              <a:gd name="connsiteY30" fmla="*/ 72541 h 541402"/>
              <a:gd name="connsiteX31" fmla="*/ 386851 w 606542"/>
              <a:gd name="connsiteY31" fmla="*/ 72541 h 541402"/>
              <a:gd name="connsiteX32" fmla="*/ 401729 w 606542"/>
              <a:gd name="connsiteY32" fmla="*/ 87393 h 541402"/>
              <a:gd name="connsiteX33" fmla="*/ 401729 w 606542"/>
              <a:gd name="connsiteY33" fmla="*/ 188023 h 541402"/>
              <a:gd name="connsiteX34" fmla="*/ 386851 w 606542"/>
              <a:gd name="connsiteY34" fmla="*/ 202875 h 541402"/>
              <a:gd name="connsiteX35" fmla="*/ 192068 w 606542"/>
              <a:gd name="connsiteY35" fmla="*/ 202875 h 541402"/>
              <a:gd name="connsiteX36" fmla="*/ 177190 w 606542"/>
              <a:gd name="connsiteY36" fmla="*/ 188023 h 541402"/>
              <a:gd name="connsiteX37" fmla="*/ 177190 w 606542"/>
              <a:gd name="connsiteY37" fmla="*/ 87393 h 541402"/>
              <a:gd name="connsiteX38" fmla="*/ 192068 w 606542"/>
              <a:gd name="connsiteY38" fmla="*/ 72541 h 541402"/>
              <a:gd name="connsiteX39" fmla="*/ 29759 w 606542"/>
              <a:gd name="connsiteY39" fmla="*/ 29719 h 541402"/>
              <a:gd name="connsiteX40" fmla="*/ 29759 w 606542"/>
              <a:gd name="connsiteY40" fmla="*/ 393931 h 541402"/>
              <a:gd name="connsiteX41" fmla="*/ 441978 w 606542"/>
              <a:gd name="connsiteY41" fmla="*/ 393931 h 541402"/>
              <a:gd name="connsiteX42" fmla="*/ 549170 w 606542"/>
              <a:gd name="connsiteY42" fmla="*/ 295221 h 541402"/>
              <a:gd name="connsiteX43" fmla="*/ 549170 w 606542"/>
              <a:gd name="connsiteY43" fmla="*/ 29719 h 541402"/>
              <a:gd name="connsiteX44" fmla="*/ 14879 w 606542"/>
              <a:gd name="connsiteY44" fmla="*/ 0 h 541402"/>
              <a:gd name="connsiteX45" fmla="*/ 564050 w 606542"/>
              <a:gd name="connsiteY45" fmla="*/ 0 h 541402"/>
              <a:gd name="connsiteX46" fmla="*/ 578929 w 606542"/>
              <a:gd name="connsiteY46" fmla="*/ 14860 h 541402"/>
              <a:gd name="connsiteX47" fmla="*/ 578929 w 606542"/>
              <a:gd name="connsiteY47" fmla="*/ 312658 h 541402"/>
              <a:gd name="connsiteX48" fmla="*/ 583484 w 606542"/>
              <a:gd name="connsiteY48" fmla="*/ 431839 h 541402"/>
              <a:gd name="connsiteX49" fmla="*/ 583484 w 606542"/>
              <a:gd name="connsiteY49" fmla="*/ 526606 h 541402"/>
              <a:gd name="connsiteX50" fmla="*/ 558128 w 606542"/>
              <a:gd name="connsiteY50" fmla="*/ 537069 h 541402"/>
              <a:gd name="connsiteX51" fmla="*/ 523056 w 606542"/>
              <a:gd name="connsiteY51" fmla="*/ 502194 h 541402"/>
              <a:gd name="connsiteX52" fmla="*/ 488135 w 606542"/>
              <a:gd name="connsiteY52" fmla="*/ 537069 h 541402"/>
              <a:gd name="connsiteX53" fmla="*/ 462779 w 606542"/>
              <a:gd name="connsiteY53" fmla="*/ 526606 h 541402"/>
              <a:gd name="connsiteX54" fmla="*/ 462779 w 606542"/>
              <a:gd name="connsiteY54" fmla="*/ 431839 h 541402"/>
              <a:gd name="connsiteX55" fmla="*/ 455795 w 606542"/>
              <a:gd name="connsiteY55" fmla="*/ 423651 h 541402"/>
              <a:gd name="connsiteX56" fmla="*/ 14879 w 606542"/>
              <a:gd name="connsiteY56" fmla="*/ 423651 h 541402"/>
              <a:gd name="connsiteX57" fmla="*/ 0 w 606542"/>
              <a:gd name="connsiteY57" fmla="*/ 408791 h 541402"/>
              <a:gd name="connsiteX58" fmla="*/ 0 w 606542"/>
              <a:gd name="connsiteY58" fmla="*/ 14860 h 541402"/>
              <a:gd name="connsiteX59" fmla="*/ 14879 w 606542"/>
              <a:gd name="connsiteY59" fmla="*/ 0 h 54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6542" h="541402">
                <a:moveTo>
                  <a:pt x="492538" y="451854"/>
                </a:moveTo>
                <a:lnTo>
                  <a:pt x="492538" y="490671"/>
                </a:lnTo>
                <a:lnTo>
                  <a:pt x="512579" y="470656"/>
                </a:lnTo>
                <a:cubicBezTo>
                  <a:pt x="518349" y="464742"/>
                  <a:pt x="527762" y="464742"/>
                  <a:pt x="533532" y="470656"/>
                </a:cubicBezTo>
                <a:lnTo>
                  <a:pt x="553725" y="490671"/>
                </a:lnTo>
                <a:lnTo>
                  <a:pt x="553725" y="451854"/>
                </a:lnTo>
                <a:cubicBezTo>
                  <a:pt x="534139" y="459587"/>
                  <a:pt x="511972" y="459587"/>
                  <a:pt x="492538" y="451854"/>
                </a:cubicBezTo>
                <a:close/>
                <a:moveTo>
                  <a:pt x="523056" y="320846"/>
                </a:moveTo>
                <a:cubicBezTo>
                  <a:pt x="493449" y="320846"/>
                  <a:pt x="469460" y="344955"/>
                  <a:pt x="469460" y="374371"/>
                </a:cubicBezTo>
                <a:cubicBezTo>
                  <a:pt x="469460" y="403787"/>
                  <a:pt x="493297" y="428048"/>
                  <a:pt x="523056" y="428048"/>
                </a:cubicBezTo>
                <a:cubicBezTo>
                  <a:pt x="552663" y="428048"/>
                  <a:pt x="576804" y="404091"/>
                  <a:pt x="576804" y="374371"/>
                </a:cubicBezTo>
                <a:cubicBezTo>
                  <a:pt x="576804" y="344955"/>
                  <a:pt x="552663" y="320846"/>
                  <a:pt x="523056" y="320846"/>
                </a:cubicBezTo>
                <a:close/>
                <a:moveTo>
                  <a:pt x="87139" y="317968"/>
                </a:moveTo>
                <a:lnTo>
                  <a:pt x="399762" y="317968"/>
                </a:lnTo>
                <a:cubicBezTo>
                  <a:pt x="407961" y="317968"/>
                  <a:pt x="414642" y="324637"/>
                  <a:pt x="414642" y="332822"/>
                </a:cubicBezTo>
                <a:cubicBezTo>
                  <a:pt x="414642" y="341007"/>
                  <a:pt x="407961" y="347676"/>
                  <a:pt x="399762" y="347676"/>
                </a:cubicBezTo>
                <a:lnTo>
                  <a:pt x="87139" y="347676"/>
                </a:lnTo>
                <a:cubicBezTo>
                  <a:pt x="78788" y="347676"/>
                  <a:pt x="72259" y="341007"/>
                  <a:pt x="72259" y="332822"/>
                </a:cubicBezTo>
                <a:cubicBezTo>
                  <a:pt x="72259" y="324637"/>
                  <a:pt x="78788" y="317968"/>
                  <a:pt x="87139" y="317968"/>
                </a:cubicBezTo>
                <a:close/>
                <a:moveTo>
                  <a:pt x="87138" y="250366"/>
                </a:moveTo>
                <a:lnTo>
                  <a:pt x="491922" y="250366"/>
                </a:lnTo>
                <a:cubicBezTo>
                  <a:pt x="500120" y="250366"/>
                  <a:pt x="506801" y="257035"/>
                  <a:pt x="506801" y="265220"/>
                </a:cubicBezTo>
                <a:cubicBezTo>
                  <a:pt x="506801" y="273405"/>
                  <a:pt x="500120" y="280074"/>
                  <a:pt x="491922" y="280074"/>
                </a:cubicBezTo>
                <a:lnTo>
                  <a:pt x="87138" y="280074"/>
                </a:lnTo>
                <a:cubicBezTo>
                  <a:pt x="78788" y="280074"/>
                  <a:pt x="72259" y="273405"/>
                  <a:pt x="72259" y="265220"/>
                </a:cubicBezTo>
                <a:cubicBezTo>
                  <a:pt x="72259" y="257035"/>
                  <a:pt x="78788" y="250366"/>
                  <a:pt x="87138" y="250366"/>
                </a:cubicBezTo>
                <a:close/>
                <a:moveTo>
                  <a:pt x="206946" y="102245"/>
                </a:moveTo>
                <a:lnTo>
                  <a:pt x="206946" y="173171"/>
                </a:lnTo>
                <a:lnTo>
                  <a:pt x="371973" y="173171"/>
                </a:lnTo>
                <a:lnTo>
                  <a:pt x="371973" y="102245"/>
                </a:lnTo>
                <a:close/>
                <a:moveTo>
                  <a:pt x="192068" y="72541"/>
                </a:moveTo>
                <a:lnTo>
                  <a:pt x="386851" y="72541"/>
                </a:lnTo>
                <a:cubicBezTo>
                  <a:pt x="395049" y="72541"/>
                  <a:pt x="401729" y="79210"/>
                  <a:pt x="401729" y="87393"/>
                </a:cubicBezTo>
                <a:lnTo>
                  <a:pt x="401729" y="188023"/>
                </a:lnTo>
                <a:cubicBezTo>
                  <a:pt x="401729" y="196207"/>
                  <a:pt x="395049" y="202875"/>
                  <a:pt x="386851" y="202875"/>
                </a:cubicBezTo>
                <a:lnTo>
                  <a:pt x="192068" y="202875"/>
                </a:lnTo>
                <a:cubicBezTo>
                  <a:pt x="183870" y="202875"/>
                  <a:pt x="177190" y="196207"/>
                  <a:pt x="177190" y="188023"/>
                </a:cubicBezTo>
                <a:lnTo>
                  <a:pt x="177190" y="87393"/>
                </a:lnTo>
                <a:cubicBezTo>
                  <a:pt x="177190" y="79210"/>
                  <a:pt x="183870" y="72541"/>
                  <a:pt x="192068" y="72541"/>
                </a:cubicBezTo>
                <a:close/>
                <a:moveTo>
                  <a:pt x="29759" y="29719"/>
                </a:moveTo>
                <a:lnTo>
                  <a:pt x="29759" y="393931"/>
                </a:lnTo>
                <a:lnTo>
                  <a:pt x="441978" y="393931"/>
                </a:lnTo>
                <a:cubicBezTo>
                  <a:pt x="426643" y="330399"/>
                  <a:pt x="487527" y="274903"/>
                  <a:pt x="549170" y="295221"/>
                </a:cubicBezTo>
                <a:lnTo>
                  <a:pt x="549170" y="29719"/>
                </a:lnTo>
                <a:close/>
                <a:moveTo>
                  <a:pt x="14879" y="0"/>
                </a:moveTo>
                <a:lnTo>
                  <a:pt x="564050" y="0"/>
                </a:lnTo>
                <a:cubicBezTo>
                  <a:pt x="572249" y="0"/>
                  <a:pt x="578929" y="6672"/>
                  <a:pt x="578929" y="14860"/>
                </a:cubicBezTo>
                <a:lnTo>
                  <a:pt x="578929" y="312658"/>
                </a:lnTo>
                <a:cubicBezTo>
                  <a:pt x="614002" y="344197"/>
                  <a:pt x="615824" y="397874"/>
                  <a:pt x="583484" y="431839"/>
                </a:cubicBezTo>
                <a:lnTo>
                  <a:pt x="583484" y="526606"/>
                </a:lnTo>
                <a:cubicBezTo>
                  <a:pt x="583484" y="539798"/>
                  <a:pt x="567390" y="546318"/>
                  <a:pt x="558128" y="537069"/>
                </a:cubicBezTo>
                <a:lnTo>
                  <a:pt x="523056" y="502194"/>
                </a:lnTo>
                <a:lnTo>
                  <a:pt x="488135" y="537069"/>
                </a:lnTo>
                <a:cubicBezTo>
                  <a:pt x="478873" y="546318"/>
                  <a:pt x="462779" y="539798"/>
                  <a:pt x="462779" y="526606"/>
                </a:cubicBezTo>
                <a:lnTo>
                  <a:pt x="462779" y="431839"/>
                </a:lnTo>
                <a:cubicBezTo>
                  <a:pt x="460198" y="429261"/>
                  <a:pt x="457920" y="426532"/>
                  <a:pt x="455795" y="423651"/>
                </a:cubicBezTo>
                <a:lnTo>
                  <a:pt x="14879" y="423651"/>
                </a:lnTo>
                <a:cubicBezTo>
                  <a:pt x="6681" y="423651"/>
                  <a:pt x="0" y="416979"/>
                  <a:pt x="0" y="408791"/>
                </a:cubicBezTo>
                <a:lnTo>
                  <a:pt x="0" y="14860"/>
                </a:lnTo>
                <a:cubicBezTo>
                  <a:pt x="0" y="6672"/>
                  <a:pt x="6681" y="0"/>
                  <a:pt x="148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3" name="矩形 22"/>
          <p:cNvSpPr/>
          <p:nvPr/>
        </p:nvSpPr>
        <p:spPr>
          <a:xfrm>
            <a:off x="1152000" y="288000"/>
            <a:ext cx="444182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Proposed Solution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6880" y="1253490"/>
            <a:ext cx="72478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 to ResNet50–1D-CNN Model</a:t>
            </a:r>
            <a:endParaRPr b="1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proposed model integrates the ResNet50 architecture with 1D Convolutional Neural Networks (1D-CNN).</a:t>
            </a:r>
            <a:endParaRPr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ResNet50, originally designed for image classification, is adapted for one-dimensional data to address the specific needs of intrusion detection in CPS.</a:t>
            </a:r>
            <a:endParaRPr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Utilizes transfer learning to leverage pre-trained knowledge and improve feature extraction.</a:t>
            </a:r>
            <a:endParaRPr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5305" y="4331335"/>
            <a:ext cx="88976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Benefit of Transfer Learning</a:t>
            </a:r>
            <a:endParaRPr lang="en-US" b="1"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Lightweight and Efficient</a:t>
            </a:r>
            <a:endParaRPr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.</a:t>
            </a:r>
            <a:endParaRPr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Enhanced Detection Performance</a:t>
            </a:r>
            <a:endParaRPr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Scalability</a:t>
            </a:r>
            <a:endParaRPr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endParaRPr kern="1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152000" y="213070"/>
            <a:ext cx="4138295" cy="19735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Propose Solution</a:t>
            </a:r>
            <a:endParaRPr lang="zh-CN" altLang="en-US" sz="3600" b="1" kern="0" dirty="0">
              <a:solidFill>
                <a:prstClr val="black">
                  <a:lumMod val="95000"/>
                  <a:lumOff val="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4545" y="213360"/>
            <a:ext cx="4269105" cy="6477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" y="2348865"/>
            <a:ext cx="6598920" cy="2781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284.59448818897636,&quot;left&quot;:152.61275590551182,&quot;top&quot;:186.26251968503936,&quot;width&quot;:462.25755905511835}"/>
</p:tagLst>
</file>

<file path=ppt/tags/tag10.xml><?xml version="1.0" encoding="utf-8"?>
<p:tagLst xmlns:p="http://schemas.openxmlformats.org/presentationml/2006/main">
  <p:tag name="KSO_WM_DIAGRAM_VIRTUALLY_FRAME" val="{&quot;height&quot;:284.59448818897636,&quot;left&quot;:90.01275590551181,&quot;top&quot;:225.46251968503938,&quot;width&quot;:462.25755905511835}"/>
</p:tagLst>
</file>

<file path=ppt/tags/tag11.xml><?xml version="1.0" encoding="utf-8"?>
<p:tagLst xmlns:p="http://schemas.openxmlformats.org/presentationml/2006/main">
  <p:tag name="KSO_WM_DIAGRAM_VIRTUALLY_FRAME" val="{&quot;height&quot;:284.59448818897636,&quot;left&quot;:90.01275590551181,&quot;top&quot;:225.46251968503938,&quot;width&quot;:462.25755905511835}"/>
</p:tagLst>
</file>

<file path=ppt/tags/tag12.xml><?xml version="1.0" encoding="utf-8"?>
<p:tagLst xmlns:p="http://schemas.openxmlformats.org/presentationml/2006/main">
  <p:tag name="KSO_WM_DIAGRAM_VIRTUALLY_FRAME" val="{&quot;height&quot;:284.59448818897636,&quot;left&quot;:90.01275590551181,&quot;top&quot;:225.46251968503938,&quot;width&quot;:462.25755905511835}"/>
</p:tagLst>
</file>

<file path=ppt/tags/tag13.xml><?xml version="1.0" encoding="utf-8"?>
<p:tagLst xmlns:p="http://schemas.openxmlformats.org/presentationml/2006/main">
  <p:tag name="KSO_WM_DIAGRAM_VIRTUALLY_FRAME" val="{&quot;height&quot;:284.59448818897636,&quot;left&quot;:152.61275590551182,&quot;top&quot;:186.26251968503936,&quot;width&quot;:462.25755905511835}"/>
</p:tagLst>
</file>

<file path=ppt/tags/tag14.xml><?xml version="1.0" encoding="utf-8"?>
<p:tagLst xmlns:p="http://schemas.openxmlformats.org/presentationml/2006/main">
  <p:tag name="KSO_WM_DIAGRAM_VIRTUALLY_FRAME" val="{&quot;height&quot;:284.59448818897636,&quot;left&quot;:90.01275590551181,&quot;top&quot;:225.46251968503938,&quot;width&quot;:462.25755905511835}"/>
</p:tagLst>
</file>

<file path=ppt/tags/tag15.xml><?xml version="1.0" encoding="utf-8"?>
<p:tagLst xmlns:p="http://schemas.openxmlformats.org/presentationml/2006/main">
  <p:tag name="KSO_WM_DIAGRAM_VIRTUALLY_FRAME" val="{&quot;height&quot;:284.59448818897636,&quot;left&quot;:90.01275590551181,&quot;top&quot;:225.46251968503938,&quot;width&quot;:462.25755905511835}"/>
</p:tagLst>
</file>

<file path=ppt/tags/tag16.xml><?xml version="1.0" encoding="utf-8"?>
<p:tagLst xmlns:p="http://schemas.openxmlformats.org/presentationml/2006/main">
  <p:tag name="KSO_WM_DIAGRAM_VIRTUALLY_FRAME" val="{&quot;height&quot;:284.59448818897636,&quot;left&quot;:90.01275590551181,&quot;top&quot;:225.46251968503938,&quot;width&quot;:462.25755905511835}"/>
</p:tagLst>
</file>

<file path=ppt/tags/tag17.xml><?xml version="1.0" encoding="utf-8"?>
<p:tagLst xmlns:p="http://schemas.openxmlformats.org/presentationml/2006/main">
  <p:tag name="KSO_WM_DIAGRAM_VIRTUALLY_FRAME" val="{&quot;height&quot;:284.59448818897636,&quot;left&quot;:152.61275590551182,&quot;top&quot;:186.26251968503936,&quot;width&quot;:462.25755905511835}"/>
</p:tagLst>
</file>

<file path=ppt/tags/tag18.xml><?xml version="1.0" encoding="utf-8"?>
<p:tagLst xmlns:p="http://schemas.openxmlformats.org/presentationml/2006/main">
  <p:tag name="KSO_WM_DIAGRAM_VIRTUALLY_FRAME" val="{&quot;height&quot;:284.59448818897636,&quot;left&quot;:90.01275590551181,&quot;top&quot;:225.46251968503938,&quot;width&quot;:462.25755905511835}"/>
</p:tagLst>
</file>

<file path=ppt/tags/tag19.xml><?xml version="1.0" encoding="utf-8"?>
<p:tagLst xmlns:p="http://schemas.openxmlformats.org/presentationml/2006/main">
  <p:tag name="KSO_WM_DIAGRAM_VIRTUALLY_FRAME" val="{&quot;height&quot;:284.59448818897636,&quot;left&quot;:90.01275590551181,&quot;top&quot;:225.46251968503938,&quot;width&quot;:462.25755905511835}"/>
</p:tagLst>
</file>

<file path=ppt/tags/tag2.xml><?xml version="1.0" encoding="utf-8"?>
<p:tagLst xmlns:p="http://schemas.openxmlformats.org/presentationml/2006/main">
  <p:tag name="KSO_WM_DIAGRAM_VIRTUALLY_FRAME" val="{&quot;height&quot;:284.59448818897636,&quot;left&quot;:90.01275590551181,&quot;top&quot;:225.46251968503938,&quot;width&quot;:462.25755905511835}"/>
</p:tagLst>
</file>

<file path=ppt/tags/tag20.xml><?xml version="1.0" encoding="utf-8"?>
<p:tagLst xmlns:p="http://schemas.openxmlformats.org/presentationml/2006/main">
  <p:tag name="KSO_WM_DIAGRAM_VIRTUALLY_FRAME" val="{&quot;height&quot;:284.59448818897636,&quot;left&quot;:90.01275590551181,&quot;top&quot;:225.46251968503938,&quot;width&quot;:462.25755905511835}"/>
</p:tagLst>
</file>

<file path=ppt/tags/tag21.xml><?xml version="1.0" encoding="utf-8"?>
<p:tagLst xmlns:p="http://schemas.openxmlformats.org/presentationml/2006/main">
  <p:tag name="KSO_WM_DIAGRAM_VIRTUALLY_FRAME" val="{&quot;height&quot;:284.59448818897636,&quot;left&quot;:152.61275590551182,&quot;top&quot;:186.26251968503936,&quot;width&quot;:462.25755905511835}"/>
</p:tagLst>
</file>

<file path=ppt/tags/tag22.xml><?xml version="1.0" encoding="utf-8"?>
<p:tagLst xmlns:p="http://schemas.openxmlformats.org/presentationml/2006/main">
  <p:tag name="KSO_WM_DIAGRAM_VIRTUALLY_FRAME" val="{&quot;height&quot;:284.59448818897636,&quot;left&quot;:90.01275590551181,&quot;top&quot;:225.46251968503938,&quot;width&quot;:462.25755905511835}"/>
</p:tagLst>
</file>

<file path=ppt/tags/tag23.xml><?xml version="1.0" encoding="utf-8"?>
<p:tagLst xmlns:p="http://schemas.openxmlformats.org/presentationml/2006/main">
  <p:tag name="KSO_WM_DIAGRAM_VIRTUALLY_FRAME" val="{&quot;height&quot;:284.59448818897636,&quot;left&quot;:90.01275590551181,&quot;top&quot;:225.46251968503938,&quot;width&quot;:462.25755905511835}"/>
</p:tagLst>
</file>

<file path=ppt/tags/tag24.xml><?xml version="1.0" encoding="utf-8"?>
<p:tagLst xmlns:p="http://schemas.openxmlformats.org/presentationml/2006/main">
  <p:tag name="KSO_WM_DIAGRAM_VIRTUALLY_FRAME" val="{&quot;height&quot;:284.59448818897636,&quot;left&quot;:90.01275590551181,&quot;top&quot;:225.46251968503938,&quot;width&quot;:462.25755905511835}"/>
</p:tagLst>
</file>

<file path=ppt/tags/tag25.xml><?xml version="1.0" encoding="utf-8"?>
<p:tagLst xmlns:p="http://schemas.openxmlformats.org/presentationml/2006/main">
  <p:tag name="KSO_WM_DIAGRAM_VIRTUALLY_FRAME" val="{&quot;height&quot;:284.59448818897636,&quot;left&quot;:152.61275590551182,&quot;top&quot;:186.26251968503936,&quot;width&quot;:462.25755905511835}"/>
</p:tagLst>
</file>

<file path=ppt/tags/tag26.xml><?xml version="1.0" encoding="utf-8"?>
<p:tagLst xmlns:p="http://schemas.openxmlformats.org/presentationml/2006/main">
  <p:tag name="KSO_WM_DIAGRAM_VIRTUALLY_FRAME" val="{&quot;height&quot;:284.59448818897636,&quot;left&quot;:90.01275590551181,&quot;top&quot;:225.46251968503938,&quot;width&quot;:462.25755905511835}"/>
</p:tagLst>
</file>

<file path=ppt/tags/tag27.xml><?xml version="1.0" encoding="utf-8"?>
<p:tagLst xmlns:p="http://schemas.openxmlformats.org/presentationml/2006/main">
  <p:tag name="KSO_WM_DIAGRAM_VIRTUALLY_FRAME" val="{&quot;height&quot;:284.59448818897636,&quot;left&quot;:90.01275590551181,&quot;top&quot;:225.46251968503938,&quot;width&quot;:462.25755905511835}"/>
</p:tagLst>
</file>

<file path=ppt/tags/tag28.xml><?xml version="1.0" encoding="utf-8"?>
<p:tagLst xmlns:p="http://schemas.openxmlformats.org/presentationml/2006/main">
  <p:tag name="KSO_WM_DIAGRAM_VIRTUALLY_FRAME" val="{&quot;height&quot;:284.59448818897636,&quot;left&quot;:90.01275590551181,&quot;top&quot;:225.46251968503938,&quot;width&quot;:462.25755905511835}"/>
</p:tagLst>
</file>

<file path=ppt/tags/tag29.xml><?xml version="1.0" encoding="utf-8"?>
<p:tagLst xmlns:p="http://schemas.openxmlformats.org/presentationml/2006/main">
  <p:tag name="KSO_WM_DIAGRAM_VIRTUALLY_FRAME" val="{&quot;height&quot;:284.59448818897636,&quot;left&quot;:152.61275590551182,&quot;top&quot;:186.26251968503936,&quot;width&quot;:462.25755905511835}"/>
</p:tagLst>
</file>

<file path=ppt/tags/tag3.xml><?xml version="1.0" encoding="utf-8"?>
<p:tagLst xmlns:p="http://schemas.openxmlformats.org/presentationml/2006/main">
  <p:tag name="KSO_WM_DIAGRAM_VIRTUALLY_FRAME" val="{&quot;height&quot;:284.59448818897636,&quot;left&quot;:90.01275590551181,&quot;top&quot;:225.46251968503938,&quot;width&quot;:462.25755905511835}"/>
</p:tagLst>
</file>

<file path=ppt/tags/tag30.xml><?xml version="1.0" encoding="utf-8"?>
<p:tagLst xmlns:p="http://schemas.openxmlformats.org/presentationml/2006/main">
  <p:tag name="KSO_WM_DIAGRAM_VIRTUALLY_FRAME" val="{&quot;height&quot;:284.59448818897636,&quot;left&quot;:90.01275590551181,&quot;top&quot;:225.46251968503938,&quot;width&quot;:462.25755905511835}"/>
</p:tagLst>
</file>

<file path=ppt/tags/tag31.xml><?xml version="1.0" encoding="utf-8"?>
<p:tagLst xmlns:p="http://schemas.openxmlformats.org/presentationml/2006/main">
  <p:tag name="KSO_WM_DIAGRAM_VIRTUALLY_FRAME" val="{&quot;height&quot;:284.59448818897636,&quot;left&quot;:90.01275590551181,&quot;top&quot;:225.46251968503938,&quot;width&quot;:462.25755905511835}"/>
</p:tagLst>
</file>

<file path=ppt/tags/tag32.xml><?xml version="1.0" encoding="utf-8"?>
<p:tagLst xmlns:p="http://schemas.openxmlformats.org/presentationml/2006/main">
  <p:tag name="KSO_WM_DIAGRAM_VIRTUALLY_FRAME" val="{&quot;height&quot;:284.59448818897636,&quot;left&quot;:90.01275590551181,&quot;top&quot;:225.46251968503938,&quot;width&quot;:462.25755905511835}"/>
</p:tagLst>
</file>

<file path=ppt/tags/tag33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34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35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36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37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38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39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4.xml><?xml version="1.0" encoding="utf-8"?>
<p:tagLst xmlns:p="http://schemas.openxmlformats.org/presentationml/2006/main">
  <p:tag name="KSO_WM_DIAGRAM_VIRTUALLY_FRAME" val="{&quot;height&quot;:284.59448818897636,&quot;left&quot;:90.01275590551181,&quot;top&quot;:225.46251968503938,&quot;width&quot;:462.25755905511835}"/>
</p:tagLst>
</file>

<file path=ppt/tags/tag40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41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42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43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44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45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46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47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48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49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5.xml><?xml version="1.0" encoding="utf-8"?>
<p:tagLst xmlns:p="http://schemas.openxmlformats.org/presentationml/2006/main">
  <p:tag name="KSO_WM_DIAGRAM_VIRTUALLY_FRAME" val="{&quot;height&quot;:284.59448818897636,&quot;left&quot;:152.61275590551182,&quot;top&quot;:186.26251968503936,&quot;width&quot;:462.25755905511835}"/>
</p:tagLst>
</file>

<file path=ppt/tags/tag50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51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52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53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54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55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56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57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58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59.xml><?xml version="1.0" encoding="utf-8"?>
<p:tagLst xmlns:p="http://schemas.openxmlformats.org/presentationml/2006/main">
  <p:tag name="KSO_WM_DIAGRAM_VIRTUALLY_FRAME" val="{&quot;height&quot;:415.8,&quot;left&quot;:53.150027201145306,&quot;top&quot;:94.2,&quot;width&quot;:829.8499727988547}"/>
</p:tagLst>
</file>

<file path=ppt/tags/tag6.xml><?xml version="1.0" encoding="utf-8"?>
<p:tagLst xmlns:p="http://schemas.openxmlformats.org/presentationml/2006/main">
  <p:tag name="KSO_WM_DIAGRAM_VIRTUALLY_FRAME" val="{&quot;height&quot;:284.59448818897636,&quot;left&quot;:90.01275590551181,&quot;top&quot;:225.46251968503938,&quot;width&quot;:462.25755905511835}"/>
</p:tagLst>
</file>

<file path=ppt/tags/tag60.xml><?xml version="1.0" encoding="utf-8"?>
<p:tagLst xmlns:p="http://schemas.openxmlformats.org/presentationml/2006/main">
  <p:tag name="COMMONDATA" val="eyJoZGlkIjoiYmQ3NjQxYmZmN2ZkODIxYWNiNTEzMzQyMTZmNzQ1MmMifQ=="/>
</p:tagLst>
</file>

<file path=ppt/tags/tag7.xml><?xml version="1.0" encoding="utf-8"?>
<p:tagLst xmlns:p="http://schemas.openxmlformats.org/presentationml/2006/main">
  <p:tag name="KSO_WM_DIAGRAM_VIRTUALLY_FRAME" val="{&quot;height&quot;:284.59448818897636,&quot;left&quot;:90.01275590551181,&quot;top&quot;:225.46251968503938,&quot;width&quot;:462.25755905511835}"/>
</p:tagLst>
</file>

<file path=ppt/tags/tag8.xml><?xml version="1.0" encoding="utf-8"?>
<p:tagLst xmlns:p="http://schemas.openxmlformats.org/presentationml/2006/main">
  <p:tag name="KSO_WM_DIAGRAM_VIRTUALLY_FRAME" val="{&quot;height&quot;:284.59448818897636,&quot;left&quot;:90.01275590551181,&quot;top&quot;:225.46251968503938,&quot;width&quot;:462.25755905511835}"/>
</p:tagLst>
</file>

<file path=ppt/tags/tag9.xml><?xml version="1.0" encoding="utf-8"?>
<p:tagLst xmlns:p="http://schemas.openxmlformats.org/presentationml/2006/main">
  <p:tag name="KSO_WM_DIAGRAM_VIRTUALLY_FRAME" val="{&quot;height&quot;:284.59448818897636,&quot;left&quot;:152.61275590551182,&quot;top&quot;:186.26251968503936,&quot;width&quot;:462.2575590551183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5435</Words>
  <Application>WPS Presentation</Application>
  <PresentationFormat>宽屏</PresentationFormat>
  <Paragraphs>226</Paragraphs>
  <Slides>24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Arial</vt:lpstr>
      <vt:lpstr>SimSun</vt:lpstr>
      <vt:lpstr>Wingdings</vt:lpstr>
      <vt:lpstr>思源黑体 CN Normal</vt:lpstr>
      <vt:lpstr>Arial</vt:lpstr>
      <vt:lpstr>黑体</vt:lpstr>
      <vt:lpstr>思源黑体 CN Regular</vt:lpstr>
      <vt:lpstr>Microsoft YaHei</vt:lpstr>
      <vt:lpstr>Times New Roman</vt:lpstr>
      <vt:lpstr>Calibri</vt:lpstr>
      <vt:lpstr>等线</vt:lpstr>
      <vt:lpstr>Arial Black</vt:lpstr>
      <vt:lpstr>Palatino</vt:lpstr>
      <vt:lpstr>STSong</vt:lpstr>
      <vt:lpstr>Stencil</vt:lpstr>
      <vt:lpstr>Arial Unicode MS</vt:lpstr>
      <vt:lpstr>Palatino Linotype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董洋</dc:creator>
  <cp:lastModifiedBy>Mahfuz Ronnie</cp:lastModifiedBy>
  <cp:revision>428</cp:revision>
  <dcterms:created xsi:type="dcterms:W3CDTF">2020-08-21T00:34:00Z</dcterms:created>
  <dcterms:modified xsi:type="dcterms:W3CDTF">2024-05-24T06:05:37Z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799966BC40E540F6AE8DE6B42A7770FA_13</vt:lpwstr>
  </property>
  <property fmtid="{D5CDD505-2E9C-101B-9397-08002B2CF9AE}" pid="3" name="KSOProductBuildVer">
    <vt:lpwstr>1033-12.2.0.16909</vt:lpwstr>
  </property>
</Properties>
</file>