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 autoAdjust="0"/>
    <p:restoredTop sz="94660"/>
  </p:normalViewPr>
  <p:slideViewPr>
    <p:cSldViewPr>
      <p:cViewPr varScale="1">
        <p:scale>
          <a:sx n="49" d="100"/>
          <a:sy n="49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41E0-828C-482C-802F-5D2D59BC3C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18E-8A50-46B3-ADCF-9E778089B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41E0-828C-482C-802F-5D2D59BC3C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18E-8A50-46B3-ADCF-9E778089B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41E0-828C-482C-802F-5D2D59BC3C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18E-8A50-46B3-ADCF-9E778089B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41E0-828C-482C-802F-5D2D59BC3C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18E-8A50-46B3-ADCF-9E778089B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41E0-828C-482C-802F-5D2D59BC3C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18E-8A50-46B3-ADCF-9E778089B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41E0-828C-482C-802F-5D2D59BC3C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18E-8A50-46B3-ADCF-9E778089B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41E0-828C-482C-802F-5D2D59BC3C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18E-8A50-46B3-ADCF-9E778089B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41E0-828C-482C-802F-5D2D59BC3C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18E-8A50-46B3-ADCF-9E778089B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41E0-828C-482C-802F-5D2D59BC3C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18E-8A50-46B3-ADCF-9E778089B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41E0-828C-482C-802F-5D2D59BC3C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18E-8A50-46B3-ADCF-9E778089B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F41E0-828C-482C-802F-5D2D59BC3C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918E-8A50-46B3-ADCF-9E778089B0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41E0-828C-482C-802F-5D2D59BC3C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7918E-8A50-46B3-ADCF-9E778089B0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C--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Data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byte:  Gray Level Image</a:t>
            </a:r>
            <a:endParaRPr lang="en-US" altLang="zh-CN" dirty="0" smtClean="0"/>
          </a:p>
          <a:p>
            <a:r>
              <a:rPr lang="en-US" altLang="zh-CN" dirty="0" smtClean="0"/>
              <a:t>ARGB: Color Image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 ARGB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{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Byte A;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Byte R;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Byte G;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Byte B;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Byte[,] </a:t>
            </a:r>
            <a:r>
              <a:rPr lang="en-US" altLang="zh-CN" dirty="0" err="1" smtClean="0"/>
              <a:t>LoadImg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ARGB[,] </a:t>
            </a:r>
            <a:r>
              <a:rPr lang="en-US" altLang="zh-CN" dirty="0" err="1" smtClean="0"/>
              <a:t>LoadColorImg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ShowImg</a:t>
            </a:r>
            <a:r>
              <a:rPr lang="en-US" altLang="zh-CN" dirty="0" smtClean="0"/>
              <a:t>(string title, byte[,]f);</a:t>
            </a:r>
            <a:endParaRPr lang="en-US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ShowImg</a:t>
            </a:r>
            <a:r>
              <a:rPr lang="en-US" altLang="zh-CN" dirty="0" smtClean="0"/>
              <a:t>(string title, ARGB[,]f);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Mathematical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double Sin(double a);</a:t>
            </a:r>
            <a:endParaRPr lang="en-US" altLang="zh-CN" sz="2800" dirty="0" smtClean="0"/>
          </a:p>
          <a:p>
            <a:r>
              <a:rPr lang="en-US" altLang="zh-CN" sz="2800" dirty="0" smtClean="0"/>
              <a:t>double Cos(double a);</a:t>
            </a:r>
            <a:endParaRPr lang="en-US" altLang="zh-CN" sz="2800" dirty="0" smtClean="0"/>
          </a:p>
          <a:p>
            <a:r>
              <a:rPr lang="en-US" altLang="zh-CN" sz="2800" dirty="0" smtClean="0"/>
              <a:t>double Atan2(double y ,double x);   </a:t>
            </a:r>
            <a:endParaRPr lang="en-US" altLang="zh-CN" sz="2800" dirty="0" smtClean="0"/>
          </a:p>
          <a:p>
            <a:r>
              <a:rPr lang="en-US" altLang="zh-CN" sz="2000" dirty="0" smtClean="0">
                <a:hlinkClick r:id="" action="ppaction://hlinkfile"/>
              </a:rPr>
              <a:t>Trigonometric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hlinkClick r:id="" action="ppaction://hlinkfile"/>
              </a:rPr>
              <a:t>functions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hlinkClick r:id="" action="ppaction://hlinkfile"/>
              </a:rPr>
              <a:t>use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hlinkClick r:id="" action="ppaction://hlinkfile"/>
              </a:rPr>
              <a:t>radian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hlinkClick r:id="" action="ppaction://hlinkfile"/>
              </a:rPr>
              <a:t>mode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hlinkClick r:id="" action="ppaction://hlinkfile"/>
              </a:rPr>
              <a:t>for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hlinkClick r:id="" action="ppaction://hlinkfile"/>
              </a:rPr>
              <a:t>angles.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051720" y="5445224"/>
            <a:ext cx="26642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051720" y="3573016"/>
            <a:ext cx="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051720" y="4221088"/>
            <a:ext cx="864096" cy="1224136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弧形 9"/>
          <p:cNvSpPr/>
          <p:nvPr/>
        </p:nvSpPr>
        <p:spPr>
          <a:xfrm>
            <a:off x="2123728" y="5085184"/>
            <a:ext cx="360040" cy="360040"/>
          </a:xfrm>
          <a:prstGeom prst="arc">
            <a:avLst>
              <a:gd name="adj1" fmla="val 16200000"/>
              <a:gd name="adj2" fmla="val 3090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3131840" y="3789040"/>
            <a:ext cx="1224136" cy="432048"/>
          </a:xfrm>
          <a:prstGeom prst="wedgeEllipseCallout">
            <a:avLst>
              <a:gd name="adj1" fmla="val -60549"/>
              <a:gd name="adj2" fmla="val 41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Mathematical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576" y="1700808"/>
          <a:ext cx="5400600" cy="3888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5375"/>
                <a:gridCol w="2025225"/>
              </a:tblGrid>
              <a:tr h="44439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777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double </a:t>
                      </a:r>
                      <a:r>
                        <a:rPr lang="en-US" altLang="zh-CN" dirty="0" err="1" smtClean="0"/>
                        <a:t>Sqrt</a:t>
                      </a:r>
                      <a:r>
                        <a:rPr lang="en-US" altLang="zh-CN" dirty="0" smtClean="0"/>
                        <a:t>(double x);   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1109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double </a:t>
                      </a:r>
                      <a:r>
                        <a:rPr lang="en-US" altLang="zh-CN" dirty="0" err="1" smtClean="0"/>
                        <a:t>Pow</a:t>
                      </a:r>
                      <a:r>
                        <a:rPr lang="en-US" altLang="zh-CN" dirty="0" smtClean="0"/>
                        <a:t>(double </a:t>
                      </a:r>
                      <a:r>
                        <a:rPr lang="en-US" altLang="zh-CN" dirty="0" err="1" smtClean="0"/>
                        <a:t>x,double</a:t>
                      </a:r>
                      <a:r>
                        <a:rPr lang="en-US" altLang="zh-CN" dirty="0" smtClean="0"/>
                        <a:t> y);  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77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double Exp(double x);       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776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double Rand();                        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Return</a:t>
                      </a:r>
                      <a:r>
                        <a:rPr lang="en-US" altLang="zh-CN" baseline="0" dirty="0" smtClean="0"/>
                        <a:t> random value [0..1]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427984" y="2204864"/>
          <a:ext cx="580701" cy="55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公式" r:id="rId1" imgW="5791200" imgH="5486400" progId="Equation.3">
                  <p:embed/>
                </p:oleObj>
              </mc:Choice>
              <mc:Fallback>
                <p:oleObj name="公式" r:id="rId1" imgW="5791200" imgH="5486400" progId="Equation.3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27984" y="2204864"/>
                        <a:ext cx="580701" cy="550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644008" y="2996952"/>
          <a:ext cx="455290" cy="485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3" imgW="4572000" imgH="4876800" progId="Equation.3">
                  <p:embed/>
                </p:oleObj>
              </mc:Choice>
              <mc:Fallback>
                <p:oleObj name="公式" r:id="rId3" imgW="4572000" imgH="4876800" progId="Equation.3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008" y="2996952"/>
                        <a:ext cx="455290" cy="48564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572000" y="4149080"/>
          <a:ext cx="442590" cy="54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5" imgW="3962400" imgH="4876800" progId="Equation.3">
                  <p:embed/>
                </p:oleObj>
              </mc:Choice>
              <mc:Fallback>
                <p:oleObj name="公式" r:id="rId5" imgW="3962400" imgH="4876800" progId="Equation.3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4149080"/>
                        <a:ext cx="442590" cy="54472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C--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67744" y="3212976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 Processing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83568" y="3429000"/>
            <a:ext cx="122413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C—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995936" y="3429000"/>
            <a:ext cx="1224136" cy="7920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C#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Source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580112" y="3284984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C# Compiler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236296" y="3284984"/>
            <a:ext cx="1584176" cy="10081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.Net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Assembly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1979712" y="3645024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707904" y="3717032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292080" y="3645024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7020272" y="3717032"/>
            <a:ext cx="21602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C--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C-- is a subset of C#</a:t>
            </a:r>
            <a:endParaRPr lang="en-US" altLang="zh-CN" dirty="0" smtClean="0"/>
          </a:p>
          <a:p>
            <a:r>
              <a:rPr lang="en-US" altLang="zh-CN" dirty="0" smtClean="0"/>
              <a:t>C-- is C# without OOP (Object Oriented Programming)</a:t>
            </a:r>
            <a:endParaRPr lang="en-US" altLang="zh-CN" dirty="0" smtClean="0"/>
          </a:p>
          <a:p>
            <a:r>
              <a:rPr lang="en-US" altLang="zh-CN" dirty="0" smtClean="0"/>
              <a:t>C-- is a Procedure Language (like C Language)</a:t>
            </a:r>
            <a:endParaRPr lang="en-US" altLang="zh-CN" dirty="0" smtClean="0"/>
          </a:p>
          <a:p>
            <a:r>
              <a:rPr lang="en-US" altLang="zh-CN" dirty="0" smtClean="0"/>
              <a:t>C-- is a Strongly typed Language</a:t>
            </a:r>
            <a:endParaRPr lang="en-US" altLang="zh-CN" dirty="0" smtClean="0"/>
          </a:p>
          <a:p>
            <a:r>
              <a:rPr lang="en-US" altLang="zh-CN" dirty="0" smtClean="0"/>
              <a:t> C– is a  compiled Language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Grama</a:t>
            </a:r>
            <a:r>
              <a:rPr lang="en-US" altLang="zh-CN" dirty="0" smtClean="0"/>
              <a:t> of C--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Just Like C#</a:t>
            </a:r>
            <a:endParaRPr lang="en-US" altLang="zh-CN" dirty="0" smtClean="0"/>
          </a:p>
          <a:p>
            <a:r>
              <a:rPr lang="en-US" altLang="zh-CN" dirty="0" smtClean="0"/>
              <a:t>C-- = C Language - Point + 2D dynamic Array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Type of C--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byte:  unsigned 8 bits integer 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: 32 bits integer</a:t>
            </a:r>
            <a:endParaRPr lang="en-US" altLang="zh-CN" dirty="0" smtClean="0"/>
          </a:p>
          <a:p>
            <a:r>
              <a:rPr lang="en-US" altLang="zh-CN" dirty="0" smtClean="0"/>
              <a:t>float: 32 bits real </a:t>
            </a:r>
            <a:endParaRPr lang="en-US" altLang="zh-CN" dirty="0" smtClean="0"/>
          </a:p>
          <a:p>
            <a:r>
              <a:rPr lang="en-US" altLang="zh-CN" dirty="0" smtClean="0"/>
              <a:t>double: 64 bits real</a:t>
            </a:r>
            <a:endParaRPr lang="en-US" altLang="zh-CN" dirty="0" smtClean="0"/>
          </a:p>
          <a:p>
            <a:r>
              <a:rPr lang="en-US" altLang="zh-CN" dirty="0" smtClean="0"/>
              <a:t>string: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D array: </a:t>
            </a:r>
            <a:r>
              <a:rPr lang="en-US" altLang="zh-CN" dirty="0" err="1" smtClean="0"/>
              <a:t>data_type</a:t>
            </a:r>
            <a:r>
              <a:rPr lang="en-US" altLang="zh-CN" dirty="0" smtClean="0"/>
              <a:t> []     //  </a:t>
            </a:r>
            <a:r>
              <a:rPr lang="en-US" altLang="zh-CN" sz="2000" dirty="0" smtClean="0">
                <a:solidFill>
                  <a:srgbClr val="92D050"/>
                </a:solidFill>
              </a:rPr>
              <a:t>[]:square brackets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r>
              <a:rPr lang="en-US" altLang="zh-CN" dirty="0" smtClean="0"/>
              <a:t>2D array: </a:t>
            </a:r>
            <a:r>
              <a:rPr lang="en-US" altLang="zh-CN" dirty="0" err="1" smtClean="0"/>
              <a:t>data_type</a:t>
            </a:r>
            <a:r>
              <a:rPr lang="en-US" altLang="zh-CN" dirty="0" smtClean="0"/>
              <a:t> [,]    //   </a:t>
            </a:r>
            <a:r>
              <a:rPr lang="zh-CN" altLang="en-US" dirty="0" smtClean="0"/>
              <a:t> </a:t>
            </a:r>
            <a:r>
              <a:rPr lang="en-US" altLang="zh-CN" sz="1800" dirty="0" smtClean="0">
                <a:solidFill>
                  <a:srgbClr val="92D050"/>
                </a:solidFill>
              </a:rPr>
              <a:t>,comma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lvl="2"/>
            <a:endParaRPr lang="en-US" altLang="zh-CN" dirty="0"/>
          </a:p>
          <a:p>
            <a:r>
              <a:rPr lang="en-US" altLang="zh-CN" dirty="0" smtClean="0"/>
              <a:t>Create Array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1D: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data_type</a:t>
            </a:r>
            <a:r>
              <a:rPr lang="en-US" altLang="zh-CN" dirty="0" smtClean="0"/>
              <a:t> [] </a:t>
            </a:r>
            <a:r>
              <a:rPr lang="en-US" altLang="zh-CN" dirty="0" err="1" smtClean="0"/>
              <a:t>array_name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data_type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2D: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err="1" smtClean="0"/>
              <a:t>datatype</a:t>
            </a:r>
            <a:r>
              <a:rPr lang="en-US" altLang="zh-CN" dirty="0" smtClean="0"/>
              <a:t>[,] </a:t>
            </a:r>
            <a:r>
              <a:rPr lang="en-US" altLang="zh-CN" dirty="0" err="1" smtClean="0"/>
              <a:t>array_name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[len0,len1]; 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 Array Size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1D:  </a:t>
            </a:r>
            <a:r>
              <a:rPr lang="en-US" altLang="zh-CN" dirty="0" err="1" smtClean="0"/>
              <a:t>a.Length</a:t>
            </a:r>
            <a:r>
              <a:rPr lang="en-US" altLang="zh-CN" dirty="0" smtClean="0"/>
              <a:t> or </a:t>
            </a:r>
            <a:r>
              <a:rPr lang="en-US" altLang="zh-CN" dirty="0" err="1" smtClean="0"/>
              <a:t>a.GetLength</a:t>
            </a:r>
            <a:r>
              <a:rPr lang="en-US" altLang="zh-CN" dirty="0" smtClean="0"/>
              <a:t>(0)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2D:  </a:t>
            </a:r>
            <a:r>
              <a:rPr lang="en-US" altLang="zh-CN" dirty="0" err="1" smtClean="0"/>
              <a:t>a.GetLength</a:t>
            </a:r>
            <a:r>
              <a:rPr lang="en-US" altLang="zh-CN" dirty="0" smtClean="0"/>
              <a:t>(0) ,</a:t>
            </a:r>
            <a:r>
              <a:rPr lang="en-US" altLang="zh-CN" dirty="0" err="1" smtClean="0"/>
              <a:t>a.GetLength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Just like C/C++,C#, Java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Mathematical: +,-,*,/,+=,-=,*=,/=,</a:t>
            </a:r>
            <a:endParaRPr lang="en-US" altLang="zh-CN" dirty="0" smtClean="0"/>
          </a:p>
          <a:p>
            <a:r>
              <a:rPr lang="en-US" altLang="zh-CN" dirty="0" smtClean="0"/>
              <a:t>Logical: &amp;&amp;, ||, !</a:t>
            </a:r>
            <a:endParaRPr lang="en-US" altLang="zh-CN" dirty="0" smtClean="0"/>
          </a:p>
          <a:p>
            <a:r>
              <a:rPr lang="en-US" altLang="zh-CN" dirty="0" smtClean="0"/>
              <a:t>Shift:&lt;&lt;,&gt;&gt;</a:t>
            </a:r>
            <a:endParaRPr lang="en-US" altLang="zh-CN" dirty="0" smtClean="0"/>
          </a:p>
          <a:p>
            <a:r>
              <a:rPr lang="en-US" altLang="zh-CN" dirty="0" smtClean="0"/>
              <a:t>Bits Operator:&amp;,|</a:t>
            </a:r>
            <a:endParaRPr lang="en-US" altLang="zh-CN" dirty="0" smtClean="0"/>
          </a:p>
          <a:p>
            <a:r>
              <a:rPr lang="en-US" altLang="zh-CN" dirty="0" smtClean="0"/>
              <a:t>Relational: &gt;,&gt;=,&lt;,&lt;=,==,!=</a:t>
            </a:r>
            <a:endParaRPr lang="en-US" altLang="zh-CN" dirty="0" smtClean="0"/>
          </a:p>
          <a:p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Statements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  <a:gridCol w="58429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Examples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Declaration 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baseline="0" dirty="0" smtClean="0"/>
                        <a:t> a;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dirty="0" smtClean="0"/>
                        <a:t>byte[,] b;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= 10;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B = new byte[100,100];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if (f[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en-US" altLang="zh-CN" dirty="0" smtClean="0"/>
                        <a:t>]&gt;128) g[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en-US" altLang="zh-CN" dirty="0" smtClean="0"/>
                        <a:t>] = 255;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else g[</a:t>
                      </a:r>
                      <a:r>
                        <a:rPr lang="en-US" altLang="zh-CN" dirty="0" err="1" smtClean="0"/>
                        <a:t>x,y</a:t>
                      </a:r>
                      <a:r>
                        <a:rPr lang="en-US" altLang="zh-CN" dirty="0" smtClean="0"/>
                        <a:t>]=0;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Iteration(loop)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for 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y=0;y&lt;</a:t>
                      </a:r>
                      <a:r>
                        <a:rPr lang="en-US" altLang="zh-CN" dirty="0" err="1" smtClean="0"/>
                        <a:t>h;y</a:t>
                      </a:r>
                      <a:r>
                        <a:rPr lang="en-US" altLang="zh-CN" dirty="0" smtClean="0"/>
                        <a:t>++)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{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}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While, do / while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Jump</a:t>
                      </a:r>
                      <a:r>
                        <a:rPr lang="en-US" altLang="zh-CN" baseline="0" dirty="0" smtClean="0"/>
                        <a:t> Statements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goto</a:t>
                      </a:r>
                      <a:r>
                        <a:rPr lang="en-US" altLang="zh-CN" dirty="0" smtClean="0"/>
                        <a:t>,  break, continue ,return 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</Words>
  <Application>WPS 演示</Application>
  <PresentationFormat>全屏显示(4:3)</PresentationFormat>
  <Paragraphs>157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Equation.3</vt:lpstr>
      <vt:lpstr>Equation.3</vt:lpstr>
      <vt:lpstr>Equation.3</vt:lpstr>
      <vt:lpstr>C-- Programming</vt:lpstr>
      <vt:lpstr>What is C--  </vt:lpstr>
      <vt:lpstr>What is C--</vt:lpstr>
      <vt:lpstr>Grama of C-- </vt:lpstr>
      <vt:lpstr>Data Type of C--</vt:lpstr>
      <vt:lpstr>Array</vt:lpstr>
      <vt:lpstr>Array</vt:lpstr>
      <vt:lpstr>Operators</vt:lpstr>
      <vt:lpstr>Statements</vt:lpstr>
      <vt:lpstr>Image Data Type</vt:lpstr>
      <vt:lpstr>Image Functions</vt:lpstr>
      <vt:lpstr>Mathematical Functions</vt:lpstr>
      <vt:lpstr>Mathematical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C-- Programming</dc:title>
  <dc:creator>梁毅军</dc:creator>
  <cp:lastModifiedBy>alex</cp:lastModifiedBy>
  <cp:revision>20</cp:revision>
  <dcterms:created xsi:type="dcterms:W3CDTF">2013-10-09T23:48:00Z</dcterms:created>
  <dcterms:modified xsi:type="dcterms:W3CDTF">2019-10-08T10:53:53Z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