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>
      <p:cViewPr varScale="1">
        <p:scale>
          <a:sx n="66" d="100"/>
          <a:sy n="66" d="100"/>
        </p:scale>
        <p:origin x="-63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F8FAF-2A94-4EB7-9847-55618137841D}" type="datetimeFigureOut">
              <a:rPr lang="zh-CN" altLang="en-US" smtClean="0"/>
              <a:pPr/>
              <a:t>2013-12-13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E01D-4CE4-4203-9BE5-CED27F19A8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10.2.6 More Advanced Techniques for Edge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Marr-</a:t>
            </a:r>
            <a:r>
              <a:rPr lang="en-US" altLang="zh-CN" dirty="0" err="1" smtClean="0"/>
              <a:t>Hildreth</a:t>
            </a:r>
            <a:r>
              <a:rPr lang="en-US" altLang="zh-CN" dirty="0" smtClean="0"/>
              <a:t> edge detector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55776" y="2420888"/>
          <a:ext cx="3096344" cy="1108568"/>
        </p:xfrm>
        <a:graphic>
          <a:graphicData uri="http://schemas.openxmlformats.org/presentationml/2006/ole">
            <p:oleObj spid="_x0000_s1026" name="公式" r:id="rId3" imgW="1028520" imgH="36828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07704" y="4149080"/>
          <a:ext cx="4954150" cy="1152128"/>
        </p:xfrm>
        <a:graphic>
          <a:graphicData uri="http://schemas.openxmlformats.org/presentationml/2006/ole">
            <p:oleObj spid="_x0000_s1027" name="公式" r:id="rId4" imgW="2184120" imgH="507960" progId="Equation.3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10.3.2 Basic Global </a:t>
            </a:r>
            <a:r>
              <a:rPr lang="en-US" altLang="zh-CN" dirty="0" err="1" smtClean="0"/>
              <a:t>Thresholding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Step 1:select an initial estimate for the global threshold, T</a:t>
            </a:r>
          </a:p>
          <a:p>
            <a:r>
              <a:rPr lang="en-US" altLang="zh-CN" dirty="0" smtClean="0"/>
              <a:t>Step 2:segment the image using T in 2 Groups:G1={(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)|f(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)&gt;</a:t>
            </a:r>
            <a:r>
              <a:rPr lang="en-US" altLang="zh-CN" dirty="0" err="1" smtClean="0"/>
              <a:t>Thr</a:t>
            </a:r>
            <a:r>
              <a:rPr lang="en-US" altLang="zh-CN" dirty="0" smtClean="0"/>
              <a:t>},G2={(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)|f(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thr</a:t>
            </a:r>
            <a:r>
              <a:rPr lang="en-US" altLang="zh-CN" dirty="0" smtClean="0"/>
              <a:t>)}</a:t>
            </a:r>
          </a:p>
          <a:p>
            <a:r>
              <a:rPr lang="en-US" altLang="zh-CN" dirty="0" smtClean="0"/>
              <a:t>Step 3:compute the average intensity values m1 for G1 and m2 for G2</a:t>
            </a:r>
          </a:p>
          <a:p>
            <a:r>
              <a:rPr lang="en-US" altLang="zh-CN" dirty="0" smtClean="0"/>
              <a:t>Step 4: compute a new threshold value: T=(m1+m2)/2;</a:t>
            </a:r>
          </a:p>
          <a:p>
            <a:r>
              <a:rPr lang="en-US" altLang="zh-CN" dirty="0" smtClean="0"/>
              <a:t>Repeat step 2 to step 4,until </a:t>
            </a:r>
            <a:r>
              <a:rPr lang="en-US" altLang="zh-CN" dirty="0" err="1" smtClean="0"/>
              <a:t>T_new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T_old</a:t>
            </a:r>
            <a:r>
              <a:rPr lang="en-US" altLang="zh-CN" dirty="0" smtClean="0"/>
              <a:t>&lt;ΔT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10.3.2 Basic Global </a:t>
            </a:r>
            <a:r>
              <a:rPr lang="en-US" altLang="zh-CN" dirty="0" err="1" smtClean="0"/>
              <a:t>Thresholding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684947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5" y="4725144"/>
            <a:ext cx="62296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</a:t>
            </a:r>
            <a:r>
              <a:rPr lang="en-US" altLang="zh-CN" smtClean="0"/>
              <a:t>Threshoding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211686" cy="24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5373216"/>
            <a:ext cx="61642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Connected-component labeling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Input                                     Output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2564904"/>
          <a:ext cx="3528392" cy="331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049"/>
                <a:gridCol w="441049"/>
                <a:gridCol w="441049"/>
                <a:gridCol w="441049"/>
                <a:gridCol w="441049"/>
                <a:gridCol w="441049"/>
                <a:gridCol w="441049"/>
                <a:gridCol w="441049"/>
              </a:tblGrid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60032" y="2636912"/>
          <a:ext cx="3528392" cy="331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049"/>
                <a:gridCol w="441049"/>
                <a:gridCol w="441049"/>
                <a:gridCol w="441049"/>
                <a:gridCol w="441049"/>
                <a:gridCol w="441049"/>
                <a:gridCol w="441049"/>
                <a:gridCol w="441049"/>
              </a:tblGrid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Connected-component labeling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Recursive function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Label(byte [,] f,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y,byte</a:t>
            </a:r>
            <a:r>
              <a:rPr lang="en-US" altLang="zh-CN" dirty="0" smtClean="0"/>
              <a:t> L)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f[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] = L;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if (f[x+1,y]==255) Label(f,x+1,y,L);</a:t>
            </a:r>
          </a:p>
          <a:p>
            <a:r>
              <a:rPr lang="en-US" altLang="zh-CN" dirty="0" smtClean="0"/>
              <a:t>	if (f[x-1,y]==255) Label(f,x-1,y,L);</a:t>
            </a:r>
          </a:p>
          <a:p>
            <a:r>
              <a:rPr lang="en-US" altLang="zh-CN" dirty="0" smtClean="0"/>
              <a:t>	if (f[x,y+1]==255) Label(f,x,y+1,L);</a:t>
            </a:r>
          </a:p>
          <a:p>
            <a:r>
              <a:rPr lang="en-US" altLang="zh-CN" dirty="0" smtClean="0"/>
              <a:t>	if (f[x,y-1]==255) Label(f,x,y-1,L);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Connected-component labeling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</a:p>
          <a:p>
            <a:pPr lvl="1"/>
            <a:r>
              <a:rPr lang="en-US" altLang="zh-CN" sz="2400" dirty="0" smtClean="0"/>
              <a:t>Number of </a:t>
            </a:r>
            <a:r>
              <a:rPr lang="en-US" altLang="zh-CN" sz="2400" dirty="0" smtClean="0"/>
              <a:t>Connected-Components = Lmax-L</a:t>
            </a:r>
            <a:r>
              <a:rPr lang="en-US" altLang="zh-CN" sz="2400" dirty="0" smtClean="0"/>
              <a:t>min+1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Separate each Connected-component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Marr-</a:t>
            </a:r>
            <a:r>
              <a:rPr lang="en-US" altLang="zh-CN" dirty="0" err="1" smtClean="0"/>
              <a:t>Hildreth</a:t>
            </a:r>
            <a:r>
              <a:rPr lang="en-US" altLang="zh-CN" dirty="0" smtClean="0"/>
              <a:t> edge detector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175" y="1708150"/>
            <a:ext cx="48196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5974" y="1846263"/>
            <a:ext cx="1510481" cy="415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2627784" y="5805264"/>
          <a:ext cx="3098825" cy="720080"/>
        </p:xfrm>
        <a:graphic>
          <a:graphicData uri="http://schemas.openxmlformats.org/presentationml/2006/ole">
            <p:oleObj spid="_x0000_s18433" name="公式" r:id="rId5" imgW="2184120" imgH="50796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Marr-</a:t>
            </a:r>
            <a:r>
              <a:rPr lang="en-US" altLang="zh-CN" dirty="0" err="1" smtClean="0"/>
              <a:t>Hildreth</a:t>
            </a:r>
            <a:r>
              <a:rPr lang="en-US" altLang="zh-CN" dirty="0" smtClean="0"/>
              <a:t> edge detector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115616" y="1988840"/>
          <a:ext cx="6096000" cy="746125"/>
        </p:xfrm>
        <a:graphic>
          <a:graphicData uri="http://schemas.openxmlformats.org/presentationml/2006/ole">
            <p:oleObj spid="_x0000_s14338" name="公式" r:id="rId3" imgW="1866600" imgH="22860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63688" y="3284984"/>
          <a:ext cx="5083175" cy="617538"/>
        </p:xfrm>
        <a:graphic>
          <a:graphicData uri="http://schemas.openxmlformats.org/presentationml/2006/ole">
            <p:oleObj spid="_x0000_s14339" name="公式" r:id="rId4" imgW="18795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Marr-</a:t>
            </a:r>
            <a:r>
              <a:rPr lang="en-US" altLang="zh-CN" dirty="0" err="1" smtClean="0"/>
              <a:t>Hildreth</a:t>
            </a:r>
            <a:r>
              <a:rPr lang="en-US" altLang="zh-CN" dirty="0" smtClean="0"/>
              <a:t> edge detector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1: filter the input image with Gaussian </a:t>
            </a:r>
            <a:r>
              <a:rPr lang="en-US" altLang="zh-CN" dirty="0" err="1" smtClean="0"/>
              <a:t>lowpass</a:t>
            </a:r>
            <a:r>
              <a:rPr lang="en-US" altLang="zh-CN" dirty="0" smtClean="0"/>
              <a:t> filter;</a:t>
            </a:r>
          </a:p>
          <a:p>
            <a:r>
              <a:rPr lang="en-US" altLang="zh-CN" dirty="0" smtClean="0"/>
              <a:t>Step 2:Compute the </a:t>
            </a:r>
            <a:r>
              <a:rPr lang="en-US" altLang="zh-CN" dirty="0" err="1" smtClean="0"/>
              <a:t>Laplacian</a:t>
            </a:r>
            <a:r>
              <a:rPr lang="en-US" altLang="zh-CN" dirty="0" smtClean="0"/>
              <a:t> of the image resulting from step 1;</a:t>
            </a:r>
          </a:p>
          <a:p>
            <a:r>
              <a:rPr lang="en-US" altLang="zh-CN" dirty="0" smtClean="0"/>
              <a:t>Step 3: find the zero crossing of the image from step 2;</a:t>
            </a:r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Canny edge detector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1:Smooth the input image with a Gaussian filter;</a:t>
            </a:r>
          </a:p>
          <a:p>
            <a:r>
              <a:rPr lang="en-US" altLang="zh-CN" dirty="0" smtClean="0"/>
              <a:t>Step 2:Compute the gradient magnitude and angle image;</a:t>
            </a:r>
          </a:p>
          <a:p>
            <a:r>
              <a:rPr lang="en-US" altLang="zh-CN" dirty="0" smtClean="0"/>
              <a:t>Step 3:Apply </a:t>
            </a:r>
            <a:r>
              <a:rPr lang="en-US" altLang="zh-CN" dirty="0" err="1" smtClean="0"/>
              <a:t>nonmaxima</a:t>
            </a:r>
            <a:r>
              <a:rPr lang="en-US" altLang="zh-CN" dirty="0" smtClean="0"/>
              <a:t> suppression to the gradient magnitude image;</a:t>
            </a:r>
          </a:p>
          <a:p>
            <a:r>
              <a:rPr lang="en-US" altLang="zh-CN" dirty="0" smtClean="0"/>
              <a:t>Step 4: use double </a:t>
            </a:r>
            <a:r>
              <a:rPr lang="en-US" altLang="zh-CN" dirty="0" err="1" smtClean="0"/>
              <a:t>thresholding</a:t>
            </a:r>
            <a:r>
              <a:rPr lang="en-US" altLang="zh-CN" dirty="0" smtClean="0"/>
              <a:t> and connectivity analysis to detect and link edge;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 </a:t>
            </a:r>
            <a:r>
              <a:rPr lang="en-US" altLang="zh-CN" dirty="0" err="1" smtClean="0"/>
              <a:t>Thresholding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10.3.1 Foundation</a:t>
            </a:r>
          </a:p>
          <a:p>
            <a:pPr lvl="1"/>
            <a:r>
              <a:rPr lang="en-US" altLang="zh-CN" dirty="0" smtClean="0"/>
              <a:t>The basic of intensity  </a:t>
            </a:r>
            <a:r>
              <a:rPr lang="en-US" altLang="zh-CN" dirty="0" err="1" smtClean="0"/>
              <a:t>thresholding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67744" y="3140968"/>
          <a:ext cx="3780420" cy="1008112"/>
        </p:xfrm>
        <a:graphic>
          <a:graphicData uri="http://schemas.openxmlformats.org/presentationml/2006/ole">
            <p:oleObj spid="_x0000_s15362" name="公式" r:id="rId3" imgW="17143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 </a:t>
            </a:r>
            <a:r>
              <a:rPr lang="en-US" altLang="zh-CN" dirty="0" err="1" smtClean="0"/>
              <a:t>Thresholding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642202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8975" y="2039938"/>
            <a:ext cx="1526325" cy="203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 </a:t>
            </a:r>
            <a:r>
              <a:rPr lang="en-US" altLang="zh-CN" dirty="0" err="1" smtClean="0"/>
              <a:t>Thresholding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8377"/>
            <a:ext cx="8229600" cy="438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 </a:t>
            </a:r>
            <a:r>
              <a:rPr lang="en-US" altLang="zh-CN" dirty="0" err="1" smtClean="0"/>
              <a:t>Thresholding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1049"/>
            <a:ext cx="8229600" cy="440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362</Words>
  <Application>Microsoft Office PowerPoint</Application>
  <PresentationFormat>全屏显示(4:3)</PresentationFormat>
  <Paragraphs>172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公式</vt:lpstr>
      <vt:lpstr>10.2.6 More Advanced Techniques for Edge Detection</vt:lpstr>
      <vt:lpstr>The Marr-Hildreth edge detector</vt:lpstr>
      <vt:lpstr>The Marr-Hildreth edge detector</vt:lpstr>
      <vt:lpstr>The Marr-Hildreth edge detector</vt:lpstr>
      <vt:lpstr>Canny edge detector</vt:lpstr>
      <vt:lpstr>10.3 Thresholding</vt:lpstr>
      <vt:lpstr>10.3 Thresholding</vt:lpstr>
      <vt:lpstr>10.3 Thresholding</vt:lpstr>
      <vt:lpstr>10.3 Thresholding</vt:lpstr>
      <vt:lpstr>10.3.2 Basic Global Thresholding</vt:lpstr>
      <vt:lpstr>10.3.2 Basic Global Thresholding</vt:lpstr>
      <vt:lpstr>Local Threshoding</vt:lpstr>
      <vt:lpstr>Connected-component labeling</vt:lpstr>
      <vt:lpstr>Connected-component labeling</vt:lpstr>
      <vt:lpstr>Connected-component labeling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10.2.6 More Advanced Techniques for Edge Detection</dc:title>
  <dc:creator>梁毅军</dc:creator>
  <cp:lastModifiedBy>梁毅军</cp:lastModifiedBy>
  <cp:revision>15</cp:revision>
  <dcterms:created xsi:type="dcterms:W3CDTF">2013-10-18T06:36:47Z</dcterms:created>
  <dcterms:modified xsi:type="dcterms:W3CDTF">2013-12-13T09:32:13Z</dcterms:modified>
</cp:coreProperties>
</file>