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BF06-47E2-4D6F-87E7-7A0BDC7E37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63C8-DE3F-4942-93E0-779ECD016F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10</a:t>
            </a:r>
            <a:br>
              <a:rPr lang="en-US" altLang="zh-CN" dirty="0" smtClean="0"/>
            </a:br>
            <a:r>
              <a:rPr lang="en-US" altLang="zh-CN" dirty="0" smtClean="0"/>
              <a:t>Image Segmentation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10.2.4 Edge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Step, ramp and roof edge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2780928"/>
            <a:ext cx="51292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852936"/>
            <a:ext cx="174271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10.2.4 Edge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268760"/>
            <a:ext cx="674269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340768"/>
            <a:ext cx="1944216" cy="365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10.2.4 Edge Models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052736"/>
            <a:ext cx="3384376" cy="501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6021264"/>
            <a:ext cx="6444208" cy="88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10.2.5 Basic Edge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image gradient and its properties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Gradient  </a:t>
            </a:r>
            <a:endParaRPr lang="zh-CN" altLang="en-US" dirty="0"/>
          </a:p>
        </p:txBody>
      </p:sp>
      <p:graphicFrame>
        <p:nvGraphicFramePr>
          <p:cNvPr id="6149" name="内容占位符 3"/>
          <p:cNvGraphicFramePr>
            <a:graphicFrameLocks noChangeAspect="1"/>
          </p:cNvGraphicFramePr>
          <p:nvPr/>
        </p:nvGraphicFramePr>
        <p:xfrm>
          <a:off x="2915816" y="2996952"/>
          <a:ext cx="37449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43586400" imgH="19507200" progId="Equation.3">
                  <p:embed/>
                </p:oleObj>
              </mc:Choice>
              <mc:Fallback>
                <p:oleObj name="公式" r:id="rId1" imgW="43586400" imgH="19507200" progId="Equation.3">
                  <p:embed/>
                  <p:pic>
                    <p:nvPicPr>
                      <p:cNvPr id="0" name="内容占位符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816" y="2996952"/>
                        <a:ext cx="3744912" cy="167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image gradient and its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(length) of gradient vector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Direction of gradient vector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87624" y="4221088"/>
          <a:ext cx="26971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29870400" imgH="11582400" progId="Equation.3">
                  <p:embed/>
                </p:oleObj>
              </mc:Choice>
              <mc:Fallback>
                <p:oleObj name="公式" r:id="rId1" imgW="29870400" imgH="115824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624" y="4221088"/>
                        <a:ext cx="2697162" cy="1044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75656" y="2492896"/>
          <a:ext cx="47339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47548800" imgH="7315200" progId="Equation.3">
                  <p:embed/>
                </p:oleObj>
              </mc:Choice>
              <mc:Fallback>
                <p:oleObj name="公式" r:id="rId3" imgW="47548800" imgH="7315200" progId="Equation.3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492896"/>
                        <a:ext cx="4733925" cy="728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763688" y="5445224"/>
          <a:ext cx="59880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51206400" imgH="5791200" progId="Equation.3">
                  <p:embed/>
                </p:oleObj>
              </mc:Choice>
              <mc:Fallback>
                <p:oleObj name="公式" r:id="rId5" imgW="51206400" imgH="5791200" progId="Equation.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5445224"/>
                        <a:ext cx="5988050" cy="676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image gradient and its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628800"/>
            <a:ext cx="827484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509120"/>
            <a:ext cx="6144761" cy="92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operators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899592" y="1700808"/>
          <a:ext cx="3624064" cy="64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52730400" imgH="9448800" progId="Equation.3">
                  <p:embed/>
                </p:oleObj>
              </mc:Choice>
              <mc:Fallback>
                <p:oleObj name="公式" r:id="rId1" imgW="52730400" imgH="9448800" progId="Equation.3">
                  <p:embed/>
                  <p:pic>
                    <p:nvPicPr>
                      <p:cNvPr id="0" name="内容占位符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592" y="1700808"/>
                        <a:ext cx="3624064" cy="6493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内容占位符 3"/>
          <p:cNvGraphicFramePr>
            <a:graphicFrameLocks noChangeAspect="1"/>
          </p:cNvGraphicFramePr>
          <p:nvPr/>
        </p:nvGraphicFramePr>
        <p:xfrm>
          <a:off x="971600" y="2636912"/>
          <a:ext cx="36449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53035200" imgH="10058400" progId="Equation.3">
                  <p:embed/>
                </p:oleObj>
              </mc:Choice>
              <mc:Fallback>
                <p:oleObj name="公式" r:id="rId3" imgW="53035200" imgH="10058400" progId="Equation.3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636912"/>
                        <a:ext cx="3644900" cy="692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717032"/>
            <a:ext cx="366228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3356992"/>
            <a:ext cx="241289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1196752"/>
            <a:ext cx="2736304" cy="549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556792"/>
            <a:ext cx="2232248" cy="42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1628800"/>
            <a:ext cx="582831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556792"/>
            <a:ext cx="1440160" cy="433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Combining the gradient with </a:t>
            </a:r>
            <a:r>
              <a:rPr lang="en-US" altLang="zh-CN" sz="3600" dirty="0" err="1" smtClean="0"/>
              <a:t>thresholding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331640" y="2348880"/>
          <a:ext cx="6096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39014400" imgH="10972800" progId="Equation.3">
                  <p:embed/>
                </p:oleObj>
              </mc:Choice>
              <mc:Fallback>
                <p:oleObj name="公式" r:id="rId1" imgW="39014400" imgH="10972800" progId="Equation.3">
                  <p:embed/>
                  <p:pic>
                    <p:nvPicPr>
                      <p:cNvPr id="0" name="内容占位符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640" y="2348880"/>
                        <a:ext cx="6096000" cy="171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Image Segmentation?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Background / Foreground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Combining the gradient with </a:t>
            </a:r>
            <a:r>
              <a:rPr lang="en-US" altLang="zh-CN" sz="3600" dirty="0" err="1" smtClean="0"/>
              <a:t>thresholding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412776"/>
            <a:ext cx="835816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581128"/>
            <a:ext cx="778473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R: entire Image</a:t>
            </a:r>
            <a:endParaRPr lang="en-US" altLang="zh-CN" dirty="0" smtClean="0"/>
          </a:p>
          <a:p>
            <a:r>
              <a:rPr lang="en-US" altLang="zh-CN" dirty="0" smtClean="0"/>
              <a:t>Partitions R into n  sub regions R1,R2,Rn</a:t>
            </a:r>
            <a:endParaRPr lang="en-US" altLang="zh-CN" dirty="0" smtClean="0"/>
          </a:p>
          <a:p>
            <a:pPr marL="971550" lvl="1" indent="-514350">
              <a:buAutoNum type="alphaLcParenBoth"/>
            </a:pPr>
            <a:r>
              <a:rPr lang="en-US" altLang="zh-CN" dirty="0" smtClean="0"/>
              <a:t>U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  = R</a:t>
            </a:r>
            <a:endParaRPr lang="en-US" altLang="zh-CN" dirty="0" smtClean="0"/>
          </a:p>
          <a:p>
            <a:pPr marL="971550" lvl="1" indent="-514350">
              <a:buAutoNum type="alphaLcParenBoth"/>
            </a:pPr>
            <a:r>
              <a:rPr lang="en-US" altLang="zh-CN" dirty="0" err="1" smtClean="0"/>
              <a:t>Ri</a:t>
            </a:r>
            <a:r>
              <a:rPr lang="en-US" altLang="zh-CN" dirty="0" smtClean="0"/>
              <a:t> is Connected set</a:t>
            </a:r>
            <a:endParaRPr lang="en-US" altLang="zh-CN" dirty="0" smtClean="0"/>
          </a:p>
          <a:p>
            <a:pPr marL="971550" lvl="1" indent="-514350">
              <a:buAutoNum type="alphaLcParenBoth"/>
            </a:pPr>
            <a:r>
              <a:rPr lang="en-US" altLang="zh-CN" dirty="0" err="1" smtClean="0"/>
              <a:t>Ri</a:t>
            </a:r>
            <a:r>
              <a:rPr lang="en-US" altLang="zh-CN" dirty="0" smtClean="0"/>
              <a:t> </a:t>
            </a:r>
            <a:r>
              <a:rPr lang="zh-CN" altLang="en-US" dirty="0" smtClean="0"/>
              <a:t>∩ </a:t>
            </a:r>
            <a:r>
              <a:rPr lang="en-US" altLang="zh-CN" dirty="0" err="1" smtClean="0"/>
              <a:t>Rj</a:t>
            </a:r>
            <a:r>
              <a:rPr lang="en-US" altLang="zh-CN" dirty="0" smtClean="0"/>
              <a:t> =</a:t>
            </a:r>
            <a:r>
              <a:rPr lang="zh-CN" altLang="en-US" dirty="0" smtClean="0"/>
              <a:t>  </a:t>
            </a:r>
            <a:r>
              <a:rPr lang="en-US" altLang="zh-CN" i="1" dirty="0" smtClean="0"/>
              <a:t>ф (</a:t>
            </a:r>
            <a:r>
              <a:rPr lang="en-US" altLang="zh-CN" i="1" dirty="0" err="1" smtClean="0"/>
              <a:t>empyti</a:t>
            </a:r>
            <a:r>
              <a:rPr lang="en-US" altLang="zh-CN" i="1" dirty="0" smtClean="0"/>
              <a:t>)</a:t>
            </a:r>
            <a:endParaRPr lang="en-US" altLang="zh-CN" i="1" dirty="0" smtClean="0"/>
          </a:p>
          <a:p>
            <a:pPr marL="971550" lvl="1" indent="-514350">
              <a:buAutoNum type="alphaLcParenBoth"/>
            </a:pPr>
            <a:r>
              <a:rPr lang="en-US" altLang="zh-CN" i="1" dirty="0" smtClean="0"/>
              <a:t>Q(</a:t>
            </a:r>
            <a:r>
              <a:rPr lang="en-US" altLang="zh-CN" i="1" dirty="0" err="1" smtClean="0"/>
              <a:t>Ri</a:t>
            </a:r>
            <a:r>
              <a:rPr lang="en-US" altLang="zh-CN" i="1" dirty="0" smtClean="0"/>
              <a:t>) = True for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=1,2,…,n</a:t>
            </a:r>
            <a:endParaRPr lang="en-US" altLang="zh-CN" i="1" dirty="0" smtClean="0"/>
          </a:p>
          <a:p>
            <a:pPr marL="971550" lvl="1" indent="-514350">
              <a:buAutoNum type="alphaLcParenBoth"/>
            </a:pPr>
            <a:r>
              <a:rPr lang="en-US" altLang="zh-CN" i="1" dirty="0" smtClean="0"/>
              <a:t>Q(</a:t>
            </a:r>
            <a:r>
              <a:rPr lang="en-US" altLang="zh-CN" i="1" dirty="0" err="1" smtClean="0"/>
              <a:t>Ri</a:t>
            </a:r>
            <a:r>
              <a:rPr lang="en-US" altLang="zh-CN" i="1" dirty="0" smtClean="0"/>
              <a:t> U </a:t>
            </a:r>
            <a:r>
              <a:rPr lang="en-US" altLang="zh-CN" i="1" dirty="0" err="1" smtClean="0"/>
              <a:t>Rj</a:t>
            </a:r>
            <a:r>
              <a:rPr lang="en-US" altLang="zh-CN" i="1" dirty="0" smtClean="0"/>
              <a:t>)=false, for any adjacent regions </a:t>
            </a:r>
            <a:r>
              <a:rPr lang="en-US" altLang="zh-CN" i="1" smtClean="0"/>
              <a:t>Ri,Rj 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10.2 Point, Line and Edge Detection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10.2.1 Background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35150" y="2565400"/>
          <a:ext cx="25812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30784800" imgH="9448800" progId="Equation.3">
                  <p:embed/>
                </p:oleObj>
              </mc:Choice>
              <mc:Fallback>
                <p:oleObj name="公式" r:id="rId1" imgW="30784800" imgH="9448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565400"/>
                        <a:ext cx="2581275" cy="792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763713" y="3933825"/>
          <a:ext cx="45640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49377600" imgH="10058400" progId="Equation.3">
                  <p:embed/>
                </p:oleObj>
              </mc:Choice>
              <mc:Fallback>
                <p:oleObj name="公式" r:id="rId3" imgW="49377600" imgH="10058400" progId="Equation.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933825"/>
                        <a:ext cx="4564062" cy="928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10.2.1 Background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88639"/>
            <a:ext cx="6984776" cy="652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10.2.2 Detection of Isolated Point</a:t>
            </a:r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395536" y="1844824"/>
          <a:ext cx="7736265" cy="144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88392000" imgH="16459200" progId="Equation.3">
                  <p:embed/>
                </p:oleObj>
              </mc:Choice>
              <mc:Fallback>
                <p:oleObj name="公式" r:id="rId1" imgW="88392000" imgH="164592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536" y="1844824"/>
                        <a:ext cx="7736265" cy="144030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31640" y="4149080"/>
          <a:ext cx="474115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42367200" imgH="11582400" progId="Equation.3">
                  <p:embed/>
                </p:oleObj>
              </mc:Choice>
              <mc:Fallback>
                <p:oleObj name="公式" r:id="rId3" imgW="42367200" imgH="115824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4149080"/>
                        <a:ext cx="4741158" cy="12961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188640"/>
            <a:ext cx="862201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10.2.3 </a:t>
            </a:r>
            <a:r>
              <a:rPr lang="en-US" altLang="zh-CN" smtClean="0"/>
              <a:t>Line Detection(10.21)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1556792"/>
            <a:ext cx="45193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812" y="1803400"/>
            <a:ext cx="1853580" cy="383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10.2.3 Line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 Detection Mask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2708919"/>
            <a:ext cx="8496944" cy="23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WPS 演示</Application>
  <PresentationFormat>全屏显示(4:3)</PresentationFormat>
  <Paragraphs>68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Chapter 10 Image Segmentation</vt:lpstr>
      <vt:lpstr>10.1 Fundamentals</vt:lpstr>
      <vt:lpstr>10.1 Fundamentals</vt:lpstr>
      <vt:lpstr>10.2 Point, Line and Edge Detection </vt:lpstr>
      <vt:lpstr>10.2.1 Background</vt:lpstr>
      <vt:lpstr>10.2.2 Detection of Isolated Point</vt:lpstr>
      <vt:lpstr>PowerPoint 演示文稿</vt:lpstr>
      <vt:lpstr>10.2.3 Line Detection(10.21)</vt:lpstr>
      <vt:lpstr>10.2.3 Line Detection</vt:lpstr>
      <vt:lpstr>10.2.4 Edge Models</vt:lpstr>
      <vt:lpstr>10.2.4 Edge Models</vt:lpstr>
      <vt:lpstr>10.2.4 Edge Models</vt:lpstr>
      <vt:lpstr>10.2.5 Basic Edge Detection</vt:lpstr>
      <vt:lpstr>The image gradient and its properties</vt:lpstr>
      <vt:lpstr>The image gradient and its properties</vt:lpstr>
      <vt:lpstr>Gradient operators</vt:lpstr>
      <vt:lpstr>Gradient operators</vt:lpstr>
      <vt:lpstr>PowerPoint 演示文稿</vt:lpstr>
      <vt:lpstr>Combining the gradient with thresholding</vt:lpstr>
      <vt:lpstr>Combining the gradient with thresholding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Image Segmentation</dc:title>
  <dc:creator>梁毅军</dc:creator>
  <cp:lastModifiedBy>alex</cp:lastModifiedBy>
  <cp:revision>10</cp:revision>
  <dcterms:created xsi:type="dcterms:W3CDTF">2013-10-16T21:58:00Z</dcterms:created>
  <dcterms:modified xsi:type="dcterms:W3CDTF">2018-11-22T03:16:12Z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