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2" r:id="rId5"/>
    <p:sldId id="261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81" r:id="rId17"/>
    <p:sldId id="258" r:id="rId18"/>
    <p:sldId id="259" r:id="rId19"/>
    <p:sldId id="279" r:id="rId20"/>
    <p:sldId id="280" r:id="rId21"/>
    <p:sldId id="271" r:id="rId22"/>
    <p:sldId id="272" r:id="rId23"/>
    <p:sldId id="277" r:id="rId24"/>
    <p:sldId id="273" r:id="rId25"/>
    <p:sldId id="276" r:id="rId26"/>
    <p:sldId id="274" r:id="rId27"/>
    <p:sldId id="27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7DEB-0503-4AD6-8FC4-461FD07A5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24985-39E7-4B4D-ADE8-F7E1E1B6A6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11 </a:t>
            </a:r>
            <a:br>
              <a:rPr lang="en-US" altLang="zh-CN" dirty="0" smtClean="0"/>
            </a:br>
            <a:r>
              <a:rPr lang="en-US" altLang="zh-CN" dirty="0" smtClean="0"/>
              <a:t>Image </a:t>
            </a:r>
            <a:r>
              <a:rPr lang="en-US" altLang="zh-CN" dirty="0"/>
              <a:t>Analysis and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Corner Detection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Corner is the point of maximum curvature in a curve.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of chain code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Shape description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Thinning </a:t>
            </a:r>
            <a:r>
              <a:rPr lang="en-US" altLang="zh-CN" b="1" dirty="0" smtClean="0"/>
              <a:t>Algorithm (Demo)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Skeleton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Fingerprint Recognition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zh-CN" dirty="0" smtClean="0"/>
              <a:t>Horizontal &amp; Vertical Line Detection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Horizontal integral projecting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Vertical integral projection  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24128" y="2204864"/>
          <a:ext cx="3096344" cy="120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27432000" imgH="10668000" progId="Equation.3">
                  <p:embed/>
                </p:oleObj>
              </mc:Choice>
              <mc:Fallback>
                <p:oleObj name="公式" r:id="rId1" imgW="27432000" imgH="106680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4128" y="2204864"/>
                        <a:ext cx="3096344" cy="12041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418138" y="4165600"/>
          <a:ext cx="31305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27736800" imgH="10363200" progId="Equation.3">
                  <p:embed/>
                </p:oleObj>
              </mc:Choice>
              <mc:Fallback>
                <p:oleObj name="公式" r:id="rId3" imgW="27736800" imgH="10363200" progId="Equation.3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138" y="4165600"/>
                        <a:ext cx="3130550" cy="1169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of line (Slope - intercept)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213px-R_theta_line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7584" y="2708920"/>
            <a:ext cx="3600400" cy="3025688"/>
          </a:xfrm>
          <a:prstGeom prst="rect">
            <a:avLst/>
          </a:prstGeom>
        </p:spPr>
      </p:pic>
      <p:pic>
        <p:nvPicPr>
          <p:cNvPr id="5" name="图片 4" descr="dd0879191cd59006c4a9badb7d4359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708920"/>
            <a:ext cx="3681783" cy="845815"/>
          </a:xfrm>
          <a:prstGeom prst="rect">
            <a:avLst/>
          </a:prstGeom>
        </p:spPr>
      </p:pic>
      <p:pic>
        <p:nvPicPr>
          <p:cNvPr id="6" name="图片 5" descr="9017fd686e1d76033b28aa3147f29c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4437112"/>
            <a:ext cx="3912435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611560" y="1700808"/>
            <a:ext cx="7970499" cy="2736304"/>
            <a:chOff x="1058" y="1165"/>
            <a:chExt cx="3644" cy="1251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58" y="1165"/>
              <a:ext cx="3644" cy="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058" y="1165"/>
              <a:ext cx="3648" cy="1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56" name="Group 8"/>
          <p:cNvGrpSpPr>
            <a:grpSpLocks noChangeAspect="1"/>
          </p:cNvGrpSpPr>
          <p:nvPr/>
        </p:nvGrpSpPr>
        <p:grpSpPr bwMode="auto">
          <a:xfrm>
            <a:off x="683568" y="4797152"/>
            <a:ext cx="7848872" cy="1068411"/>
            <a:chOff x="1020" y="3067"/>
            <a:chExt cx="3776" cy="514"/>
          </a:xfrm>
        </p:grpSpPr>
        <p:sp>
          <p:nvSpPr>
            <p:cNvPr id="20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1020" y="3067"/>
              <a:ext cx="3776" cy="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20" y="3067"/>
              <a:ext cx="3779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5667227"/>
            <a:ext cx="7189365" cy="119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1508125" y="1624013"/>
            <a:ext cx="6520259" cy="3881065"/>
            <a:chOff x="950" y="1023"/>
            <a:chExt cx="3859" cy="2297"/>
          </a:xfrm>
        </p:grpSpPr>
        <p:sp>
          <p:nvSpPr>
            <p:cNvPr id="3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950" y="1023"/>
              <a:ext cx="3859" cy="2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0" y="1023"/>
              <a:ext cx="3862" cy="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specify subdivisions in the parameter space (Parameter space =&gt;accumulator space) </a:t>
            </a:r>
            <a:endParaRPr lang="en-US" altLang="zh-CN" dirty="0" smtClean="0"/>
          </a:p>
          <a:p>
            <a:r>
              <a:rPr lang="en-US" altLang="zh-CN" dirty="0" smtClean="0"/>
              <a:t>For each edge pixel 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), [Vote operation]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The position in accumulator space of local maxima point is the parameter of line in the input image.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3212976"/>
          <a:ext cx="3168352" cy="18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48158400" imgH="28041600" progId="Equation.3">
                  <p:embed/>
                </p:oleObj>
              </mc:Choice>
              <mc:Fallback>
                <p:oleObj name="公式" r:id="rId1" imgW="48158400" imgH="280416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7744" y="3212976"/>
                        <a:ext cx="3168352" cy="1844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Hough Transform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Circle detection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Ellipse detection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How to accelerate Hough transform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Using the gradient direction to reduce the number of votes</a:t>
            </a:r>
            <a:endParaRPr lang="en-US" altLang="zh-CN" b="1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following algorithm</a:t>
            </a: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437112"/>
            <a:ext cx="783349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100" name="Group 4"/>
          <p:cNvGrpSpPr>
            <a:grpSpLocks noChangeAspect="1"/>
          </p:cNvGrpSpPr>
          <p:nvPr/>
        </p:nvGrpSpPr>
        <p:grpSpPr bwMode="auto">
          <a:xfrm>
            <a:off x="467544" y="2420888"/>
            <a:ext cx="7748774" cy="1504429"/>
            <a:chOff x="1096" y="1894"/>
            <a:chExt cx="3214" cy="624"/>
          </a:xfrm>
        </p:grpSpPr>
        <p:sp>
          <p:nvSpPr>
            <p:cNvPr id="409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96" y="1894"/>
              <a:ext cx="3214" cy="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6" y="1894"/>
              <a:ext cx="3218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2D moment of order (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) of a digital image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of size MXN: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9752" y="3212976"/>
          <a:ext cx="3257769" cy="94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36880800" imgH="10668000" progId="Equation.3">
                  <p:embed/>
                </p:oleObj>
              </mc:Choice>
              <mc:Fallback>
                <p:oleObj name="公式" r:id="rId1" imgW="36880800" imgH="106680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752" y="3212976"/>
                        <a:ext cx="3257769" cy="9423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2D central moment of order (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) of a digital image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of size MXN: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3728" y="2852936"/>
          <a:ext cx="5303617" cy="107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52425600" imgH="10668000" progId="Equation.3">
                  <p:embed/>
                </p:oleObj>
              </mc:Choice>
              <mc:Fallback>
                <p:oleObj name="公式" r:id="rId1" imgW="52425600" imgH="10668000" progId="Equation.3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3728" y="2852936"/>
                        <a:ext cx="5303617" cy="10799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9792" y="4221088"/>
          <a:ext cx="316835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25603200" imgH="10363200" progId="Equation.3">
                  <p:embed/>
                </p:oleObj>
              </mc:Choice>
              <mc:Fallback>
                <p:oleObj name="公式" r:id="rId3" imgW="25603200" imgH="103632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221088"/>
                        <a:ext cx="3168352" cy="9361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is a binary image,……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Normalized central moment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2780928"/>
          <a:ext cx="3260531" cy="10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35052000" imgH="10972800" progId="Equation.3">
                  <p:embed/>
                </p:oleObj>
              </mc:Choice>
              <mc:Fallback>
                <p:oleObj name="公式" r:id="rId1" imgW="35052000" imgH="109728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776" y="2780928"/>
                        <a:ext cx="3260531" cy="1020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of seven invariant moments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7664" y="2780927"/>
          <a:ext cx="4320480" cy="214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32613600" imgH="16154400" progId="Equation.3">
                  <p:embed/>
                </p:oleObj>
              </mc:Choice>
              <mc:Fallback>
                <p:oleObj name="公式" r:id="rId1" imgW="32613600" imgH="161544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664" y="2780927"/>
                        <a:ext cx="4320480" cy="21400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77938" y="4994275"/>
            <a:ext cx="645953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8488" y="1728788"/>
            <a:ext cx="5400675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Moment Invariants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08304" y="1772816"/>
            <a:ext cx="139577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772" name="Group 4"/>
          <p:cNvGrpSpPr>
            <a:grpSpLocks noChangeAspect="1"/>
          </p:cNvGrpSpPr>
          <p:nvPr/>
        </p:nvGrpSpPr>
        <p:grpSpPr bwMode="auto">
          <a:xfrm>
            <a:off x="467544" y="1628800"/>
            <a:ext cx="6669661" cy="2376264"/>
            <a:chOff x="884" y="1117"/>
            <a:chExt cx="2731" cy="973"/>
          </a:xfrm>
        </p:grpSpPr>
        <p:sp>
          <p:nvSpPr>
            <p:cNvPr id="327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4" y="1117"/>
              <a:ext cx="2731" cy="9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84" y="1117"/>
              <a:ext cx="2734" cy="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following algorithm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Input: f(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),binary image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Output: {(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)},closed digital path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following algorithm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5076056" y="2924944"/>
          <a:ext cx="3322712" cy="319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398630"/>
                <a:gridCol w="415339"/>
                <a:gridCol w="415339"/>
                <a:gridCol w="415339"/>
                <a:gridCol w="415339"/>
                <a:gridCol w="415339"/>
                <a:gridCol w="415339"/>
              </a:tblGrid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p6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p7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p8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p9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p5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p4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内容占位符 3"/>
          <p:cNvGraphicFramePr/>
          <p:nvPr/>
        </p:nvGraphicFramePr>
        <p:xfrm>
          <a:off x="683568" y="2924944"/>
          <a:ext cx="3322712" cy="319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339"/>
                <a:gridCol w="415339"/>
                <a:gridCol w="415339"/>
                <a:gridCol w="415339"/>
                <a:gridCol w="415339"/>
                <a:gridCol w="415339"/>
                <a:gridCol w="415339"/>
                <a:gridCol w="415339"/>
              </a:tblGrid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Boundary following algorithm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5076056" y="2924944"/>
          <a:ext cx="3322712" cy="319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398630"/>
                <a:gridCol w="415339"/>
                <a:gridCol w="415339"/>
                <a:gridCol w="415339"/>
                <a:gridCol w="415339"/>
                <a:gridCol w="415339"/>
                <a:gridCol w="415339"/>
              </a:tblGrid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p6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p7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p8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p9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p5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p4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p2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p13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内容占位符 3"/>
          <p:cNvGraphicFramePr/>
          <p:nvPr/>
        </p:nvGraphicFramePr>
        <p:xfrm>
          <a:off x="683568" y="2924944"/>
          <a:ext cx="3322712" cy="3196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339"/>
                <a:gridCol w="415339"/>
                <a:gridCol w="415339"/>
                <a:gridCol w="415339"/>
                <a:gridCol w="415339"/>
                <a:gridCol w="415339"/>
                <a:gridCol w="415339"/>
                <a:gridCol w="415339"/>
              </a:tblGrid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99619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5" y="1772816"/>
            <a:ext cx="573032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1" y="1700808"/>
            <a:ext cx="224061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0" y="1628800"/>
            <a:ext cx="630852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916832"/>
            <a:ext cx="1726669" cy="265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Direction of Digital Path (Curve)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Pi: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en-US" altLang="zh-CN" dirty="0" err="1" smtClean="0">
                <a:sym typeface="Wingdings" panose="05000000000000000000" pitchFamily="2" charset="2"/>
              </a:rPr>
              <a:t>xi,yi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steps Forward Direction</a:t>
            </a:r>
            <a:endParaRPr lang="en-US" altLang="zh-CN" dirty="0" smtClean="0"/>
          </a:p>
          <a:p>
            <a:pPr lvl="2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K steps Inverse Direction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800" y="3356992"/>
          <a:ext cx="4532709" cy="48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3949600" imgH="5791200" progId="Equation.3">
                  <p:embed/>
                </p:oleObj>
              </mc:Choice>
              <mc:Fallback>
                <p:oleObj name="公式" r:id="rId1" imgW="53949600" imgH="57912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800" y="3356992"/>
                        <a:ext cx="4532709" cy="4854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99085" y="4869160"/>
          <a:ext cx="470641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53949600" imgH="5791200" progId="Equation.3">
                  <p:embed/>
                </p:oleObj>
              </mc:Choice>
              <mc:Fallback>
                <p:oleObj name="公式" r:id="rId3" imgW="53949600" imgH="5791200" progId="Equation.3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9085" y="4869160"/>
                        <a:ext cx="4706417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Curvature of digital path (curve)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 step curvature 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19672" y="3501008"/>
          <a:ext cx="6068858" cy="76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45720000" imgH="5791200" progId="Equation.3">
                  <p:embed/>
                </p:oleObj>
              </mc:Choice>
              <mc:Fallback>
                <p:oleObj name="公式" r:id="rId1" imgW="45720000" imgH="57912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672" y="3501008"/>
                        <a:ext cx="6068858" cy="7687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演示</Application>
  <PresentationFormat>全屏显示(4:3)</PresentationFormat>
  <Paragraphs>198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Chapter 11  Image Analysis and Recognition</vt:lpstr>
      <vt:lpstr>Chain Code</vt:lpstr>
      <vt:lpstr>Chain Code</vt:lpstr>
      <vt:lpstr>Chain Code</vt:lpstr>
      <vt:lpstr>Chain Code</vt:lpstr>
      <vt:lpstr>Chain Code</vt:lpstr>
      <vt:lpstr>Chain Code</vt:lpstr>
      <vt:lpstr>Chain Code</vt:lpstr>
      <vt:lpstr>Chain Code</vt:lpstr>
      <vt:lpstr>Chain Code</vt:lpstr>
      <vt:lpstr>Chain Code</vt:lpstr>
      <vt:lpstr>Skeleton</vt:lpstr>
      <vt:lpstr>Skeleton</vt:lpstr>
      <vt:lpstr>Hough Transform</vt:lpstr>
      <vt:lpstr>Hough Transform</vt:lpstr>
      <vt:lpstr>Hough Transform</vt:lpstr>
      <vt:lpstr>Hough Transform</vt:lpstr>
      <vt:lpstr>Hough Transform</vt:lpstr>
      <vt:lpstr>Hough Transform</vt:lpstr>
      <vt:lpstr>Moment Invariants</vt:lpstr>
      <vt:lpstr>Moment Invariants</vt:lpstr>
      <vt:lpstr>Moment Invariants</vt:lpstr>
      <vt:lpstr>Moment Invariants</vt:lpstr>
      <vt:lpstr>Moment Invariants</vt:lpstr>
      <vt:lpstr>Moment Invariants</vt:lpstr>
      <vt:lpstr>Moment Invariants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 Image Analysis and Recognition</dc:title>
  <dc:creator>梁毅军</dc:creator>
  <cp:lastModifiedBy>alex</cp:lastModifiedBy>
  <cp:revision>18</cp:revision>
  <dcterms:created xsi:type="dcterms:W3CDTF">2013-11-28T23:50:00Z</dcterms:created>
  <dcterms:modified xsi:type="dcterms:W3CDTF">2018-12-20T04:04:15Z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