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06" autoAdjust="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6F3B-E858-43BF-8DEB-F152020AA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994E-57A1-46A2-90FF-3D8B9AA33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6F3B-E858-43BF-8DEB-F152020AA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994E-57A1-46A2-90FF-3D8B9AA33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6F3B-E858-43BF-8DEB-F152020AA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994E-57A1-46A2-90FF-3D8B9AA33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6F3B-E858-43BF-8DEB-F152020AA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994E-57A1-46A2-90FF-3D8B9AA33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6F3B-E858-43BF-8DEB-F152020AA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994E-57A1-46A2-90FF-3D8B9AA33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6F3B-E858-43BF-8DEB-F152020AA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994E-57A1-46A2-90FF-3D8B9AA33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6F3B-E858-43BF-8DEB-F152020AA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994E-57A1-46A2-90FF-3D8B9AA33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6F3B-E858-43BF-8DEB-F152020AA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994E-57A1-46A2-90FF-3D8B9AA33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6F3B-E858-43BF-8DEB-F152020AA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994E-57A1-46A2-90FF-3D8B9AA33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6F3B-E858-43BF-8DEB-F152020AA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994E-57A1-46A2-90FF-3D8B9AA33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6F3B-E858-43BF-8DEB-F152020AA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994E-57A1-46A2-90FF-3D8B9AA33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46F3B-E858-43BF-8DEB-F152020AA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C994E-57A1-46A2-90FF-3D8B9AA33C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Chapter 2 X-1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Geometric Image Transform</a:t>
            </a:r>
            <a:br>
              <a:rPr lang="en-US" altLang="zh-CN" dirty="0" smtClean="0"/>
            </a:br>
            <a:r>
              <a:rPr lang="en-US" altLang="zh-CN" dirty="0" smtClean="0"/>
              <a:t>Spatial Transform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FlipV</a:t>
            </a:r>
            <a:endParaRPr lang="zh-CN" altLang="en-US" dirty="0"/>
          </a:p>
        </p:txBody>
      </p:sp>
      <p:pic>
        <p:nvPicPr>
          <p:cNvPr id="4" name="图片 3" descr="lena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55576" y="2564904"/>
            <a:ext cx="3384376" cy="3384376"/>
          </a:xfrm>
          <a:prstGeom prst="rect">
            <a:avLst/>
          </a:prstGeom>
        </p:spPr>
      </p:pic>
      <p:pic>
        <p:nvPicPr>
          <p:cNvPr id="5" name="图片 4" descr="lena-f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636912"/>
            <a:ext cx="3312368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FlipH</a:t>
            </a:r>
            <a:endParaRPr lang="zh-CN" altLang="en-US" dirty="0"/>
          </a:p>
        </p:txBody>
      </p:sp>
      <p:pic>
        <p:nvPicPr>
          <p:cNvPr id="4" name="图片 3" descr="lena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9592" y="2420888"/>
            <a:ext cx="3240360" cy="3240360"/>
          </a:xfrm>
          <a:prstGeom prst="rect">
            <a:avLst/>
          </a:prstGeom>
        </p:spPr>
      </p:pic>
      <p:pic>
        <p:nvPicPr>
          <p:cNvPr id="5" name="图片 4" descr="lena-f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420888"/>
            <a:ext cx="3168352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Exercise </a:t>
            </a:r>
            <a:r>
              <a:rPr lang="zh-CN" altLang="en-US" b="1" dirty="0" smtClean="0">
                <a:solidFill>
                  <a:srgbClr val="FFC000"/>
                </a:solidFill>
              </a:rPr>
              <a:t>（</a:t>
            </a:r>
            <a:r>
              <a:rPr lang="en-US" altLang="zh-CN" b="1" smtClean="0">
                <a:solidFill>
                  <a:srgbClr val="FFC000"/>
                </a:solidFill>
              </a:rPr>
              <a:t>2014.9.22</a:t>
            </a:r>
            <a:r>
              <a:rPr lang="zh-CN" altLang="en-US" b="1" smtClean="0">
                <a:solidFill>
                  <a:srgbClr val="FFC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Byte[,] </a:t>
            </a:r>
            <a:r>
              <a:rPr lang="en-US" altLang="zh-CN" dirty="0" err="1" smtClean="0"/>
              <a:t>ZoomAt</a:t>
            </a:r>
            <a:r>
              <a:rPr lang="en-US" altLang="zh-CN" dirty="0" smtClean="0"/>
              <a:t>(byte[,]</a:t>
            </a:r>
            <a:r>
              <a:rPr lang="en-US" altLang="zh-CN" dirty="0" err="1" smtClean="0"/>
              <a:t>f,int</a:t>
            </a:r>
            <a:r>
              <a:rPr lang="en-US" altLang="zh-CN" dirty="0" smtClean="0"/>
              <a:t> x0,int y0,float K)</a:t>
            </a:r>
            <a:endParaRPr lang="zh-CN" altLang="en-US" dirty="0"/>
          </a:p>
        </p:txBody>
      </p:sp>
      <p:pic>
        <p:nvPicPr>
          <p:cNvPr id="4" name="图片 3" descr="ZoomAt_0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08152" y="2550515"/>
            <a:ext cx="8244408" cy="4301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byte[,] </a:t>
            </a:r>
            <a:r>
              <a:rPr lang="en-US" altLang="zh-CN" sz="2400" dirty="0" err="1" smtClean="0"/>
              <a:t>localZooming</a:t>
            </a:r>
            <a:r>
              <a:rPr lang="en-US" altLang="zh-CN" sz="2400" dirty="0" smtClean="0"/>
              <a:t>(byte[,]</a:t>
            </a:r>
            <a:r>
              <a:rPr lang="en-US" altLang="zh-CN" sz="2400" dirty="0" err="1" smtClean="0"/>
              <a:t>f,int</a:t>
            </a:r>
            <a:r>
              <a:rPr lang="en-US" altLang="zh-CN" sz="2400" dirty="0" smtClean="0"/>
              <a:t> x0,int y0,float </a:t>
            </a:r>
            <a:r>
              <a:rPr lang="en-US" altLang="zh-CN" sz="2400" dirty="0" err="1" smtClean="0"/>
              <a:t>R,float</a:t>
            </a:r>
            <a:r>
              <a:rPr lang="en-US" altLang="zh-CN" sz="2400" dirty="0" smtClean="0"/>
              <a:t> K)</a:t>
            </a:r>
            <a:endParaRPr lang="zh-CN" altLang="en-US" sz="2400" dirty="0" smtClean="0"/>
          </a:p>
          <a:p>
            <a:endParaRPr lang="zh-CN" altLang="en-US" dirty="0"/>
          </a:p>
        </p:txBody>
      </p:sp>
      <p:pic>
        <p:nvPicPr>
          <p:cNvPr id="4" name="图片 3" descr="ZoomAt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2813" y="2492897"/>
            <a:ext cx="8571187" cy="4365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byte[,] localZooming2(byte[,]</a:t>
            </a:r>
            <a:r>
              <a:rPr lang="en-US" altLang="zh-CN" sz="2400" dirty="0" err="1" smtClean="0"/>
              <a:t>f,int</a:t>
            </a:r>
            <a:r>
              <a:rPr lang="en-US" altLang="zh-CN" sz="2400" dirty="0" smtClean="0"/>
              <a:t> x0,int y0,float </a:t>
            </a:r>
            <a:r>
              <a:rPr lang="en-US" altLang="zh-CN" sz="2400" dirty="0" err="1" smtClean="0"/>
              <a:t>R,float</a:t>
            </a:r>
            <a:r>
              <a:rPr lang="en-US" altLang="zh-CN" sz="2400" dirty="0" smtClean="0"/>
              <a:t> K)</a:t>
            </a:r>
            <a:endParaRPr lang="zh-CN" altLang="en-US" sz="2400" dirty="0" smtClean="0"/>
          </a:p>
          <a:p>
            <a:endParaRPr lang="zh-CN" altLang="en-US" dirty="0"/>
          </a:p>
        </p:txBody>
      </p:sp>
      <p:pic>
        <p:nvPicPr>
          <p:cNvPr id="5" name="图片 4" descr="ZoomAt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62507" y="2348880"/>
            <a:ext cx="8681493" cy="450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Composted Affine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Affine Transform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Translation, Scaling, Rotation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Composted Affine Transform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   Zooming At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Affine Transform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Composted Affine Transform is Affine Transform </a:t>
            </a:r>
            <a:endParaRPr lang="en-US" altLang="zh-CN" dirty="0" smtClean="0"/>
          </a:p>
          <a:p>
            <a:r>
              <a:rPr lang="en-US" altLang="zh-CN" dirty="0" smtClean="0"/>
              <a:t>Inverse Affine Transform is Affine Transform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2.x.3 Image Interpolation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2.x.3.1 Background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[Programming of Zoom  in 4X4]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2.x.3 Image Interpolation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2.x.3.2 Sampling &amp; Interpolation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43240" y="2857496"/>
            <a:ext cx="1857388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Sampling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321468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f(X)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12" y="328612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f[n]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928794" y="3143248"/>
            <a:ext cx="100013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214942" y="328612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1538" y="485776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f[n]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71802" y="4572008"/>
            <a:ext cx="1928826" cy="11430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Interpolation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241863" y="4714884"/>
          <a:ext cx="744739" cy="66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1" imgW="8229600" imgH="7315200" progId="Equation.3">
                  <p:embed/>
                </p:oleObj>
              </mc:Choice>
              <mc:Fallback>
                <p:oleObj name="公式" r:id="rId1" imgW="8229600" imgH="73152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1863" y="4714884"/>
                        <a:ext cx="744739" cy="6619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1714480" y="4857760"/>
            <a:ext cx="107157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286380" y="4929198"/>
            <a:ext cx="85725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2.x.3 Image Interpolation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2.x.3.2 Sampling &amp; Interpolation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f[n] = f(n)   ,   f[n]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(f(n)) 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h(x):Interpolation </a:t>
            </a:r>
            <a:r>
              <a:rPr lang="en-US" altLang="zh-CN" dirty="0" err="1" smtClean="0"/>
              <a:t>Kernal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4414" y="3143248"/>
          <a:ext cx="3619520" cy="995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1" imgW="36576000" imgH="10058400" progId="Equation.3">
                  <p:embed/>
                </p:oleObj>
              </mc:Choice>
              <mc:Fallback>
                <p:oleObj name="公式" r:id="rId1" imgW="36576000" imgH="10058400" progId="Equation.3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4414" y="3143248"/>
                        <a:ext cx="3619520" cy="99536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2.x.1 Fundamentals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2.x.1.1  Spatial Transform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Input image: f(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Output image: g(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g(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f(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T[(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)],   2013/9/16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2.x.3 Image Interpolation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2.x.3.2 Nearest Neighborhood Interpolation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2D:  x’=(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)(x+0.5),y’=(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)(y+0.5)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78075" y="2500313"/>
          <a:ext cx="22463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1" imgW="26517600" imgH="11582400" progId="Equation.3">
                  <p:embed/>
                </p:oleObj>
              </mc:Choice>
              <mc:Fallback>
                <p:oleObj name="公式" r:id="rId1" imgW="26517600" imgH="11582400" progId="Equation.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78075" y="2500313"/>
                        <a:ext cx="2246313" cy="981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2.x.3 Image Interpolation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2.x.3.2 Bilinear Interpolation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&lt;=x&lt;i+1</a:t>
            </a:r>
            <a:endParaRPr lang="en-US" altLang="zh-CN" dirty="0" smtClean="0"/>
          </a:p>
          <a:p>
            <a:r>
              <a:rPr lang="en-US" altLang="zh-CN" dirty="0" smtClean="0"/>
              <a:t>a = x-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f(x)=f[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*(1-a)+f[i+1]*a;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85984" y="2357430"/>
          <a:ext cx="2286016" cy="1173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公式" r:id="rId1" imgW="34442400" imgH="17678400" progId="Equation.3">
                  <p:embed/>
                </p:oleObj>
              </mc:Choice>
              <mc:Fallback>
                <p:oleObj name="公式" r:id="rId1" imgW="34442400" imgH="17678400" progId="Equation.3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5984" y="2357430"/>
                        <a:ext cx="2286016" cy="11733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2.x.3 Image Interpolation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2.x.3.2 Bilinear Interpolation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2D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&lt;=x&lt;i+1,j&lt;=y&lt;j+1,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a = x-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b = y-j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 = 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]*(1-a)+f[i+1,j]*a;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f(x,j+1) = f[i,j+1]*(1-a)+f[i+1,j+1]*a;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)*(1-b)+f(x,j+1)*b;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[Programming]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2.x.3 Image Interpolation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1885737"/>
            <a:ext cx="8229600" cy="395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 Registration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57290" y="1500174"/>
            <a:ext cx="412199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1500174"/>
            <a:ext cx="1539900" cy="48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2.x.1 Fundamentals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2.x.1.2  Forward Mapping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 ( X(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),Y(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))</a:t>
            </a:r>
            <a:endParaRPr lang="en-US" altLang="zh-CN" dirty="0" smtClean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en-US" altLang="zh-CN" dirty="0" smtClean="0"/>
              <a:t>	example: Zoom out</a:t>
            </a:r>
            <a:endParaRPr lang="en-US" altLang="zh-CN" dirty="0" smtClean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en-US" altLang="zh-CN" dirty="0" smtClean="0"/>
              <a:t>	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(u/2,v/2)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[Programming]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2.x.1 Fundamentals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2.x.1.3  Inverse Mapping</a:t>
            </a:r>
            <a:endParaRPr lang="en-US" altLang="zh-CN" dirty="0" smtClean="0"/>
          </a:p>
          <a:p>
            <a:endParaRPr lang="en-US" altLang="zh-CN" dirty="0"/>
          </a:p>
          <a:p>
            <a:pPr lvl="1">
              <a:buNone/>
            </a:pPr>
            <a:r>
              <a:rPr lang="en-US" altLang="zh-CN" dirty="0" smtClean="0"/>
              <a:t>	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 = (U(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),V(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))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example: Zoom out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 = (x</a:t>
            </a:r>
            <a:r>
              <a:rPr lang="zh-CN" altLang="en-US" dirty="0" smtClean="0"/>
              <a:t>*</a:t>
            </a:r>
            <a:r>
              <a:rPr lang="en-US" altLang="zh-CN" dirty="0" smtClean="0"/>
              <a:t>2,y</a:t>
            </a:r>
            <a:r>
              <a:rPr lang="zh-CN" altLang="en-US" dirty="0" smtClean="0"/>
              <a:t>*</a:t>
            </a:r>
            <a:r>
              <a:rPr lang="en-US" altLang="zh-CN" dirty="0" smtClean="0"/>
              <a:t>2)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[Programming]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2.x.1 Fundamentals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example: Zoom in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FM:  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(u*2,v*2) 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IM </a:t>
            </a:r>
            <a:r>
              <a:rPr lang="en-US" altLang="zh-CN" dirty="0" smtClean="0">
                <a:sym typeface="Wingdings" panose="05000000000000000000" pitchFamily="2" charset="2"/>
              </a:rPr>
              <a:t>:  (</a:t>
            </a:r>
            <a:r>
              <a:rPr lang="en-US" altLang="zh-CN" dirty="0" err="1" smtClean="0">
                <a:sym typeface="Wingdings" panose="05000000000000000000" pitchFamily="2" charset="2"/>
              </a:rPr>
              <a:t>u,v</a:t>
            </a:r>
            <a:r>
              <a:rPr lang="en-US" altLang="zh-CN" dirty="0" smtClean="0">
                <a:sym typeface="Wingdings" panose="05000000000000000000" pitchFamily="2" charset="2"/>
              </a:rPr>
              <a:t>) = (x/2,y/2)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lvl="1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	</a:t>
            </a:r>
            <a:r>
              <a:rPr lang="en-US" altLang="zh-CN" dirty="0" smtClean="0"/>
              <a:t> [Programming]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2.x.1 Fundamentals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Usually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Image Processing(Spatial Transform) using IM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Computer Graphics (Geometrics Render) using FM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2.x.2 Affine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2.x.2.1 Definition of Affine Transform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A(x) = L(x) + c</a:t>
            </a:r>
            <a:endParaRPr lang="en-US" altLang="zh-CN" dirty="0" smtClean="0"/>
          </a:p>
          <a:p>
            <a:r>
              <a:rPr lang="en-US" altLang="zh-CN" dirty="0" smtClean="0"/>
              <a:t>2.x.2.2 General Form 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00166" y="3802150"/>
          <a:ext cx="6953724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72237600" imgH="17068800" progId="Equation.3">
                  <p:embed/>
                </p:oleObj>
              </mc:Choice>
              <mc:Fallback>
                <p:oleObj name="公式" r:id="rId1" imgW="72237600" imgH="170688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0166" y="3802150"/>
                        <a:ext cx="6953724" cy="16430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2.x.2 Affine Transform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539551"/>
            <a:ext cx="9144000" cy="1212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2.x.2 Affine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2.x.2.3  Others </a:t>
            </a:r>
            <a:r>
              <a:rPr lang="en-US" altLang="zh-CN" b="1" dirty="0" smtClean="0">
                <a:solidFill>
                  <a:srgbClr val="FFC000"/>
                </a:solidFill>
              </a:rPr>
              <a:t>Exercise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Flip Transform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00B050"/>
                </a:solidFill>
              </a:rPr>
              <a:t>Flip Horizontal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00B050"/>
                </a:solidFill>
              </a:rPr>
              <a:t>Flip Vertical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Zoom At (x0,y0)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Local Zooming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2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[Programming]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2088</Words>
  <Application>WPS 演示</Application>
  <PresentationFormat>全屏显示(4:3)</PresentationFormat>
  <Paragraphs>193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Equation.3</vt:lpstr>
      <vt:lpstr>Equation.3</vt:lpstr>
      <vt:lpstr>Equation.3</vt:lpstr>
      <vt:lpstr>Equation.3</vt:lpstr>
      <vt:lpstr>Equation.3</vt:lpstr>
      <vt:lpstr>Chapter 2 X-1</vt:lpstr>
      <vt:lpstr>2.x.1 Fundamentals</vt:lpstr>
      <vt:lpstr>2.x.1 Fundamentals</vt:lpstr>
      <vt:lpstr>2.x.1 Fundamentals</vt:lpstr>
      <vt:lpstr>2.x.1 Fundamentals</vt:lpstr>
      <vt:lpstr>2.x.1 Fundamentals</vt:lpstr>
      <vt:lpstr>2.x.2 Affine Transform</vt:lpstr>
      <vt:lpstr>2.x.2 Affine Transform</vt:lpstr>
      <vt:lpstr>2.x.2 Affine Transform</vt:lpstr>
      <vt:lpstr>Exercise</vt:lpstr>
      <vt:lpstr>Exercise</vt:lpstr>
      <vt:lpstr>Exercise （2014.9.22）</vt:lpstr>
      <vt:lpstr>Exercise</vt:lpstr>
      <vt:lpstr>Exercise</vt:lpstr>
      <vt:lpstr>Composted Affine Transform</vt:lpstr>
      <vt:lpstr>Affine Transform Properties</vt:lpstr>
      <vt:lpstr>2.x.3 Image Interpolation</vt:lpstr>
      <vt:lpstr>2.x.3 Image Interpolation</vt:lpstr>
      <vt:lpstr>2.x.3 Image Interpolation</vt:lpstr>
      <vt:lpstr>2.x.3 Image Interpolation</vt:lpstr>
      <vt:lpstr>2.x.3 Image Interpolation</vt:lpstr>
      <vt:lpstr>2.x.3 Image Interpolation</vt:lpstr>
      <vt:lpstr>2.x.3 Image Interpolation</vt:lpstr>
      <vt:lpstr>Image Registration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X-1</dc:title>
  <dc:creator>梁毅军</dc:creator>
  <cp:lastModifiedBy>alex</cp:lastModifiedBy>
  <cp:revision>34</cp:revision>
  <dcterms:created xsi:type="dcterms:W3CDTF">2013-09-15T02:42:00Z</dcterms:created>
  <dcterms:modified xsi:type="dcterms:W3CDTF">2018-10-16T07:50:33Z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