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5" r:id="rId11"/>
    <p:sldId id="296" r:id="rId12"/>
    <p:sldId id="265" r:id="rId13"/>
    <p:sldId id="266" r:id="rId14"/>
    <p:sldId id="297" r:id="rId15"/>
    <p:sldId id="298" r:id="rId16"/>
    <p:sldId id="269" r:id="rId17"/>
    <p:sldId id="267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305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301" r:id="rId39"/>
    <p:sldId id="288" r:id="rId40"/>
    <p:sldId id="289" r:id="rId41"/>
    <p:sldId id="300" r:id="rId42"/>
    <p:sldId id="290" r:id="rId43"/>
    <p:sldId id="291" r:id="rId44"/>
    <p:sldId id="292" r:id="rId45"/>
    <p:sldId id="293" r:id="rId46"/>
    <p:sldId id="303" r:id="rId47"/>
    <p:sldId id="302" r:id="rId48"/>
    <p:sldId id="304" r:id="rId49"/>
    <p:sldId id="294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22D0-0BE9-48BE-809B-B6562B4A823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10D-BC19-402E-A9EF-67DA798B6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22D0-0BE9-48BE-809B-B6562B4A823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10D-BC19-402E-A9EF-67DA798B6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22D0-0BE9-48BE-809B-B6562B4A823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10D-BC19-402E-A9EF-67DA798B6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22D0-0BE9-48BE-809B-B6562B4A823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10D-BC19-402E-A9EF-67DA798B6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22D0-0BE9-48BE-809B-B6562B4A823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10D-BC19-402E-A9EF-67DA798B6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22D0-0BE9-48BE-809B-B6562B4A823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10D-BC19-402E-A9EF-67DA798B6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22D0-0BE9-48BE-809B-B6562B4A823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10D-BC19-402E-A9EF-67DA798B6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22D0-0BE9-48BE-809B-B6562B4A823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10D-BC19-402E-A9EF-67DA798B6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22D0-0BE9-48BE-809B-B6562B4A823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10D-BC19-402E-A9EF-67DA798B6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22D0-0BE9-48BE-809B-B6562B4A823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10D-BC19-402E-A9EF-67DA798B6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22D0-0BE9-48BE-809B-B6562B4A823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210D-BC19-402E-A9EF-67DA798B6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F22D0-0BE9-48BE-809B-B6562B4A823D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210D-BC19-402E-A9EF-67DA798B6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2  </a:t>
            </a:r>
            <a:br>
              <a:rPr lang="en-US" altLang="zh-CN" dirty="0"/>
            </a:br>
            <a:r>
              <a:rPr lang="en-US" altLang="zh-CN" dirty="0"/>
              <a:t>Digital Image Fundamentals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FFC000"/>
                </a:solidFill>
              </a:rPr>
              <a:t>Exercise</a:t>
            </a:r>
            <a:endParaRPr lang="zh-CN" altLang="en-US" sz="5400" b="1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 inch , 1024 X 768</a:t>
            </a:r>
          </a:p>
          <a:p>
            <a:r>
              <a:rPr lang="en-US" altLang="zh-CN" dirty="0"/>
              <a:t>  Spatial Resolution =?  </a:t>
            </a:r>
            <a:endParaRPr lang="zh-CN" altLang="en-US" dirty="0"/>
          </a:p>
        </p:txBody>
      </p:sp>
      <p:pic>
        <p:nvPicPr>
          <p:cNvPr id="4" name="图片 3" descr="0088590945758_500X5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2708920"/>
            <a:ext cx="3563888" cy="35638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C000"/>
                </a:solidFill>
              </a:rPr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直角三角形 3"/>
          <p:cNvSpPr/>
          <p:nvPr/>
        </p:nvSpPr>
        <p:spPr>
          <a:xfrm>
            <a:off x="1691680" y="2492896"/>
            <a:ext cx="3816424" cy="288032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19872" y="2852936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Diagonal length = 10 inch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2.4.3 Spatial &amp; Intensity Resolution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Intensity Resolution</a:t>
            </a:r>
          </a:p>
          <a:p>
            <a:pPr lvl="1"/>
            <a:r>
              <a:rPr lang="en-US" altLang="zh-CN" dirty="0"/>
              <a:t>Intensity Level</a:t>
            </a:r>
          </a:p>
          <a:p>
            <a:pPr lvl="1"/>
            <a:r>
              <a:rPr lang="en-US" altLang="zh-CN" dirty="0"/>
              <a:t>Usually is an integer power of two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8 bits </a:t>
            </a:r>
          </a:p>
          <a:p>
            <a:pPr lvl="1"/>
            <a:r>
              <a:rPr lang="en-US" altLang="zh-CN" dirty="0"/>
              <a:t>HDMI 1.3 support 10bits,12bits,16bits for each color component (channel)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Intensity Resolution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466378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700808"/>
            <a:ext cx="4759325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Intensity Resolution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How to get n-bits image?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31640" y="2420888"/>
          <a:ext cx="6264696" cy="648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30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r>
                        <a:rPr lang="en-US" altLang="zh-CN" dirty="0"/>
                        <a:t>7 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 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 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 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 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 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0 bit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1034"/>
              </p:ext>
            </p:extLst>
          </p:nvPr>
        </p:nvGraphicFramePr>
        <p:xfrm>
          <a:off x="1331641" y="4005064"/>
          <a:ext cx="6336706" cy="648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2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2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2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21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1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 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 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 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 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 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 bit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61846"/>
              </p:ext>
            </p:extLst>
          </p:nvPr>
        </p:nvGraphicFramePr>
        <p:xfrm>
          <a:off x="1403648" y="5517232"/>
          <a:ext cx="6264696" cy="648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30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2987824" y="3284984"/>
            <a:ext cx="295232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&gt;&gt;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2987824" y="4797152"/>
            <a:ext cx="295232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Intensity Resolution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[Programming]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C000"/>
                </a:solidFill>
              </a:rPr>
              <a:t>Exercise: </a:t>
            </a:r>
          </a:p>
          <a:p>
            <a:pPr lvl="1">
              <a:buNone/>
            </a:pPr>
            <a:r>
              <a:rPr lang="en-US" altLang="zh-CN" b="1" dirty="0"/>
              <a:t>byte[,] </a:t>
            </a:r>
            <a:r>
              <a:rPr lang="en-US" altLang="zh-CN" b="1" dirty="0" err="1"/>
              <a:t>get_n_bits_image</a:t>
            </a:r>
            <a:r>
              <a:rPr lang="en-US" altLang="zh-CN" b="1" dirty="0"/>
              <a:t>(byte[,] </a:t>
            </a:r>
            <a:r>
              <a:rPr lang="en-US" altLang="zh-CN" b="1" dirty="0" err="1"/>
              <a:t>f,int</a:t>
            </a:r>
            <a:r>
              <a:rPr lang="en-US" altLang="zh-CN" b="1" dirty="0"/>
              <a:t> n);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2.5 Same Basic Relationship between pixels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2.5.1 Neighbors of a pixel</a:t>
            </a:r>
            <a:endParaRPr lang="zh-CN" altLang="en-US" sz="36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331644" y="1844824"/>
          <a:ext cx="6984780" cy="3960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4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8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84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84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84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50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笑脸 4"/>
          <p:cNvSpPr/>
          <p:nvPr/>
        </p:nvSpPr>
        <p:spPr>
          <a:xfrm>
            <a:off x="2915816" y="3429000"/>
            <a:ext cx="360040" cy="36004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笑脸 6"/>
          <p:cNvSpPr/>
          <p:nvPr/>
        </p:nvSpPr>
        <p:spPr>
          <a:xfrm>
            <a:off x="2915816" y="2924944"/>
            <a:ext cx="360040" cy="36004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笑脸 7"/>
          <p:cNvSpPr/>
          <p:nvPr/>
        </p:nvSpPr>
        <p:spPr>
          <a:xfrm>
            <a:off x="3563888" y="2924944"/>
            <a:ext cx="360040" cy="36004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笑脸 8"/>
          <p:cNvSpPr/>
          <p:nvPr/>
        </p:nvSpPr>
        <p:spPr>
          <a:xfrm>
            <a:off x="5652120" y="2420888"/>
            <a:ext cx="360040" cy="360040"/>
          </a:xfrm>
          <a:prstGeom prst="smileyFac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笑脸 9"/>
          <p:cNvSpPr/>
          <p:nvPr/>
        </p:nvSpPr>
        <p:spPr>
          <a:xfrm>
            <a:off x="3563888" y="3429000"/>
            <a:ext cx="360040" cy="36004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笑脸 10"/>
          <p:cNvSpPr/>
          <p:nvPr/>
        </p:nvSpPr>
        <p:spPr>
          <a:xfrm>
            <a:off x="2195736" y="3933056"/>
            <a:ext cx="360040" cy="36004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2.5.1 Neighbors of a pixel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p: 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x,y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4-Neighbors of p:</a:t>
            </a:r>
          </a:p>
          <a:p>
            <a:pPr lvl="1">
              <a:buNone/>
            </a:pPr>
            <a:r>
              <a:rPr lang="en-US" altLang="zh-CN" dirty="0">
                <a:sym typeface="Wingdings" panose="05000000000000000000" pitchFamily="2" charset="2"/>
              </a:rPr>
              <a:t>N</a:t>
            </a:r>
            <a:r>
              <a:rPr lang="en-US" altLang="zh-CN" sz="1800" dirty="0">
                <a:sym typeface="Wingdings" panose="05000000000000000000" pitchFamily="2" charset="2"/>
              </a:rPr>
              <a:t>4</a:t>
            </a:r>
            <a:r>
              <a:rPr lang="en-US" altLang="zh-CN" dirty="0">
                <a:sym typeface="Wingdings" panose="05000000000000000000" pitchFamily="2" charset="2"/>
              </a:rPr>
              <a:t> (p) = {(x+1,y),(x-1,y),(x,y+1),(x,y-1)}</a:t>
            </a:r>
          </a:p>
          <a:p>
            <a:pPr lvl="1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lvl="1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23729" y="3933055"/>
          <a:ext cx="1872207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2195736" y="4005064"/>
            <a:ext cx="1656184" cy="1368152"/>
            <a:chOff x="2195736" y="4005064"/>
            <a:chExt cx="1656184" cy="1368152"/>
          </a:xfrm>
        </p:grpSpPr>
        <p:sp>
          <p:nvSpPr>
            <p:cNvPr id="5" name="笑脸 4"/>
            <p:cNvSpPr/>
            <p:nvPr/>
          </p:nvSpPr>
          <p:spPr>
            <a:xfrm>
              <a:off x="2843808" y="4509120"/>
              <a:ext cx="360040" cy="360040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笑脸 5"/>
            <p:cNvSpPr/>
            <p:nvPr/>
          </p:nvSpPr>
          <p:spPr>
            <a:xfrm>
              <a:off x="2843808" y="4005064"/>
              <a:ext cx="360040" cy="360040"/>
            </a:xfrm>
            <a:prstGeom prst="smileyFac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笑脸 6"/>
            <p:cNvSpPr/>
            <p:nvPr/>
          </p:nvSpPr>
          <p:spPr>
            <a:xfrm>
              <a:off x="3491880" y="4509120"/>
              <a:ext cx="360040" cy="360040"/>
            </a:xfrm>
            <a:prstGeom prst="smileyFac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笑脸 7"/>
            <p:cNvSpPr/>
            <p:nvPr/>
          </p:nvSpPr>
          <p:spPr>
            <a:xfrm>
              <a:off x="2195736" y="4509120"/>
              <a:ext cx="360040" cy="360040"/>
            </a:xfrm>
            <a:prstGeom prst="smileyFac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笑脸 8"/>
            <p:cNvSpPr/>
            <p:nvPr/>
          </p:nvSpPr>
          <p:spPr>
            <a:xfrm>
              <a:off x="2843808" y="5013176"/>
              <a:ext cx="360040" cy="360040"/>
            </a:xfrm>
            <a:prstGeom prst="smileyFac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2.5.1 Neighbors of a pixel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p: 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x,y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D-Neighbors (</a:t>
            </a:r>
            <a:r>
              <a:rPr lang="en-US" altLang="zh-CN" dirty="0"/>
              <a:t>Diagonal </a:t>
            </a:r>
            <a:r>
              <a:rPr lang="en-US" altLang="zh-CN" dirty="0">
                <a:sym typeface="Wingdings" panose="05000000000000000000" pitchFamily="2" charset="2"/>
              </a:rPr>
              <a:t>-Neighbors)of p:</a:t>
            </a:r>
          </a:p>
          <a:p>
            <a:pPr lvl="1">
              <a:buNone/>
            </a:pPr>
            <a:r>
              <a:rPr lang="en-US" altLang="zh-CN" dirty="0">
                <a:sym typeface="Wingdings" panose="05000000000000000000" pitchFamily="2" charset="2"/>
              </a:rPr>
              <a:t>N</a:t>
            </a:r>
            <a:r>
              <a:rPr lang="en-US" altLang="zh-CN" sz="1800" dirty="0">
                <a:sym typeface="Wingdings" panose="05000000000000000000" pitchFamily="2" charset="2"/>
              </a:rPr>
              <a:t>D</a:t>
            </a:r>
            <a:r>
              <a:rPr lang="en-US" altLang="zh-CN" dirty="0">
                <a:sym typeface="Wingdings" panose="05000000000000000000" pitchFamily="2" charset="2"/>
              </a:rPr>
              <a:t> (p) = {(x+1,y+1),(x-1,y+1), (x+1,y-1),(x-1,y-1)}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51720" y="4149080"/>
          <a:ext cx="1872207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笑脸 4"/>
          <p:cNvSpPr/>
          <p:nvPr/>
        </p:nvSpPr>
        <p:spPr>
          <a:xfrm>
            <a:off x="2843808" y="4725144"/>
            <a:ext cx="360040" cy="36004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笑脸 5"/>
          <p:cNvSpPr/>
          <p:nvPr/>
        </p:nvSpPr>
        <p:spPr>
          <a:xfrm>
            <a:off x="3347864" y="4221088"/>
            <a:ext cx="360040" cy="36004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笑脸 6"/>
          <p:cNvSpPr/>
          <p:nvPr/>
        </p:nvSpPr>
        <p:spPr>
          <a:xfrm>
            <a:off x="2195736" y="5229200"/>
            <a:ext cx="360040" cy="36004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笑脸 8"/>
          <p:cNvSpPr/>
          <p:nvPr/>
        </p:nvSpPr>
        <p:spPr>
          <a:xfrm>
            <a:off x="3419872" y="5229200"/>
            <a:ext cx="360040" cy="36004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笑脸 9"/>
          <p:cNvSpPr/>
          <p:nvPr/>
        </p:nvSpPr>
        <p:spPr>
          <a:xfrm>
            <a:off x="2195736" y="4221088"/>
            <a:ext cx="360040" cy="36004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Chapter 2  </a:t>
            </a:r>
            <a:br>
              <a:rPr lang="en-US" altLang="zh-CN" dirty="0"/>
            </a:br>
            <a:r>
              <a:rPr lang="en-US" altLang="zh-CN" dirty="0"/>
              <a:t>Digital Image Fundamentals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Elements of Visual Perception</a:t>
            </a:r>
          </a:p>
          <a:p>
            <a:r>
              <a:rPr lang="en-US" altLang="zh-CN" dirty="0"/>
              <a:t>2.2 Light &amp; EM Spectrum</a:t>
            </a:r>
          </a:p>
          <a:p>
            <a:r>
              <a:rPr lang="en-US" altLang="zh-CN" dirty="0"/>
              <a:t>2.3 Image Sensing &amp; Acquisition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2.5.1 Neighbors of a pixel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p: 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x,y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8-Neighbors of p:</a:t>
            </a:r>
          </a:p>
          <a:p>
            <a:pPr lvl="1">
              <a:buNone/>
            </a:pPr>
            <a:r>
              <a:rPr lang="en-US" altLang="zh-CN" dirty="0">
                <a:sym typeface="Wingdings" panose="05000000000000000000" pitchFamily="2" charset="2"/>
              </a:rPr>
              <a:t>N</a:t>
            </a:r>
            <a:r>
              <a:rPr lang="en-US" altLang="zh-CN" sz="1800" dirty="0">
                <a:sym typeface="Wingdings" panose="05000000000000000000" pitchFamily="2" charset="2"/>
              </a:rPr>
              <a:t>8</a:t>
            </a:r>
            <a:r>
              <a:rPr lang="en-US" altLang="zh-CN" dirty="0">
                <a:sym typeface="Wingdings" panose="05000000000000000000" pitchFamily="2" charset="2"/>
              </a:rPr>
              <a:t> (p) = N</a:t>
            </a:r>
            <a:r>
              <a:rPr lang="en-US" altLang="zh-CN" sz="1600" dirty="0">
                <a:sym typeface="Wingdings" panose="05000000000000000000" pitchFamily="2" charset="2"/>
              </a:rPr>
              <a:t>4</a:t>
            </a:r>
            <a:r>
              <a:rPr lang="en-US" altLang="zh-CN" dirty="0">
                <a:sym typeface="Wingdings" panose="05000000000000000000" pitchFamily="2" charset="2"/>
              </a:rPr>
              <a:t> (p) U N</a:t>
            </a:r>
            <a:r>
              <a:rPr lang="en-US" altLang="zh-CN" sz="1600" dirty="0">
                <a:sym typeface="Wingdings" panose="05000000000000000000" pitchFamily="2" charset="2"/>
              </a:rPr>
              <a:t>D</a:t>
            </a:r>
            <a:r>
              <a:rPr lang="en-US" altLang="zh-CN" dirty="0">
                <a:sym typeface="Wingdings" panose="05000000000000000000" pitchFamily="2" charset="2"/>
              </a:rPr>
              <a:t> (p) 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23729" y="3933055"/>
          <a:ext cx="1872207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195736" y="4005064"/>
            <a:ext cx="1656184" cy="1368152"/>
            <a:chOff x="2195736" y="4005064"/>
            <a:chExt cx="1656184" cy="1368152"/>
          </a:xfrm>
        </p:grpSpPr>
        <p:sp>
          <p:nvSpPr>
            <p:cNvPr id="6" name="笑脸 5"/>
            <p:cNvSpPr/>
            <p:nvPr/>
          </p:nvSpPr>
          <p:spPr>
            <a:xfrm>
              <a:off x="2843808" y="4509120"/>
              <a:ext cx="360040" cy="360040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笑脸 6"/>
            <p:cNvSpPr/>
            <p:nvPr/>
          </p:nvSpPr>
          <p:spPr>
            <a:xfrm>
              <a:off x="2843808" y="4005064"/>
              <a:ext cx="360040" cy="360040"/>
            </a:xfrm>
            <a:prstGeom prst="smileyFac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笑脸 7"/>
            <p:cNvSpPr/>
            <p:nvPr/>
          </p:nvSpPr>
          <p:spPr>
            <a:xfrm>
              <a:off x="3491880" y="4509120"/>
              <a:ext cx="360040" cy="360040"/>
            </a:xfrm>
            <a:prstGeom prst="smileyFac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笑脸 8"/>
            <p:cNvSpPr/>
            <p:nvPr/>
          </p:nvSpPr>
          <p:spPr>
            <a:xfrm>
              <a:off x="2195736" y="4509120"/>
              <a:ext cx="360040" cy="360040"/>
            </a:xfrm>
            <a:prstGeom prst="smileyFac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笑脸 9"/>
            <p:cNvSpPr/>
            <p:nvPr/>
          </p:nvSpPr>
          <p:spPr>
            <a:xfrm>
              <a:off x="2843808" y="5013176"/>
              <a:ext cx="360040" cy="360040"/>
            </a:xfrm>
            <a:prstGeom prst="smileyFac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67744" y="4005064"/>
            <a:ext cx="1584176" cy="1368152"/>
            <a:chOff x="2267744" y="4005064"/>
            <a:chExt cx="1584176" cy="1368152"/>
          </a:xfrm>
        </p:grpSpPr>
        <p:sp>
          <p:nvSpPr>
            <p:cNvPr id="11" name="笑脸 10"/>
            <p:cNvSpPr/>
            <p:nvPr/>
          </p:nvSpPr>
          <p:spPr>
            <a:xfrm>
              <a:off x="3419872" y="4005064"/>
              <a:ext cx="360040" cy="360040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笑脸 11"/>
            <p:cNvSpPr/>
            <p:nvPr/>
          </p:nvSpPr>
          <p:spPr>
            <a:xfrm>
              <a:off x="2267744" y="5013176"/>
              <a:ext cx="360040" cy="360040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笑脸 12"/>
            <p:cNvSpPr/>
            <p:nvPr/>
          </p:nvSpPr>
          <p:spPr>
            <a:xfrm>
              <a:off x="3491880" y="5013176"/>
              <a:ext cx="360040" cy="360040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笑脸 13"/>
            <p:cNvSpPr/>
            <p:nvPr/>
          </p:nvSpPr>
          <p:spPr>
            <a:xfrm>
              <a:off x="2267744" y="4005064"/>
              <a:ext cx="360040" cy="360040"/>
            </a:xfrm>
            <a:prstGeom prst="smileyFac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2.5.2 Adjacency, Connectivity, Region and Boundaries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Adjacency</a:t>
            </a:r>
          </a:p>
          <a:p>
            <a:pPr lvl="1">
              <a:buNone/>
            </a:pPr>
            <a:r>
              <a:rPr lang="en-US" altLang="zh-CN" dirty="0"/>
              <a:t>Binary image: Intensity {0,1}</a:t>
            </a:r>
          </a:p>
          <a:p>
            <a:pPr lvl="1">
              <a:buNone/>
            </a:pPr>
            <a:r>
              <a:rPr lang="en-US" altLang="zh-CN" dirty="0"/>
              <a:t>Usually 0 means background and 1 means foreground</a:t>
            </a:r>
          </a:p>
          <a:p>
            <a:pPr lvl="1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347864" y="3429000"/>
          <a:ext cx="3312368" cy="3429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14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40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Adjacency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Both p and q are in the foreground (V:{1})</a:t>
            </a:r>
          </a:p>
          <a:p>
            <a:pPr marL="971550" lvl="1" indent="-514350">
              <a:buAutoNum type="alphaLcParenBoth"/>
            </a:pPr>
            <a:r>
              <a:rPr lang="en-US" altLang="zh-CN" dirty="0"/>
              <a:t>4-adjacency:  q in N4(p)</a:t>
            </a:r>
          </a:p>
          <a:p>
            <a:pPr marL="971550" lvl="1" indent="-514350">
              <a:buAutoNum type="alphaLcParenBoth"/>
            </a:pPr>
            <a:r>
              <a:rPr lang="en-US" altLang="zh-CN" dirty="0"/>
              <a:t>8-adacency:   q in N8(p)</a:t>
            </a:r>
          </a:p>
          <a:p>
            <a:pPr marL="971550" lvl="1" indent="-514350">
              <a:buAutoNum type="alphaLcParenBoth"/>
            </a:pPr>
            <a:r>
              <a:rPr lang="en-US" altLang="zh-CN" dirty="0"/>
              <a:t>m-adjacency (mixed adjacency)</a:t>
            </a:r>
          </a:p>
          <a:p>
            <a:pPr marL="1371600" lvl="2" indent="-514350">
              <a:buAutoNum type="romanLcParenBoth"/>
            </a:pPr>
            <a:r>
              <a:rPr lang="en-US" altLang="zh-CN" dirty="0"/>
              <a:t>q in N4(p) or</a:t>
            </a:r>
          </a:p>
          <a:p>
            <a:pPr marL="1371600" lvl="2" indent="-514350">
              <a:buAutoNum type="romanLcParenBoth"/>
            </a:pPr>
            <a:r>
              <a:rPr lang="en-US" altLang="zh-CN" dirty="0"/>
              <a:t>q in N8(p) and the set N4(p) ∩ N4(q) has no pixels whose value are from V(V:{1})</a:t>
            </a:r>
          </a:p>
          <a:p>
            <a:pPr marL="1371600" lvl="2" indent="-514350">
              <a:buAutoNum type="romanLcParenBoth"/>
            </a:pPr>
            <a:endParaRPr lang="en-US" altLang="zh-CN" dirty="0"/>
          </a:p>
          <a:p>
            <a:pPr marL="971550" lvl="1" indent="-51435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Adjacency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AutoNum type="alphaLcParenBoth"/>
            </a:pPr>
            <a:r>
              <a:rPr lang="en-US" altLang="zh-CN" dirty="0"/>
              <a:t>m-adjacency (mixed adjacency)</a:t>
            </a:r>
          </a:p>
          <a:p>
            <a:pPr marL="1371600" lvl="2" indent="-514350">
              <a:buAutoNum type="romanLcParenBoth"/>
            </a:pPr>
            <a:r>
              <a:rPr lang="en-US" altLang="zh-CN" dirty="0"/>
              <a:t>q in N4(p) or</a:t>
            </a:r>
          </a:p>
          <a:p>
            <a:pPr marL="1371600" lvl="2" indent="-514350">
              <a:buAutoNum type="romanLcParenBoth"/>
            </a:pPr>
            <a:r>
              <a:rPr lang="en-US" altLang="zh-CN" dirty="0"/>
              <a:t>q in N8(p) and the set N4(p) ∩ N4(q) has no pixels whose value are from V(V:{1})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3608" y="3933056"/>
          <a:ext cx="1944215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笑脸 4"/>
          <p:cNvSpPr/>
          <p:nvPr/>
        </p:nvSpPr>
        <p:spPr>
          <a:xfrm>
            <a:off x="1907704" y="4509120"/>
            <a:ext cx="360040" cy="36004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笑脸 5"/>
          <p:cNvSpPr/>
          <p:nvPr/>
        </p:nvSpPr>
        <p:spPr>
          <a:xfrm>
            <a:off x="1907704" y="4005064"/>
            <a:ext cx="360040" cy="36004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笑脸 7"/>
          <p:cNvSpPr/>
          <p:nvPr/>
        </p:nvSpPr>
        <p:spPr>
          <a:xfrm>
            <a:off x="2483768" y="4005064"/>
            <a:ext cx="360040" cy="36004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笑脸 9"/>
          <p:cNvSpPr/>
          <p:nvPr/>
        </p:nvSpPr>
        <p:spPr>
          <a:xfrm>
            <a:off x="2483768" y="5013176"/>
            <a:ext cx="360040" cy="360040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211960" y="4005064"/>
          <a:ext cx="1944215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m-Adjacency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p: (yellow),  q: (green)</a:t>
            </a:r>
          </a:p>
          <a:p>
            <a:r>
              <a:rPr lang="en-US" altLang="zh-CN" dirty="0"/>
              <a:t>Blue background pixel means </a:t>
            </a:r>
          </a:p>
          <a:p>
            <a:pPr lvl="1"/>
            <a:r>
              <a:rPr lang="en-US" altLang="zh-CN" dirty="0"/>
              <a:t>set N4(p) ∩ N4(q) </a:t>
            </a:r>
          </a:p>
          <a:p>
            <a:pPr marL="971550" lvl="1" indent="-514350">
              <a:buAutoNum type="alphaLcParenBoth"/>
            </a:pPr>
            <a:r>
              <a:rPr lang="en-US" altLang="zh-CN" sz="2000" dirty="0"/>
              <a:t>m-adjacency (mixed adjacency)</a:t>
            </a:r>
          </a:p>
          <a:p>
            <a:pPr marL="1371600" lvl="2" indent="-514350">
              <a:buAutoNum type="romanLcParenBoth"/>
            </a:pPr>
            <a:r>
              <a:rPr lang="en-US" altLang="zh-CN" sz="1800" dirty="0"/>
              <a:t>q in N4(p) or</a:t>
            </a:r>
          </a:p>
          <a:p>
            <a:pPr marL="1371600" lvl="2" indent="-514350">
              <a:buAutoNum type="romanLcParenBoth"/>
            </a:pPr>
            <a:r>
              <a:rPr lang="en-US" altLang="zh-CN" sz="1800" dirty="0"/>
              <a:t>q in N8(p) and the set N4(p) ∩ N4(q) has</a:t>
            </a:r>
          </a:p>
          <a:p>
            <a:pPr marL="1371600" lvl="2" indent="-514350">
              <a:buNone/>
            </a:pPr>
            <a:r>
              <a:rPr lang="en-US" altLang="zh-CN" sz="1800" dirty="0"/>
              <a:t>no pixels whose value are from V(V:{1})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44208" y="4941168"/>
          <a:ext cx="1872207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笑脸 4"/>
          <p:cNvSpPr/>
          <p:nvPr/>
        </p:nvSpPr>
        <p:spPr>
          <a:xfrm>
            <a:off x="7236296" y="5517232"/>
            <a:ext cx="360040" cy="36004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笑脸 5"/>
          <p:cNvSpPr/>
          <p:nvPr/>
        </p:nvSpPr>
        <p:spPr>
          <a:xfrm>
            <a:off x="7164288" y="5013176"/>
            <a:ext cx="360040" cy="36004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笑脸 6"/>
          <p:cNvSpPr/>
          <p:nvPr/>
        </p:nvSpPr>
        <p:spPr>
          <a:xfrm>
            <a:off x="7812360" y="5013176"/>
            <a:ext cx="360040" cy="36004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笑脸 7"/>
          <p:cNvSpPr/>
          <p:nvPr/>
        </p:nvSpPr>
        <p:spPr>
          <a:xfrm>
            <a:off x="7812360" y="6021288"/>
            <a:ext cx="360040" cy="360040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156176" y="0"/>
          <a:ext cx="2160240" cy="2232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笑脸 9"/>
          <p:cNvSpPr/>
          <p:nvPr/>
        </p:nvSpPr>
        <p:spPr>
          <a:xfrm>
            <a:off x="6804248" y="1152128"/>
            <a:ext cx="360040" cy="36004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笑脸 10"/>
          <p:cNvSpPr/>
          <p:nvPr/>
        </p:nvSpPr>
        <p:spPr>
          <a:xfrm>
            <a:off x="6732240" y="648072"/>
            <a:ext cx="360040" cy="36004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笑脸 11"/>
          <p:cNvSpPr/>
          <p:nvPr/>
        </p:nvSpPr>
        <p:spPr>
          <a:xfrm>
            <a:off x="7380312" y="648072"/>
            <a:ext cx="360040" cy="36004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笑脸 12"/>
          <p:cNvSpPr/>
          <p:nvPr/>
        </p:nvSpPr>
        <p:spPr>
          <a:xfrm>
            <a:off x="7380312" y="1656184"/>
            <a:ext cx="360040" cy="360040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372200" y="2348880"/>
          <a:ext cx="2160240" cy="2232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笑脸 14"/>
          <p:cNvSpPr/>
          <p:nvPr/>
        </p:nvSpPr>
        <p:spPr>
          <a:xfrm>
            <a:off x="7020272" y="3501008"/>
            <a:ext cx="360040" cy="36004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948264" y="2996952"/>
            <a:ext cx="360040" cy="36004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笑脸 16"/>
          <p:cNvSpPr/>
          <p:nvPr/>
        </p:nvSpPr>
        <p:spPr>
          <a:xfrm>
            <a:off x="7596336" y="2996952"/>
            <a:ext cx="360040" cy="36004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笑脸 17"/>
          <p:cNvSpPr/>
          <p:nvPr/>
        </p:nvSpPr>
        <p:spPr>
          <a:xfrm>
            <a:off x="7596336" y="4005064"/>
            <a:ext cx="360040" cy="360040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m-Adjacency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p: (yellow),  q: (blue)</a:t>
            </a:r>
          </a:p>
          <a:p>
            <a:r>
              <a:rPr lang="en-US" altLang="zh-CN" dirty="0"/>
              <a:t>Blue background pixel means </a:t>
            </a:r>
          </a:p>
          <a:p>
            <a:pPr lvl="1"/>
            <a:r>
              <a:rPr lang="en-US" altLang="zh-CN" dirty="0"/>
              <a:t>set N4(p) ∩ N4(q) </a:t>
            </a:r>
          </a:p>
          <a:p>
            <a:pPr marL="971550" lvl="1" indent="-514350">
              <a:buAutoNum type="alphaLcParenBoth"/>
            </a:pPr>
            <a:r>
              <a:rPr lang="en-US" altLang="zh-CN" sz="1600" dirty="0"/>
              <a:t>m-adjacency (mixed adjacency)</a:t>
            </a:r>
          </a:p>
          <a:p>
            <a:pPr marL="1371600" lvl="2" indent="-514350">
              <a:buAutoNum type="romanLcParenBoth"/>
            </a:pPr>
            <a:r>
              <a:rPr lang="en-US" altLang="zh-CN" sz="1400" dirty="0"/>
              <a:t>q in N4(p) or</a:t>
            </a:r>
          </a:p>
          <a:p>
            <a:pPr marL="1371600" lvl="2" indent="-514350">
              <a:buAutoNum type="romanLcParenBoth"/>
            </a:pPr>
            <a:r>
              <a:rPr lang="en-US" altLang="zh-CN" sz="1400" dirty="0"/>
              <a:t>q in N8(p) and the set N4(p) ∩ N4(q) has</a:t>
            </a:r>
          </a:p>
          <a:p>
            <a:pPr marL="1371600" lvl="2" indent="-514350">
              <a:buNone/>
            </a:pPr>
            <a:r>
              <a:rPr lang="en-US" altLang="zh-CN" sz="1400" dirty="0"/>
              <a:t>no pixels whose value are from V(V:{1})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228184" y="3861048"/>
          <a:ext cx="1872207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笑脸 4"/>
          <p:cNvSpPr/>
          <p:nvPr/>
        </p:nvSpPr>
        <p:spPr>
          <a:xfrm>
            <a:off x="7020272" y="4437112"/>
            <a:ext cx="360040" cy="36004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笑脸 5"/>
          <p:cNvSpPr/>
          <p:nvPr/>
        </p:nvSpPr>
        <p:spPr>
          <a:xfrm>
            <a:off x="7020272" y="3933056"/>
            <a:ext cx="360040" cy="360040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笑脸 6"/>
          <p:cNvSpPr/>
          <p:nvPr/>
        </p:nvSpPr>
        <p:spPr>
          <a:xfrm>
            <a:off x="7596336" y="3933056"/>
            <a:ext cx="360040" cy="360040"/>
          </a:xfrm>
          <a:prstGeom prst="smileyFac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笑脸 7"/>
          <p:cNvSpPr/>
          <p:nvPr/>
        </p:nvSpPr>
        <p:spPr>
          <a:xfrm>
            <a:off x="7596336" y="4941168"/>
            <a:ext cx="360040" cy="360040"/>
          </a:xfrm>
          <a:prstGeom prst="smileyFac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err="1"/>
              <a:t>Programing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bool</a:t>
            </a:r>
            <a:r>
              <a:rPr lang="en-US" altLang="zh-CN" dirty="0"/>
              <a:t> Is _4adjacent(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px,int</a:t>
            </a:r>
            <a:r>
              <a:rPr lang="en-US" altLang="zh-CN" dirty="0"/>
              <a:t> </a:t>
            </a:r>
            <a:r>
              <a:rPr lang="en-US" altLang="zh-CN" dirty="0" err="1"/>
              <a:t>py,int</a:t>
            </a:r>
            <a:r>
              <a:rPr lang="en-US" altLang="zh-CN" dirty="0"/>
              <a:t> </a:t>
            </a:r>
            <a:r>
              <a:rPr lang="en-US" altLang="zh-CN" dirty="0" err="1"/>
              <a:t>qx,int</a:t>
            </a:r>
            <a:r>
              <a:rPr lang="en-US" altLang="zh-CN" dirty="0"/>
              <a:t> </a:t>
            </a:r>
            <a:r>
              <a:rPr lang="en-US" altLang="zh-CN" dirty="0" err="1"/>
              <a:t>qy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bool</a:t>
            </a:r>
            <a:r>
              <a:rPr lang="en-US" altLang="zh-CN" dirty="0"/>
              <a:t> Is _8adjacent(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px,int</a:t>
            </a:r>
            <a:r>
              <a:rPr lang="en-US" altLang="zh-CN" dirty="0"/>
              <a:t> </a:t>
            </a:r>
            <a:r>
              <a:rPr lang="en-US" altLang="zh-CN" dirty="0" err="1"/>
              <a:t>py,int</a:t>
            </a:r>
            <a:r>
              <a:rPr lang="en-US" altLang="zh-CN" dirty="0"/>
              <a:t> </a:t>
            </a:r>
            <a:r>
              <a:rPr lang="en-US" altLang="zh-CN" dirty="0" err="1"/>
              <a:t>qx,int</a:t>
            </a:r>
            <a:r>
              <a:rPr lang="en-US" altLang="zh-CN" dirty="0"/>
              <a:t> </a:t>
            </a:r>
            <a:r>
              <a:rPr lang="en-US" altLang="zh-CN" dirty="0" err="1"/>
              <a:t>qy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Is_m_adjacent</a:t>
            </a:r>
            <a:r>
              <a:rPr lang="en-US" altLang="zh-CN" dirty="0"/>
              <a:t>(byte[,]f,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px,int</a:t>
            </a:r>
            <a:r>
              <a:rPr lang="en-US" altLang="zh-CN" dirty="0"/>
              <a:t> </a:t>
            </a:r>
            <a:r>
              <a:rPr lang="en-US" altLang="zh-CN" dirty="0" err="1"/>
              <a:t>py,int</a:t>
            </a:r>
            <a:r>
              <a:rPr lang="en-US" altLang="zh-CN" dirty="0"/>
              <a:t> </a:t>
            </a:r>
            <a:r>
              <a:rPr lang="en-US" altLang="zh-CN" dirty="0" err="1"/>
              <a:t>qx,int</a:t>
            </a:r>
            <a:r>
              <a:rPr lang="en-US" altLang="zh-CN" dirty="0"/>
              <a:t> </a:t>
            </a:r>
            <a:r>
              <a:rPr lang="en-US" altLang="zh-CN" dirty="0" err="1"/>
              <a:t>qy</a:t>
            </a:r>
            <a:r>
              <a:rPr lang="en-US" altLang="zh-CN" dirty="0"/>
              <a:t>);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Digital 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Digital Path from pixel p to pixel q is a sequence of distinct pixels with coordinates (x</a:t>
            </a:r>
            <a:r>
              <a:rPr lang="en-US" altLang="zh-CN" sz="1600" dirty="0"/>
              <a:t>0</a:t>
            </a:r>
            <a:r>
              <a:rPr lang="en-US" altLang="zh-CN" dirty="0"/>
              <a:t>,y</a:t>
            </a:r>
            <a:r>
              <a:rPr lang="en-US" altLang="zh-CN" sz="1600" dirty="0"/>
              <a:t>0</a:t>
            </a:r>
            <a:r>
              <a:rPr lang="en-US" altLang="zh-CN" dirty="0"/>
              <a:t>),(x</a:t>
            </a:r>
            <a:r>
              <a:rPr lang="en-US" altLang="zh-CN" sz="1800" dirty="0"/>
              <a:t>1</a:t>
            </a:r>
            <a:r>
              <a:rPr lang="en-US" altLang="zh-CN" dirty="0"/>
              <a:t>,y</a:t>
            </a:r>
            <a:r>
              <a:rPr lang="en-US" altLang="zh-CN" sz="1800" dirty="0"/>
              <a:t>1</a:t>
            </a:r>
            <a:r>
              <a:rPr lang="en-US" altLang="zh-CN" dirty="0"/>
              <a:t>),…,(</a:t>
            </a:r>
            <a:r>
              <a:rPr lang="en-US" altLang="zh-CN" dirty="0" err="1"/>
              <a:t>x</a:t>
            </a:r>
            <a:r>
              <a:rPr lang="en-US" altLang="zh-CN" sz="2000" dirty="0" err="1"/>
              <a:t>n</a:t>
            </a:r>
            <a:r>
              <a:rPr lang="en-US" altLang="zh-CN" dirty="0" err="1"/>
              <a:t>,y</a:t>
            </a:r>
            <a:r>
              <a:rPr lang="en-US" altLang="zh-CN" sz="2000" dirty="0" err="1"/>
              <a:t>n</a:t>
            </a:r>
            <a:r>
              <a:rPr lang="en-US" altLang="zh-CN" dirty="0"/>
              <a:t>) where (x</a:t>
            </a:r>
            <a:r>
              <a:rPr lang="en-US" altLang="zh-CN" sz="2000" dirty="0"/>
              <a:t>i-1</a:t>
            </a:r>
            <a:r>
              <a:rPr lang="en-US" altLang="zh-CN" dirty="0"/>
              <a:t>,y</a:t>
            </a:r>
            <a:r>
              <a:rPr lang="en-US" altLang="zh-CN" sz="2000" dirty="0"/>
              <a:t>i-1</a:t>
            </a:r>
            <a:r>
              <a:rPr lang="en-US" altLang="zh-CN" dirty="0"/>
              <a:t>) and (</a:t>
            </a:r>
            <a:r>
              <a:rPr lang="en-US" altLang="zh-CN" dirty="0" err="1"/>
              <a:t>x</a:t>
            </a:r>
            <a:r>
              <a:rPr lang="en-US" altLang="zh-CN" sz="2000" dirty="0" err="1"/>
              <a:t>i</a:t>
            </a:r>
            <a:r>
              <a:rPr lang="en-US" altLang="zh-CN" dirty="0" err="1"/>
              <a:t>,y</a:t>
            </a:r>
            <a:r>
              <a:rPr lang="en-US" altLang="zh-CN" sz="2000" dirty="0" err="1"/>
              <a:t>i</a:t>
            </a:r>
            <a:r>
              <a:rPr lang="en-US" altLang="zh-CN" dirty="0"/>
              <a:t>) are adjacent, </a:t>
            </a:r>
            <a:r>
              <a:rPr lang="en-US" altLang="zh-CN" dirty="0" err="1"/>
              <a:t>i</a:t>
            </a:r>
            <a:r>
              <a:rPr lang="en-US" altLang="zh-CN" dirty="0"/>
              <a:t>: [1..n]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Digital Path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5626968" cy="470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3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3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3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3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8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p6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p7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p8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p9=q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p5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p3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p0=p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Digital Path (Closed)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457200" y="1600200"/>
          <a:ext cx="5626968" cy="476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3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3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3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3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8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p6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p7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p8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p9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p5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p10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p11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p3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p12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P13=q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p0=p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2.3.4 A simple Image Formation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f(</a:t>
            </a:r>
            <a:r>
              <a:rPr lang="en-US" altLang="zh-CN" dirty="0" err="1"/>
              <a:t>x,y</a:t>
            </a:r>
            <a:r>
              <a:rPr lang="en-US" altLang="zh-CN" dirty="0"/>
              <a:t>) = </a:t>
            </a:r>
            <a:r>
              <a:rPr lang="en-US" altLang="zh-CN" dirty="0" err="1"/>
              <a:t>i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 r(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): illumination components, 0&lt;</a:t>
            </a:r>
            <a:r>
              <a:rPr lang="en-US" altLang="zh-CN" dirty="0" err="1"/>
              <a:t>i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)&lt;∞</a:t>
            </a:r>
          </a:p>
          <a:p>
            <a:pPr lvl="1"/>
            <a:r>
              <a:rPr lang="en-US" altLang="zh-CN" dirty="0"/>
              <a:t>r(</a:t>
            </a:r>
            <a:r>
              <a:rPr lang="en-US" altLang="zh-CN" dirty="0" err="1"/>
              <a:t>x,y</a:t>
            </a:r>
            <a:r>
              <a:rPr lang="en-US" altLang="zh-CN" dirty="0"/>
              <a:t>): reflectance components, 0&lt;r(</a:t>
            </a:r>
            <a:r>
              <a:rPr lang="en-US" altLang="zh-CN" dirty="0" err="1"/>
              <a:t>x,y</a:t>
            </a:r>
            <a:r>
              <a:rPr lang="en-US" altLang="zh-CN" dirty="0"/>
              <a:t>)&lt;1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Connected Set (Region)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1475656" y="1916832"/>
          <a:ext cx="60960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233600" imgH="6096000" progId="Equation.KSEE3">
                  <p:embed/>
                </p:oleObj>
              </mc:Choice>
              <mc:Fallback>
                <p:oleObj name="Equation" r:id="rId2" imgW="40233600" imgH="6096000" progId="Equation.KSEE3">
                  <p:embed/>
                  <p:pic>
                    <p:nvPicPr>
                      <p:cNvPr id="0" name="内容占位符 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5656" y="1916832"/>
                        <a:ext cx="6096000" cy="923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Connected Set (Region)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5194920" cy="4205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4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4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4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94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4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2563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63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63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63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63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63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63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63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948264" y="3429000"/>
            <a:ext cx="936104" cy="864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48264" y="2204864"/>
            <a:ext cx="936104" cy="86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S1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Adjacent Regions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</a:t>
            </a:r>
            <a:r>
              <a:rPr lang="en-US" altLang="zh-CN" dirty="0" err="1"/>
              <a:t>R</a:t>
            </a:r>
            <a:r>
              <a:rPr lang="en-US" altLang="zh-CN" sz="2400" dirty="0" err="1"/>
              <a:t>i</a:t>
            </a:r>
            <a:r>
              <a:rPr lang="en-US" altLang="zh-CN" dirty="0"/>
              <a:t> U </a:t>
            </a:r>
            <a:r>
              <a:rPr lang="en-US" altLang="zh-CN" dirty="0" err="1"/>
              <a:t>R</a:t>
            </a:r>
            <a:r>
              <a:rPr lang="en-US" altLang="zh-CN" sz="2400" dirty="0" err="1"/>
              <a:t>j</a:t>
            </a:r>
            <a:r>
              <a:rPr lang="en-US" altLang="zh-CN" dirty="0"/>
              <a:t> is a connected set, </a:t>
            </a:r>
            <a:r>
              <a:rPr lang="en-US" altLang="zh-CN" dirty="0" err="1"/>
              <a:t>R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R</a:t>
            </a:r>
            <a:r>
              <a:rPr lang="en-US" altLang="zh-CN" sz="2400" dirty="0" err="1"/>
              <a:t>j</a:t>
            </a:r>
            <a:r>
              <a:rPr lang="en-US" altLang="zh-CN" dirty="0"/>
              <a:t> </a:t>
            </a:r>
            <a:r>
              <a:rPr lang="en-US" altLang="zh-CN" dirty="0" err="1"/>
              <a:t>ara</a:t>
            </a:r>
            <a:r>
              <a:rPr lang="en-US" altLang="zh-CN" dirty="0"/>
              <a:t> adjacent regions.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576" y="3068960"/>
          <a:ext cx="4392490" cy="324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2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2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2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2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9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504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020272" y="4509120"/>
            <a:ext cx="936104" cy="864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Rj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20272" y="3284984"/>
            <a:ext cx="936104" cy="86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Ri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Disjoint Regions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 Adjacent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5616" y="2564904"/>
          <a:ext cx="4392490" cy="3240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2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2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2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2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92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504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Foreground / Background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39552" y="1916832"/>
          <a:ext cx="5626970" cy="3701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26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236296" y="3645024"/>
            <a:ext cx="936104" cy="8640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36296" y="2420888"/>
            <a:ext cx="936104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Foreground / 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 disjoint regions, </a:t>
            </a:r>
            <a:r>
              <a:rPr lang="en-US" altLang="zh-CN" dirty="0" err="1"/>
              <a:t>Rk</a:t>
            </a:r>
            <a:r>
              <a:rPr lang="en-US" altLang="zh-CN" dirty="0"/>
              <a:t>, k=1,2,..,K</a:t>
            </a:r>
          </a:p>
          <a:p>
            <a:r>
              <a:rPr lang="en-US" altLang="zh-CN" dirty="0" err="1"/>
              <a:t>Ru</a:t>
            </a:r>
            <a:r>
              <a:rPr lang="en-US" altLang="zh-CN" dirty="0"/>
              <a:t> = R1 U R2 U … U RK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Ru</a:t>
            </a:r>
            <a:r>
              <a:rPr lang="en-US" altLang="zh-CN" dirty="0"/>
              <a:t>)c , c means complement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Foreground : </a:t>
            </a:r>
            <a:r>
              <a:rPr lang="en-US" altLang="zh-CN" dirty="0" err="1"/>
              <a:t>Ru</a:t>
            </a:r>
            <a:endParaRPr lang="en-US" altLang="zh-CN" dirty="0"/>
          </a:p>
          <a:p>
            <a:pPr lvl="1"/>
            <a:r>
              <a:rPr lang="en-US" altLang="zh-CN" dirty="0"/>
              <a:t>Background: (</a:t>
            </a:r>
            <a:r>
              <a:rPr lang="en-US" altLang="zh-CN" dirty="0" err="1"/>
              <a:t>Ru</a:t>
            </a:r>
            <a:r>
              <a:rPr lang="en-US" altLang="zh-CN" dirty="0"/>
              <a:t>)c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Foreground / Background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39552" y="1916832"/>
          <a:ext cx="5626970" cy="3701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26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6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236296" y="3645024"/>
            <a:ext cx="1296144" cy="8640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B: (</a:t>
            </a:r>
            <a:r>
              <a:rPr lang="en-US" altLang="zh-CN" dirty="0" err="1">
                <a:solidFill>
                  <a:schemeClr val="bg1"/>
                </a:solidFill>
              </a:rPr>
              <a:t>Ru</a:t>
            </a:r>
            <a:r>
              <a:rPr lang="en-US" altLang="zh-CN" dirty="0">
                <a:solidFill>
                  <a:schemeClr val="bg1"/>
                </a:solidFill>
              </a:rPr>
              <a:t>)c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36296" y="2420888"/>
            <a:ext cx="1152128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 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Ru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Boundary (Border /Contour) of Region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Inner Border of Region</a:t>
            </a:r>
          </a:p>
          <a:p>
            <a:pPr lvl="1"/>
            <a:r>
              <a:rPr lang="en-US" altLang="zh-CN" dirty="0"/>
              <a:t>B(in) = {(</a:t>
            </a:r>
            <a:r>
              <a:rPr lang="en-US" altLang="zh-CN" dirty="0" err="1"/>
              <a:t>x,y</a:t>
            </a:r>
            <a:r>
              <a:rPr lang="en-US" altLang="zh-CN" dirty="0"/>
              <a:t>)|(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∈</a:t>
            </a:r>
            <a:r>
              <a:rPr lang="en-US" altLang="zh-CN" dirty="0"/>
              <a:t>R, (</a:t>
            </a:r>
            <a:r>
              <a:rPr lang="en-US" altLang="zh-CN" dirty="0" err="1"/>
              <a:t>x,y</a:t>
            </a:r>
            <a:r>
              <a:rPr lang="en-US" altLang="zh-CN" dirty="0"/>
              <a:t>) adjacent to (R) c}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552" y="2924944"/>
          <a:ext cx="2952328" cy="2952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04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499992" y="2996952"/>
          <a:ext cx="2952328" cy="2952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041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solidFill>
                            <a:schemeClr val="bg1"/>
                          </a:solidFill>
                        </a:rPr>
                        <a:t>p4</a:t>
                      </a:r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solidFill>
                            <a:schemeClr val="bg1"/>
                          </a:solidFill>
                        </a:rPr>
                        <a:t>p5</a:t>
                      </a:r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solidFill>
                            <a:schemeClr val="bg1"/>
                          </a:solidFill>
                        </a:rPr>
                        <a:t>P6</a:t>
                      </a:r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solidFill>
                            <a:schemeClr val="bg1"/>
                          </a:solidFill>
                        </a:rPr>
                        <a:t>p7</a:t>
                      </a:r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solidFill>
                            <a:schemeClr val="bg1"/>
                          </a:solidFill>
                        </a:rPr>
                        <a:t>p8</a:t>
                      </a:r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solidFill>
                            <a:schemeClr val="bg1"/>
                          </a:solidFill>
                        </a:rPr>
                        <a:t>P3</a:t>
                      </a:r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solidFill>
                            <a:schemeClr val="bg1"/>
                          </a:solidFill>
                        </a:rPr>
                        <a:t>p9</a:t>
                      </a:r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solidFill>
                            <a:schemeClr val="bg1"/>
                          </a:solidFill>
                        </a:rPr>
                        <a:t>P2</a:t>
                      </a:r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solidFill>
                            <a:schemeClr val="bg1"/>
                          </a:solidFill>
                        </a:rPr>
                        <a:t>p12</a:t>
                      </a:r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solidFill>
                            <a:schemeClr val="bg1"/>
                          </a:solidFill>
                        </a:rPr>
                        <a:t>p11</a:t>
                      </a:r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solidFill>
                            <a:schemeClr val="bg1"/>
                          </a:solidFill>
                        </a:rPr>
                        <a:t>p10</a:t>
                      </a:r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solidFill>
                            <a:schemeClr val="bg1"/>
                          </a:solidFill>
                        </a:rPr>
                        <a:t>P1</a:t>
                      </a:r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solidFill>
                            <a:schemeClr val="bg1"/>
                          </a:solidFill>
                        </a:rPr>
                        <a:t>p13</a:t>
                      </a:r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solidFill>
                            <a:schemeClr val="bg1"/>
                          </a:solidFill>
                        </a:rPr>
                        <a:t>p0</a:t>
                      </a:r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solidFill>
                            <a:schemeClr val="bg1"/>
                          </a:solidFill>
                        </a:rPr>
                        <a:t>p15</a:t>
                      </a:r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solidFill>
                            <a:schemeClr val="bg1"/>
                          </a:solidFill>
                        </a:rPr>
                        <a:t>p14</a:t>
                      </a:r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Exercise:</a:t>
            </a:r>
            <a:br>
              <a:rPr lang="en-US" altLang="zh-CN" b="1" dirty="0">
                <a:solidFill>
                  <a:srgbClr val="FFC000"/>
                </a:solidFill>
              </a:rPr>
            </a:br>
            <a:r>
              <a:rPr lang="en-US" altLang="zh-CN" b="1" dirty="0"/>
              <a:t>byte[,] </a:t>
            </a:r>
            <a:r>
              <a:rPr lang="en-US" altLang="zh-CN" b="1" dirty="0" err="1"/>
              <a:t>getInnerBorder</a:t>
            </a:r>
            <a:r>
              <a:rPr lang="en-US" altLang="zh-CN" b="1" dirty="0"/>
              <a:t>(byte[,]f)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Intput</a:t>
            </a:r>
            <a:r>
              <a:rPr lang="en-US" altLang="zh-CN" dirty="0"/>
              <a:t>: f is a binary image, 0 means background and 255 means foreground (regions)</a:t>
            </a:r>
          </a:p>
          <a:p>
            <a:r>
              <a:rPr lang="en-US" altLang="zh-CN" dirty="0"/>
              <a:t>Output: binary image. 255 means inner borders of the regions in input image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Boundary (Border /Contour) of Region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Inner Border of Region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552" y="2924944"/>
          <a:ext cx="2952328" cy="2952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04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499992" y="2996952"/>
          <a:ext cx="2952328" cy="2952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041"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2.4.1 Basic Concept in Sampling &amp; Quantization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5609" y="1600200"/>
            <a:ext cx="649278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Exercise:</a:t>
            </a:r>
            <a:br>
              <a:rPr lang="en-US" altLang="zh-CN" b="1" dirty="0">
                <a:solidFill>
                  <a:srgbClr val="FFC000"/>
                </a:solidFill>
              </a:rPr>
            </a:br>
            <a:r>
              <a:rPr lang="en-US" altLang="zh-CN" b="1" dirty="0"/>
              <a:t>byte[,] </a:t>
            </a:r>
            <a:r>
              <a:rPr lang="en-US" altLang="zh-CN" b="1" dirty="0" err="1"/>
              <a:t>getOuterBorder</a:t>
            </a:r>
            <a:r>
              <a:rPr lang="en-US" altLang="zh-CN" b="1" dirty="0"/>
              <a:t>(byte[,]f)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Outer Border of Region</a:t>
            </a:r>
          </a:p>
          <a:p>
            <a:pPr lvl="1"/>
            <a:r>
              <a:rPr lang="en-US" altLang="zh-CN" dirty="0"/>
              <a:t>B(out) = {(</a:t>
            </a:r>
            <a:r>
              <a:rPr lang="en-US" altLang="zh-CN" dirty="0" err="1"/>
              <a:t>x,y</a:t>
            </a:r>
            <a:r>
              <a:rPr lang="en-US" altLang="zh-CN" dirty="0"/>
              <a:t>)|(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∈</a:t>
            </a:r>
            <a:r>
              <a:rPr lang="en-US" altLang="zh-CN" dirty="0"/>
              <a:t> (R)c, (</a:t>
            </a:r>
            <a:r>
              <a:rPr lang="en-US" altLang="zh-CN" dirty="0" err="1"/>
              <a:t>x,y</a:t>
            </a:r>
            <a:r>
              <a:rPr lang="en-US" altLang="zh-CN" dirty="0"/>
              <a:t>) adjacent to R}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3568" y="2996952"/>
          <a:ext cx="2952328" cy="2952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04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88024" y="3068960"/>
          <a:ext cx="2952328" cy="3006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04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4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Exercise:</a:t>
            </a:r>
            <a:br>
              <a:rPr lang="en-US" altLang="zh-CN" b="1" dirty="0">
                <a:solidFill>
                  <a:srgbClr val="FFC000"/>
                </a:solidFill>
              </a:rPr>
            </a:br>
            <a:r>
              <a:rPr lang="en-US" altLang="zh-CN" b="1" dirty="0"/>
              <a:t>byte[,] </a:t>
            </a:r>
            <a:r>
              <a:rPr lang="en-US" altLang="zh-CN" b="1" dirty="0" err="1"/>
              <a:t>getOuterBorder</a:t>
            </a:r>
            <a:r>
              <a:rPr lang="en-US" altLang="zh-CN" b="1" dirty="0"/>
              <a:t>(byte[,]f)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Intput</a:t>
            </a:r>
            <a:r>
              <a:rPr lang="en-US" altLang="zh-CN" dirty="0"/>
              <a:t>: f is a binary image, 0 means background and 255 means foreground (regions)</a:t>
            </a:r>
          </a:p>
          <a:p>
            <a:r>
              <a:rPr lang="en-US" altLang="zh-CN" dirty="0"/>
              <a:t>Output: binary image. 255 means outer borders of the regions in input image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2.5.3 Distance Measure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Distance Function</a:t>
            </a:r>
          </a:p>
          <a:p>
            <a:pPr lvl="1"/>
            <a:r>
              <a:rPr lang="en-US" altLang="zh-CN" dirty="0"/>
              <a:t>p (</a:t>
            </a:r>
            <a:r>
              <a:rPr lang="en-US" altLang="zh-CN" dirty="0" err="1"/>
              <a:t>x,y</a:t>
            </a:r>
            <a:r>
              <a:rPr lang="en-US" altLang="zh-CN" dirty="0"/>
              <a:t>), q (</a:t>
            </a:r>
            <a:r>
              <a:rPr lang="en-US" altLang="zh-CN" dirty="0" err="1"/>
              <a:t>s,t</a:t>
            </a:r>
            <a:r>
              <a:rPr lang="en-US" altLang="zh-CN" dirty="0"/>
              <a:t>), z 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</a:p>
          <a:p>
            <a:pPr marL="971550" lvl="1" indent="-514350">
              <a:buAutoNum type="alphaLcParenBoth"/>
            </a:pPr>
            <a:r>
              <a:rPr lang="en-US" altLang="zh-CN" dirty="0"/>
              <a:t>D(</a:t>
            </a:r>
            <a:r>
              <a:rPr lang="en-US" altLang="zh-CN" dirty="0" err="1"/>
              <a:t>p,q</a:t>
            </a:r>
            <a:r>
              <a:rPr lang="en-US" altLang="zh-CN" dirty="0"/>
              <a:t>)≥0, D(</a:t>
            </a:r>
            <a:r>
              <a:rPr lang="en-US" altLang="zh-CN" dirty="0" err="1"/>
              <a:t>p,q</a:t>
            </a:r>
            <a:r>
              <a:rPr lang="en-US" altLang="zh-CN" dirty="0"/>
              <a:t>)=0 </a:t>
            </a:r>
            <a:r>
              <a:rPr lang="en-US" altLang="zh-CN" dirty="0" err="1"/>
              <a:t>iff</a:t>
            </a:r>
            <a:r>
              <a:rPr lang="en-US" altLang="zh-CN" dirty="0"/>
              <a:t> p=q</a:t>
            </a:r>
          </a:p>
          <a:p>
            <a:pPr marL="971550" lvl="1" indent="-514350">
              <a:buAutoNum type="alphaLcParenBoth"/>
            </a:pPr>
            <a:r>
              <a:rPr lang="en-US" altLang="zh-CN" dirty="0"/>
              <a:t>D(</a:t>
            </a:r>
            <a:r>
              <a:rPr lang="en-US" altLang="zh-CN" dirty="0" err="1"/>
              <a:t>p,q</a:t>
            </a:r>
            <a:r>
              <a:rPr lang="en-US" altLang="zh-CN" dirty="0"/>
              <a:t>)=D(</a:t>
            </a:r>
            <a:r>
              <a:rPr lang="en-US" altLang="zh-CN" dirty="0" err="1"/>
              <a:t>q,p</a:t>
            </a:r>
            <a:r>
              <a:rPr lang="en-US" altLang="zh-CN" dirty="0"/>
              <a:t>)</a:t>
            </a:r>
          </a:p>
          <a:p>
            <a:pPr marL="971550" lvl="1" indent="-514350">
              <a:buAutoNum type="alphaLcParenBoth"/>
            </a:pPr>
            <a:r>
              <a:rPr lang="en-US" altLang="zh-CN" dirty="0"/>
              <a:t>D(</a:t>
            </a:r>
            <a:r>
              <a:rPr lang="en-US" altLang="zh-CN" dirty="0" err="1"/>
              <a:t>p,z</a:t>
            </a:r>
            <a:r>
              <a:rPr lang="en-US" altLang="zh-CN" dirty="0"/>
              <a:t>)≤D(</a:t>
            </a:r>
            <a:r>
              <a:rPr lang="en-US" altLang="zh-CN" dirty="0" err="1"/>
              <a:t>p,q</a:t>
            </a:r>
            <a:r>
              <a:rPr lang="en-US" altLang="zh-CN" dirty="0"/>
              <a:t>)+D(</a:t>
            </a:r>
            <a:r>
              <a:rPr lang="en-US" altLang="zh-CN" dirty="0" err="1"/>
              <a:t>q,z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2.5.3 Distance Measure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Euclidean distance  [</a:t>
            </a:r>
            <a:r>
              <a:rPr lang="en-US" altLang="zh-CN" dirty="0" err="1"/>
              <a:t>Eu’cl</a:t>
            </a:r>
            <a:r>
              <a:rPr lang="en-US" altLang="zh-CN" dirty="0"/>
              <a:t>[</a:t>
            </a:r>
            <a:r>
              <a:rPr lang="en-US" altLang="zh-CN" dirty="0" err="1"/>
              <a:t>ai</a:t>
            </a:r>
            <a:r>
              <a:rPr lang="en-US" altLang="zh-CN" dirty="0"/>
              <a:t>]dean] 			</a:t>
            </a:r>
          </a:p>
          <a:p>
            <a:endParaRPr lang="zh-CN" altLang="en-US" dirty="0"/>
          </a:p>
        </p:txBody>
      </p:sp>
      <p:pic>
        <p:nvPicPr>
          <p:cNvPr id="4" name="图片 3" descr="EuclideanDistanceGraphic_we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2924944"/>
            <a:ext cx="5276850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2.5.3 Distance Measure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City-block distance </a:t>
            </a:r>
          </a:p>
          <a:p>
            <a:pPr lvl="1"/>
            <a:r>
              <a:rPr lang="en-US" altLang="zh-CN" dirty="0"/>
              <a:t>D</a:t>
            </a:r>
            <a:r>
              <a:rPr lang="en-US" altLang="zh-CN" sz="2000" dirty="0"/>
              <a:t>4</a:t>
            </a:r>
            <a:r>
              <a:rPr lang="en-US" altLang="zh-CN" dirty="0"/>
              <a:t>(p, q) = │x-s│+ │y-t│ ; p:(</a:t>
            </a:r>
            <a:r>
              <a:rPr lang="en-US" altLang="zh-CN" dirty="0" err="1"/>
              <a:t>x,y</a:t>
            </a:r>
            <a:r>
              <a:rPr lang="en-US" altLang="zh-CN" dirty="0"/>
              <a:t>) , q(</a:t>
            </a:r>
            <a:r>
              <a:rPr lang="en-US" altLang="zh-CN" dirty="0" err="1"/>
              <a:t>s,t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 descr="Manhattan_distance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3068960"/>
            <a:ext cx="3096344" cy="309634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2.5.3 Distance Measure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Chessboard distance</a:t>
            </a:r>
          </a:p>
          <a:p>
            <a:pPr lvl="2">
              <a:buNone/>
            </a:pPr>
            <a:r>
              <a:rPr lang="en-US" altLang="zh-CN" dirty="0"/>
              <a:t>D</a:t>
            </a:r>
            <a:r>
              <a:rPr lang="en-US" altLang="zh-CN" sz="1800" dirty="0"/>
              <a:t>8</a:t>
            </a:r>
            <a:r>
              <a:rPr lang="en-US" altLang="zh-CN" dirty="0"/>
              <a:t>(p, q) = max (│x-s│, │y-t│)</a:t>
            </a:r>
          </a:p>
          <a:p>
            <a:pPr lvl="2">
              <a:buNone/>
            </a:pPr>
            <a:r>
              <a:rPr lang="en-US" altLang="zh-CN" dirty="0"/>
              <a:t>					chessman: king</a:t>
            </a:r>
            <a:endParaRPr lang="zh-CN" altLang="en-US" dirty="0"/>
          </a:p>
          <a:p>
            <a:pPr lvl="2">
              <a:buNone/>
            </a:pPr>
            <a:endParaRPr lang="zh-CN" altLang="en-US" dirty="0"/>
          </a:p>
        </p:txBody>
      </p:sp>
      <p:pic>
        <p:nvPicPr>
          <p:cNvPr id="5" name="图片 4" descr="chessboar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068960"/>
            <a:ext cx="3240360" cy="324036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96136" y="3501009"/>
          <a:ext cx="2088231" cy="20882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图片 12" descr="k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4293096"/>
            <a:ext cx="514422" cy="51442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2.5.3 Distance Measure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Chessboard distance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75656" y="2204864"/>
          <a:ext cx="4608512" cy="4392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90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q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P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906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2483768" y="5229200"/>
            <a:ext cx="432048" cy="432048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987824" y="4725144"/>
            <a:ext cx="504056" cy="432048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491880" y="4149080"/>
            <a:ext cx="0" cy="504056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491880" y="3645024"/>
            <a:ext cx="0" cy="432048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339752" y="5229200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339752" y="4725144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339752" y="4149080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411760" y="3645024"/>
            <a:ext cx="432048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915816" y="3645024"/>
            <a:ext cx="4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C000"/>
                </a:solidFill>
              </a:rPr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 (D</a:t>
            </a:r>
            <a:r>
              <a:rPr lang="en-US" altLang="zh-CN" sz="2400" dirty="0"/>
              <a:t>e</a:t>
            </a:r>
            <a:r>
              <a:rPr lang="en-US" altLang="zh-CN" dirty="0"/>
              <a:t>,D</a:t>
            </a:r>
            <a:r>
              <a:rPr lang="en-US" altLang="zh-CN" sz="2000" dirty="0"/>
              <a:t>4</a:t>
            </a:r>
            <a:r>
              <a:rPr lang="en-US" altLang="zh-CN" dirty="0"/>
              <a:t>,D</a:t>
            </a:r>
            <a:r>
              <a:rPr lang="en-US" altLang="zh-CN" sz="2400" dirty="0"/>
              <a:t>8</a:t>
            </a:r>
            <a:r>
              <a:rPr lang="en-US" altLang="zh-CN" dirty="0"/>
              <a:t>) = ?</a:t>
            </a:r>
          </a:p>
          <a:p>
            <a:r>
              <a:rPr lang="en-US" altLang="zh-CN" dirty="0"/>
              <a:t>Min(D</a:t>
            </a:r>
            <a:r>
              <a:rPr lang="en-US" altLang="zh-CN" sz="2400" dirty="0"/>
              <a:t>e</a:t>
            </a:r>
            <a:r>
              <a:rPr lang="en-US" altLang="zh-CN" dirty="0"/>
              <a:t>,D</a:t>
            </a:r>
            <a:r>
              <a:rPr lang="en-US" altLang="zh-CN" sz="2000" dirty="0"/>
              <a:t>4</a:t>
            </a:r>
            <a:r>
              <a:rPr lang="en-US" altLang="zh-CN" dirty="0"/>
              <a:t>,D</a:t>
            </a:r>
            <a:r>
              <a:rPr lang="en-US" altLang="zh-CN" sz="2400" dirty="0"/>
              <a:t>8</a:t>
            </a:r>
            <a:r>
              <a:rPr lang="en-US" altLang="zh-CN" dirty="0"/>
              <a:t>) = ?</a:t>
            </a:r>
          </a:p>
          <a:p>
            <a:endParaRPr lang="en-US" altLang="zh-CN" dirty="0"/>
          </a:p>
          <a:p>
            <a:r>
              <a:rPr lang="en-US" altLang="zh-CN" dirty="0"/>
              <a:t>D</a:t>
            </a:r>
            <a:r>
              <a:rPr lang="en-US" altLang="zh-CN" sz="2000" dirty="0"/>
              <a:t>4</a:t>
            </a:r>
            <a:r>
              <a:rPr lang="en-US" altLang="zh-CN" dirty="0"/>
              <a:t>(p, q) = │x-s│+ │y-t│</a:t>
            </a:r>
          </a:p>
          <a:p>
            <a:r>
              <a:rPr lang="en-US" altLang="zh-CN" dirty="0"/>
              <a:t>D</a:t>
            </a:r>
            <a:r>
              <a:rPr lang="en-US" altLang="zh-CN" sz="2400" dirty="0"/>
              <a:t>8</a:t>
            </a:r>
            <a:r>
              <a:rPr lang="en-US" altLang="zh-CN" dirty="0"/>
              <a:t>(p, q) = max(│x-</a:t>
            </a:r>
            <a:r>
              <a:rPr lang="en-US" altLang="zh-CN" dirty="0" err="1"/>
              <a:t>s│,│y</a:t>
            </a:r>
            <a:r>
              <a:rPr lang="en-US" altLang="zh-CN" dirty="0"/>
              <a:t>-t│)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C000"/>
                </a:solidFill>
              </a:rPr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D</a:t>
            </a:r>
            <a:r>
              <a:rPr lang="en-US" altLang="zh-CN" sz="2000" dirty="0"/>
              <a:t>4</a:t>
            </a:r>
            <a:r>
              <a:rPr lang="en-US" altLang="zh-CN" dirty="0"/>
              <a:t>(</a:t>
            </a:r>
            <a:r>
              <a:rPr lang="en-US" altLang="zh-CN" dirty="0" err="1"/>
              <a:t>p,q</a:t>
            </a:r>
            <a:r>
              <a:rPr lang="en-US" altLang="zh-CN" dirty="0"/>
              <a:t>)&lt;=K D</a:t>
            </a:r>
            <a:r>
              <a:rPr lang="en-US" altLang="zh-CN" sz="2000" dirty="0"/>
              <a:t>8</a:t>
            </a:r>
            <a:r>
              <a:rPr lang="en-US" altLang="zh-CN" dirty="0"/>
              <a:t>(p, q) is always TRUE, what is the min value of K?</a:t>
            </a:r>
          </a:p>
          <a:p>
            <a:endParaRPr lang="en-US" altLang="zh-CN" dirty="0"/>
          </a:p>
          <a:p>
            <a:r>
              <a:rPr lang="en-US" altLang="zh-CN" dirty="0"/>
              <a:t>D</a:t>
            </a:r>
            <a:r>
              <a:rPr lang="en-US" altLang="zh-CN" sz="2000" dirty="0"/>
              <a:t>4</a:t>
            </a:r>
            <a:r>
              <a:rPr lang="en-US" altLang="zh-CN" dirty="0"/>
              <a:t>(p, q) = │x-s│+ │y-t│</a:t>
            </a:r>
          </a:p>
          <a:p>
            <a:r>
              <a:rPr lang="en-US" altLang="zh-CN" dirty="0"/>
              <a:t>D</a:t>
            </a:r>
            <a:r>
              <a:rPr lang="en-US" altLang="zh-CN" sz="2400" dirty="0"/>
              <a:t>8</a:t>
            </a:r>
            <a:r>
              <a:rPr lang="en-US" altLang="zh-CN" dirty="0"/>
              <a:t>(p, q) = max(│x-</a:t>
            </a:r>
            <a:r>
              <a:rPr lang="en-US" altLang="zh-CN" dirty="0" err="1"/>
              <a:t>s│,│y</a:t>
            </a:r>
            <a:r>
              <a:rPr lang="en-US" altLang="zh-CN" dirty="0"/>
              <a:t>-t│)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C000"/>
                </a:solidFill>
              </a:rPr>
              <a:t>Exercise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p: (x0,y0)</a:t>
            </a:r>
          </a:p>
          <a:p>
            <a:r>
              <a:rPr lang="en-US" altLang="zh-CN" dirty="0"/>
              <a:t>R</a:t>
            </a:r>
            <a:r>
              <a:rPr lang="en-US" altLang="zh-CN" sz="2400" dirty="0"/>
              <a:t>e</a:t>
            </a:r>
            <a:r>
              <a:rPr lang="en-US" altLang="zh-CN" dirty="0"/>
              <a:t> = { q | D</a:t>
            </a:r>
            <a:r>
              <a:rPr lang="en-US" altLang="zh-CN" sz="2400" dirty="0"/>
              <a:t>e</a:t>
            </a:r>
            <a:r>
              <a:rPr lang="en-US" altLang="zh-CN" dirty="0"/>
              <a:t>(</a:t>
            </a:r>
            <a:r>
              <a:rPr lang="en-US" altLang="zh-CN" dirty="0" err="1"/>
              <a:t>p,q</a:t>
            </a:r>
            <a:r>
              <a:rPr lang="en-US" altLang="zh-CN" dirty="0"/>
              <a:t>)&lt;=r}</a:t>
            </a:r>
          </a:p>
          <a:p>
            <a:r>
              <a:rPr lang="en-US" altLang="zh-CN" dirty="0"/>
              <a:t>R</a:t>
            </a:r>
            <a:r>
              <a:rPr lang="en-US" altLang="zh-CN" sz="2000" dirty="0"/>
              <a:t>4</a:t>
            </a:r>
            <a:r>
              <a:rPr lang="en-US" altLang="zh-CN" dirty="0"/>
              <a:t> = { q | D</a:t>
            </a:r>
            <a:r>
              <a:rPr lang="en-US" altLang="zh-CN" sz="2000" dirty="0"/>
              <a:t>4</a:t>
            </a:r>
            <a:r>
              <a:rPr lang="en-US" altLang="zh-CN" dirty="0"/>
              <a:t>(</a:t>
            </a:r>
            <a:r>
              <a:rPr lang="en-US" altLang="zh-CN" dirty="0" err="1"/>
              <a:t>p,q</a:t>
            </a:r>
            <a:r>
              <a:rPr lang="en-US" altLang="zh-CN" dirty="0"/>
              <a:t>)&lt;=r}</a:t>
            </a:r>
          </a:p>
          <a:p>
            <a:r>
              <a:rPr lang="en-US" altLang="zh-CN" dirty="0"/>
              <a:t>R</a:t>
            </a:r>
            <a:r>
              <a:rPr lang="en-US" altLang="zh-CN" sz="2000" dirty="0"/>
              <a:t>8</a:t>
            </a:r>
            <a:r>
              <a:rPr lang="en-US" altLang="zh-CN" dirty="0"/>
              <a:t> = { q | D</a:t>
            </a:r>
            <a:r>
              <a:rPr lang="en-US" altLang="zh-CN" sz="2000" dirty="0"/>
              <a:t>8</a:t>
            </a:r>
            <a:r>
              <a:rPr lang="en-US" altLang="zh-CN" dirty="0"/>
              <a:t>(</a:t>
            </a:r>
            <a:r>
              <a:rPr lang="en-US" altLang="zh-CN" dirty="0" err="1"/>
              <a:t>p,q</a:t>
            </a:r>
            <a:r>
              <a:rPr lang="en-US" altLang="zh-CN" dirty="0"/>
              <a:t>)&lt;=r}</a:t>
            </a:r>
          </a:p>
          <a:p>
            <a:pPr lvl="1"/>
            <a:r>
              <a:rPr lang="en-US" altLang="zh-CN" dirty="0"/>
              <a:t>Draw the sketch of R</a:t>
            </a:r>
            <a:r>
              <a:rPr lang="en-US" altLang="zh-CN" sz="2400" dirty="0"/>
              <a:t>e</a:t>
            </a:r>
            <a:r>
              <a:rPr lang="en-US" altLang="zh-CN" dirty="0"/>
              <a:t>,R</a:t>
            </a:r>
            <a:r>
              <a:rPr lang="en-US" altLang="zh-CN" sz="2000" dirty="0"/>
              <a:t>4</a:t>
            </a:r>
            <a:r>
              <a:rPr lang="en-US" altLang="zh-CN" dirty="0"/>
              <a:t> &amp; R</a:t>
            </a:r>
            <a:r>
              <a:rPr lang="en-US" altLang="zh-CN" sz="2000" dirty="0"/>
              <a:t>8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2.4.1 Basic Concept in Sampling &amp; Quantization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53455"/>
            <a:ext cx="4824536" cy="427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0238" y="1776412"/>
            <a:ext cx="1496445" cy="3812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2.4.1 Basic Concept in Sampling &amp; Quantization</a:t>
            </a:r>
            <a:endParaRPr lang="zh-CN" altLang="en-US" sz="32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457" y="1600200"/>
            <a:ext cx="6353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2.4.2 Representing Digital Image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Matrix or 2-D Array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2.4.3 Spatial &amp; Intensity Resolution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Spatial Resolution</a:t>
            </a:r>
          </a:p>
          <a:p>
            <a:pPr lvl="1"/>
            <a:r>
              <a:rPr lang="en-US" altLang="zh-CN" dirty="0"/>
              <a:t>Line pairs per unit distance</a:t>
            </a:r>
          </a:p>
          <a:p>
            <a:pPr lvl="1"/>
            <a:r>
              <a:rPr lang="en-US" altLang="zh-CN" dirty="0"/>
              <a:t>Dots (pixels) per unit distance</a:t>
            </a:r>
          </a:p>
          <a:p>
            <a:pPr lvl="1"/>
            <a:r>
              <a:rPr lang="en-US" altLang="zh-CN" dirty="0"/>
              <a:t>Dpi:  dot per inch</a:t>
            </a:r>
          </a:p>
          <a:p>
            <a:pPr lvl="1"/>
            <a:r>
              <a:rPr lang="en-US" altLang="zh-CN" b="1" dirty="0">
                <a:solidFill>
                  <a:srgbClr val="00B050"/>
                </a:solidFill>
              </a:rPr>
              <a:t>Spatial resolution</a:t>
            </a:r>
            <a:r>
              <a:rPr lang="zh-CN" altLang="zh-CN" b="1" dirty="0">
                <a:solidFill>
                  <a:srgbClr val="00B050"/>
                </a:solidFill>
              </a:rPr>
              <a:t> is </a:t>
            </a:r>
            <a:r>
              <a:rPr lang="en-US" altLang="zh-CN" dirty="0">
                <a:solidFill>
                  <a:srgbClr val="00B050"/>
                </a:solidFill>
              </a:rPr>
              <a:t>a measure of the accuracy or detail of a graphic display, expressed as dots per inch, pixels per inch, lines per inch, etc.</a:t>
            </a:r>
            <a:endParaRPr lang="zh-CN" altLang="zh-CN" dirty="0">
              <a:solidFill>
                <a:srgbClr val="00B050"/>
              </a:solidFill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Spatial Resolution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3528392" cy="4592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5229200"/>
            <a:ext cx="4127500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1594</Words>
  <Application>Microsoft Office PowerPoint</Application>
  <PresentationFormat>全屏显示(4:3)</PresentationFormat>
  <Paragraphs>345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3" baseType="lpstr">
      <vt:lpstr>Arial</vt:lpstr>
      <vt:lpstr>Calibri</vt:lpstr>
      <vt:lpstr>Office 主题</vt:lpstr>
      <vt:lpstr>Equation</vt:lpstr>
      <vt:lpstr>Chapter 2   Digital Image Fundamentals</vt:lpstr>
      <vt:lpstr>Chapter 2   Digital Image Fundamentals</vt:lpstr>
      <vt:lpstr>2.3.4 A simple Image Formation Model</vt:lpstr>
      <vt:lpstr>2.4.1 Basic Concept in Sampling &amp; Quantization</vt:lpstr>
      <vt:lpstr>2.4.1 Basic Concept in Sampling &amp; Quantization</vt:lpstr>
      <vt:lpstr>2.4.1 Basic Concept in Sampling &amp; Quantization</vt:lpstr>
      <vt:lpstr>2.4.2 Representing Digital Image</vt:lpstr>
      <vt:lpstr>2.4.3 Spatial &amp; Intensity Resolution</vt:lpstr>
      <vt:lpstr>Spatial Resolution </vt:lpstr>
      <vt:lpstr>Exercise</vt:lpstr>
      <vt:lpstr>Exercise</vt:lpstr>
      <vt:lpstr>2.4.3 Spatial &amp; Intensity Resolution</vt:lpstr>
      <vt:lpstr>Intensity Resolution</vt:lpstr>
      <vt:lpstr>Intensity Resolution</vt:lpstr>
      <vt:lpstr>Intensity Resolution</vt:lpstr>
      <vt:lpstr>2.5 Same Basic Relationship between pixels</vt:lpstr>
      <vt:lpstr>2.5.1 Neighbors of a pixel</vt:lpstr>
      <vt:lpstr>2.5.1 Neighbors of a pixel</vt:lpstr>
      <vt:lpstr>2.5.1 Neighbors of a pixel</vt:lpstr>
      <vt:lpstr>2.5.1 Neighbors of a pixel</vt:lpstr>
      <vt:lpstr>2.5.2 Adjacency, Connectivity, Region and Boundaries </vt:lpstr>
      <vt:lpstr>Adjacency</vt:lpstr>
      <vt:lpstr>Adjacency</vt:lpstr>
      <vt:lpstr>m-Adjacency</vt:lpstr>
      <vt:lpstr>m-Adjacency</vt:lpstr>
      <vt:lpstr>[Programing]</vt:lpstr>
      <vt:lpstr>Digital Path</vt:lpstr>
      <vt:lpstr>Digital Path</vt:lpstr>
      <vt:lpstr>Digital Path (Closed)</vt:lpstr>
      <vt:lpstr>Connected Set (Region)</vt:lpstr>
      <vt:lpstr>Connected Set (Region)</vt:lpstr>
      <vt:lpstr>Adjacent Regions</vt:lpstr>
      <vt:lpstr>Disjoint Regions </vt:lpstr>
      <vt:lpstr>Foreground / Background</vt:lpstr>
      <vt:lpstr>Foreground / Background</vt:lpstr>
      <vt:lpstr>Foreground / Background</vt:lpstr>
      <vt:lpstr>Boundary (Border /Contour) of Region</vt:lpstr>
      <vt:lpstr>Exercise: byte[,] getInnerBorder(byte[,]f)</vt:lpstr>
      <vt:lpstr>Boundary (Border /Contour) of Region</vt:lpstr>
      <vt:lpstr>Exercise: byte[,] getOuterBorder(byte[,]f)</vt:lpstr>
      <vt:lpstr>Exercise: byte[,] getOuterBorder(byte[,]f)</vt:lpstr>
      <vt:lpstr>2.5.3 Distance Measure</vt:lpstr>
      <vt:lpstr>2.5.3 Distance Measure</vt:lpstr>
      <vt:lpstr>2.5.3 Distance Measure</vt:lpstr>
      <vt:lpstr>2.5.3 Distance Measure</vt:lpstr>
      <vt:lpstr>2.5.3 Distance Measure</vt:lpstr>
      <vt:lpstr>Exercise</vt:lpstr>
      <vt:lpstr>Exercise</vt:lpstr>
      <vt:lpstr>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  Digital Image Fundamentals</dc:title>
  <dc:creator>梁毅军</dc:creator>
  <cp:lastModifiedBy>Liang Yijun</cp:lastModifiedBy>
  <cp:revision>68</cp:revision>
  <dcterms:created xsi:type="dcterms:W3CDTF">2013-09-29T07:19:00Z</dcterms:created>
  <dcterms:modified xsi:type="dcterms:W3CDTF">2022-09-14T00:49:24Z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