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63" r:id="rId9"/>
    <p:sldId id="264" r:id="rId10"/>
    <p:sldId id="258" r:id="rId11"/>
    <p:sldId id="272" r:id="rId12"/>
    <p:sldId id="266" r:id="rId13"/>
    <p:sldId id="274" r:id="rId14"/>
    <p:sldId id="277" r:id="rId15"/>
    <p:sldId id="267" r:id="rId16"/>
    <p:sldId id="270" r:id="rId17"/>
    <p:sldId id="271" r:id="rId18"/>
    <p:sldId id="273" r:id="rId19"/>
    <p:sldId id="268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2F91-9D35-47BD-8276-DD16C6EB1CDA}" type="datetimeFigureOut">
              <a:rPr lang="zh-CN" altLang="en-US" smtClean="0"/>
              <a:pPr/>
              <a:t>2013-11-29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2D1F-009A-47EE-BE99-64B6F01C2E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6 Color Image Processing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2 Pseudo color Image Processing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6.4.1 Fundamentals</a:t>
            </a:r>
          </a:p>
          <a:p>
            <a:pPr lvl="1"/>
            <a:r>
              <a:rPr lang="en-US" altLang="zh-CN" dirty="0" smtClean="0"/>
              <a:t>What is full color image processing?</a:t>
            </a:r>
          </a:p>
          <a:p>
            <a:pPr>
              <a:buNone/>
            </a:pPr>
            <a:r>
              <a:rPr lang="en-US" altLang="zh-CN" dirty="0" smtClean="0"/>
              <a:t>	Input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): Color Image</a:t>
            </a:r>
          </a:p>
          <a:p>
            <a:pPr>
              <a:buNone/>
            </a:pPr>
            <a:r>
              <a:rPr lang="en-US" altLang="zh-CN" dirty="0" smtClean="0"/>
              <a:t>	Output 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):Color Image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6.4.2 Based on RGB Model</a:t>
            </a:r>
          </a:p>
          <a:p>
            <a:pPr lvl="1"/>
            <a:r>
              <a:rPr lang="en-US" altLang="zh-CN" dirty="0" smtClean="0"/>
              <a:t>Input: {</a:t>
            </a:r>
            <a:r>
              <a:rPr lang="en-US" altLang="zh-CN" dirty="0" err="1" smtClean="0"/>
              <a:t>f</a:t>
            </a:r>
            <a:r>
              <a:rPr lang="en-US" altLang="zh-CN" sz="2000" dirty="0" err="1" smtClean="0"/>
              <a:t>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)}</a:t>
            </a:r>
          </a:p>
          <a:p>
            <a:pPr lvl="1">
              <a:buNone/>
            </a:pPr>
            <a:r>
              <a:rPr lang="en-US" altLang="zh-CN" dirty="0" smtClean="0"/>
              <a:t>Output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</a:t>
            </a:r>
            <a:r>
              <a:rPr lang="en-US" altLang="zh-CN" sz="1800" dirty="0" err="1" smtClean="0"/>
              <a:t>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T(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g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T(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</a:t>
            </a:r>
            <a:r>
              <a:rPr lang="en-US" altLang="zh-CN" sz="1400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T(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>
              <a:buNone/>
            </a:pPr>
            <a:r>
              <a:rPr lang="en-US" altLang="zh-CN" dirty="0" smtClean="0"/>
              <a:t>T: Basic Intensity transform, average </a:t>
            </a:r>
            <a:r>
              <a:rPr lang="en-US" altLang="zh-CN" dirty="0" err="1" smtClean="0"/>
              <a:t>blur,Gaussian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Blur,Sharpening</a:t>
            </a:r>
            <a:r>
              <a:rPr lang="en-US" altLang="zh-CN" dirty="0" smtClean="0"/>
              <a:t> Filter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6.4.2 Based on RGB Model</a:t>
            </a:r>
          </a:p>
          <a:p>
            <a:pPr lvl="1"/>
            <a:r>
              <a:rPr lang="en-US" altLang="zh-CN" dirty="0" smtClean="0"/>
              <a:t>Input: {</a:t>
            </a:r>
            <a:r>
              <a:rPr lang="en-US" altLang="zh-CN" dirty="0" err="1" smtClean="0"/>
              <a:t>f</a:t>
            </a:r>
            <a:r>
              <a:rPr lang="en-US" altLang="zh-CN" sz="2000" dirty="0" err="1" smtClean="0"/>
              <a:t>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)}</a:t>
            </a:r>
          </a:p>
          <a:p>
            <a:pPr lvl="1">
              <a:buNone/>
            </a:pPr>
            <a:r>
              <a:rPr lang="en-US" altLang="zh-CN" dirty="0" smtClean="0"/>
              <a:t>Output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</a:t>
            </a:r>
            <a:r>
              <a:rPr lang="en-US" altLang="zh-CN" sz="1800" dirty="0" err="1" smtClean="0"/>
              <a:t>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</a:t>
            </a:r>
            <a:r>
              <a:rPr lang="en-US" altLang="zh-CN" sz="1800" dirty="0" err="1" smtClean="0"/>
              <a:t>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g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</a:t>
            </a:r>
            <a:r>
              <a:rPr lang="en-US" altLang="zh-CN" sz="1400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T</a:t>
            </a:r>
            <a:r>
              <a:rPr lang="en-US" altLang="zh-CN" sz="18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));</a:t>
            </a:r>
          </a:p>
          <a:p>
            <a:pPr lvl="1">
              <a:buNone/>
            </a:pPr>
            <a:r>
              <a:rPr lang="en-US" altLang="zh-CN" dirty="0" smtClean="0"/>
              <a:t>	Adjust some channels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6.4.3 Based on HSV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>
              <a:buNone/>
            </a:pPr>
            <a:r>
              <a:rPr lang="en-US" altLang="zh-CN" dirty="0" smtClean="0"/>
              <a:t>	Hue/Saturation/Value Model</a:t>
            </a:r>
          </a:p>
          <a:p>
            <a:pPr latinLnBrk="1"/>
            <a:r>
              <a:rPr lang="en-US" altLang="zh-CN" dirty="0" smtClean="0"/>
              <a:t> V=max(R,G,B) </a:t>
            </a:r>
            <a:endParaRPr lang="zh-CN" altLang="zh-CN" dirty="0" smtClean="0"/>
          </a:p>
          <a:p>
            <a:pPr latinLnBrk="1"/>
            <a:r>
              <a:rPr lang="en-US" altLang="zh-CN" dirty="0" smtClean="0"/>
              <a:t> S=(max-min)/max </a:t>
            </a:r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if R = max, H = (G-B)/(max-min)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if G = max, H = 2 + (B-R)/(max-min)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if B = max, H = 4 + (R-G)/(max-min)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H = H * 60 </a:t>
            </a:r>
            <a:endParaRPr lang="zh-CN" altLang="zh-CN" dirty="0" smtClean="0"/>
          </a:p>
          <a:p>
            <a:r>
              <a:rPr lang="zh-CN" altLang="zh-CN" dirty="0" smtClean="0"/>
              <a:t>　　</a:t>
            </a:r>
            <a:r>
              <a:rPr lang="en-US" altLang="zh-CN" dirty="0" smtClean="0"/>
              <a:t>if H &lt; 0, H = H + 360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if </a:t>
            </a:r>
            <a:r>
              <a:rPr lang="en-US" altLang="zh-CN" dirty="0" smtClean="0"/>
              <a:t>s = 0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R=G=B=V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else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H /= 60;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INTEGER(H)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f = H -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a = V * ( 1 - s 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b = V * ( 1 - s * f 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 = V * ( 1 - s * (1 - f ) 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switch(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case 0: R = V; G = c; B = a;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case 1: R = b; G = v; B = a;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case 2: R = a; G = v; B = c;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case 3: R = a; G = b; B = v;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case 4: R = c; G = a; B = v; </a:t>
            </a:r>
            <a:endParaRPr lang="zh-CN" altLang="zh-CN" dirty="0" smtClean="0"/>
          </a:p>
          <a:p>
            <a:pPr latinLnBrk="1"/>
            <a:r>
              <a:rPr lang="zh-CN" altLang="zh-CN" dirty="0" smtClean="0"/>
              <a:t>　　</a:t>
            </a:r>
            <a:r>
              <a:rPr lang="en-US" altLang="zh-CN" dirty="0" smtClean="0"/>
              <a:t>case 5: R = v; G = a; B = b;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6.4.3 Based on HSV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>
              <a:buNone/>
            </a:pPr>
            <a:r>
              <a:rPr lang="en-US" altLang="zh-CN" dirty="0" smtClean="0"/>
              <a:t>	V Channel: Gray level Image Processing: 	Intensity transform, </a:t>
            </a:r>
          </a:p>
          <a:p>
            <a:pPr>
              <a:buNone/>
            </a:pPr>
            <a:r>
              <a:rPr lang="en-US" altLang="zh-CN" dirty="0" smtClean="0"/>
              <a:t>		average blur</a:t>
            </a:r>
          </a:p>
          <a:p>
            <a:pPr>
              <a:buNone/>
            </a:pPr>
            <a:r>
              <a:rPr lang="en-US" altLang="zh-CN" dirty="0" smtClean="0"/>
              <a:t>		Gaussian Blur</a:t>
            </a:r>
          </a:p>
          <a:p>
            <a:pPr>
              <a:buNone/>
            </a:pPr>
            <a:r>
              <a:rPr lang="en-US" altLang="zh-CN" dirty="0" smtClean="0"/>
              <a:t>		Sharpening Filter</a:t>
            </a:r>
          </a:p>
          <a:p>
            <a:pPr>
              <a:buNone/>
            </a:pPr>
            <a:r>
              <a:rPr lang="en-US" altLang="zh-CN" dirty="0" smtClean="0"/>
              <a:t>		Histogram Equalization	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6.4.3 Based on HIS (HSV)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>
              <a:buNone/>
            </a:pPr>
            <a:r>
              <a:rPr lang="en-US" altLang="zh-CN" dirty="0" smtClean="0"/>
              <a:t>	S Channel:</a:t>
            </a:r>
          </a:p>
          <a:p>
            <a:pPr>
              <a:buNone/>
            </a:pPr>
            <a:r>
              <a:rPr lang="en-US" altLang="zh-CN" dirty="0" smtClean="0"/>
              <a:t>		Increase or Decrease Saturation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6.4.3 Based on HSV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>
              <a:buNone/>
            </a:pPr>
            <a:r>
              <a:rPr lang="en-US" altLang="zh-CN" dirty="0" smtClean="0"/>
              <a:t>	H Channel:</a:t>
            </a:r>
          </a:p>
          <a:p>
            <a:pPr>
              <a:buNone/>
            </a:pPr>
            <a:r>
              <a:rPr lang="en-US" altLang="zh-CN" dirty="0" smtClean="0"/>
              <a:t>		add operation: change image hue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6.4.3 Based on YUV Model</a:t>
            </a:r>
          </a:p>
          <a:p>
            <a:pPr>
              <a:buNone/>
            </a:pPr>
            <a:r>
              <a:rPr lang="en-US" altLang="zh-CN" dirty="0" smtClean="0"/>
              <a:t>	Y Channel: Gray level Image Processing: 	Intensity transform, </a:t>
            </a:r>
          </a:p>
          <a:p>
            <a:pPr>
              <a:buNone/>
            </a:pPr>
            <a:r>
              <a:rPr lang="en-US" altLang="zh-CN" dirty="0" smtClean="0"/>
              <a:t>		average blur</a:t>
            </a:r>
          </a:p>
          <a:p>
            <a:pPr>
              <a:buNone/>
            </a:pPr>
            <a:r>
              <a:rPr lang="en-US" altLang="zh-CN" dirty="0" smtClean="0"/>
              <a:t>		Gaussian Blur</a:t>
            </a:r>
          </a:p>
          <a:p>
            <a:pPr>
              <a:buNone/>
            </a:pPr>
            <a:r>
              <a:rPr lang="en-US" altLang="zh-CN" dirty="0" smtClean="0"/>
              <a:t>		Sharpening Filter</a:t>
            </a:r>
          </a:p>
          <a:p>
            <a:pPr>
              <a:buNone/>
            </a:pPr>
            <a:r>
              <a:rPr lang="en-US" altLang="zh-CN" dirty="0" smtClean="0"/>
              <a:t>		Histogram Equalization	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6.4.3 Based on Color Transform Matrix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4583" y="2780928"/>
          <a:ext cx="7161795" cy="2376264"/>
        </p:xfrm>
        <a:graphic>
          <a:graphicData uri="http://schemas.openxmlformats.org/presentationml/2006/ole">
            <p:oleObj spid="_x0000_s1026" name="公式" r:id="rId3" imgW="27558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6.3 </a:t>
            </a:r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br>
              <a:rPr lang="en-US" altLang="zh-CN" dirty="0" smtClean="0"/>
            </a:br>
            <a:r>
              <a:rPr lang="en-US" altLang="zh-CN" dirty="0" smtClean="0"/>
              <a:t>['</a:t>
            </a:r>
            <a:r>
              <a:rPr lang="en-US" altLang="zh-CN" dirty="0" err="1" smtClean="0"/>
              <a:t>sjuːdəʊ</a:t>
            </a:r>
            <a:r>
              <a:rPr lang="en-US" altLang="zh-CN" dirty="0" smtClean="0"/>
              <a:t>] </a:t>
            </a:r>
            <a:br>
              <a:rPr lang="en-US" altLang="zh-CN" dirty="0" smtClean="0"/>
            </a:b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Very Useful Tool for Data Visualization</a:t>
            </a:r>
          </a:p>
          <a:p>
            <a:r>
              <a:rPr lang="en-US" altLang="zh-CN" dirty="0" smtClean="0"/>
              <a:t>Input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): gray scale image</a:t>
            </a:r>
          </a:p>
          <a:p>
            <a:r>
              <a:rPr lang="en-US" altLang="zh-CN" dirty="0" smtClean="0"/>
              <a:t>Output </a:t>
            </a:r>
            <a:r>
              <a:rPr lang="en-US" altLang="zh-CN" dirty="0" err="1" smtClean="0"/>
              <a:t>g</a:t>
            </a:r>
            <a:r>
              <a:rPr lang="en-US" altLang="zh-CN" sz="1600" dirty="0" err="1" smtClean="0"/>
              <a:t>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): color image</a:t>
            </a:r>
          </a:p>
          <a:p>
            <a:r>
              <a:rPr lang="en-US" altLang="zh-CN" dirty="0" err="1" smtClean="0"/>
              <a:t>g</a:t>
            </a:r>
            <a:r>
              <a:rPr lang="en-US" altLang="zh-CN" sz="1600" dirty="0" err="1" smtClean="0"/>
              <a:t>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{r(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),b(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)}</a:t>
            </a:r>
          </a:p>
          <a:p>
            <a:pPr>
              <a:buNone/>
            </a:pPr>
            <a:r>
              <a:rPr lang="en-US" altLang="zh-CN" dirty="0" smtClean="0"/>
              <a:t>		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R(f(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</a:t>
            </a:r>
          </a:p>
          <a:p>
            <a:pPr>
              <a:buNone/>
            </a:pPr>
            <a:r>
              <a:rPr lang="en-US" altLang="zh-CN" dirty="0" smtClean="0"/>
              <a:t>		g(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G(f(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 </a:t>
            </a:r>
          </a:p>
          <a:p>
            <a:pPr>
              <a:buNone/>
            </a:pPr>
            <a:r>
              <a:rPr lang="en-US" altLang="zh-CN" dirty="0" smtClean="0"/>
              <a:t>		b(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B(f(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Full Color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6.4.3 Based on Color Transform Matrix</a:t>
            </a:r>
          </a:p>
          <a:p>
            <a:pPr>
              <a:buNone/>
            </a:pPr>
            <a:r>
              <a:rPr lang="en-US" altLang="zh-CN" dirty="0" smtClean="0"/>
              <a:t>		RGB to Gray</a:t>
            </a:r>
          </a:p>
          <a:p>
            <a:pPr>
              <a:buNone/>
            </a:pPr>
            <a:r>
              <a:rPr lang="en-US" altLang="zh-CN" dirty="0" smtClean="0"/>
              <a:t>          Brightness Adjust</a:t>
            </a:r>
          </a:p>
          <a:p>
            <a:pPr>
              <a:buNone/>
            </a:pPr>
            <a:r>
              <a:rPr lang="en-US" altLang="zh-CN" dirty="0" smtClean="0"/>
              <a:t>		Saturation Adjust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mtClean="0"/>
              <a:t>Color Balance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611560" y="1700808"/>
            <a:ext cx="5210116" cy="3455640"/>
            <a:chOff x="612" y="1344"/>
            <a:chExt cx="2150" cy="1426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612" y="1344"/>
              <a:ext cx="2150" cy="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2" y="1344"/>
              <a:ext cx="2154" cy="1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6" name="Group 8"/>
          <p:cNvGrpSpPr>
            <a:grpSpLocks noChangeAspect="1"/>
          </p:cNvGrpSpPr>
          <p:nvPr/>
        </p:nvGrpSpPr>
        <p:grpSpPr bwMode="auto">
          <a:xfrm>
            <a:off x="6516688" y="1916113"/>
            <a:ext cx="1655712" cy="2634446"/>
            <a:chOff x="4105" y="1207"/>
            <a:chExt cx="631" cy="1004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4105" y="1207"/>
              <a:ext cx="631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05" y="1207"/>
              <a:ext cx="634" cy="1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Intensity Slicing</a:t>
            </a:r>
          </a:p>
          <a:p>
            <a:endParaRPr lang="zh-CN" altLang="en-US" dirty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763713" y="2276475"/>
            <a:ext cx="4427537" cy="3744913"/>
            <a:chOff x="1111" y="1434"/>
            <a:chExt cx="2789" cy="2359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11" y="1434"/>
              <a:ext cx="2789" cy="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1" y="1434"/>
              <a:ext cx="2793" cy="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32" name="Group 8"/>
          <p:cNvGrpSpPr>
            <a:grpSpLocks noChangeAspect="1"/>
          </p:cNvGrpSpPr>
          <p:nvPr/>
        </p:nvGrpSpPr>
        <p:grpSpPr bwMode="auto">
          <a:xfrm>
            <a:off x="6659563" y="2636838"/>
            <a:ext cx="1688979" cy="1224210"/>
            <a:chOff x="4195" y="1661"/>
            <a:chExt cx="705" cy="511"/>
          </a:xfrm>
        </p:grpSpPr>
        <p:sp>
          <p:nvSpPr>
            <p:cNvPr id="1031" name="AutoShape 7"/>
            <p:cNvSpPr>
              <a:spLocks noChangeAspect="1" noChangeArrowheads="1" noTextEdit="1"/>
            </p:cNvSpPr>
            <p:nvPr/>
          </p:nvSpPr>
          <p:spPr bwMode="auto">
            <a:xfrm>
              <a:off x="4195" y="1661"/>
              <a:ext cx="705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5" y="1661"/>
              <a:ext cx="708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Intensity Slicing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15440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Intensity Slicing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1" y="2204864"/>
            <a:ext cx="594894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5646678" cy="382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0" name="Group 4"/>
          <p:cNvGrpSpPr>
            <a:grpSpLocks noChangeAspect="1"/>
          </p:cNvGrpSpPr>
          <p:nvPr/>
        </p:nvGrpSpPr>
        <p:grpSpPr bwMode="auto">
          <a:xfrm>
            <a:off x="467544" y="5374210"/>
            <a:ext cx="8676456" cy="1223142"/>
            <a:chOff x="703" y="3521"/>
            <a:chExt cx="3866" cy="545"/>
          </a:xfrm>
        </p:grpSpPr>
        <p:sp>
          <p:nvSpPr>
            <p:cNvPr id="40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703" y="3521"/>
              <a:ext cx="3866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3" y="3521"/>
              <a:ext cx="3869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88501"/>
            <a:ext cx="5813652" cy="52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Pseudocolor</a:t>
            </a:r>
            <a:r>
              <a:rPr lang="en-US" altLang="zh-CN" dirty="0" smtClean="0"/>
              <a:t> Image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1043608" y="1322125"/>
            <a:ext cx="3311971" cy="5535875"/>
            <a:chOff x="703" y="1026"/>
            <a:chExt cx="1872" cy="3129"/>
          </a:xfrm>
        </p:grpSpPr>
        <p:sp>
          <p:nvSpPr>
            <p:cNvPr id="3075" name="AutoShape 3"/>
            <p:cNvSpPr>
              <a:spLocks noChangeAspect="1" noChangeArrowheads="1" noTextEdit="1"/>
            </p:cNvSpPr>
            <p:nvPr/>
          </p:nvSpPr>
          <p:spPr bwMode="auto">
            <a:xfrm>
              <a:off x="703" y="1026"/>
              <a:ext cx="1872" cy="3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1026"/>
              <a:ext cx="1875" cy="3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80" name="Group 8"/>
          <p:cNvGrpSpPr>
            <a:grpSpLocks noChangeAspect="1"/>
          </p:cNvGrpSpPr>
          <p:nvPr/>
        </p:nvGrpSpPr>
        <p:grpSpPr bwMode="auto">
          <a:xfrm>
            <a:off x="6804025" y="1773238"/>
            <a:ext cx="1820863" cy="1871662"/>
            <a:chOff x="4286" y="1117"/>
            <a:chExt cx="1147" cy="1179"/>
          </a:xfrm>
        </p:grpSpPr>
        <p:sp>
          <p:nvSpPr>
            <p:cNvPr id="3079" name="AutoShape 7"/>
            <p:cNvSpPr>
              <a:spLocks noChangeAspect="1" noChangeArrowheads="1" noTextEdit="1"/>
            </p:cNvSpPr>
            <p:nvPr/>
          </p:nvSpPr>
          <p:spPr bwMode="auto">
            <a:xfrm>
              <a:off x="4286" y="1117"/>
              <a:ext cx="1147" cy="1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6" y="1117"/>
              <a:ext cx="1153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204</Words>
  <Application>Microsoft Office PowerPoint</Application>
  <PresentationFormat>全屏显示(4:3)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公式</vt:lpstr>
      <vt:lpstr>Chapter 6 Color Image Processing</vt:lpstr>
      <vt:lpstr>6.3 Pseudocolor Image Processing ['sjuːdəʊ]  】</vt:lpstr>
      <vt:lpstr>6.3 Pseudocolor Image Processing</vt:lpstr>
      <vt:lpstr>Pseudocolor Image Processing</vt:lpstr>
      <vt:lpstr>Pseudocolor Image Processing</vt:lpstr>
      <vt:lpstr>Pseudocolor Image Processing</vt:lpstr>
      <vt:lpstr>Pseudocolor Image Processing</vt:lpstr>
      <vt:lpstr>Pseudocolor Image Processing</vt:lpstr>
      <vt:lpstr>Pseudocolor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  <vt:lpstr>6.4 Full Color Image Processing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Color Image Processing</dc:title>
  <dc:creator>梁毅军</dc:creator>
  <cp:lastModifiedBy>梁毅军</cp:lastModifiedBy>
  <cp:revision>17</cp:revision>
  <dcterms:created xsi:type="dcterms:W3CDTF">2013-11-09T01:21:02Z</dcterms:created>
  <dcterms:modified xsi:type="dcterms:W3CDTF">2013-11-29T06:55:05Z</dcterms:modified>
</cp:coreProperties>
</file>