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57" r:id="rId5"/>
    <p:sldId id="269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5A88-43A6-42D0-B28C-0B608E854D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FD93-E3B4-4915-9890-B6D939F9E6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5A88-43A6-42D0-B28C-0B608E854D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FD93-E3B4-4915-9890-B6D939F9E6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5A88-43A6-42D0-B28C-0B608E854D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FD93-E3B4-4915-9890-B6D939F9E6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5A88-43A6-42D0-B28C-0B608E854D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FD93-E3B4-4915-9890-B6D939F9E6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5A88-43A6-42D0-B28C-0B608E854D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FD93-E3B4-4915-9890-B6D939F9E6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5A88-43A6-42D0-B28C-0B608E854D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FD93-E3B4-4915-9890-B6D939F9E6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5A88-43A6-42D0-B28C-0B608E854D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FD93-E3B4-4915-9890-B6D939F9E6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5A88-43A6-42D0-B28C-0B608E854D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FD93-E3B4-4915-9890-B6D939F9E6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5A88-43A6-42D0-B28C-0B608E854D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FD93-E3B4-4915-9890-B6D939F9E6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5A88-43A6-42D0-B28C-0B608E854D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FD93-E3B4-4915-9890-B6D939F9E6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5A88-43A6-42D0-B28C-0B608E854D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FD93-E3B4-4915-9890-B6D939F9E6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95A88-43A6-42D0-B28C-0B608E854D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8FD93-E3B4-4915-9890-B6D939F9E60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Chapter 6 </a:t>
            </a:r>
            <a:br>
              <a:rPr lang="en-US" altLang="zh-CN" dirty="0" smtClean="0"/>
            </a:br>
            <a:r>
              <a:rPr lang="en-US" altLang="zh-CN" dirty="0" smtClean="0"/>
              <a:t>Color Image Processing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6.2 Color Model :RGB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5536" y="1412776"/>
            <a:ext cx="6552728" cy="527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 Color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6.2.2 CMY and CYMK model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CMY Model: 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C(CYAN)=[0 1 1]=</a:t>
            </a:r>
            <a:r>
              <a:rPr lang="en-US" altLang="zh-CN" b="1" i="1" dirty="0" smtClean="0"/>
              <a:t>1</a:t>
            </a:r>
            <a:r>
              <a:rPr lang="en-US" altLang="zh-CN" dirty="0" smtClean="0"/>
              <a:t>-R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M(MAGENTA)=[1 0 1]=</a:t>
            </a:r>
            <a:r>
              <a:rPr lang="en-US" altLang="zh-CN" b="1" i="1" dirty="0" smtClean="0"/>
              <a:t> 1</a:t>
            </a:r>
            <a:r>
              <a:rPr lang="en-US" altLang="zh-CN" dirty="0" smtClean="0"/>
              <a:t>-G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Y(Yellow)=[1 1 0]=</a:t>
            </a:r>
            <a:r>
              <a:rPr lang="en-US" altLang="zh-CN" b="1" i="1" dirty="0" smtClean="0"/>
              <a:t> 1</a:t>
            </a:r>
            <a:r>
              <a:rPr lang="en-US" altLang="zh-CN" dirty="0" smtClean="0"/>
              <a:t>-B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CYMK = CYM + Black, [full color printing]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 Color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6.2.3 The HSI Model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Hue, Saturation, Intensity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I = (R+G+B)/3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S = 1-min(R,G,B)/I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8" name="图片 7" descr="图片2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355976" y="3068960"/>
            <a:ext cx="3998428" cy="3096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Don’t need remember!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ChangeAspect="1"/>
          </p:cNvGraphicFramePr>
          <p:nvPr>
            <p:ph idx="1"/>
          </p:nvPr>
        </p:nvGraphicFramePr>
        <p:xfrm>
          <a:off x="1475656" y="1700809"/>
          <a:ext cx="3456384" cy="135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公式" r:id="rId1" imgW="28041600" imgH="10972800" progId="Equation.3">
                  <p:embed/>
                </p:oleObj>
              </mc:Choice>
              <mc:Fallback>
                <p:oleObj name="公式" r:id="rId1" imgW="28041600" imgH="10972800" progId="Equation.3">
                  <p:embed/>
                  <p:pic>
                    <p:nvPicPr>
                      <p:cNvPr id="0" name="内容占位符 5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5656" y="1700809"/>
                        <a:ext cx="3456384" cy="1352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763688" y="4005064"/>
          <a:ext cx="5332223" cy="1234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公式" r:id="rId3" imgW="61874400" imgH="14325600" progId="Equation.3">
                  <p:embed/>
                </p:oleObj>
              </mc:Choice>
              <mc:Fallback>
                <p:oleObj name="公式" r:id="rId3" imgW="61874400" imgH="14325600" progId="Equation.3">
                  <p:embed/>
                  <p:pic>
                    <p:nvPicPr>
                      <p:cNvPr id="0" name="图片 204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688" y="4005064"/>
                        <a:ext cx="5332223" cy="12345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HIS to RGB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Don’t need remember!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YUV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Luminance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Luma</a:t>
            </a:r>
            <a:endParaRPr lang="en-US" altLang="zh-CN" dirty="0" smtClean="0"/>
          </a:p>
          <a:p>
            <a:r>
              <a:rPr lang="en-US" altLang="zh-CN" dirty="0" smtClean="0"/>
              <a:t>UV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Color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c32e2193bb6e470a58cb570b285269ad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87624" y="2852936"/>
            <a:ext cx="7421756" cy="1296144"/>
          </a:xfrm>
          <a:prstGeom prst="rect">
            <a:avLst/>
          </a:prstGeom>
        </p:spPr>
      </p:pic>
      <p:pic>
        <p:nvPicPr>
          <p:cNvPr id="5" name="图片 4" descr="f122e9dd777c1e2a1b3a44a1c548cfa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4437112"/>
            <a:ext cx="7140629" cy="13681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 Color Fundamentals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5536" y="2132856"/>
            <a:ext cx="6436363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2204864"/>
            <a:ext cx="1728192" cy="216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 Color Fundamentals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is Red, Green, Blue, Yellow,…???</a:t>
            </a:r>
            <a:endParaRPr lang="zh-CN" altLang="en-US" dirty="0"/>
          </a:p>
        </p:txBody>
      </p:sp>
      <p:grpSp>
        <p:nvGrpSpPr>
          <p:cNvPr id="3075" name="Group 3"/>
          <p:cNvGrpSpPr>
            <a:grpSpLocks noChangeAspect="1"/>
          </p:cNvGrpSpPr>
          <p:nvPr/>
        </p:nvGrpSpPr>
        <p:grpSpPr bwMode="auto">
          <a:xfrm>
            <a:off x="911370" y="2780928"/>
            <a:ext cx="7100477" cy="1800200"/>
            <a:chOff x="930" y="1842"/>
            <a:chExt cx="3822" cy="969"/>
          </a:xfrm>
        </p:grpSpPr>
        <p:sp>
          <p:nvSpPr>
            <p:cNvPr id="3074" name="AutoShape 2"/>
            <p:cNvSpPr>
              <a:spLocks noChangeAspect="1" noChangeArrowheads="1" noTextEdit="1"/>
            </p:cNvSpPr>
            <p:nvPr/>
          </p:nvSpPr>
          <p:spPr bwMode="auto">
            <a:xfrm>
              <a:off x="930" y="1842"/>
              <a:ext cx="3822" cy="9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930" y="1842"/>
              <a:ext cx="3826" cy="9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079" name="Group 7"/>
          <p:cNvGrpSpPr>
            <a:grpSpLocks noChangeAspect="1"/>
          </p:cNvGrpSpPr>
          <p:nvPr/>
        </p:nvGrpSpPr>
        <p:grpSpPr bwMode="auto">
          <a:xfrm>
            <a:off x="1476375" y="5084763"/>
            <a:ext cx="7344098" cy="545562"/>
            <a:chOff x="930" y="3203"/>
            <a:chExt cx="3500" cy="260"/>
          </a:xfrm>
        </p:grpSpPr>
        <p:sp>
          <p:nvSpPr>
            <p:cNvPr id="3078" name="AutoShape 6"/>
            <p:cNvSpPr>
              <a:spLocks noChangeAspect="1" noChangeArrowheads="1" noTextEdit="1"/>
            </p:cNvSpPr>
            <p:nvPr/>
          </p:nvSpPr>
          <p:spPr bwMode="auto">
            <a:xfrm>
              <a:off x="930" y="3203"/>
              <a:ext cx="3500" cy="2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30" y="3203"/>
              <a:ext cx="3504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 Color Fundamentals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Same color, but different spectrum.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 Color Fundamentals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Tri-stimulus Values : X,Y,Z </a:t>
            </a:r>
            <a:endParaRPr lang="zh-CN" altLang="en-US" dirty="0"/>
          </a:p>
        </p:txBody>
      </p:sp>
      <p:pic>
        <p:nvPicPr>
          <p:cNvPr id="4" name="图片 3" descr="cie1931_xyzcmf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267744" y="2276872"/>
            <a:ext cx="5940152" cy="44551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 Color Fundamentals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Tri-chromatic coefficients</a:t>
            </a:r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87624" y="2420888"/>
          <a:ext cx="2592288" cy="3240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公式" r:id="rId1" imgW="23164800" imgH="28956000" progId="Equation.3">
                  <p:embed/>
                </p:oleObj>
              </mc:Choice>
              <mc:Fallback>
                <p:oleObj name="公式" r:id="rId1" imgW="23164800" imgH="28956000" progId="Equation.3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624" y="2420888"/>
                        <a:ext cx="2592288" cy="324036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508104" y="4293096"/>
          <a:ext cx="2592288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公式" r:id="rId3" imgW="20726400" imgH="10363200" progId="Equation.3">
                  <p:embed/>
                </p:oleObj>
              </mc:Choice>
              <mc:Fallback>
                <p:oleObj name="公式" r:id="rId3" imgW="20726400" imgH="10363200" progId="Equation.3">
                  <p:embed/>
                  <p:pic>
                    <p:nvPicPr>
                      <p:cNvPr id="0" name="图片 102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08104" y="4293096"/>
                        <a:ext cx="2592288" cy="1296144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 Color Fundamentals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2052" name="Group 4"/>
          <p:cNvGrpSpPr>
            <a:grpSpLocks noChangeAspect="1"/>
          </p:cNvGrpSpPr>
          <p:nvPr/>
        </p:nvGrpSpPr>
        <p:grpSpPr bwMode="auto">
          <a:xfrm>
            <a:off x="1331912" y="1700213"/>
            <a:ext cx="4032175" cy="4809665"/>
            <a:chOff x="839" y="1071"/>
            <a:chExt cx="2396" cy="2858"/>
          </a:xfrm>
        </p:grpSpPr>
        <p:sp>
          <p:nvSpPr>
            <p:cNvPr id="2051" name="AutoShape 3"/>
            <p:cNvSpPr>
              <a:spLocks noChangeAspect="1" noChangeArrowheads="1" noTextEdit="1"/>
            </p:cNvSpPr>
            <p:nvPr/>
          </p:nvSpPr>
          <p:spPr bwMode="auto">
            <a:xfrm>
              <a:off x="839" y="1071"/>
              <a:ext cx="2396" cy="285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839" y="1071"/>
              <a:ext cx="2399" cy="28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056" name="Group 8"/>
          <p:cNvGrpSpPr>
            <a:grpSpLocks noChangeAspect="1"/>
          </p:cNvGrpSpPr>
          <p:nvPr/>
        </p:nvGrpSpPr>
        <p:grpSpPr bwMode="auto">
          <a:xfrm>
            <a:off x="6300192" y="1844824"/>
            <a:ext cx="2092713" cy="2376264"/>
            <a:chOff x="4096" y="1157"/>
            <a:chExt cx="1203" cy="1366"/>
          </a:xfrm>
        </p:grpSpPr>
        <p:sp>
          <p:nvSpPr>
            <p:cNvPr id="2055" name="AutoShape 7"/>
            <p:cNvSpPr>
              <a:spLocks noChangeAspect="1" noChangeArrowheads="1" noTextEdit="1"/>
            </p:cNvSpPr>
            <p:nvPr/>
          </p:nvSpPr>
          <p:spPr bwMode="auto">
            <a:xfrm>
              <a:off x="4096" y="1157"/>
              <a:ext cx="1203" cy="136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96" y="1157"/>
              <a:ext cx="1209" cy="1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 Color Fundamentals</a:t>
            </a:r>
            <a:endParaRPr lang="zh-CN" altLang="en-US" dirty="0"/>
          </a:p>
        </p:txBody>
      </p:sp>
      <p:pic>
        <p:nvPicPr>
          <p:cNvPr id="4" name="内容占位符 3" descr="cie1931 (1)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2267745" y="1325852"/>
            <a:ext cx="4591090" cy="50554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 Color Fundamentals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47664" y="1556792"/>
            <a:ext cx="3227759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399" y="1712913"/>
            <a:ext cx="2291417" cy="3948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</Words>
  <Application>WPS 演示</Application>
  <PresentationFormat>全屏显示(4:3)</PresentationFormat>
  <Paragraphs>62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Equation.3</vt:lpstr>
      <vt:lpstr>Equation.3</vt:lpstr>
      <vt:lpstr>Equation.3</vt:lpstr>
      <vt:lpstr>Equation.3</vt:lpstr>
      <vt:lpstr>Chapter 6  Color Image Processing</vt:lpstr>
      <vt:lpstr>6.1 Color Fundamentals</vt:lpstr>
      <vt:lpstr>6.1 Color Fundamentals</vt:lpstr>
      <vt:lpstr>6.1 Color Fundamentals</vt:lpstr>
      <vt:lpstr>6.1 Color Fundamentals</vt:lpstr>
      <vt:lpstr>6.1 Color Fundamentals</vt:lpstr>
      <vt:lpstr>6.1 Color Fundamentals</vt:lpstr>
      <vt:lpstr>6.1 Color Fundamentals</vt:lpstr>
      <vt:lpstr>6.1 Color Fundamentals</vt:lpstr>
      <vt:lpstr>6.2 Color Model :RGB Model</vt:lpstr>
      <vt:lpstr>6.2 Color Model</vt:lpstr>
      <vt:lpstr>6.2 Color Model</vt:lpstr>
      <vt:lpstr>Don’t need remember!</vt:lpstr>
      <vt:lpstr>HIS to RGB</vt:lpstr>
      <vt:lpstr>YUV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 Color Image Processing</dc:title>
  <dc:creator>梁毅军</dc:creator>
  <cp:lastModifiedBy>alex</cp:lastModifiedBy>
  <cp:revision>17</cp:revision>
  <dcterms:created xsi:type="dcterms:W3CDTF">2013-10-18T22:47:00Z</dcterms:created>
  <dcterms:modified xsi:type="dcterms:W3CDTF">2018-11-07T00:40:57Z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</Properties>
</file>