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865" r:id="rId2"/>
    <p:sldId id="867" r:id="rId3"/>
    <p:sldId id="868" r:id="rId4"/>
    <p:sldId id="881" r:id="rId5"/>
    <p:sldId id="891" r:id="rId6"/>
    <p:sldId id="367" r:id="rId7"/>
    <p:sldId id="889" r:id="rId8"/>
    <p:sldId id="878" r:id="rId9"/>
    <p:sldId id="890" r:id="rId10"/>
    <p:sldId id="892" r:id="rId11"/>
    <p:sldId id="871"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22" userDrawn="1">
          <p15:clr>
            <a:srgbClr val="A4A3A4"/>
          </p15:clr>
        </p15:guide>
        <p15:guide id="2" pos="7256" userDrawn="1">
          <p15:clr>
            <a:srgbClr val="A4A3A4"/>
          </p15:clr>
        </p15:guide>
        <p15:guide id="3" orient="horz" pos="742" userDrawn="1">
          <p15:clr>
            <a:srgbClr val="A4A3A4"/>
          </p15:clr>
        </p15:guide>
        <p15:guide id="5" orient="horz" pos="3928" userDrawn="1">
          <p15:clr>
            <a:srgbClr val="A4A3A4"/>
          </p15:clr>
        </p15:guide>
        <p15:guide id="6" orient="horz" pos="382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9BD4"/>
    <a:srgbClr val="00539E"/>
    <a:srgbClr val="89DFFD"/>
    <a:srgbClr val="FFFFFF"/>
    <a:srgbClr val="00467F"/>
    <a:srgbClr val="64A3D7"/>
    <a:srgbClr val="2F5597"/>
    <a:srgbClr val="C5D2FB"/>
    <a:srgbClr val="2E5497"/>
    <a:srgbClr val="EAF2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95" autoAdjust="0"/>
    <p:restoredTop sz="82339" autoAdjust="0"/>
  </p:normalViewPr>
  <p:slideViewPr>
    <p:cSldViewPr snapToGrid="0" showGuides="1">
      <p:cViewPr varScale="1">
        <p:scale>
          <a:sx n="91" d="100"/>
          <a:sy n="91" d="100"/>
        </p:scale>
        <p:origin x="752" y="44"/>
      </p:cViewPr>
      <p:guideLst>
        <p:guide pos="422"/>
        <p:guide pos="7256"/>
        <p:guide orient="horz" pos="742"/>
        <p:guide orient="horz" pos="3928"/>
        <p:guide orient="horz" pos="3827"/>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BB5295-0690-45DE-9E01-B4636744B25F}" type="datetimeFigureOut">
              <a:rPr lang="zh-CN" altLang="en-US" smtClean="0"/>
              <a:t>2024/6/3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413C37-BE2C-4CB8-940D-F8BE2EE6293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3413C37-BE2C-4CB8-940D-F8BE2EE62933}" type="slidenum">
              <a:rPr lang="zh-CN" altLang="en-US" smtClean="0"/>
              <a:t>4</a:t>
            </a:fld>
            <a:endParaRPr lang="zh-CN" altLang="en-US"/>
          </a:p>
        </p:txBody>
      </p:sp>
    </p:spTree>
    <p:extLst>
      <p:ext uri="{BB962C8B-B14F-4D97-AF65-F5344CB8AC3E}">
        <p14:creationId xmlns:p14="http://schemas.microsoft.com/office/powerpoint/2010/main" val="4049871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围绕</a:t>
            </a:r>
            <a:r>
              <a:rPr lang="en-US" altLang="zh-CN" dirty="0"/>
              <a:t>2021</a:t>
            </a:r>
            <a:r>
              <a:rPr lang="zh-CN" altLang="en-US" dirty="0"/>
              <a:t>年度的工作目标，我们已经完成了</a:t>
            </a:r>
            <a:r>
              <a:rPr lang="en-US" altLang="zh-CN" dirty="0"/>
              <a:t>80%</a:t>
            </a:r>
            <a:r>
              <a:rPr lang="zh-CN" altLang="en-US" dirty="0"/>
              <a:t>的工作</a:t>
            </a:r>
          </a:p>
        </p:txBody>
      </p:sp>
      <p:sp>
        <p:nvSpPr>
          <p:cNvPr id="4" name="灯片编号占位符 3"/>
          <p:cNvSpPr>
            <a:spLocks noGrp="1"/>
          </p:cNvSpPr>
          <p:nvPr>
            <p:ph type="sldNum" sz="quarter" idx="10"/>
          </p:nvPr>
        </p:nvSpPr>
        <p:spPr/>
        <p:txBody>
          <a:bodyPr/>
          <a:lstStyle/>
          <a:p>
            <a:fld id="{93413C37-BE2C-4CB8-940D-F8BE2EE62933}" type="slidenum">
              <a:rPr lang="zh-CN" altLang="en-US" smtClean="0"/>
              <a:t>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围绕</a:t>
            </a:r>
            <a:r>
              <a:rPr lang="en-US" altLang="zh-CN" dirty="0"/>
              <a:t>2021</a:t>
            </a:r>
            <a:r>
              <a:rPr lang="zh-CN" altLang="en-US" dirty="0"/>
              <a:t>年度的工作目标，我们已经完成了</a:t>
            </a:r>
            <a:r>
              <a:rPr lang="en-US" altLang="zh-CN" dirty="0"/>
              <a:t>80%</a:t>
            </a:r>
            <a:r>
              <a:rPr lang="zh-CN" altLang="en-US" dirty="0"/>
              <a:t>的工作</a:t>
            </a:r>
          </a:p>
        </p:txBody>
      </p:sp>
      <p:sp>
        <p:nvSpPr>
          <p:cNvPr id="4" name="灯片编号占位符 3"/>
          <p:cNvSpPr>
            <a:spLocks noGrp="1"/>
          </p:cNvSpPr>
          <p:nvPr>
            <p:ph type="sldNum" sz="quarter" idx="10"/>
          </p:nvPr>
        </p:nvSpPr>
        <p:spPr/>
        <p:txBody>
          <a:bodyPr/>
          <a:lstStyle/>
          <a:p>
            <a:fld id="{93413C37-BE2C-4CB8-940D-F8BE2EE62933}" type="slidenum">
              <a:rPr lang="zh-CN" altLang="en-US" smtClean="0"/>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3413C37-BE2C-4CB8-940D-F8BE2EE62933}" type="slidenum">
              <a:rPr lang="zh-CN" altLang="en-US" smtClean="0"/>
              <a:t>10</a:t>
            </a:fld>
            <a:endParaRPr lang="zh-CN" altLang="en-US"/>
          </a:p>
        </p:txBody>
      </p:sp>
    </p:spTree>
    <p:extLst>
      <p:ext uri="{BB962C8B-B14F-4D97-AF65-F5344CB8AC3E}">
        <p14:creationId xmlns:p14="http://schemas.microsoft.com/office/powerpoint/2010/main" val="2356066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grpSp>
        <p:nvGrpSpPr>
          <p:cNvPr id="10" name="组合 9"/>
          <p:cNvGrpSpPr/>
          <p:nvPr userDrawn="1"/>
        </p:nvGrpSpPr>
        <p:grpSpPr>
          <a:xfrm flipH="1" flipV="1">
            <a:off x="0" y="0"/>
            <a:ext cx="1280160" cy="685800"/>
            <a:chOff x="11489653" y="5119600"/>
            <a:chExt cx="702346" cy="1738401"/>
          </a:xfrm>
        </p:grpSpPr>
        <p:sp>
          <p:nvSpPr>
            <p:cNvPr id="11" name="任意多边形: 形状 10"/>
            <p:cNvSpPr/>
            <p:nvPr/>
          </p:nvSpPr>
          <p:spPr>
            <a:xfrm>
              <a:off x="11852771" y="6018366"/>
              <a:ext cx="339228" cy="839635"/>
            </a:xfrm>
            <a:custGeom>
              <a:avLst/>
              <a:gdLst>
                <a:gd name="connsiteX0" fmla="*/ 339228 w 339228"/>
                <a:gd name="connsiteY0" fmla="*/ 0 h 839635"/>
                <a:gd name="connsiteX1" fmla="*/ 339228 w 339228"/>
                <a:gd name="connsiteY1" fmla="*/ 839635 h 839635"/>
                <a:gd name="connsiteX2" fmla="*/ 0 w 339228"/>
                <a:gd name="connsiteY2" fmla="*/ 839635 h 839635"/>
              </a:gdLst>
              <a:ahLst/>
              <a:cxnLst>
                <a:cxn ang="0">
                  <a:pos x="connsiteX0" y="connsiteY0"/>
                </a:cxn>
                <a:cxn ang="0">
                  <a:pos x="connsiteX1" y="connsiteY1"/>
                </a:cxn>
                <a:cxn ang="0">
                  <a:pos x="connsiteX2" y="connsiteY2"/>
                </a:cxn>
              </a:cxnLst>
              <a:rect l="l" t="t" r="r" b="b"/>
              <a:pathLst>
                <a:path w="339228" h="839635">
                  <a:moveTo>
                    <a:pt x="339228" y="0"/>
                  </a:moveTo>
                  <a:lnTo>
                    <a:pt x="339228" y="839635"/>
                  </a:lnTo>
                  <a:lnTo>
                    <a:pt x="0" y="839635"/>
                  </a:lnTo>
                  <a:close/>
                </a:path>
              </a:pathLst>
            </a:custGeom>
            <a:solidFill>
              <a:srgbClr val="005EA4"/>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思源黑体 CN Normal"/>
                <a:cs typeface="+mn-cs"/>
              </a:endParaRPr>
            </a:p>
          </p:txBody>
        </p:sp>
        <p:sp>
          <p:nvSpPr>
            <p:cNvPr id="12" name="任意多边形: 形状 11"/>
            <p:cNvSpPr/>
            <p:nvPr/>
          </p:nvSpPr>
          <p:spPr>
            <a:xfrm>
              <a:off x="11623086" y="5449864"/>
              <a:ext cx="568913" cy="1408137"/>
            </a:xfrm>
            <a:custGeom>
              <a:avLst/>
              <a:gdLst>
                <a:gd name="connsiteX0" fmla="*/ 568913 w 568913"/>
                <a:gd name="connsiteY0" fmla="*/ 0 h 1408137"/>
                <a:gd name="connsiteX1" fmla="*/ 568913 w 568913"/>
                <a:gd name="connsiteY1" fmla="*/ 643241 h 1408137"/>
                <a:gd name="connsiteX2" fmla="*/ 259881 w 568913"/>
                <a:gd name="connsiteY2" fmla="*/ 1408137 h 1408137"/>
                <a:gd name="connsiteX3" fmla="*/ 0 w 568913"/>
                <a:gd name="connsiteY3" fmla="*/ 1408137 h 1408137"/>
              </a:gdLst>
              <a:ahLst/>
              <a:cxnLst>
                <a:cxn ang="0">
                  <a:pos x="connsiteX0" y="connsiteY0"/>
                </a:cxn>
                <a:cxn ang="0">
                  <a:pos x="connsiteX1" y="connsiteY1"/>
                </a:cxn>
                <a:cxn ang="0">
                  <a:pos x="connsiteX2" y="connsiteY2"/>
                </a:cxn>
                <a:cxn ang="0">
                  <a:pos x="connsiteX3" y="connsiteY3"/>
                </a:cxn>
              </a:cxnLst>
              <a:rect l="l" t="t" r="r" b="b"/>
              <a:pathLst>
                <a:path w="568913" h="1408137">
                  <a:moveTo>
                    <a:pt x="568913" y="0"/>
                  </a:moveTo>
                  <a:lnTo>
                    <a:pt x="568913" y="643241"/>
                  </a:lnTo>
                  <a:lnTo>
                    <a:pt x="259881" y="1408137"/>
                  </a:lnTo>
                  <a:lnTo>
                    <a:pt x="0" y="1408137"/>
                  </a:lnTo>
                  <a:close/>
                </a:path>
              </a:pathLst>
            </a:custGeom>
            <a:solidFill>
              <a:srgbClr val="039AC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思源黑体 CN Normal"/>
                <a:cs typeface="+mn-cs"/>
              </a:endParaRPr>
            </a:p>
          </p:txBody>
        </p:sp>
        <p:sp>
          <p:nvSpPr>
            <p:cNvPr id="13" name="任意多边形: 形状 12"/>
            <p:cNvSpPr/>
            <p:nvPr/>
          </p:nvSpPr>
          <p:spPr>
            <a:xfrm>
              <a:off x="11489653" y="5119600"/>
              <a:ext cx="702346" cy="1738401"/>
            </a:xfrm>
            <a:custGeom>
              <a:avLst/>
              <a:gdLst>
                <a:gd name="connsiteX0" fmla="*/ 702346 w 702346"/>
                <a:gd name="connsiteY0" fmla="*/ 0 h 1738401"/>
                <a:gd name="connsiteX1" fmla="*/ 702346 w 702346"/>
                <a:gd name="connsiteY1" fmla="*/ 428827 h 1738401"/>
                <a:gd name="connsiteX2" fmla="*/ 173254 w 702346"/>
                <a:gd name="connsiteY2" fmla="*/ 1738401 h 1738401"/>
                <a:gd name="connsiteX3" fmla="*/ 0 w 702346"/>
                <a:gd name="connsiteY3" fmla="*/ 1738401 h 1738401"/>
              </a:gdLst>
              <a:ahLst/>
              <a:cxnLst>
                <a:cxn ang="0">
                  <a:pos x="connsiteX0" y="connsiteY0"/>
                </a:cxn>
                <a:cxn ang="0">
                  <a:pos x="connsiteX1" y="connsiteY1"/>
                </a:cxn>
                <a:cxn ang="0">
                  <a:pos x="connsiteX2" y="connsiteY2"/>
                </a:cxn>
                <a:cxn ang="0">
                  <a:pos x="connsiteX3" y="connsiteY3"/>
                </a:cxn>
              </a:cxnLst>
              <a:rect l="l" t="t" r="r" b="b"/>
              <a:pathLst>
                <a:path w="702346" h="1738401">
                  <a:moveTo>
                    <a:pt x="702346" y="0"/>
                  </a:moveTo>
                  <a:lnTo>
                    <a:pt x="702346" y="428827"/>
                  </a:lnTo>
                  <a:lnTo>
                    <a:pt x="173254" y="1738401"/>
                  </a:lnTo>
                  <a:lnTo>
                    <a:pt x="0" y="1738401"/>
                  </a:lnTo>
                  <a:close/>
                </a:path>
              </a:pathLst>
            </a:custGeom>
            <a:solidFill>
              <a:srgbClr val="039ACF">
                <a:lumMod val="40000"/>
                <a:lumOff val="60000"/>
              </a:srgb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思源黑体 CN Normal"/>
                <a:cs typeface="+mn-c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l="1" r="33919"/>
          <a:stretch>
            <a:fillRect/>
          </a:stretch>
        </p:blipFill>
        <p:spPr>
          <a:xfrm>
            <a:off x="2737536" y="-23325"/>
            <a:ext cx="9450900" cy="6862666"/>
          </a:xfrm>
          <a:prstGeom prst="rect">
            <a:avLst/>
          </a:prstGeom>
        </p:spPr>
      </p:pic>
      <p:sp>
        <p:nvSpPr>
          <p:cNvPr id="4" name="矩形 11"/>
          <p:cNvSpPr/>
          <p:nvPr/>
        </p:nvSpPr>
        <p:spPr>
          <a:xfrm flipH="1">
            <a:off x="0" y="-9329"/>
            <a:ext cx="9172142" cy="6858000"/>
          </a:xfrm>
          <a:custGeom>
            <a:avLst/>
            <a:gdLst/>
            <a:ahLst/>
            <a:cxnLst/>
            <a:rect l="l" t="t" r="r" b="b"/>
            <a:pathLst>
              <a:path w="6444208" h="5143500">
                <a:moveTo>
                  <a:pt x="2078067" y="0"/>
                </a:moveTo>
                <a:lnTo>
                  <a:pt x="6444208" y="0"/>
                </a:lnTo>
                <a:lnTo>
                  <a:pt x="6444208" y="5143500"/>
                </a:lnTo>
                <a:lnTo>
                  <a:pt x="0" y="5143500"/>
                </a:lnTo>
                <a:close/>
              </a:path>
            </a:pathLst>
          </a:cu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grpSp>
        <p:nvGrpSpPr>
          <p:cNvPr id="5" name="组合 4"/>
          <p:cNvGrpSpPr/>
          <p:nvPr/>
        </p:nvGrpSpPr>
        <p:grpSpPr>
          <a:xfrm flipH="1">
            <a:off x="6096000" y="-18659"/>
            <a:ext cx="3603649" cy="6858000"/>
            <a:chOff x="1531613" y="0"/>
            <a:chExt cx="3375826" cy="6858000"/>
          </a:xfrm>
        </p:grpSpPr>
        <p:sp>
          <p:nvSpPr>
            <p:cNvPr id="6" name="任意多边形: 形状 5"/>
            <p:cNvSpPr/>
            <p:nvPr/>
          </p:nvSpPr>
          <p:spPr>
            <a:xfrm>
              <a:off x="1761297" y="0"/>
              <a:ext cx="3146142" cy="6858000"/>
            </a:xfrm>
            <a:custGeom>
              <a:avLst/>
              <a:gdLst>
                <a:gd name="connsiteX0" fmla="*/ 2770756 w 3146142"/>
                <a:gd name="connsiteY0" fmla="*/ 0 h 6858000"/>
                <a:gd name="connsiteX1" fmla="*/ 3146142 w 3146142"/>
                <a:gd name="connsiteY1" fmla="*/ 0 h 6858000"/>
                <a:gd name="connsiteX2" fmla="*/ 375386 w 3146142"/>
                <a:gd name="connsiteY2" fmla="*/ 6858000 h 6858000"/>
                <a:gd name="connsiteX3" fmla="*/ 0 w 31461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146142" h="6858000">
                  <a:moveTo>
                    <a:pt x="2770756" y="0"/>
                  </a:moveTo>
                  <a:lnTo>
                    <a:pt x="3146142" y="0"/>
                  </a:lnTo>
                  <a:lnTo>
                    <a:pt x="375386" y="6858000"/>
                  </a:lnTo>
                  <a:lnTo>
                    <a:pt x="0" y="6858000"/>
                  </a:lnTo>
                  <a:close/>
                </a:path>
              </a:pathLst>
            </a:custGeom>
            <a:solidFill>
              <a:srgbClr val="005EA4"/>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sp>
          <p:nvSpPr>
            <p:cNvPr id="7" name="任意多边形: 形状 6"/>
            <p:cNvSpPr/>
            <p:nvPr/>
          </p:nvSpPr>
          <p:spPr>
            <a:xfrm>
              <a:off x="1531613" y="0"/>
              <a:ext cx="3030637" cy="6858000"/>
            </a:xfrm>
            <a:custGeom>
              <a:avLst/>
              <a:gdLst>
                <a:gd name="connsiteX0" fmla="*/ 2770756 w 3030637"/>
                <a:gd name="connsiteY0" fmla="*/ 0 h 6858000"/>
                <a:gd name="connsiteX1" fmla="*/ 3030637 w 3030637"/>
                <a:gd name="connsiteY1" fmla="*/ 0 h 6858000"/>
                <a:gd name="connsiteX2" fmla="*/ 259881 w 3030637"/>
                <a:gd name="connsiteY2" fmla="*/ 6858000 h 6858000"/>
                <a:gd name="connsiteX3" fmla="*/ 0 w 30306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30637" h="6858000">
                  <a:moveTo>
                    <a:pt x="2770756" y="0"/>
                  </a:moveTo>
                  <a:lnTo>
                    <a:pt x="3030637" y="0"/>
                  </a:lnTo>
                  <a:lnTo>
                    <a:pt x="259881" y="6858000"/>
                  </a:lnTo>
                  <a:lnTo>
                    <a:pt x="0" y="6858000"/>
                  </a:lnTo>
                  <a:close/>
                </a:path>
              </a:pathLst>
            </a:custGeom>
            <a:solidFill>
              <a:srgbClr val="039AC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思源黑体 CN Normal"/>
                <a:cs typeface="+mn-c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BEBA8EAE-BF5A-486C-A8C5-ECC9F3942E4B}">
                <a14:imgProps xmlns:a14="http://schemas.microsoft.com/office/drawing/2010/main">
                  <a14:imgLayer r:embed="rId3">
                    <a14:imgEffect>
                      <a14:artisticBlur radius="2"/>
                    </a14:imgEffect>
                  </a14:imgLayer>
                </a14:imgProps>
              </a:ext>
              <a:ext uri="{28A0092B-C50C-407E-A947-70E740481C1C}">
                <a14:useLocalDpi xmlns:a14="http://schemas.microsoft.com/office/drawing/2010/main" val="0"/>
              </a:ext>
            </a:extLst>
          </a:blip>
          <a:srcRect l="19433" b="25926"/>
          <a:stretch>
            <a:fillRect/>
          </a:stretch>
        </p:blipFill>
        <p:spPr>
          <a:xfrm>
            <a:off x="0" y="0"/>
            <a:ext cx="9921730" cy="6909263"/>
          </a:xfrm>
          <a:prstGeom prst="rect">
            <a:avLst/>
          </a:prstGeom>
        </p:spPr>
      </p:pic>
      <p:sp>
        <p:nvSpPr>
          <p:cNvPr id="8" name="矩形 7"/>
          <p:cNvSpPr/>
          <p:nvPr userDrawn="1"/>
        </p:nvSpPr>
        <p:spPr>
          <a:xfrm>
            <a:off x="0" y="0"/>
            <a:ext cx="12227769" cy="6909263"/>
          </a:xfrm>
          <a:prstGeom prst="rect">
            <a:avLst/>
          </a:prstGeom>
          <a:gradFill flip="none" rotWithShape="1">
            <a:gsLst>
              <a:gs pos="0">
                <a:srgbClr val="1A5E87">
                  <a:alpha val="85000"/>
                </a:srgbClr>
              </a:gs>
              <a:gs pos="99000">
                <a:srgbClr val="04033F">
                  <a:alpha val="46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11"/>
          <p:cNvSpPr/>
          <p:nvPr userDrawn="1"/>
        </p:nvSpPr>
        <p:spPr>
          <a:xfrm>
            <a:off x="3635492" y="0"/>
            <a:ext cx="8592277" cy="6909262"/>
          </a:xfrm>
          <a:custGeom>
            <a:avLst/>
            <a:gdLst/>
            <a:ahLst/>
            <a:cxnLst/>
            <a:rect l="l" t="t" r="r" b="b"/>
            <a:pathLst>
              <a:path w="6444208" h="5143500">
                <a:moveTo>
                  <a:pt x="2078067" y="0"/>
                </a:moveTo>
                <a:lnTo>
                  <a:pt x="6444208" y="0"/>
                </a:lnTo>
                <a:lnTo>
                  <a:pt x="6444208" y="5143500"/>
                </a:lnTo>
                <a:lnTo>
                  <a:pt x="0" y="5143500"/>
                </a:lnTo>
                <a:close/>
              </a:path>
            </a:pathLst>
          </a:cu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grpSp>
        <p:nvGrpSpPr>
          <p:cNvPr id="10" name="组合 9"/>
          <p:cNvGrpSpPr/>
          <p:nvPr userDrawn="1"/>
        </p:nvGrpSpPr>
        <p:grpSpPr>
          <a:xfrm>
            <a:off x="3078548" y="0"/>
            <a:ext cx="3375827" cy="6909262"/>
            <a:chOff x="1531612" y="0"/>
            <a:chExt cx="3375827" cy="6858000"/>
          </a:xfrm>
        </p:grpSpPr>
        <p:sp>
          <p:nvSpPr>
            <p:cNvPr id="11" name="任意多边形: 形状 10"/>
            <p:cNvSpPr/>
            <p:nvPr/>
          </p:nvSpPr>
          <p:spPr>
            <a:xfrm>
              <a:off x="1761297" y="0"/>
              <a:ext cx="3146142" cy="6858000"/>
            </a:xfrm>
            <a:custGeom>
              <a:avLst/>
              <a:gdLst>
                <a:gd name="connsiteX0" fmla="*/ 2770756 w 3146142"/>
                <a:gd name="connsiteY0" fmla="*/ 0 h 6858000"/>
                <a:gd name="connsiteX1" fmla="*/ 3146142 w 3146142"/>
                <a:gd name="connsiteY1" fmla="*/ 0 h 6858000"/>
                <a:gd name="connsiteX2" fmla="*/ 375386 w 3146142"/>
                <a:gd name="connsiteY2" fmla="*/ 6858000 h 6858000"/>
                <a:gd name="connsiteX3" fmla="*/ 0 w 31461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146142" h="6858000">
                  <a:moveTo>
                    <a:pt x="2770756" y="0"/>
                  </a:moveTo>
                  <a:lnTo>
                    <a:pt x="3146142" y="0"/>
                  </a:lnTo>
                  <a:lnTo>
                    <a:pt x="375386" y="6858000"/>
                  </a:lnTo>
                  <a:lnTo>
                    <a:pt x="0" y="6858000"/>
                  </a:lnTo>
                  <a:close/>
                </a:path>
              </a:pathLst>
            </a:custGeom>
            <a:solidFill>
              <a:srgbClr val="005EA4"/>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sp>
          <p:nvSpPr>
            <p:cNvPr id="12" name="任意多边形: 形状 11"/>
            <p:cNvSpPr/>
            <p:nvPr/>
          </p:nvSpPr>
          <p:spPr>
            <a:xfrm>
              <a:off x="1531612" y="0"/>
              <a:ext cx="3030637" cy="6858000"/>
            </a:xfrm>
            <a:custGeom>
              <a:avLst/>
              <a:gdLst>
                <a:gd name="connsiteX0" fmla="*/ 2770756 w 3030637"/>
                <a:gd name="connsiteY0" fmla="*/ 0 h 6858000"/>
                <a:gd name="connsiteX1" fmla="*/ 3030637 w 3030637"/>
                <a:gd name="connsiteY1" fmla="*/ 0 h 6858000"/>
                <a:gd name="connsiteX2" fmla="*/ 259881 w 3030637"/>
                <a:gd name="connsiteY2" fmla="*/ 6858000 h 6858000"/>
                <a:gd name="connsiteX3" fmla="*/ 0 w 30306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30637" h="6858000">
                  <a:moveTo>
                    <a:pt x="2770756" y="0"/>
                  </a:moveTo>
                  <a:lnTo>
                    <a:pt x="3030637" y="0"/>
                  </a:lnTo>
                  <a:lnTo>
                    <a:pt x="259881" y="6858000"/>
                  </a:lnTo>
                  <a:lnTo>
                    <a:pt x="0" y="6858000"/>
                  </a:lnTo>
                  <a:close/>
                </a:path>
              </a:pathLst>
            </a:custGeom>
            <a:solidFill>
              <a:srgbClr val="039AC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grpSp>
      <p:grpSp>
        <p:nvGrpSpPr>
          <p:cNvPr id="14" name="组合 13"/>
          <p:cNvGrpSpPr/>
          <p:nvPr userDrawn="1"/>
        </p:nvGrpSpPr>
        <p:grpSpPr>
          <a:xfrm>
            <a:off x="11698028" y="5577840"/>
            <a:ext cx="529752" cy="1331422"/>
            <a:chOff x="11489652" y="4991405"/>
            <a:chExt cx="753203" cy="1866596"/>
          </a:xfrm>
        </p:grpSpPr>
        <p:sp>
          <p:nvSpPr>
            <p:cNvPr id="15" name="任意多边形: 形状 14"/>
            <p:cNvSpPr/>
            <p:nvPr/>
          </p:nvSpPr>
          <p:spPr>
            <a:xfrm>
              <a:off x="11680176" y="5504185"/>
              <a:ext cx="562679" cy="1353816"/>
            </a:xfrm>
            <a:custGeom>
              <a:avLst/>
              <a:gdLst>
                <a:gd name="connsiteX0" fmla="*/ 339228 w 339228"/>
                <a:gd name="connsiteY0" fmla="*/ 0 h 839635"/>
                <a:gd name="connsiteX1" fmla="*/ 339228 w 339228"/>
                <a:gd name="connsiteY1" fmla="*/ 839635 h 839635"/>
                <a:gd name="connsiteX2" fmla="*/ 0 w 339228"/>
                <a:gd name="connsiteY2" fmla="*/ 839635 h 839635"/>
              </a:gdLst>
              <a:ahLst/>
              <a:cxnLst>
                <a:cxn ang="0">
                  <a:pos x="connsiteX0" y="connsiteY0"/>
                </a:cxn>
                <a:cxn ang="0">
                  <a:pos x="connsiteX1" y="connsiteY1"/>
                </a:cxn>
                <a:cxn ang="0">
                  <a:pos x="connsiteX2" y="connsiteY2"/>
                </a:cxn>
              </a:cxnLst>
              <a:rect l="l" t="t" r="r" b="b"/>
              <a:pathLst>
                <a:path w="339228" h="839635">
                  <a:moveTo>
                    <a:pt x="339228" y="0"/>
                  </a:moveTo>
                  <a:lnTo>
                    <a:pt x="339228" y="839635"/>
                  </a:lnTo>
                  <a:lnTo>
                    <a:pt x="0" y="839635"/>
                  </a:lnTo>
                  <a:close/>
                </a:path>
              </a:pathLst>
            </a:custGeom>
            <a:solidFill>
              <a:srgbClr val="005EA4"/>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sp>
          <p:nvSpPr>
            <p:cNvPr id="17" name="任意多边形: 形状 16"/>
            <p:cNvSpPr/>
            <p:nvPr userDrawn="1"/>
          </p:nvSpPr>
          <p:spPr>
            <a:xfrm>
              <a:off x="11489652" y="4991405"/>
              <a:ext cx="753193" cy="1866596"/>
            </a:xfrm>
            <a:custGeom>
              <a:avLst/>
              <a:gdLst>
                <a:gd name="connsiteX0" fmla="*/ 702346 w 702346"/>
                <a:gd name="connsiteY0" fmla="*/ 0 h 1738401"/>
                <a:gd name="connsiteX1" fmla="*/ 702346 w 702346"/>
                <a:gd name="connsiteY1" fmla="*/ 428827 h 1738401"/>
                <a:gd name="connsiteX2" fmla="*/ 173254 w 702346"/>
                <a:gd name="connsiteY2" fmla="*/ 1738401 h 1738401"/>
                <a:gd name="connsiteX3" fmla="*/ 0 w 702346"/>
                <a:gd name="connsiteY3" fmla="*/ 1738401 h 1738401"/>
              </a:gdLst>
              <a:ahLst/>
              <a:cxnLst>
                <a:cxn ang="0">
                  <a:pos x="connsiteX0" y="connsiteY0"/>
                </a:cxn>
                <a:cxn ang="0">
                  <a:pos x="connsiteX1" y="connsiteY1"/>
                </a:cxn>
                <a:cxn ang="0">
                  <a:pos x="connsiteX2" y="connsiteY2"/>
                </a:cxn>
                <a:cxn ang="0">
                  <a:pos x="connsiteX3" y="connsiteY3"/>
                </a:cxn>
              </a:cxnLst>
              <a:rect l="l" t="t" r="r" b="b"/>
              <a:pathLst>
                <a:path w="702346" h="1738401">
                  <a:moveTo>
                    <a:pt x="702346" y="0"/>
                  </a:moveTo>
                  <a:lnTo>
                    <a:pt x="702346" y="428827"/>
                  </a:lnTo>
                  <a:lnTo>
                    <a:pt x="173254" y="1738401"/>
                  </a:lnTo>
                  <a:lnTo>
                    <a:pt x="0" y="1738401"/>
                  </a:lnTo>
                  <a:close/>
                </a:path>
              </a:pathLst>
            </a:custGeom>
            <a:solidFill>
              <a:srgbClr val="039ACF">
                <a:lumMod val="40000"/>
                <a:lumOff val="60000"/>
              </a:srgb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grpSp>
        <p:nvGrpSpPr>
          <p:cNvPr id="3" name="组合 2"/>
          <p:cNvGrpSpPr/>
          <p:nvPr userDrawn="1"/>
        </p:nvGrpSpPr>
        <p:grpSpPr>
          <a:xfrm>
            <a:off x="-61453" y="-11151"/>
            <a:ext cx="12314904" cy="6909263"/>
            <a:chOff x="-61453" y="-11151"/>
            <a:chExt cx="12314904" cy="6909263"/>
          </a:xfrm>
        </p:grpSpPr>
        <p:pic>
          <p:nvPicPr>
            <p:cNvPr id="4" name="图片 3"/>
            <p:cNvPicPr>
              <a:picLocks noChangeAspect="1"/>
            </p:cNvPicPr>
            <p:nvPr userDrawn="1"/>
          </p:nvPicPr>
          <p:blipFill rotWithShape="1">
            <a:blip r:embed="rId2" cstate="print">
              <a:extLst>
                <a:ext uri="{BEBA8EAE-BF5A-486C-A8C5-ECC9F3942E4B}">
                  <a14:imgProps xmlns:a14="http://schemas.microsoft.com/office/drawing/2010/main">
                    <a14:imgLayer r:embed="rId3">
                      <a14:imgEffect>
                        <a14:artisticBlur radius="2"/>
                      </a14:imgEffect>
                    </a14:imgLayer>
                  </a14:imgProps>
                </a:ext>
                <a:ext uri="{28A0092B-C50C-407E-A947-70E740481C1C}">
                  <a14:useLocalDpi xmlns:a14="http://schemas.microsoft.com/office/drawing/2010/main" val="0"/>
                </a:ext>
              </a:extLst>
            </a:blip>
            <a:srcRect b="25926"/>
            <a:stretch>
              <a:fillRect/>
            </a:stretch>
          </p:blipFill>
          <p:spPr>
            <a:xfrm>
              <a:off x="-61452" y="-11151"/>
              <a:ext cx="12314903" cy="6909263"/>
            </a:xfrm>
            <a:prstGeom prst="rect">
              <a:avLst/>
            </a:prstGeom>
          </p:spPr>
        </p:pic>
        <p:sp>
          <p:nvSpPr>
            <p:cNvPr id="5" name="矩形 4"/>
            <p:cNvSpPr/>
            <p:nvPr userDrawn="1"/>
          </p:nvSpPr>
          <p:spPr>
            <a:xfrm>
              <a:off x="-61453" y="0"/>
              <a:ext cx="12314903" cy="6898112"/>
            </a:xfrm>
            <a:prstGeom prst="rect">
              <a:avLst/>
            </a:prstGeom>
            <a:gradFill flip="none" rotWithShape="1">
              <a:gsLst>
                <a:gs pos="0">
                  <a:srgbClr val="1A5E87"/>
                </a:gs>
                <a:gs pos="100000">
                  <a:srgbClr val="04033F">
                    <a:alpha val="8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幻灯片">
    <p:bg>
      <p:bgPr>
        <a:solidFill>
          <a:schemeClr val="bg1"/>
        </a:solidFill>
        <a:effectLst/>
      </p:bgPr>
    </p:bg>
    <p:spTree>
      <p:nvGrpSpPr>
        <p:cNvPr id="1" name=""/>
        <p:cNvGrpSpPr/>
        <p:nvPr/>
      </p:nvGrpSpPr>
      <p:grpSpPr>
        <a:xfrm>
          <a:off x="0" y="0"/>
          <a:ext cx="0" cy="0"/>
          <a:chOff x="0" y="0"/>
          <a:chExt cx="0" cy="0"/>
        </a:xfrm>
      </p:grpSpPr>
      <p:grpSp>
        <p:nvGrpSpPr>
          <p:cNvPr id="4" name="组合 3"/>
          <p:cNvGrpSpPr/>
          <p:nvPr userDrawn="1"/>
        </p:nvGrpSpPr>
        <p:grpSpPr>
          <a:xfrm>
            <a:off x="394159" y="310888"/>
            <a:ext cx="682341" cy="539179"/>
            <a:chOff x="1801006" y="1526207"/>
            <a:chExt cx="1242672" cy="981947"/>
          </a:xfrm>
        </p:grpSpPr>
        <p:sp>
          <p:nvSpPr>
            <p:cNvPr id="5" name="矩形 4"/>
            <p:cNvSpPr/>
            <p:nvPr userDrawn="1"/>
          </p:nvSpPr>
          <p:spPr>
            <a:xfrm>
              <a:off x="2224301" y="1732937"/>
              <a:ext cx="819377" cy="695740"/>
            </a:xfrm>
            <a:prstGeom prst="rect">
              <a:avLst/>
            </a:prstGeom>
            <a:solidFill>
              <a:srgbClr val="89DF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endParaRPr>
            </a:p>
          </p:txBody>
        </p:sp>
        <p:sp>
          <p:nvSpPr>
            <p:cNvPr id="6" name="任意多边形 13"/>
            <p:cNvSpPr/>
            <p:nvPr userDrawn="1"/>
          </p:nvSpPr>
          <p:spPr>
            <a:xfrm>
              <a:off x="1801006" y="1526207"/>
              <a:ext cx="1063935" cy="981947"/>
            </a:xfrm>
            <a:custGeom>
              <a:avLst/>
              <a:gdLst>
                <a:gd name="connsiteX0" fmla="*/ 0 w 2864941"/>
                <a:gd name="connsiteY0" fmla="*/ 0 h 981947"/>
                <a:gd name="connsiteX1" fmla="*/ 2864941 w 2864941"/>
                <a:gd name="connsiteY1" fmla="*/ 0 h 981947"/>
                <a:gd name="connsiteX2" fmla="*/ 2041802 w 2864941"/>
                <a:gd name="connsiteY2" fmla="*/ 981947 h 981947"/>
                <a:gd name="connsiteX3" fmla="*/ 0 w 2864941"/>
                <a:gd name="connsiteY3" fmla="*/ 981947 h 981947"/>
              </a:gdLst>
              <a:ahLst/>
              <a:cxnLst>
                <a:cxn ang="0">
                  <a:pos x="connsiteX0" y="connsiteY0"/>
                </a:cxn>
                <a:cxn ang="0">
                  <a:pos x="connsiteX1" y="connsiteY1"/>
                </a:cxn>
                <a:cxn ang="0">
                  <a:pos x="connsiteX2" y="connsiteY2"/>
                </a:cxn>
                <a:cxn ang="0">
                  <a:pos x="connsiteX3" y="connsiteY3"/>
                </a:cxn>
              </a:cxnLst>
              <a:rect l="l" t="t" r="r" b="b"/>
              <a:pathLst>
                <a:path w="2864941" h="981947">
                  <a:moveTo>
                    <a:pt x="0" y="0"/>
                  </a:moveTo>
                  <a:lnTo>
                    <a:pt x="2864941" y="0"/>
                  </a:lnTo>
                  <a:lnTo>
                    <a:pt x="2041802" y="981947"/>
                  </a:lnTo>
                  <a:lnTo>
                    <a:pt x="0" y="981947"/>
                  </a:lnTo>
                  <a:close/>
                </a:path>
              </a:pathLst>
            </a:custGeom>
            <a:solidFill>
              <a:srgbClr val="005AA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000" b="1"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831049" y="1855366"/>
            <a:ext cx="8175445" cy="3529890"/>
          </a:xfrm>
          <a:prstGeom prst="rect">
            <a:avLst/>
          </a:prstGeom>
        </p:spPr>
      </p:pic>
      <p:sp>
        <p:nvSpPr>
          <p:cNvPr id="34" name="平行四边形 33"/>
          <p:cNvSpPr/>
          <p:nvPr/>
        </p:nvSpPr>
        <p:spPr>
          <a:xfrm>
            <a:off x="9395331" y="0"/>
            <a:ext cx="5520696" cy="6858000"/>
          </a:xfrm>
          <a:prstGeom prst="parallelogram">
            <a:avLst>
              <a:gd name="adj" fmla="val 76100"/>
            </a:avLst>
          </a:prstGeom>
          <a:gradFill>
            <a:gsLst>
              <a:gs pos="0">
                <a:srgbClr val="0070C0"/>
              </a:gs>
              <a:gs pos="100000">
                <a:srgbClr val="002060"/>
              </a:gs>
            </a:gsLst>
            <a:lin ang="2700000" scaled="1"/>
          </a:gradFill>
          <a:ln>
            <a:noFill/>
          </a:ln>
          <a:effectLst>
            <a:outerShdw blurRad="762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14" name="平行四边形 13"/>
          <p:cNvSpPr/>
          <p:nvPr/>
        </p:nvSpPr>
        <p:spPr>
          <a:xfrm>
            <a:off x="-4160345" y="1627322"/>
            <a:ext cx="6973806" cy="5230678"/>
          </a:xfrm>
          <a:prstGeom prst="parallelogram">
            <a:avLst>
              <a:gd name="adj" fmla="val 60655"/>
            </a:avLst>
          </a:prstGeom>
          <a:solidFill>
            <a:srgbClr val="0070C0"/>
          </a:solidFill>
          <a:ln>
            <a:noFill/>
          </a:ln>
          <a:effectLst>
            <a:outerShdw blurRad="508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16" name="三角形 15"/>
          <p:cNvSpPr/>
          <p:nvPr/>
        </p:nvSpPr>
        <p:spPr>
          <a:xfrm>
            <a:off x="2003698" y="1631111"/>
            <a:ext cx="1627559" cy="1337504"/>
          </a:xfrm>
          <a:prstGeom prst="triangle">
            <a:avLst/>
          </a:prstGeom>
          <a:gradFill flip="none" rotWithShape="1">
            <a:gsLst>
              <a:gs pos="0">
                <a:srgbClr val="0070C0"/>
              </a:gs>
              <a:gs pos="100000">
                <a:srgbClr val="002060"/>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30" name="三角形 29"/>
          <p:cNvSpPr/>
          <p:nvPr/>
        </p:nvSpPr>
        <p:spPr>
          <a:xfrm rot="10800000">
            <a:off x="2987725" y="1911477"/>
            <a:ext cx="1266785" cy="1041025"/>
          </a:xfrm>
          <a:prstGeom prst="triangle">
            <a:avLst/>
          </a:prstGeom>
          <a:solidFill>
            <a:srgbClr val="0064C8"/>
          </a:solidFill>
          <a:ln>
            <a:noFill/>
          </a:ln>
          <a:effectLst>
            <a:outerShdw blurRad="762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cxnSp>
        <p:nvCxnSpPr>
          <p:cNvPr id="25" name="直线连接符 24"/>
          <p:cNvCxnSpPr/>
          <p:nvPr/>
        </p:nvCxnSpPr>
        <p:spPr>
          <a:xfrm flipH="1">
            <a:off x="11098400" y="5047329"/>
            <a:ext cx="1093600" cy="1810671"/>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cxnSp>
        <p:nvCxnSpPr>
          <p:cNvPr id="54" name="直线连接符 53"/>
          <p:cNvCxnSpPr/>
          <p:nvPr/>
        </p:nvCxnSpPr>
        <p:spPr>
          <a:xfrm flipH="1">
            <a:off x="5680255" y="1466983"/>
            <a:ext cx="904030" cy="1501632"/>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cxnSp>
        <p:nvCxnSpPr>
          <p:cNvPr id="55" name="直线连接符 54"/>
          <p:cNvCxnSpPr/>
          <p:nvPr/>
        </p:nvCxnSpPr>
        <p:spPr>
          <a:xfrm flipH="1">
            <a:off x="-228600" y="5572016"/>
            <a:ext cx="904030" cy="1501632"/>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sp>
        <p:nvSpPr>
          <p:cNvPr id="57" name="平行四边形 56"/>
          <p:cNvSpPr/>
          <p:nvPr/>
        </p:nvSpPr>
        <p:spPr>
          <a:xfrm>
            <a:off x="-5637890" y="2431990"/>
            <a:ext cx="6973806" cy="5230678"/>
          </a:xfrm>
          <a:prstGeom prst="parallelogram">
            <a:avLst>
              <a:gd name="adj" fmla="val 60655"/>
            </a:avLst>
          </a:prstGeom>
          <a:gradFill flip="none" rotWithShape="1">
            <a:gsLst>
              <a:gs pos="0">
                <a:srgbClr val="0070C0"/>
              </a:gs>
              <a:gs pos="100000">
                <a:srgbClr val="002060"/>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17" name="文本框 16"/>
          <p:cNvSpPr txBox="1"/>
          <p:nvPr/>
        </p:nvSpPr>
        <p:spPr>
          <a:xfrm>
            <a:off x="4354351" y="5047329"/>
            <a:ext cx="3500090"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rPr>
              <a:t> </a:t>
            </a:r>
            <a:r>
              <a:rPr kumimoji="1" lang="en-US" altLang="zh-CN"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rPr>
              <a:t>June</a:t>
            </a:r>
            <a:r>
              <a:rPr kumimoji="1"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 2024</a:t>
            </a:r>
          </a:p>
        </p:txBody>
      </p:sp>
      <p:sp>
        <p:nvSpPr>
          <p:cNvPr id="22" name="矩形 21"/>
          <p:cNvSpPr/>
          <p:nvPr/>
        </p:nvSpPr>
        <p:spPr>
          <a:xfrm>
            <a:off x="4869180" y="3176270"/>
            <a:ext cx="6409690" cy="977265"/>
          </a:xfrm>
          <a:prstGeom prst="rect">
            <a:avLst/>
          </a:prstGeom>
          <a:noFill/>
        </p:spPr>
        <p:txBody>
          <a:bodyPr wrap="square">
            <a:noAutofit/>
          </a:bodyPr>
          <a:lstStyle/>
          <a:p>
            <a:pPr lvl="0" algn="r">
              <a:lnSpc>
                <a:spcPct val="130000"/>
              </a:lnSpc>
              <a:defRPr/>
            </a:pPr>
            <a:r>
              <a:rPr kumimoji="1" lang="zh-CN" altLang="en-US" sz="3200" b="1" dirty="0">
                <a:solidFill>
                  <a:srgbClr val="00467F"/>
                </a:solidFill>
                <a:latin typeface="微软雅黑" panose="020B0503020204020204" pitchFamily="34" charset="-122"/>
                <a:ea typeface="微软雅黑" panose="020B0503020204020204" pitchFamily="34" charset="-122"/>
                <a:cs typeface="Calibri" panose="020F0502020204030204" pitchFamily="34" charset="0"/>
              </a:rPr>
              <a:t>Support </a:t>
            </a:r>
            <a:r>
              <a:rPr kumimoji="1" lang="en-US" altLang="zh-CN" sz="3200" b="1" dirty="0">
                <a:solidFill>
                  <a:srgbClr val="00467F"/>
                </a:solidFill>
                <a:latin typeface="微软雅黑" panose="020B0503020204020204" pitchFamily="34" charset="-122"/>
                <a:ea typeface="微软雅黑" panose="020B0503020204020204" pitchFamily="34" charset="-122"/>
                <a:cs typeface="Calibri" panose="020F0502020204030204" pitchFamily="34" charset="0"/>
              </a:rPr>
              <a:t>V</a:t>
            </a:r>
            <a:r>
              <a:rPr kumimoji="1" lang="zh-CN" altLang="en-US" sz="3200" b="1" dirty="0">
                <a:solidFill>
                  <a:srgbClr val="00467F"/>
                </a:solidFill>
                <a:latin typeface="微软雅黑" panose="020B0503020204020204" pitchFamily="34" charset="-122"/>
                <a:ea typeface="微软雅黑" panose="020B0503020204020204" pitchFamily="34" charset="-122"/>
                <a:cs typeface="Calibri" panose="020F0502020204030204" pitchFamily="34" charset="0"/>
              </a:rPr>
              <a:t>ector </a:t>
            </a:r>
            <a:r>
              <a:rPr kumimoji="1" lang="en-US" altLang="zh-CN" sz="3200" b="1" dirty="0">
                <a:solidFill>
                  <a:srgbClr val="00467F"/>
                </a:solidFill>
                <a:latin typeface="微软雅黑" panose="020B0503020204020204" pitchFamily="34" charset="-122"/>
                <a:ea typeface="微软雅黑" panose="020B0503020204020204" pitchFamily="34" charset="-122"/>
                <a:cs typeface="Calibri" panose="020F0502020204030204" pitchFamily="34" charset="0"/>
              </a:rPr>
              <a:t>R</a:t>
            </a:r>
            <a:r>
              <a:rPr kumimoji="1" lang="zh-CN" altLang="en-US" sz="3200" b="1" dirty="0">
                <a:solidFill>
                  <a:srgbClr val="00467F"/>
                </a:solidFill>
                <a:latin typeface="微软雅黑" panose="020B0503020204020204" pitchFamily="34" charset="-122"/>
                <a:ea typeface="微软雅黑" panose="020B0503020204020204" pitchFamily="34" charset="-122"/>
                <a:cs typeface="Calibri" panose="020F0502020204030204" pitchFamily="34" charset="0"/>
              </a:rPr>
              <a:t>egression</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73692" y="2095342"/>
            <a:ext cx="2514152" cy="673296"/>
          </a:xfrm>
          <a:prstGeom prst="rect">
            <a:avLst/>
          </a:prstGeom>
        </p:spPr>
      </p:pic>
      <p:sp>
        <p:nvSpPr>
          <p:cNvPr id="23" name="文本框 22"/>
          <p:cNvSpPr txBox="1"/>
          <p:nvPr/>
        </p:nvSpPr>
        <p:spPr>
          <a:xfrm>
            <a:off x="8157428" y="5047329"/>
            <a:ext cx="2430250"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Group 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2000" y="288000"/>
            <a:ext cx="3978974" cy="646331"/>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en-US" altLang="zh-CN" sz="3600" b="1" kern="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mn-ea"/>
              </a:rPr>
              <a:t>Group Members</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335871" y="1059012"/>
            <a:ext cx="11520258" cy="4739975"/>
          </a:xfrm>
          <a:prstGeom prst="rect">
            <a:avLst/>
          </a:prstGeom>
          <a:noFill/>
        </p:spPr>
        <p:txBody>
          <a:bodyPr wrap="square" rtlCol="0">
            <a:noAutofit/>
          </a:bodyPr>
          <a:lstStyle/>
          <a:p>
            <a:pPr marL="342900" indent="-342900">
              <a:lnSpc>
                <a:spcPct val="150000"/>
              </a:lnSpc>
              <a:buFont typeface="Wingdings" panose="05000000000000000000" pitchFamily="2" charset="2"/>
              <a:buChar char="Ø"/>
            </a:pP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Theoretical Section</a:t>
            </a:r>
          </a:p>
          <a:p>
            <a:pPr marL="800100" lvl="1" indent="-342900">
              <a:lnSpc>
                <a:spcPct val="150000"/>
              </a:lnSpc>
              <a:buFont typeface="Arial" panose="020B0604020202020204" pitchFamily="34" charset="0"/>
              <a:buChar char="•"/>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Shi </a:t>
            </a:r>
            <a:r>
              <a:rPr lang="en-US" altLang="zh-CN" sz="2200" b="1" dirty="0" err="1">
                <a:latin typeface="Times New Roman" panose="02020603050405020304" pitchFamily="18" charset="0"/>
                <a:ea typeface="宋体" panose="02010600030101010101" pitchFamily="2" charset="-122"/>
                <a:cs typeface="Times New Roman" panose="02020603050405020304" pitchFamily="18" charset="0"/>
              </a:rPr>
              <a:t>Jinsong</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施劲松 </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(Presenter)</a:t>
            </a:r>
          </a:p>
          <a:p>
            <a:pPr marL="800100" lvl="1" indent="-342900">
              <a:lnSpc>
                <a:spcPct val="150000"/>
              </a:lnSpc>
              <a:buFont typeface="Arial" panose="020B0604020202020204" pitchFamily="34" charset="0"/>
              <a:buChar char="•"/>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Li </a:t>
            </a:r>
            <a:r>
              <a:rPr lang="en-US" altLang="zh-CN" sz="2200" b="1" dirty="0" err="1">
                <a:latin typeface="Times New Roman" panose="02020603050405020304" pitchFamily="18" charset="0"/>
                <a:ea typeface="宋体" panose="02010600030101010101" pitchFamily="2" charset="-122"/>
                <a:cs typeface="Times New Roman" panose="02020603050405020304" pitchFamily="18" charset="0"/>
              </a:rPr>
              <a:t>Cunhao</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李存浩</a:t>
            </a:r>
            <a:endParaRPr lang="en-US" altLang="zh-CN" sz="2200" b="1" dirty="0">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50000"/>
              </a:lnSpc>
              <a:buFont typeface="Arial" panose="020B0604020202020204" pitchFamily="34" charset="0"/>
              <a:buChar char="•"/>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Zhang Chaoyang </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张朝阳</a:t>
            </a:r>
            <a:endParaRPr lang="en-US" altLang="zh-CN" sz="2200" b="1" dirty="0">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50000"/>
              </a:lnSpc>
              <a:buFont typeface="Arial" panose="020B0604020202020204" pitchFamily="34" charset="0"/>
              <a:buChar char="•"/>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Liu </a:t>
            </a:r>
            <a:r>
              <a:rPr lang="en-US" altLang="zh-CN" sz="2200" b="1" dirty="0" err="1">
                <a:latin typeface="Times New Roman" panose="02020603050405020304" pitchFamily="18" charset="0"/>
                <a:ea typeface="宋体" panose="02010600030101010101" pitchFamily="2" charset="-122"/>
                <a:cs typeface="Times New Roman" panose="02020603050405020304" pitchFamily="18" charset="0"/>
              </a:rPr>
              <a:t>Xuechun</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刘雪纯</a:t>
            </a:r>
            <a:endParaRPr lang="en-US" altLang="zh-CN" sz="2200" b="1"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Wingdings" panose="05000000000000000000" pitchFamily="2" charset="2"/>
              <a:buChar char="Ø"/>
            </a:pP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Coding Section</a:t>
            </a:r>
          </a:p>
          <a:p>
            <a:pPr marL="800100" lvl="1" indent="-342900">
              <a:lnSpc>
                <a:spcPct val="150000"/>
              </a:lnSpc>
              <a:buFont typeface="Arial" panose="020B0604020202020204" pitchFamily="34" charset="0"/>
              <a:buChar char="•"/>
            </a:pPr>
            <a:r>
              <a:rPr lang="en-US" altLang="zh-CN" sz="2200" b="1" dirty="0" err="1">
                <a:latin typeface="Times New Roman" panose="02020603050405020304" pitchFamily="18" charset="0"/>
                <a:ea typeface="宋体" panose="02010600030101010101" pitchFamily="2" charset="-122"/>
                <a:cs typeface="Times New Roman" panose="02020603050405020304" pitchFamily="18" charset="0"/>
              </a:rPr>
              <a:t>Mahfuz</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罗尼 </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(Presenter)</a:t>
            </a:r>
          </a:p>
          <a:p>
            <a:pPr marL="800100" lvl="1" indent="-342900">
              <a:lnSpc>
                <a:spcPct val="150000"/>
              </a:lnSpc>
              <a:buFont typeface="Arial" panose="020B0604020202020204" pitchFamily="34" charset="0"/>
              <a:buChar char="•"/>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Dong Bowen </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董博文</a:t>
            </a:r>
            <a:endParaRPr lang="en-US" altLang="zh-CN" sz="2200" b="1" dirty="0">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50000"/>
              </a:lnSpc>
              <a:buFont typeface="Arial" panose="020B0604020202020204" pitchFamily="34" charset="0"/>
              <a:buChar char="•"/>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Wang </a:t>
            </a:r>
            <a:r>
              <a:rPr lang="en-US" altLang="zh-CN" sz="2200" b="1" dirty="0" err="1">
                <a:latin typeface="Times New Roman" panose="02020603050405020304" pitchFamily="18" charset="0"/>
                <a:ea typeface="宋体" panose="02010600030101010101" pitchFamily="2" charset="-122"/>
                <a:cs typeface="Times New Roman" panose="02020603050405020304" pitchFamily="18" charset="0"/>
              </a:rPr>
              <a:t>Yifan</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王亦帆</a:t>
            </a:r>
            <a:endParaRPr lang="en-US" altLang="zh-CN" sz="2200" b="1" dirty="0">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50000"/>
              </a:lnSpc>
              <a:buFont typeface="Arial" panose="020B0604020202020204" pitchFamily="34" charset="0"/>
              <a:buChar char="•"/>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JACOBO BUSUMABU</a:t>
            </a:r>
          </a:p>
        </p:txBody>
      </p:sp>
    </p:spTree>
    <p:extLst>
      <p:ext uri="{BB962C8B-B14F-4D97-AF65-F5344CB8AC3E}">
        <p14:creationId xmlns:p14="http://schemas.microsoft.com/office/powerpoint/2010/main" val="1585820252"/>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831049" y="1855366"/>
            <a:ext cx="8175445" cy="3529890"/>
          </a:xfrm>
          <a:prstGeom prst="rect">
            <a:avLst/>
          </a:prstGeom>
        </p:spPr>
      </p:pic>
      <p:sp>
        <p:nvSpPr>
          <p:cNvPr id="34" name="平行四边形 33"/>
          <p:cNvSpPr/>
          <p:nvPr/>
        </p:nvSpPr>
        <p:spPr>
          <a:xfrm>
            <a:off x="9700192" y="-21822"/>
            <a:ext cx="5520696" cy="6858000"/>
          </a:xfrm>
          <a:prstGeom prst="parallelogram">
            <a:avLst>
              <a:gd name="adj" fmla="val 76100"/>
            </a:avLst>
          </a:prstGeom>
          <a:gradFill>
            <a:gsLst>
              <a:gs pos="0">
                <a:srgbClr val="0070C0"/>
              </a:gs>
              <a:gs pos="100000">
                <a:srgbClr val="002060"/>
              </a:gs>
            </a:gsLst>
            <a:lin ang="2700000" scaled="1"/>
          </a:gradFill>
          <a:ln>
            <a:noFill/>
          </a:ln>
          <a:effectLst>
            <a:outerShdw blurRad="762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14" name="平行四边形 13"/>
          <p:cNvSpPr/>
          <p:nvPr/>
        </p:nvSpPr>
        <p:spPr>
          <a:xfrm>
            <a:off x="-4160345" y="1627322"/>
            <a:ext cx="6973806" cy="5230678"/>
          </a:xfrm>
          <a:prstGeom prst="parallelogram">
            <a:avLst>
              <a:gd name="adj" fmla="val 60655"/>
            </a:avLst>
          </a:prstGeom>
          <a:solidFill>
            <a:srgbClr val="0070C0"/>
          </a:solidFill>
          <a:ln>
            <a:noFill/>
          </a:ln>
          <a:effectLst>
            <a:outerShdw blurRad="508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16" name="三角形 15"/>
          <p:cNvSpPr/>
          <p:nvPr/>
        </p:nvSpPr>
        <p:spPr>
          <a:xfrm>
            <a:off x="2003698" y="1631111"/>
            <a:ext cx="1627559" cy="1337504"/>
          </a:xfrm>
          <a:prstGeom prst="triangle">
            <a:avLst/>
          </a:prstGeom>
          <a:gradFill flip="none" rotWithShape="1">
            <a:gsLst>
              <a:gs pos="0">
                <a:srgbClr val="0070C0"/>
              </a:gs>
              <a:gs pos="100000">
                <a:srgbClr val="002060"/>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30" name="三角形 29"/>
          <p:cNvSpPr/>
          <p:nvPr/>
        </p:nvSpPr>
        <p:spPr>
          <a:xfrm rot="10800000">
            <a:off x="2987725" y="1911477"/>
            <a:ext cx="1266785" cy="1041025"/>
          </a:xfrm>
          <a:prstGeom prst="triangle">
            <a:avLst/>
          </a:prstGeom>
          <a:solidFill>
            <a:srgbClr val="0064C8"/>
          </a:solidFill>
          <a:ln>
            <a:noFill/>
          </a:ln>
          <a:effectLst>
            <a:outerShdw blurRad="762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cxnSp>
        <p:nvCxnSpPr>
          <p:cNvPr id="25" name="直线连接符 24"/>
          <p:cNvCxnSpPr/>
          <p:nvPr/>
        </p:nvCxnSpPr>
        <p:spPr>
          <a:xfrm flipH="1">
            <a:off x="11287970" y="5356368"/>
            <a:ext cx="904030" cy="1501632"/>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cxnSp>
        <p:nvCxnSpPr>
          <p:cNvPr id="54" name="直线连接符 53"/>
          <p:cNvCxnSpPr/>
          <p:nvPr/>
        </p:nvCxnSpPr>
        <p:spPr>
          <a:xfrm flipH="1">
            <a:off x="5680255" y="1466983"/>
            <a:ext cx="904030" cy="1501632"/>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cxnSp>
        <p:nvCxnSpPr>
          <p:cNvPr id="55" name="直线连接符 54"/>
          <p:cNvCxnSpPr/>
          <p:nvPr/>
        </p:nvCxnSpPr>
        <p:spPr>
          <a:xfrm flipH="1">
            <a:off x="-228600" y="5572016"/>
            <a:ext cx="904030" cy="1501632"/>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sp>
        <p:nvSpPr>
          <p:cNvPr id="57" name="平行四边形 56"/>
          <p:cNvSpPr/>
          <p:nvPr/>
        </p:nvSpPr>
        <p:spPr>
          <a:xfrm>
            <a:off x="-5637890" y="2431990"/>
            <a:ext cx="6973806" cy="5230678"/>
          </a:xfrm>
          <a:prstGeom prst="parallelogram">
            <a:avLst>
              <a:gd name="adj" fmla="val 60655"/>
            </a:avLst>
          </a:prstGeom>
          <a:gradFill flip="none" rotWithShape="1">
            <a:gsLst>
              <a:gs pos="0">
                <a:srgbClr val="0070C0"/>
              </a:gs>
              <a:gs pos="100000">
                <a:srgbClr val="002060"/>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22" name="矩形 21"/>
          <p:cNvSpPr/>
          <p:nvPr/>
        </p:nvSpPr>
        <p:spPr>
          <a:xfrm>
            <a:off x="6150473" y="2444140"/>
            <a:ext cx="5284829" cy="1680460"/>
          </a:xfrm>
          <a:prstGeom prst="rect">
            <a:avLst/>
          </a:prstGeom>
          <a:noFill/>
        </p:spPr>
        <p:txBody>
          <a:bodyPr wrap="square">
            <a:spAutoFit/>
          </a:bodyPr>
          <a:lstStyle/>
          <a:p>
            <a:pPr lvl="0" algn="dist">
              <a:lnSpc>
                <a:spcPct val="130000"/>
              </a:lnSpc>
              <a:defRPr/>
            </a:pPr>
            <a:r>
              <a:rPr kumimoji="1" lang="zh-CN" altLang="en-US" sz="8800" b="1" dirty="0">
                <a:solidFill>
                  <a:srgbClr val="00467F"/>
                </a:solidFill>
                <a:latin typeface="微软雅黑" panose="020B0503020204020204" pitchFamily="34" charset="-122"/>
                <a:ea typeface="微软雅黑" panose="020B0503020204020204" pitchFamily="34" charset="-122"/>
                <a:cs typeface="Calibri" panose="020F0502020204030204" pitchFamily="34" charset="0"/>
                <a:sym typeface="+mn-ea"/>
              </a:rPr>
              <a:t>谢谢大家</a:t>
            </a:r>
            <a:endParaRPr kumimoji="1" lang="zh-CN" altLang="en-US" sz="66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17" name="文本框 16"/>
          <p:cNvSpPr txBox="1"/>
          <p:nvPr/>
        </p:nvSpPr>
        <p:spPr>
          <a:xfrm>
            <a:off x="4354351" y="5047329"/>
            <a:ext cx="3500090"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rPr>
              <a:t> </a:t>
            </a:r>
            <a:r>
              <a:rPr kumimoji="1" lang="en-US" altLang="zh-CN"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rPr>
              <a:t>June</a:t>
            </a:r>
            <a:r>
              <a:rPr kumimoji="1"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 2024</a:t>
            </a:r>
          </a:p>
        </p:txBody>
      </p:sp>
      <p:sp>
        <p:nvSpPr>
          <p:cNvPr id="24" name="文本框 23"/>
          <p:cNvSpPr txBox="1"/>
          <p:nvPr/>
        </p:nvSpPr>
        <p:spPr>
          <a:xfrm>
            <a:off x="8157428" y="5047329"/>
            <a:ext cx="2430250"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group 5</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1600" y="1911477"/>
            <a:ext cx="2514152" cy="67329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9ACF"/>
        </a:solidFill>
        <a:effectLst/>
      </p:bgPr>
    </p:bg>
    <p:spTree>
      <p:nvGrpSpPr>
        <p:cNvPr id="1" name=""/>
        <p:cNvGrpSpPr/>
        <p:nvPr/>
      </p:nvGrpSpPr>
      <p:grpSpPr>
        <a:xfrm>
          <a:off x="0" y="0"/>
          <a:ext cx="0" cy="0"/>
          <a:chOff x="0" y="0"/>
          <a:chExt cx="0" cy="0"/>
        </a:xfrm>
      </p:grpSpPr>
      <p:sp>
        <p:nvSpPr>
          <p:cNvPr id="17" name="任意多边形: 形状 76"/>
          <p:cNvSpPr/>
          <p:nvPr/>
        </p:nvSpPr>
        <p:spPr>
          <a:xfrm flipH="1">
            <a:off x="472439" y="319249"/>
            <a:ext cx="1589824" cy="1441259"/>
          </a:xfrm>
          <a:custGeom>
            <a:avLst/>
            <a:gdLst>
              <a:gd name="connsiteX0" fmla="*/ 5148624 w 5999018"/>
              <a:gd name="connsiteY0" fmla="*/ 0 h 1700788"/>
              <a:gd name="connsiteX1" fmla="*/ 3953495 w 5999018"/>
              <a:gd name="connsiteY1" fmla="*/ 0 h 1700788"/>
              <a:gd name="connsiteX2" fmla="*/ 1195129 w 5999018"/>
              <a:gd name="connsiteY2" fmla="*/ 0 h 1700788"/>
              <a:gd name="connsiteX3" fmla="*/ 0 w 5999018"/>
              <a:gd name="connsiteY3" fmla="*/ 0 h 1700788"/>
              <a:gd name="connsiteX4" fmla="*/ 0 w 5999018"/>
              <a:gd name="connsiteY4" fmla="*/ 1700788 h 1700788"/>
              <a:gd name="connsiteX5" fmla="*/ 1195129 w 5999018"/>
              <a:gd name="connsiteY5" fmla="*/ 1700788 h 1700788"/>
              <a:gd name="connsiteX6" fmla="*/ 3953495 w 5999018"/>
              <a:gd name="connsiteY6" fmla="*/ 1700788 h 1700788"/>
              <a:gd name="connsiteX7" fmla="*/ 5148624 w 5999018"/>
              <a:gd name="connsiteY7" fmla="*/ 1700788 h 1700788"/>
              <a:gd name="connsiteX8" fmla="*/ 5999018 w 5999018"/>
              <a:gd name="connsiteY8" fmla="*/ 850394 h 170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99018" h="1700788">
                <a:moveTo>
                  <a:pt x="5148624" y="0"/>
                </a:moveTo>
                <a:lnTo>
                  <a:pt x="3953495" y="0"/>
                </a:lnTo>
                <a:lnTo>
                  <a:pt x="1195129" y="0"/>
                </a:lnTo>
                <a:lnTo>
                  <a:pt x="0" y="0"/>
                </a:lnTo>
                <a:lnTo>
                  <a:pt x="0" y="1700788"/>
                </a:lnTo>
                <a:lnTo>
                  <a:pt x="1195129" y="1700788"/>
                </a:lnTo>
                <a:lnTo>
                  <a:pt x="3953495" y="1700788"/>
                </a:lnTo>
                <a:lnTo>
                  <a:pt x="5148624" y="1700788"/>
                </a:lnTo>
                <a:lnTo>
                  <a:pt x="5999018" y="850394"/>
                </a:lnTo>
                <a:close/>
              </a:path>
            </a:pathLst>
          </a:custGeom>
          <a:gradFill>
            <a:gsLst>
              <a:gs pos="0">
                <a:schemeClr val="accent5">
                  <a:lumMod val="50000"/>
                </a:schemeClr>
              </a:gs>
              <a:gs pos="100000">
                <a:srgbClr val="0070C0"/>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文本占位符 1"/>
          <p:cNvSpPr txBox="1"/>
          <p:nvPr/>
        </p:nvSpPr>
        <p:spPr>
          <a:xfrm>
            <a:off x="2003123" y="920780"/>
            <a:ext cx="3754877" cy="663589"/>
          </a:xfrm>
          <a:prstGeom prst="rect">
            <a:avLst/>
          </a:prstGeom>
          <a:effectLst>
            <a:outerShdw blurRad="50800" dist="38100" dir="5400000" algn="t"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di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4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rPr>
              <a:t>ONTENTS</a:t>
            </a:r>
          </a:p>
        </p:txBody>
      </p:sp>
      <p:sp>
        <p:nvSpPr>
          <p:cNvPr id="19" name="矩形 18"/>
          <p:cNvSpPr/>
          <p:nvPr/>
        </p:nvSpPr>
        <p:spPr>
          <a:xfrm>
            <a:off x="891041" y="381259"/>
            <a:ext cx="1063112" cy="144655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1" i="1" u="none" strike="noStrike" kern="1200" cap="none" spc="0" normalizeH="0" baseline="0" noProof="0" dirty="0">
                <a:ln>
                  <a:noFill/>
                </a:ln>
                <a:solidFill>
                  <a:prstClr val="white"/>
                </a:solidFill>
                <a:effectLst/>
                <a:uLnTx/>
                <a:uFillTx/>
                <a:latin typeface="Arial Black" panose="020B0A04020102020204" pitchFamily="34" charset="0"/>
                <a:ea typeface="等线" panose="02010600030101010101" charset="-122"/>
                <a:cs typeface="+mn-cs"/>
              </a:rPr>
              <a:t>C</a:t>
            </a:r>
            <a:endParaRPr kumimoji="0" lang="zh-CN" altLang="en-US" sz="4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grpSp>
        <p:nvGrpSpPr>
          <p:cNvPr id="23" name="组合 22"/>
          <p:cNvGrpSpPr/>
          <p:nvPr>
            <p:custDataLst>
              <p:tags r:id="rId1"/>
            </p:custDataLst>
          </p:nvPr>
        </p:nvGrpSpPr>
        <p:grpSpPr>
          <a:xfrm>
            <a:off x="1938020" y="2365534"/>
            <a:ext cx="3719327" cy="1078788"/>
            <a:chOff x="6676062" y="1485494"/>
            <a:chExt cx="3548254" cy="1029168"/>
          </a:xfrm>
        </p:grpSpPr>
        <p:grpSp>
          <p:nvGrpSpPr>
            <p:cNvPr id="44" name="组合 43"/>
            <p:cNvGrpSpPr/>
            <p:nvPr/>
          </p:nvGrpSpPr>
          <p:grpSpPr>
            <a:xfrm>
              <a:off x="6676062" y="1485494"/>
              <a:ext cx="679374" cy="589473"/>
              <a:chOff x="725726" y="1781746"/>
              <a:chExt cx="515267" cy="515267"/>
            </a:xfrm>
          </p:grpSpPr>
          <p:sp>
            <p:nvSpPr>
              <p:cNvPr id="46" name="椭圆 45"/>
              <p:cNvSpPr/>
              <p:nvPr>
                <p:custDataLst>
                  <p:tags r:id="rId7"/>
                </p:custDataLst>
              </p:nvPr>
            </p:nvSpPr>
            <p:spPr bwMode="auto">
              <a:xfrm>
                <a:off x="725726" y="1781746"/>
                <a:ext cx="515267" cy="515267"/>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just"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prstClr val="black">
                      <a:lumMod val="85000"/>
                      <a:lumOff val="15000"/>
                    </a:prstClr>
                  </a:solidFill>
                  <a:effectLst/>
                  <a:uLnTx/>
                  <a:uFillTx/>
                  <a:latin typeface="Palatino" charset="0"/>
                  <a:ea typeface="华文宋体" panose="02010600040101010101" charset="-122"/>
                  <a:cs typeface="+mn-cs"/>
                  <a:sym typeface="Palatino" charset="0"/>
                </a:endParaRPr>
              </a:p>
            </p:txBody>
          </p:sp>
          <p:sp>
            <p:nvSpPr>
              <p:cNvPr id="47" name="矩形 46"/>
              <p:cNvSpPr/>
              <p:nvPr>
                <p:custDataLst>
                  <p:tags r:id="rId8"/>
                </p:custDataLst>
              </p:nvPr>
            </p:nvSpPr>
            <p:spPr>
              <a:xfrm>
                <a:off x="792109" y="1823935"/>
                <a:ext cx="389296" cy="43527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rPr>
                  <a:t>01</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endParaRPr>
              </a:p>
            </p:txBody>
          </p:sp>
        </p:grpSp>
        <p:sp>
          <p:nvSpPr>
            <p:cNvPr id="45" name="矩形 44"/>
            <p:cNvSpPr/>
            <p:nvPr>
              <p:custDataLst>
                <p:tags r:id="rId6"/>
              </p:custDataLst>
            </p:nvPr>
          </p:nvSpPr>
          <p:spPr>
            <a:xfrm>
              <a:off x="7470956" y="1487843"/>
              <a:ext cx="2753360" cy="1026819"/>
            </a:xfrm>
            <a:prstGeom prst="rect">
              <a:avLst/>
            </a:prstGeom>
          </p:spPr>
          <p:txBody>
            <a:bodyPr wrap="squar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en-US" altLang="zh-CN" sz="32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Introduction</a:t>
              </a:r>
            </a:p>
          </p:txBody>
        </p:sp>
      </p:grpSp>
      <p:grpSp>
        <p:nvGrpSpPr>
          <p:cNvPr id="25" name="组合 24"/>
          <p:cNvGrpSpPr/>
          <p:nvPr>
            <p:custDataLst>
              <p:tags r:id="rId2"/>
            </p:custDataLst>
          </p:nvPr>
        </p:nvGrpSpPr>
        <p:grpSpPr>
          <a:xfrm>
            <a:off x="1938020" y="3434054"/>
            <a:ext cx="3587552" cy="1078788"/>
            <a:chOff x="6676062" y="2441885"/>
            <a:chExt cx="3422540" cy="1029168"/>
          </a:xfrm>
        </p:grpSpPr>
        <p:sp>
          <p:nvSpPr>
            <p:cNvPr id="36" name="矩形 35"/>
            <p:cNvSpPr/>
            <p:nvPr>
              <p:custDataLst>
                <p:tags r:id="rId3"/>
              </p:custDataLst>
            </p:nvPr>
          </p:nvSpPr>
          <p:spPr>
            <a:xfrm>
              <a:off x="7470956" y="2444234"/>
              <a:ext cx="2627646" cy="1026819"/>
            </a:xfrm>
            <a:prstGeom prst="rect">
              <a:avLst/>
            </a:prstGeom>
          </p:spPr>
          <p:txBody>
            <a:bodyPr wrap="square">
              <a:spAutoFit/>
            </a:bodyPr>
            <a:lstStyle/>
            <a:p>
              <a:pPr lvl="0">
                <a:defRPr/>
              </a:pPr>
              <a:r>
                <a:rPr lang="zh-CN" altLang="en-US" sz="3200" b="1" kern="0" dirty="0">
                  <a:solidFill>
                    <a:prstClr val="black">
                      <a:lumMod val="95000"/>
                      <a:lumOff val="5000"/>
                    </a:prstClr>
                  </a:solidFill>
                  <a:latin typeface="微软雅黑" panose="020B0503020204020204" pitchFamily="34" charset="-122"/>
                  <a:ea typeface="微软雅黑" panose="020B0503020204020204" pitchFamily="34" charset="-122"/>
                </a:rPr>
                <a:t>单击添加文本</a:t>
              </a:r>
            </a:p>
          </p:txBody>
        </p:sp>
        <p:grpSp>
          <p:nvGrpSpPr>
            <p:cNvPr id="37" name="组合 36"/>
            <p:cNvGrpSpPr/>
            <p:nvPr/>
          </p:nvGrpSpPr>
          <p:grpSpPr>
            <a:xfrm>
              <a:off x="6676062" y="2441885"/>
              <a:ext cx="676565" cy="589473"/>
              <a:chOff x="725726" y="1781746"/>
              <a:chExt cx="515267" cy="515267"/>
            </a:xfrm>
          </p:grpSpPr>
          <p:sp>
            <p:nvSpPr>
              <p:cNvPr id="38" name="椭圆 37"/>
              <p:cNvSpPr/>
              <p:nvPr>
                <p:custDataLst>
                  <p:tags r:id="rId4"/>
                </p:custDataLst>
              </p:nvPr>
            </p:nvSpPr>
            <p:spPr bwMode="auto">
              <a:xfrm>
                <a:off x="725726" y="1781746"/>
                <a:ext cx="515267" cy="515267"/>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prstClr val="black">
                      <a:lumMod val="85000"/>
                      <a:lumOff val="15000"/>
                    </a:prstClr>
                  </a:solidFill>
                  <a:effectLst/>
                  <a:uLnTx/>
                  <a:uFillTx/>
                  <a:latin typeface="Palatino" charset="0"/>
                  <a:ea typeface="华文宋体" panose="02010600040101010101" charset="-122"/>
                  <a:cs typeface="+mn-cs"/>
                  <a:sym typeface="Palatino" charset="0"/>
                </a:endParaRPr>
              </a:p>
            </p:txBody>
          </p:sp>
          <p:sp>
            <p:nvSpPr>
              <p:cNvPr id="39" name="矩形 38"/>
              <p:cNvSpPr/>
              <p:nvPr>
                <p:custDataLst>
                  <p:tags r:id="rId5"/>
                </p:custDataLst>
              </p:nvPr>
            </p:nvSpPr>
            <p:spPr>
              <a:xfrm>
                <a:off x="774821" y="1823935"/>
                <a:ext cx="423874" cy="43527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rPr>
                  <a:t>02</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7437119" y="947994"/>
            <a:ext cx="2731647" cy="2169825"/>
          </a:xfrm>
          <a:prstGeom prst="rect">
            <a:avLst/>
          </a:prstGeom>
          <a:noFill/>
        </p:spPr>
        <p:txBody>
          <a:bodyPr wrap="square" rtlCol="0">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rPr>
              <a:t>01</a:t>
            </a:r>
            <a:endParaRPr kumimoji="0" lang="zh-CN" altLang="en-US"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endParaRPr>
          </a:p>
        </p:txBody>
      </p:sp>
      <p:sp>
        <p:nvSpPr>
          <p:cNvPr id="54" name="矩形 53"/>
          <p:cNvSpPr/>
          <p:nvPr/>
        </p:nvSpPr>
        <p:spPr>
          <a:xfrm>
            <a:off x="5636260" y="3707130"/>
            <a:ext cx="4679315" cy="838835"/>
          </a:xfrm>
          <a:prstGeom prst="rect">
            <a:avLst/>
          </a:prstGeom>
        </p:spPr>
        <p:txBody>
          <a:bodyPr wrap="square">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54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微软雅黑" panose="020B0503020204020204" pitchFamily="34" charset="-122"/>
                <a:ea typeface="微软雅黑" panose="020B0503020204020204" pitchFamily="34" charset="-122"/>
                <a:cs typeface="+mn-cs"/>
              </a:rPr>
              <a:t>Introduction</a:t>
            </a:r>
          </a:p>
        </p:txBody>
      </p:sp>
      <p:cxnSp>
        <p:nvCxnSpPr>
          <p:cNvPr id="56" name="直接箭头连接符 55"/>
          <p:cNvCxnSpPr/>
          <p:nvPr/>
        </p:nvCxnSpPr>
        <p:spPr>
          <a:xfrm>
            <a:off x="5266000" y="4547445"/>
            <a:ext cx="5969051"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02297" y="945642"/>
            <a:ext cx="10987405" cy="5784342"/>
          </a:xfrm>
          <a:prstGeom prst="rect">
            <a:avLst/>
          </a:prstGeom>
          <a:noFill/>
        </p:spPr>
        <p:txBody>
          <a:bodyPr wrap="square" rtlCol="0">
            <a:noAutofit/>
          </a:bodyPr>
          <a:lstStyle/>
          <a:p>
            <a:pPr indent="457200" algn="just">
              <a:lnSpc>
                <a:spcPct val="150000"/>
              </a:lnSpc>
            </a:pPr>
            <a:r>
              <a:rPr lang="en-US" altLang="zh-CN" sz="2000" kern="1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Support Vector Machine (SVM) is a powerful learning algorithm that solves linearly separable problems by finding a linear classification model that minimizes the number of support vectors and the distance between hyperplanes. </a:t>
            </a:r>
          </a:p>
          <a:p>
            <a:pPr indent="457200" algn="just">
              <a:lnSpc>
                <a:spcPct val="150000"/>
              </a:lnSpc>
            </a:pPr>
            <a:r>
              <a:rPr lang="en-US" altLang="zh-CN" sz="2000" kern="1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With the successful application of SVM in multiple fields, people have begun to attempt to extend SVM to regression problems, resulting in Support Vector Regression (SVR).The core idea of SVR is to construct a separation hyperplane by searching for support vectors, thereby achieving modeling of uncertain functional relationships. </a:t>
            </a:r>
          </a:p>
          <a:p>
            <a:pPr indent="457200" algn="just">
              <a:lnSpc>
                <a:spcPct val="150000"/>
              </a:lnSpc>
            </a:pPr>
            <a:r>
              <a:rPr lang="en-US" altLang="zh-CN" sz="2000" kern="1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Practical applications:</a:t>
            </a:r>
          </a:p>
          <a:p>
            <a:pPr marL="800100" lvl="1" indent="-342900" algn="just">
              <a:lnSpc>
                <a:spcPct val="150000"/>
              </a:lnSpc>
              <a:buFont typeface="Wingdings" panose="05000000000000000000" pitchFamily="2" charset="2"/>
              <a:buChar char="Ø"/>
            </a:pPr>
            <a:r>
              <a:rPr lang="en-US" altLang="zh-CN" sz="2000" kern="1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Data mining</a:t>
            </a:r>
          </a:p>
          <a:p>
            <a:pPr marL="800100" lvl="1" indent="-342900" algn="just">
              <a:lnSpc>
                <a:spcPct val="150000"/>
              </a:lnSpc>
              <a:buFont typeface="Wingdings" panose="05000000000000000000" pitchFamily="2" charset="2"/>
              <a:buChar char="Ø"/>
            </a:pPr>
            <a:r>
              <a:rPr lang="en-US" altLang="zh-CN" sz="2000" kern="1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Prediction</a:t>
            </a:r>
          </a:p>
          <a:p>
            <a:pPr marL="800100" lvl="1" indent="-342900" algn="just">
              <a:lnSpc>
                <a:spcPct val="150000"/>
              </a:lnSpc>
              <a:buFont typeface="Wingdings" panose="05000000000000000000" pitchFamily="2" charset="2"/>
              <a:buChar char="Ø"/>
            </a:pPr>
            <a:r>
              <a:rPr lang="en-US" altLang="zh-CN" sz="2000" kern="1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Classification</a:t>
            </a:r>
          </a:p>
          <a:p>
            <a:pPr marL="800100" lvl="1" indent="-342900" algn="just">
              <a:lnSpc>
                <a:spcPct val="150000"/>
              </a:lnSpc>
              <a:buFont typeface="Wingdings" panose="05000000000000000000" pitchFamily="2" charset="2"/>
              <a:buChar char="Ø"/>
            </a:pPr>
            <a:r>
              <a:rPr lang="en-US" altLang="zh-CN" sz="2000" kern="1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Clustering</a:t>
            </a:r>
          </a:p>
        </p:txBody>
      </p:sp>
      <p:sp>
        <p:nvSpPr>
          <p:cNvPr id="23" name="矩形 22"/>
          <p:cNvSpPr/>
          <p:nvPr/>
        </p:nvSpPr>
        <p:spPr>
          <a:xfrm>
            <a:off x="1152000" y="288000"/>
            <a:ext cx="2590774" cy="584775"/>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1" lang="en-US" altLang="zh-CN" sz="3200" b="1" dirty="0">
                <a:solidFill>
                  <a:schemeClr val="tx1"/>
                </a:solidFill>
                <a:latin typeface="微软雅黑" panose="020B0503020204020204" pitchFamily="34" charset="-122"/>
                <a:ea typeface="微软雅黑" panose="020B0503020204020204" pitchFamily="34" charset="-122"/>
                <a:cs typeface="Calibri" panose="020F0502020204030204" pitchFamily="34" charset="0"/>
                <a:sym typeface="+mn-ea"/>
              </a:rPr>
              <a:t>SVM &amp; SVR</a:t>
            </a:r>
            <a:endParaRPr kumimoji="1" lang="zh-CN" altLang="en-US" sz="32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alibri" panose="020F0502020204030204" pitchFamily="34" charset="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433070" y="872490"/>
            <a:ext cx="10987405" cy="2032635"/>
          </a:xfrm>
          <a:prstGeom prst="rect">
            <a:avLst/>
          </a:prstGeom>
          <a:noFill/>
        </p:spPr>
        <p:txBody>
          <a:bodyPr wrap="square" rtlCol="0">
            <a:noAutofit/>
          </a:bodyPr>
          <a:lstStyle/>
          <a:p>
            <a:pPr indent="457200" algn="just">
              <a:lnSpc>
                <a:spcPct val="150000"/>
              </a:lnSpc>
            </a:pPr>
            <a:r>
              <a:rPr lang="zh-CN" altLang="en-US" sz="2000" kern="100"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SVR is a nonlinear regression method that models nonlinear relationships by mapping the original problem to a high-dimensional space and then finding a linearly separated hyperplane in that space.The core idea of SVR is to construct a separate hyperplane by finding support vectors, so as to realize the modeling of uncertain functional relations.</a:t>
            </a:r>
          </a:p>
        </p:txBody>
      </p:sp>
      <p:sp>
        <p:nvSpPr>
          <p:cNvPr id="23" name="矩形 22"/>
          <p:cNvSpPr/>
          <p:nvPr/>
        </p:nvSpPr>
        <p:spPr>
          <a:xfrm>
            <a:off x="1152000" y="288000"/>
            <a:ext cx="5687060" cy="583565"/>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1" lang="zh-CN" altLang="en-US" sz="3200" b="1" dirty="0">
                <a:solidFill>
                  <a:schemeClr val="tx1"/>
                </a:solidFill>
                <a:latin typeface="微软雅黑" panose="020B0503020204020204" pitchFamily="34" charset="-122"/>
                <a:ea typeface="微软雅黑" panose="020B0503020204020204" pitchFamily="34" charset="-122"/>
                <a:cs typeface="Calibri" panose="020F0502020204030204" pitchFamily="34" charset="0"/>
                <a:sym typeface="+mn-ea"/>
              </a:rPr>
              <a:t>Support </a:t>
            </a:r>
            <a:r>
              <a:rPr kumimoji="1" lang="en-US" altLang="zh-CN" sz="3200" b="1" dirty="0">
                <a:solidFill>
                  <a:schemeClr val="tx1"/>
                </a:solidFill>
                <a:latin typeface="微软雅黑" panose="020B0503020204020204" pitchFamily="34" charset="-122"/>
                <a:ea typeface="微软雅黑" panose="020B0503020204020204" pitchFamily="34" charset="-122"/>
                <a:cs typeface="Calibri" panose="020F0502020204030204" pitchFamily="34" charset="0"/>
                <a:sym typeface="+mn-ea"/>
              </a:rPr>
              <a:t>V</a:t>
            </a:r>
            <a:r>
              <a:rPr kumimoji="1" lang="zh-CN" altLang="en-US" sz="3200" b="1" dirty="0">
                <a:solidFill>
                  <a:schemeClr val="tx1"/>
                </a:solidFill>
                <a:latin typeface="微软雅黑" panose="020B0503020204020204" pitchFamily="34" charset="-122"/>
                <a:ea typeface="微软雅黑" panose="020B0503020204020204" pitchFamily="34" charset="-122"/>
                <a:cs typeface="Calibri" panose="020F0502020204030204" pitchFamily="34" charset="0"/>
                <a:sym typeface="+mn-ea"/>
              </a:rPr>
              <a:t>ector </a:t>
            </a:r>
            <a:r>
              <a:rPr kumimoji="1" lang="en-US" altLang="zh-CN" sz="3200" b="1" dirty="0">
                <a:solidFill>
                  <a:schemeClr val="tx1"/>
                </a:solidFill>
                <a:latin typeface="微软雅黑" panose="020B0503020204020204" pitchFamily="34" charset="-122"/>
                <a:ea typeface="微软雅黑" panose="020B0503020204020204" pitchFamily="34" charset="-122"/>
                <a:cs typeface="Calibri" panose="020F0502020204030204" pitchFamily="34" charset="0"/>
                <a:sym typeface="+mn-ea"/>
              </a:rPr>
              <a:t>R</a:t>
            </a:r>
            <a:r>
              <a:rPr kumimoji="1" lang="zh-CN" altLang="en-US" sz="3200" b="1" dirty="0">
                <a:solidFill>
                  <a:schemeClr val="tx1"/>
                </a:solidFill>
                <a:latin typeface="微软雅黑" panose="020B0503020204020204" pitchFamily="34" charset="-122"/>
                <a:ea typeface="微软雅黑" panose="020B0503020204020204" pitchFamily="34" charset="-122"/>
                <a:cs typeface="Calibri" panose="020F0502020204030204" pitchFamily="34" charset="0"/>
                <a:sym typeface="+mn-ea"/>
              </a:rPr>
              <a:t>egression</a:t>
            </a:r>
            <a:endParaRPr kumimoji="1" lang="zh-CN" altLang="en-US" sz="32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alibri" panose="020F0502020204030204" pitchFamily="34" charset="0"/>
              <a:sym typeface="+mn-ea"/>
            </a:endParaRPr>
          </a:p>
        </p:txBody>
      </p:sp>
      <p:sp>
        <p:nvSpPr>
          <p:cNvPr id="2" name="文本框 1"/>
          <p:cNvSpPr txBox="1"/>
          <p:nvPr/>
        </p:nvSpPr>
        <p:spPr>
          <a:xfrm>
            <a:off x="432435" y="3046095"/>
            <a:ext cx="10986770" cy="418465"/>
          </a:xfrm>
          <a:prstGeom prst="rect">
            <a:avLst/>
          </a:prstGeom>
          <a:noFill/>
        </p:spPr>
        <p:txBody>
          <a:bodyPr wrap="square" rtlCol="0">
            <a:noAutofit/>
          </a:bodyPr>
          <a:lstStyle/>
          <a:p>
            <a:pPr algn="ctr"/>
            <a:r>
              <a:rPr lang="zh-CN" altLang="en-US" sz="2000" b="1">
                <a:latin typeface="Times New Roman" panose="02020603050405020304" pitchFamily="18" charset="0"/>
                <a:cs typeface="Times New Roman" panose="02020603050405020304" pitchFamily="18" charset="0"/>
              </a:rPr>
              <a:t>SVR is an extension of SVM. It extends the linear separable problem to regression problem.</a:t>
            </a:r>
          </a:p>
        </p:txBody>
      </p:sp>
      <p:pic>
        <p:nvPicPr>
          <p:cNvPr id="100" name="图片 99"/>
          <p:cNvPicPr/>
          <p:nvPr/>
        </p:nvPicPr>
        <p:blipFill>
          <a:blip r:embed="rId2"/>
          <a:stretch>
            <a:fillRect/>
          </a:stretch>
        </p:blipFill>
        <p:spPr>
          <a:xfrm>
            <a:off x="2895600" y="3709035"/>
            <a:ext cx="6269355" cy="2902585"/>
          </a:xfrm>
          <a:prstGeom prst="rect">
            <a:avLst/>
          </a:prstGeom>
          <a:noFill/>
          <a:ln w="9525">
            <a:noFill/>
          </a:ln>
        </p:spPr>
      </p:pic>
      <p:sp>
        <p:nvSpPr>
          <p:cNvPr id="6" name="文本框 5"/>
          <p:cNvSpPr txBox="1"/>
          <p:nvPr/>
        </p:nvSpPr>
        <p:spPr>
          <a:xfrm>
            <a:off x="104140" y="4030345"/>
            <a:ext cx="2791460" cy="1002030"/>
          </a:xfrm>
          <a:prstGeom prst="rect">
            <a:avLst/>
          </a:prstGeom>
          <a:noFill/>
        </p:spPr>
        <p:txBody>
          <a:bodyPr wrap="square" rtlCol="0">
            <a:noAutofit/>
          </a:bodyPr>
          <a:lstStyle/>
          <a:p>
            <a:pPr algn="just"/>
            <a:r>
              <a:rPr lang="zh-CN" altLang="en-US" sz="1600">
                <a:latin typeface="Times New Roman" panose="02020603050405020304" pitchFamily="18" charset="0"/>
                <a:cs typeface="Times New Roman" panose="02020603050405020304" pitchFamily="18" charset="0"/>
              </a:rPr>
              <a:t>SVM is to maximize the "distance" from the nearest sample point to the hyperplane.</a:t>
            </a:r>
          </a:p>
        </p:txBody>
      </p:sp>
      <p:sp>
        <p:nvSpPr>
          <p:cNvPr id="8" name="文本框 7"/>
          <p:cNvSpPr txBox="1"/>
          <p:nvPr/>
        </p:nvSpPr>
        <p:spPr>
          <a:xfrm>
            <a:off x="9283065" y="4106545"/>
            <a:ext cx="2757805" cy="926465"/>
          </a:xfrm>
          <a:prstGeom prst="rect">
            <a:avLst/>
          </a:prstGeom>
          <a:noFill/>
        </p:spPr>
        <p:txBody>
          <a:bodyPr wrap="square" rtlCol="0">
            <a:noAutofit/>
          </a:bodyPr>
          <a:lstStyle/>
          <a:p>
            <a:pPr algn="just"/>
            <a:r>
              <a:rPr lang="zh-CN" altLang="en-US" sz="1600">
                <a:latin typeface="Times New Roman" panose="02020603050405020304" pitchFamily="18" charset="0"/>
                <a:cs typeface="Times New Roman" panose="02020603050405020304" pitchFamily="18" charset="0"/>
              </a:rPr>
              <a:t>SVR is to minimize the "distance" from the nearest sample point to the hyperplane</a:t>
            </a:r>
            <a:r>
              <a:rPr lang="zh-CN" altLang="en-US">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47600244"/>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p:cNvSpPr/>
          <p:nvPr/>
        </p:nvSpPr>
        <p:spPr>
          <a:xfrm>
            <a:off x="1151890" y="288290"/>
            <a:ext cx="5559425" cy="645160"/>
          </a:xfrm>
          <a:prstGeom prst="rect">
            <a:avLst/>
          </a:prstGeom>
        </p:spPr>
        <p:txBody>
          <a:bodyPr wrap="squar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SVR </a:t>
            </a:r>
            <a:r>
              <a:rPr kumimoji="0" lang="en-US" altLang="zh-CN"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P</a:t>
            </a: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rinciple</a:t>
            </a:r>
          </a:p>
        </p:txBody>
      </p:sp>
      <p:sp>
        <p:nvSpPr>
          <p:cNvPr id="3" name="文本框 2"/>
          <p:cNvSpPr txBox="1"/>
          <p:nvPr/>
        </p:nvSpPr>
        <p:spPr>
          <a:xfrm>
            <a:off x="394335" y="933450"/>
            <a:ext cx="11438890" cy="2924175"/>
          </a:xfrm>
          <a:prstGeom prst="rect">
            <a:avLst/>
          </a:prstGeom>
          <a:noFill/>
        </p:spPr>
        <p:txBody>
          <a:bodyPr wrap="square" rtlCol="0">
            <a:noAutofit/>
          </a:bodyPr>
          <a:lstStyle/>
          <a:p>
            <a:pPr indent="457200" algn="just"/>
            <a:r>
              <a:rPr sz="2000" dirty="0">
                <a:latin typeface="Times New Roman" panose="02020603050405020304" pitchFamily="18" charset="0"/>
                <a:cs typeface="Times New Roman" panose="02020603050405020304" pitchFamily="18" charset="0"/>
              </a:rPr>
              <a:t>SVR creates an "interval band" on both sides of the linear function, the interval is </a:t>
            </a:r>
            <a:r>
              <a:rPr sz="2000" b="1" dirty="0">
                <a:latin typeface="Times New Roman" panose="02020603050405020304" pitchFamily="18" charset="0"/>
                <a:cs typeface="Times New Roman" panose="02020603050405020304" pitchFamily="18" charset="0"/>
              </a:rPr>
              <a:t>ϵ</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ϵ </a:t>
            </a:r>
            <a:r>
              <a:rPr sz="2000" dirty="0">
                <a:latin typeface="Times New Roman" panose="02020603050405020304" pitchFamily="18" charset="0"/>
                <a:cs typeface="Times New Roman" panose="02020603050405020304" pitchFamily="18" charset="0"/>
              </a:rPr>
              <a:t>is also known as tolerance deviation, which is an empirical value set manually). No loss is calculated for all samples falling into the interval band, that is, only the support vector can affect the function model. Finally, the optimized model is obtained by minimizing the total loss and maximizing the interval.</a:t>
            </a:r>
          </a:p>
          <a:p>
            <a:pPr indent="457200" algn="just"/>
            <a:r>
              <a:rPr sz="2000" dirty="0">
                <a:latin typeface="Times New Roman" panose="02020603050405020304" pitchFamily="18" charset="0"/>
                <a:cs typeface="Times New Roman" panose="02020603050405020304" pitchFamily="18" charset="0"/>
              </a:rPr>
              <a:t>As shown in the following figure</a:t>
            </a:r>
            <a:r>
              <a:rPr lang="en-US" sz="2000" dirty="0">
                <a:latin typeface="Times New Roman" panose="02020603050405020304" pitchFamily="18" charset="0"/>
                <a:cs typeface="Times New Roman" panose="02020603050405020304" pitchFamily="18" charset="0"/>
              </a:rPr>
              <a:t>:</a:t>
            </a:r>
          </a:p>
          <a:p>
            <a:pPr marL="1257300" lvl="2"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a:t>
            </a:r>
            <a:r>
              <a:rPr sz="2000" dirty="0">
                <a:latin typeface="Times New Roman" panose="02020603050405020304" pitchFamily="18" charset="0"/>
                <a:cs typeface="Times New Roman" panose="02020603050405020304" pitchFamily="18" charset="0"/>
              </a:rPr>
              <a:t>he samples in the "pipeline" are non-support vectors;</a:t>
            </a:r>
          </a:p>
          <a:p>
            <a:pPr marL="1257300" lvl="2" indent="-342900" algn="just">
              <a:buFont typeface="Arial" panose="020B0604020202020204" pitchFamily="34" charset="0"/>
              <a:buChar char="•"/>
            </a:pPr>
            <a:r>
              <a:rPr sz="2000" dirty="0">
                <a:latin typeface="Times New Roman" panose="02020603050405020304" pitchFamily="18" charset="0"/>
                <a:cs typeface="Times New Roman" panose="02020603050405020304" pitchFamily="18" charset="0"/>
              </a:rPr>
              <a:t>The boundary support vector located on the "tube wall" is the boundary support vector.</a:t>
            </a:r>
          </a:p>
          <a:p>
            <a:pPr marL="1257300" lvl="2" indent="-342900" algn="just">
              <a:buFont typeface="Arial" panose="020B0604020202020204" pitchFamily="34" charset="0"/>
              <a:buChar char="•"/>
            </a:pPr>
            <a:r>
              <a:rPr sz="2000" dirty="0">
                <a:latin typeface="Times New Roman" panose="02020603050405020304" pitchFamily="18" charset="0"/>
                <a:cs typeface="Times New Roman" panose="02020603050405020304" pitchFamily="18" charset="0"/>
              </a:rPr>
              <a:t>Those outside the "pipeline" are non-boundary support vectors</a:t>
            </a:r>
          </a:p>
          <a:p>
            <a:pPr indent="457200" algn="just"/>
            <a:r>
              <a:rPr sz="2000" b="1" dirty="0">
                <a:latin typeface="Times New Roman" panose="02020603050405020304" pitchFamily="18" charset="0"/>
                <a:cs typeface="Times New Roman" panose="02020603050405020304" pitchFamily="18" charset="0"/>
              </a:rPr>
              <a:t>In anomaly detection, exceptions are often selected from non-boundary support vectors</a:t>
            </a:r>
          </a:p>
        </p:txBody>
      </p:sp>
      <p:sp>
        <p:nvSpPr>
          <p:cNvPr id="5" name="文本框 4"/>
          <p:cNvSpPr txBox="1"/>
          <p:nvPr/>
        </p:nvSpPr>
        <p:spPr>
          <a:xfrm>
            <a:off x="670560" y="5656580"/>
            <a:ext cx="10469880" cy="838835"/>
          </a:xfrm>
          <a:prstGeom prst="rect">
            <a:avLst/>
          </a:prstGeom>
          <a:noFill/>
        </p:spPr>
        <p:txBody>
          <a:bodyPr wrap="square" rtlCol="0">
            <a:noAutofit/>
          </a:bodyPr>
          <a:lstStyle/>
          <a:p>
            <a:endParaRPr lang="zh-CN" altLang="en-US"/>
          </a:p>
          <a:p>
            <a:r>
              <a:rPr lang="zh-CN" altLang="en-US"/>
              <a:t>​</a:t>
            </a:r>
          </a:p>
        </p:txBody>
      </p:sp>
      <p:pic>
        <p:nvPicPr>
          <p:cNvPr id="8" name="图片 7"/>
          <p:cNvPicPr>
            <a:picLocks noChangeAspect="1"/>
          </p:cNvPicPr>
          <p:nvPr/>
        </p:nvPicPr>
        <p:blipFill>
          <a:blip r:embed="rId3"/>
          <a:stretch>
            <a:fillRect/>
          </a:stretch>
        </p:blipFill>
        <p:spPr>
          <a:xfrm>
            <a:off x="3213735" y="4058285"/>
            <a:ext cx="6115050" cy="27355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Tm="6161"/>
    </mc:Choice>
    <mc:Fallback xmlns="">
      <p:transition advTm="616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p:cNvSpPr/>
          <p:nvPr/>
        </p:nvSpPr>
        <p:spPr>
          <a:xfrm>
            <a:off x="1152000" y="288000"/>
            <a:ext cx="6009005" cy="64516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SVR </a:t>
            </a:r>
            <a:r>
              <a:rPr kumimoji="0" lang="en-US" altLang="zh-CN"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M</a:t>
            </a:r>
            <a:r>
              <a:rPr kumimoji="0"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athematical </a:t>
            </a:r>
            <a:r>
              <a:rPr kumimoji="0" 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M</a:t>
            </a:r>
            <a:r>
              <a:rPr kumimoji="0"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odel</a:t>
            </a:r>
          </a:p>
        </p:txBody>
      </p:sp>
      <p:sp>
        <p:nvSpPr>
          <p:cNvPr id="3" name="文本框 2"/>
          <p:cNvSpPr txBox="1"/>
          <p:nvPr/>
        </p:nvSpPr>
        <p:spPr>
          <a:xfrm>
            <a:off x="735965" y="1014095"/>
            <a:ext cx="4130675" cy="447040"/>
          </a:xfrm>
          <a:prstGeom prst="rect">
            <a:avLst/>
          </a:prstGeom>
          <a:noFill/>
        </p:spPr>
        <p:txBody>
          <a:bodyPr wrap="square" rtlCol="0">
            <a:noAutofit/>
          </a:bodyPr>
          <a:lstStyle/>
          <a:p>
            <a:pPr indent="457200" algn="l"/>
            <a:r>
              <a:rPr lang="zh-CN" altLang="en-US" sz="2200" b="1" dirty="0">
                <a:latin typeface="Times New Roman" panose="02020603050405020304" pitchFamily="18" charset="0"/>
                <a:cs typeface="Times New Roman" panose="02020603050405020304" pitchFamily="18" charset="0"/>
              </a:rPr>
              <a:t>Linear hard interval SVR</a:t>
            </a:r>
            <a:r>
              <a:rPr lang="en-US" altLang="zh-CN" sz="2200" b="1" dirty="0">
                <a:latin typeface="Times New Roman" panose="02020603050405020304" pitchFamily="18" charset="0"/>
                <a:cs typeface="Times New Roman" panose="02020603050405020304" pitchFamily="18" charset="0"/>
              </a:rPr>
              <a:t>:</a:t>
            </a:r>
          </a:p>
        </p:txBody>
      </p:sp>
      <p:sp>
        <p:nvSpPr>
          <p:cNvPr id="2" name="文本框 1"/>
          <p:cNvSpPr txBox="1"/>
          <p:nvPr/>
        </p:nvSpPr>
        <p:spPr>
          <a:xfrm>
            <a:off x="1414780" y="1689735"/>
            <a:ext cx="9801225" cy="504190"/>
          </a:xfrm>
          <a:prstGeom prst="rect">
            <a:avLst/>
          </a:prstGeom>
          <a:noFill/>
        </p:spPr>
        <p:txBody>
          <a:bodyPr wrap="square" rtlCol="0">
            <a:noAutofit/>
          </a:bodyPr>
          <a:lstStyle/>
          <a:p>
            <a:r>
              <a:rPr lang="zh-CN" altLang="en-US" sz="2200">
                <a:latin typeface="Times New Roman" panose="02020603050405020304" pitchFamily="18" charset="0"/>
                <a:cs typeface="Times New Roman" panose="02020603050405020304" pitchFamily="18" charset="0"/>
              </a:rPr>
              <a:t>SVR optimization goals</a:t>
            </a:r>
            <a:r>
              <a:rPr lang="zh-CN" altLang="en-US"/>
              <a:t>:</a:t>
            </a:r>
          </a:p>
        </p:txBody>
      </p:sp>
      <p:pic>
        <p:nvPicPr>
          <p:cNvPr id="4" name="图片 3"/>
          <p:cNvPicPr>
            <a:picLocks noChangeAspect="1"/>
          </p:cNvPicPr>
          <p:nvPr/>
        </p:nvPicPr>
        <p:blipFill>
          <a:blip r:embed="rId3"/>
          <a:stretch>
            <a:fillRect/>
          </a:stretch>
        </p:blipFill>
        <p:spPr>
          <a:xfrm>
            <a:off x="4599305" y="1624330"/>
            <a:ext cx="1589405" cy="706755"/>
          </a:xfrm>
          <a:prstGeom prst="rect">
            <a:avLst/>
          </a:prstGeom>
        </p:spPr>
      </p:pic>
      <p:sp>
        <p:nvSpPr>
          <p:cNvPr id="6" name="文本框 5"/>
          <p:cNvSpPr txBox="1"/>
          <p:nvPr/>
        </p:nvSpPr>
        <p:spPr>
          <a:xfrm>
            <a:off x="1414145" y="2518410"/>
            <a:ext cx="6415405" cy="450215"/>
          </a:xfrm>
          <a:prstGeom prst="rect">
            <a:avLst/>
          </a:prstGeom>
          <a:noFill/>
        </p:spPr>
        <p:txBody>
          <a:bodyPr wrap="square" rtlCol="0">
            <a:noAutofit/>
          </a:bodyPr>
          <a:lstStyle/>
          <a:p>
            <a:r>
              <a:rPr lang="zh-CN" altLang="en-US" sz="2200">
                <a:latin typeface="Times New Roman" panose="02020603050405020304" pitchFamily="18" charset="0"/>
                <a:cs typeface="Times New Roman" panose="02020603050405020304" pitchFamily="18" charset="0"/>
              </a:rPr>
              <a:t>The point within the boundary satisfies the conditions:</a:t>
            </a:r>
          </a:p>
        </p:txBody>
      </p:sp>
      <p:pic>
        <p:nvPicPr>
          <p:cNvPr id="7" name="图片 6"/>
          <p:cNvPicPr>
            <a:picLocks noChangeAspect="1"/>
          </p:cNvPicPr>
          <p:nvPr/>
        </p:nvPicPr>
        <p:blipFill>
          <a:blip r:embed="rId4"/>
          <a:stretch>
            <a:fillRect/>
          </a:stretch>
        </p:blipFill>
        <p:spPr>
          <a:xfrm>
            <a:off x="7829550" y="2421890"/>
            <a:ext cx="2372360" cy="643255"/>
          </a:xfrm>
          <a:prstGeom prst="rect">
            <a:avLst/>
          </a:prstGeom>
        </p:spPr>
      </p:pic>
      <p:sp>
        <p:nvSpPr>
          <p:cNvPr id="10" name="文本框 9"/>
          <p:cNvSpPr txBox="1"/>
          <p:nvPr/>
        </p:nvSpPr>
        <p:spPr>
          <a:xfrm>
            <a:off x="1413510" y="3293110"/>
            <a:ext cx="3659505" cy="489585"/>
          </a:xfrm>
          <a:prstGeom prst="rect">
            <a:avLst/>
          </a:prstGeom>
          <a:noFill/>
        </p:spPr>
        <p:txBody>
          <a:bodyPr wrap="square" rtlCol="0">
            <a:noAutofit/>
          </a:bodyPr>
          <a:lstStyle/>
          <a:p>
            <a:r>
              <a:rPr lang="zh-CN" altLang="en-US" sz="2200">
                <a:latin typeface="Times New Roman" panose="02020603050405020304" pitchFamily="18" charset="0"/>
                <a:cs typeface="Times New Roman" panose="02020603050405020304" pitchFamily="18" charset="0"/>
              </a:rPr>
              <a:t>The </a:t>
            </a:r>
            <a:r>
              <a:rPr lang="en-US" altLang="zh-CN" sz="2200">
                <a:latin typeface="Times New Roman" panose="02020603050405020304" pitchFamily="18" charset="0"/>
                <a:cs typeface="Times New Roman" panose="02020603050405020304" pitchFamily="18" charset="0"/>
              </a:rPr>
              <a:t>loss</a:t>
            </a:r>
            <a:r>
              <a:rPr lang="zh-CN" altLang="en-US" sz="2200">
                <a:latin typeface="Times New Roman" panose="02020603050405020304" pitchFamily="18" charset="0"/>
                <a:cs typeface="Times New Roman" panose="02020603050405020304" pitchFamily="18" charset="0"/>
              </a:rPr>
              <a:t> function of SVR is:</a:t>
            </a:r>
          </a:p>
        </p:txBody>
      </p:sp>
      <p:pic>
        <p:nvPicPr>
          <p:cNvPr id="12" name="图片 11"/>
          <p:cNvPicPr>
            <a:picLocks noChangeAspect="1"/>
          </p:cNvPicPr>
          <p:nvPr/>
        </p:nvPicPr>
        <p:blipFill>
          <a:blip r:embed="rId5"/>
          <a:stretch>
            <a:fillRect/>
          </a:stretch>
        </p:blipFill>
        <p:spPr>
          <a:xfrm>
            <a:off x="5073015" y="3178810"/>
            <a:ext cx="4125595" cy="718185"/>
          </a:xfrm>
          <a:prstGeom prst="rect">
            <a:avLst/>
          </a:prstGeom>
        </p:spPr>
      </p:pic>
      <p:sp>
        <p:nvSpPr>
          <p:cNvPr id="13" name="文本框 12"/>
          <p:cNvSpPr txBox="1"/>
          <p:nvPr/>
        </p:nvSpPr>
        <p:spPr>
          <a:xfrm>
            <a:off x="1413510" y="4107180"/>
            <a:ext cx="5655945" cy="673735"/>
          </a:xfrm>
          <a:prstGeom prst="rect">
            <a:avLst/>
          </a:prstGeom>
          <a:noFill/>
        </p:spPr>
        <p:txBody>
          <a:bodyPr wrap="square" rtlCol="0">
            <a:noAutofit/>
          </a:bodyPr>
          <a:lstStyle/>
          <a:p>
            <a:r>
              <a:rPr lang="zh-CN" altLang="en-US" sz="2200">
                <a:latin typeface="Times New Roman" panose="02020603050405020304" pitchFamily="18" charset="0"/>
                <a:cs typeface="Times New Roman" panose="02020603050405020304" pitchFamily="18" charset="0"/>
              </a:rPr>
              <a:t>Thus the SVR problem can be formalized as</a:t>
            </a:r>
            <a:r>
              <a:rPr lang="en-US" altLang="zh-CN" sz="2200">
                <a:latin typeface="Times New Roman" panose="02020603050405020304" pitchFamily="18" charset="0"/>
                <a:cs typeface="Times New Roman" panose="02020603050405020304" pitchFamily="18" charset="0"/>
              </a:rPr>
              <a:t>:</a:t>
            </a:r>
          </a:p>
        </p:txBody>
      </p:sp>
      <p:pic>
        <p:nvPicPr>
          <p:cNvPr id="14" name="图片 13"/>
          <p:cNvPicPr>
            <a:picLocks noChangeAspect="1"/>
          </p:cNvPicPr>
          <p:nvPr/>
        </p:nvPicPr>
        <p:blipFill>
          <a:blip r:embed="rId6"/>
          <a:stretch>
            <a:fillRect/>
          </a:stretch>
        </p:blipFill>
        <p:spPr>
          <a:xfrm>
            <a:off x="4486275" y="4822190"/>
            <a:ext cx="3343275" cy="92202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Tm="6161"/>
    </mc:Choice>
    <mc:Fallback xmlns="">
      <p:transition advTm="616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2000" y="288000"/>
            <a:ext cx="6009005" cy="64516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zh-CN" altLang="en-US" sz="3600" b="1" kern="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mn-ea"/>
              </a:rPr>
              <a:t>SVR </a:t>
            </a:r>
            <a:r>
              <a:rPr lang="en-US" altLang="zh-CN" sz="3600" b="1" kern="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mn-ea"/>
              </a:rPr>
              <a:t>M</a:t>
            </a:r>
            <a:r>
              <a:rPr sz="3600" b="1" kern="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mn-ea"/>
              </a:rPr>
              <a:t>athematical </a:t>
            </a:r>
            <a:r>
              <a:rPr lang="en-US" sz="3600" b="1" kern="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mn-ea"/>
              </a:rPr>
              <a:t>M</a:t>
            </a:r>
            <a:r>
              <a:rPr sz="3600" b="1" kern="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mn-ea"/>
              </a:rPr>
              <a:t>odel</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241300" y="1179195"/>
            <a:ext cx="4194810" cy="434340"/>
          </a:xfrm>
          <a:prstGeom prst="rect">
            <a:avLst/>
          </a:prstGeom>
          <a:noFill/>
        </p:spPr>
        <p:txBody>
          <a:bodyPr wrap="square" rtlCol="0">
            <a:noAutofit/>
          </a:bodyPr>
          <a:lstStyle/>
          <a:p>
            <a:r>
              <a:rPr lang="zh-CN" altLang="en-US" sz="2200" b="1">
                <a:latin typeface="Times New Roman" panose="02020603050405020304" pitchFamily="18" charset="0"/>
                <a:cs typeface="Times New Roman" panose="02020603050405020304" pitchFamily="18" charset="0"/>
              </a:rPr>
              <a:t>Linear soft interval SVR</a:t>
            </a:r>
            <a:r>
              <a:rPr lang="en-US" altLang="zh-CN" sz="2200" b="1">
                <a:latin typeface="Times New Roman" panose="02020603050405020304" pitchFamily="18" charset="0"/>
                <a:cs typeface="Times New Roman" panose="02020603050405020304" pitchFamily="18" charset="0"/>
              </a:rPr>
              <a:t>:</a:t>
            </a:r>
          </a:p>
        </p:txBody>
      </p:sp>
      <p:pic>
        <p:nvPicPr>
          <p:cNvPr id="101" name="图片 100"/>
          <p:cNvPicPr/>
          <p:nvPr/>
        </p:nvPicPr>
        <p:blipFill>
          <a:blip r:embed="rId2"/>
          <a:stretch>
            <a:fillRect/>
          </a:stretch>
        </p:blipFill>
        <p:spPr>
          <a:xfrm>
            <a:off x="7317105" y="1075055"/>
            <a:ext cx="4699000" cy="3118485"/>
          </a:xfrm>
          <a:prstGeom prst="rect">
            <a:avLst/>
          </a:prstGeom>
          <a:noFill/>
          <a:ln w="9525">
            <a:noFill/>
          </a:ln>
        </p:spPr>
      </p:pic>
      <p:sp>
        <p:nvSpPr>
          <p:cNvPr id="3" name="文本框 2"/>
          <p:cNvSpPr txBox="1"/>
          <p:nvPr/>
        </p:nvSpPr>
        <p:spPr>
          <a:xfrm>
            <a:off x="241300" y="1726565"/>
            <a:ext cx="7251065" cy="2158365"/>
          </a:xfrm>
          <a:prstGeom prst="rect">
            <a:avLst/>
          </a:prstGeom>
          <a:noFill/>
        </p:spPr>
        <p:txBody>
          <a:bodyPr wrap="square" rtlCol="0">
            <a:noAutofit/>
          </a:bodyPr>
          <a:lstStyle/>
          <a:p>
            <a:pPr indent="457200" algn="just"/>
            <a:r>
              <a:rPr lang="zh-CN" altLang="en-US" sz="2200">
                <a:latin typeface="Times New Roman" panose="02020603050405020304" pitchFamily="18" charset="0"/>
                <a:cs typeface="Times New Roman" panose="02020603050405020304" pitchFamily="18" charset="0"/>
              </a:rPr>
              <a:t>In real tasks, it is often difficult to directly determine the appropriate ϵ to ensure that most data can be in the interval band, and SVR expects all training data to be in the interval band, so the relaxation variable ξ</a:t>
            </a:r>
            <a:r>
              <a:rPr lang="en-US" altLang="zh-CN" sz="2200" baseline="-25000">
                <a:latin typeface="Times New Roman" panose="02020603050405020304" pitchFamily="18" charset="0"/>
                <a:cs typeface="Times New Roman" panose="02020603050405020304" pitchFamily="18" charset="0"/>
              </a:rPr>
              <a:t>i</a:t>
            </a:r>
            <a:r>
              <a:rPr lang="zh-CN" altLang="en-US" sz="2200">
                <a:latin typeface="Times New Roman" panose="02020603050405020304" pitchFamily="18" charset="0"/>
                <a:cs typeface="Times New Roman" panose="02020603050405020304" pitchFamily="18" charset="0"/>
              </a:rPr>
              <a:t> </a:t>
            </a:r>
            <a:r>
              <a:rPr lang="en-US" altLang="zh-CN" sz="2200">
                <a:latin typeface="Times New Roman" panose="02020603050405020304" pitchFamily="18" charset="0"/>
                <a:cs typeface="Times New Roman" panose="02020603050405020304" pitchFamily="18" charset="0"/>
              </a:rPr>
              <a:t> and </a:t>
            </a:r>
            <a:r>
              <a:rPr lang="zh-CN" altLang="en-US" sz="2200">
                <a:latin typeface="Times New Roman" panose="02020603050405020304" pitchFamily="18" charset="0"/>
                <a:cs typeface="Times New Roman" panose="02020603050405020304" pitchFamily="18" charset="0"/>
                <a:sym typeface="+mn-ea"/>
              </a:rPr>
              <a:t>ξ</a:t>
            </a:r>
            <a:r>
              <a:rPr lang="en-US" altLang="zh-CN" sz="2200" baseline="-25000">
                <a:latin typeface="Times New Roman" panose="02020603050405020304" pitchFamily="18" charset="0"/>
                <a:cs typeface="Times New Roman" panose="02020603050405020304" pitchFamily="18" charset="0"/>
                <a:sym typeface="+mn-ea"/>
              </a:rPr>
              <a:t>i</a:t>
            </a:r>
            <a:r>
              <a:rPr lang="zh-CN" altLang="en-US" sz="2200">
                <a:latin typeface="Times New Roman" panose="02020603050405020304" pitchFamily="18" charset="0"/>
                <a:cs typeface="Times New Roman" panose="02020603050405020304" pitchFamily="18" charset="0"/>
                <a:sym typeface="+mn-ea"/>
              </a:rPr>
              <a:t> </a:t>
            </a:r>
            <a:r>
              <a:rPr lang="en-US" altLang="zh-CN" sz="2200" baseline="30000">
                <a:latin typeface="Times New Roman" panose="02020603050405020304" pitchFamily="18" charset="0"/>
                <a:cs typeface="Times New Roman" panose="02020603050405020304" pitchFamily="18" charset="0"/>
                <a:sym typeface="+mn-ea"/>
              </a:rPr>
              <a:t>*</a:t>
            </a:r>
            <a:r>
              <a:rPr lang="en-US" altLang="zh-CN" sz="2200">
                <a:latin typeface="Times New Roman" panose="02020603050405020304" pitchFamily="18" charset="0"/>
                <a:cs typeface="Times New Roman" panose="02020603050405020304" pitchFamily="18" charset="0"/>
              </a:rPr>
              <a:t> are</a:t>
            </a:r>
            <a:r>
              <a:rPr lang="zh-CN" altLang="en-US" sz="2200">
                <a:latin typeface="Times New Roman" panose="02020603050405020304" pitchFamily="18" charset="0"/>
                <a:cs typeface="Times New Roman" panose="02020603050405020304" pitchFamily="18" charset="0"/>
              </a:rPr>
              <a:t> added to make the interval requirement of the function relaxed, that is, some samples are allowed not to be in the interval band.</a:t>
            </a:r>
          </a:p>
        </p:txBody>
      </p:sp>
      <p:sp>
        <p:nvSpPr>
          <p:cNvPr id="5" name="文本框 4"/>
          <p:cNvSpPr txBox="1"/>
          <p:nvPr/>
        </p:nvSpPr>
        <p:spPr>
          <a:xfrm>
            <a:off x="240665" y="3885565"/>
            <a:ext cx="2979420" cy="504825"/>
          </a:xfrm>
          <a:prstGeom prst="rect">
            <a:avLst/>
          </a:prstGeom>
          <a:noFill/>
        </p:spPr>
        <p:txBody>
          <a:bodyPr wrap="square" rtlCol="0">
            <a:noAutofit/>
          </a:bodyPr>
          <a:lstStyle/>
          <a:p>
            <a:r>
              <a:rPr lang="zh-CN" altLang="en-US" sz="2200" b="1">
                <a:latin typeface="Times New Roman" panose="02020603050405020304" pitchFamily="18" charset="0"/>
                <a:cs typeface="Times New Roman" panose="02020603050405020304" pitchFamily="18" charset="0"/>
              </a:rPr>
              <a:t>SVR objective function</a:t>
            </a:r>
            <a:r>
              <a:rPr lang="en-US" altLang="zh-CN" sz="2200" b="1">
                <a:latin typeface="Times New Roman" panose="02020603050405020304" pitchFamily="18" charset="0"/>
                <a:cs typeface="Times New Roman" panose="02020603050405020304" pitchFamily="18" charset="0"/>
              </a:rPr>
              <a:t>:</a:t>
            </a:r>
          </a:p>
        </p:txBody>
      </p:sp>
      <p:pic>
        <p:nvPicPr>
          <p:cNvPr id="6" name="图片 5"/>
          <p:cNvPicPr>
            <a:picLocks noChangeAspect="1"/>
          </p:cNvPicPr>
          <p:nvPr/>
        </p:nvPicPr>
        <p:blipFill>
          <a:blip r:embed="rId3"/>
          <a:stretch>
            <a:fillRect/>
          </a:stretch>
        </p:blipFill>
        <p:spPr>
          <a:xfrm>
            <a:off x="630555" y="4305300"/>
            <a:ext cx="3889375" cy="908685"/>
          </a:xfrm>
          <a:prstGeom prst="rect">
            <a:avLst/>
          </a:prstGeom>
        </p:spPr>
      </p:pic>
      <p:pic>
        <p:nvPicPr>
          <p:cNvPr id="7" name="图片 6"/>
          <p:cNvPicPr>
            <a:picLocks noChangeAspect="1"/>
          </p:cNvPicPr>
          <p:nvPr/>
        </p:nvPicPr>
        <p:blipFill>
          <a:blip r:embed="rId4"/>
          <a:stretch>
            <a:fillRect/>
          </a:stretch>
        </p:blipFill>
        <p:spPr>
          <a:xfrm>
            <a:off x="4622165" y="4193540"/>
            <a:ext cx="3365500" cy="1132205"/>
          </a:xfrm>
          <a:prstGeom prst="rect">
            <a:avLst/>
          </a:prstGeom>
        </p:spPr>
      </p:pic>
      <p:sp>
        <p:nvSpPr>
          <p:cNvPr id="8" name="文本框 7"/>
          <p:cNvSpPr txBox="1"/>
          <p:nvPr/>
        </p:nvSpPr>
        <p:spPr>
          <a:xfrm>
            <a:off x="241300" y="5325745"/>
            <a:ext cx="4667250" cy="738505"/>
          </a:xfrm>
          <a:prstGeom prst="rect">
            <a:avLst/>
          </a:prstGeom>
          <a:noFill/>
        </p:spPr>
        <p:txBody>
          <a:bodyPr wrap="square" rtlCol="0">
            <a:noAutofit/>
          </a:bodyPr>
          <a:lstStyle/>
          <a:p>
            <a:r>
              <a:rPr lang="zh-CN" altLang="en-US" sz="2200" b="1">
                <a:latin typeface="Times New Roman" panose="02020603050405020304" pitchFamily="18" charset="0"/>
                <a:cs typeface="Times New Roman" panose="02020603050405020304" pitchFamily="18" charset="0"/>
              </a:rPr>
              <a:t>The value of </a:t>
            </a:r>
            <a:r>
              <a:rPr lang="zh-CN" altLang="en-US" sz="2200" b="1">
                <a:latin typeface="Times New Roman" panose="02020603050405020304" pitchFamily="18" charset="0"/>
                <a:cs typeface="Times New Roman" panose="02020603050405020304" pitchFamily="18" charset="0"/>
                <a:sym typeface="+mn-ea"/>
              </a:rPr>
              <a:t>ξ</a:t>
            </a:r>
            <a:r>
              <a:rPr lang="en-US" altLang="zh-CN" sz="2200" b="1" baseline="-25000">
                <a:latin typeface="Times New Roman" panose="02020603050405020304" pitchFamily="18" charset="0"/>
                <a:cs typeface="Times New Roman" panose="02020603050405020304" pitchFamily="18" charset="0"/>
                <a:sym typeface="+mn-ea"/>
              </a:rPr>
              <a:t>i</a:t>
            </a:r>
            <a:r>
              <a:rPr lang="zh-CN" altLang="en-US" sz="2200" b="1">
                <a:latin typeface="Times New Roman" panose="02020603050405020304" pitchFamily="18" charset="0"/>
                <a:cs typeface="Times New Roman" panose="02020603050405020304" pitchFamily="18" charset="0"/>
                <a:sym typeface="+mn-ea"/>
              </a:rPr>
              <a:t> </a:t>
            </a:r>
            <a:r>
              <a:rPr lang="en-US" altLang="zh-CN" sz="2200" b="1">
                <a:latin typeface="Times New Roman" panose="02020603050405020304" pitchFamily="18" charset="0"/>
                <a:cs typeface="Times New Roman" panose="02020603050405020304" pitchFamily="18" charset="0"/>
                <a:sym typeface="+mn-ea"/>
              </a:rPr>
              <a:t> and </a:t>
            </a:r>
            <a:r>
              <a:rPr lang="zh-CN" altLang="en-US" sz="2200" b="1">
                <a:latin typeface="Times New Roman" panose="02020603050405020304" pitchFamily="18" charset="0"/>
                <a:cs typeface="Times New Roman" panose="02020603050405020304" pitchFamily="18" charset="0"/>
                <a:sym typeface="+mn-ea"/>
              </a:rPr>
              <a:t>ξ</a:t>
            </a:r>
            <a:r>
              <a:rPr lang="en-US" altLang="zh-CN" sz="2200" b="1" baseline="-25000">
                <a:latin typeface="Times New Roman" panose="02020603050405020304" pitchFamily="18" charset="0"/>
                <a:cs typeface="Times New Roman" panose="02020603050405020304" pitchFamily="18" charset="0"/>
                <a:sym typeface="+mn-ea"/>
              </a:rPr>
              <a:t>i</a:t>
            </a:r>
            <a:r>
              <a:rPr lang="zh-CN" altLang="en-US" sz="2200" b="1">
                <a:latin typeface="Times New Roman" panose="02020603050405020304" pitchFamily="18" charset="0"/>
                <a:cs typeface="Times New Roman" panose="02020603050405020304" pitchFamily="18" charset="0"/>
                <a:sym typeface="+mn-ea"/>
              </a:rPr>
              <a:t> </a:t>
            </a:r>
            <a:r>
              <a:rPr lang="en-US" altLang="zh-CN" sz="2200" b="1" baseline="30000">
                <a:latin typeface="Times New Roman" panose="02020603050405020304" pitchFamily="18" charset="0"/>
                <a:cs typeface="Times New Roman" panose="02020603050405020304" pitchFamily="18" charset="0"/>
                <a:sym typeface="+mn-ea"/>
              </a:rPr>
              <a:t>*</a:t>
            </a:r>
            <a:r>
              <a:rPr lang="zh-CN" altLang="en-US" sz="2200" b="1">
                <a:latin typeface="Times New Roman" panose="02020603050405020304" pitchFamily="18" charset="0"/>
                <a:cs typeface="Times New Roman" panose="02020603050405020304" pitchFamily="18" charset="0"/>
              </a:rPr>
              <a:t> can be:</a:t>
            </a:r>
          </a:p>
        </p:txBody>
      </p:sp>
      <p:pic>
        <p:nvPicPr>
          <p:cNvPr id="9" name="图片 8"/>
          <p:cNvPicPr>
            <a:picLocks noChangeAspect="1"/>
          </p:cNvPicPr>
          <p:nvPr/>
        </p:nvPicPr>
        <p:blipFill>
          <a:blip r:embed="rId5"/>
          <a:stretch>
            <a:fillRect/>
          </a:stretch>
        </p:blipFill>
        <p:spPr>
          <a:xfrm>
            <a:off x="1953895" y="5798185"/>
            <a:ext cx="4010025" cy="1059815"/>
          </a:xfrm>
          <a:prstGeom prst="rect">
            <a:avLst/>
          </a:prstGeom>
        </p:spPr>
      </p:pic>
      <p:pic>
        <p:nvPicPr>
          <p:cNvPr id="10" name="图片 9"/>
          <p:cNvPicPr>
            <a:picLocks noChangeAspect="1"/>
          </p:cNvPicPr>
          <p:nvPr/>
        </p:nvPicPr>
        <p:blipFill>
          <a:blip r:embed="rId6"/>
          <a:stretch>
            <a:fillRect/>
          </a:stretch>
        </p:blipFill>
        <p:spPr>
          <a:xfrm>
            <a:off x="6845935" y="5944235"/>
            <a:ext cx="4448175" cy="9137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2000" y="288000"/>
            <a:ext cx="6009005" cy="64516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zh-CN" altLang="en-US" sz="3600" b="1" kern="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mn-ea"/>
              </a:rPr>
              <a:t>SVR </a:t>
            </a:r>
            <a:r>
              <a:rPr lang="en-US" altLang="zh-CN" sz="3600" b="1" kern="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mn-ea"/>
              </a:rPr>
              <a:t>M</a:t>
            </a:r>
            <a:r>
              <a:rPr sz="3600" b="1" kern="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mn-ea"/>
              </a:rPr>
              <a:t>athematical </a:t>
            </a:r>
            <a:r>
              <a:rPr lang="en-US" sz="3600" b="1" kern="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mn-ea"/>
              </a:rPr>
              <a:t>M</a:t>
            </a:r>
            <a:r>
              <a:rPr sz="3600" b="1" kern="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sym typeface="+mn-ea"/>
              </a:rPr>
              <a:t>odel</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241300" y="1179195"/>
            <a:ext cx="4194810" cy="434340"/>
          </a:xfrm>
          <a:prstGeom prst="rect">
            <a:avLst/>
          </a:prstGeom>
          <a:noFill/>
        </p:spPr>
        <p:txBody>
          <a:bodyPr wrap="square" rtlCol="0">
            <a:noAutofit/>
          </a:bodyPr>
          <a:lstStyle/>
          <a:p>
            <a:r>
              <a:rPr lang="zh-CN" altLang="en-US" sz="2200" b="1">
                <a:latin typeface="Times New Roman" panose="02020603050405020304" pitchFamily="18" charset="0"/>
                <a:cs typeface="Times New Roman" panose="02020603050405020304" pitchFamily="18" charset="0"/>
              </a:rPr>
              <a:t>Linear soft interval SVR</a:t>
            </a:r>
            <a:r>
              <a:rPr lang="en-US" altLang="zh-CN" sz="2200" b="1">
                <a:latin typeface="Times New Roman" panose="02020603050405020304" pitchFamily="18" charset="0"/>
                <a:cs typeface="Times New Roman" panose="02020603050405020304" pitchFamily="18" charset="0"/>
              </a:rPr>
              <a:t>:</a:t>
            </a:r>
          </a:p>
        </p:txBody>
      </p:sp>
      <p:sp>
        <p:nvSpPr>
          <p:cNvPr id="3" name="文本框 2"/>
          <p:cNvSpPr txBox="1"/>
          <p:nvPr/>
        </p:nvSpPr>
        <p:spPr>
          <a:xfrm>
            <a:off x="241300" y="1726565"/>
            <a:ext cx="11619230" cy="972820"/>
          </a:xfrm>
          <a:prstGeom prst="rect">
            <a:avLst/>
          </a:prstGeom>
          <a:noFill/>
        </p:spPr>
        <p:txBody>
          <a:bodyPr wrap="square" rtlCol="0">
            <a:noAutofit/>
          </a:bodyPr>
          <a:lstStyle/>
          <a:p>
            <a:pPr indent="457200" algn="just"/>
            <a:r>
              <a:rPr sz="2200">
                <a:latin typeface="Times New Roman" panose="02020603050405020304" pitchFamily="18" charset="0"/>
                <a:cs typeface="Times New Roman" panose="02020603050405020304" pitchFamily="18" charset="0"/>
              </a:rPr>
              <a:t>In order to minimize the objective function, the Lagrange function is constructed according to the constraints</a:t>
            </a:r>
            <a:r>
              <a:rPr lang="en-US" sz="2200">
                <a:latin typeface="Times New Roman" panose="02020603050405020304" pitchFamily="18" charset="0"/>
                <a:cs typeface="Times New Roman" panose="02020603050405020304" pitchFamily="18" charset="0"/>
              </a:rPr>
              <a:t>:</a:t>
            </a:r>
          </a:p>
        </p:txBody>
      </p:sp>
      <p:sp>
        <p:nvSpPr>
          <p:cNvPr id="4" name="文本框 3"/>
          <p:cNvSpPr txBox="1"/>
          <p:nvPr/>
        </p:nvSpPr>
        <p:spPr>
          <a:xfrm>
            <a:off x="3357245" y="2811780"/>
            <a:ext cx="4316730" cy="721995"/>
          </a:xfrm>
          <a:prstGeom prst="rect">
            <a:avLst/>
          </a:prstGeom>
          <a:noFill/>
        </p:spPr>
        <p:txBody>
          <a:bodyPr wrap="square" rtlCol="0">
            <a:noAutofit/>
          </a:bodyPr>
          <a:lstStyle/>
          <a:p>
            <a:endParaRPr lang="zh-CN" altLang="en-US"/>
          </a:p>
        </p:txBody>
      </p:sp>
      <p:pic>
        <p:nvPicPr>
          <p:cNvPr id="11" name="图片 10"/>
          <p:cNvPicPr>
            <a:picLocks noChangeAspect="1"/>
          </p:cNvPicPr>
          <p:nvPr/>
        </p:nvPicPr>
        <p:blipFill>
          <a:blip r:embed="rId2"/>
          <a:stretch>
            <a:fillRect/>
          </a:stretch>
        </p:blipFill>
        <p:spPr>
          <a:xfrm>
            <a:off x="3598545" y="2216785"/>
            <a:ext cx="4370705" cy="3123565"/>
          </a:xfrm>
          <a:prstGeom prst="rect">
            <a:avLst/>
          </a:prstGeom>
        </p:spPr>
      </p:pic>
      <p:sp>
        <p:nvSpPr>
          <p:cNvPr id="12" name="文本框 11"/>
          <p:cNvSpPr txBox="1"/>
          <p:nvPr/>
        </p:nvSpPr>
        <p:spPr>
          <a:xfrm>
            <a:off x="536575" y="5412105"/>
            <a:ext cx="5559425" cy="459105"/>
          </a:xfrm>
          <a:prstGeom prst="rect">
            <a:avLst/>
          </a:prstGeom>
          <a:noFill/>
        </p:spPr>
        <p:txBody>
          <a:bodyPr wrap="square" rtlCol="0">
            <a:noAutofit/>
          </a:bodyPr>
          <a:lstStyle/>
          <a:p>
            <a:r>
              <a:rPr lang="zh-CN" altLang="en-US" sz="2200">
                <a:latin typeface="Times New Roman" panose="02020603050405020304" pitchFamily="18" charset="0"/>
                <a:cs typeface="Times New Roman" panose="02020603050405020304" pitchFamily="18" charset="0"/>
              </a:rPr>
              <a:t>The original problem can be reduced to:</a:t>
            </a:r>
          </a:p>
        </p:txBody>
      </p:sp>
      <p:pic>
        <p:nvPicPr>
          <p:cNvPr id="13" name="图片 12"/>
          <p:cNvPicPr>
            <a:picLocks noChangeAspect="1"/>
          </p:cNvPicPr>
          <p:nvPr/>
        </p:nvPicPr>
        <p:blipFill>
          <a:blip r:embed="rId3"/>
          <a:stretch>
            <a:fillRect/>
          </a:stretch>
        </p:blipFill>
        <p:spPr>
          <a:xfrm>
            <a:off x="3740150" y="5805170"/>
            <a:ext cx="4620895" cy="8496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WI3ZTYwNmRhMjFmMjEwYmU5NTgyZTIwYTkwYTYzMjMifQ=="/>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169.07936234897622,&quot;left&quot;:152.6,&quot;top&quot;:186.2625196850393,&quot;width&quot;:311.7603937007874}"/>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169.07936234897622,&quot;left&quot;:152.6,&quot;top&quot;:186.2625196850393,&quot;width&quot;:311.7603937007874}"/>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169.07936234897622,&quot;left&quot;:152.6,&quot;top&quot;:186.2625196850393,&quot;width&quot;:311.7603937007874}"/>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169.07936234897622,&quot;left&quot;:152.6,&quot;top&quot;:186.2625196850393,&quot;width&quot;:311.7603937007874}"/>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169.07936234897622,&quot;left&quot;:152.6,&quot;top&quot;:186.2625196850393,&quot;width&quot;:311.7603937007874}"/>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169.07936234897622,&quot;left&quot;:152.6,&quot;top&quot;:186.2625196850393,&quot;width&quot;:311.7603937007874}"/>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169.07936234897622,&quot;left&quot;:152.6,&quot;top&quot;:186.2625196850393,&quot;width&quot;:311.7603937007874}"/>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169.07936234897622,&quot;left&quot;:152.6,&quot;top&quot;:186.2625196850393,&quot;width&quot;:311.760393700787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642</Words>
  <Application>Microsoft Office PowerPoint</Application>
  <PresentationFormat>宽屏</PresentationFormat>
  <Paragraphs>68</Paragraphs>
  <Slides>11</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Palatino</vt:lpstr>
      <vt:lpstr>等线</vt:lpstr>
      <vt:lpstr>思源黑体 CN Normal</vt:lpstr>
      <vt:lpstr>微软雅黑</vt:lpstr>
      <vt:lpstr>Arial</vt:lpstr>
      <vt:lpstr>Arial Black</vt:lpstr>
      <vt:lpstr>Stencil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董洋</dc:creator>
  <cp:lastModifiedBy>朝阳 张</cp:lastModifiedBy>
  <cp:revision>426</cp:revision>
  <dcterms:created xsi:type="dcterms:W3CDTF">2020-08-21T00:34:00Z</dcterms:created>
  <dcterms:modified xsi:type="dcterms:W3CDTF">2024-06-03T09:01:39Z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59CA8AC8808540B18E0028A71154DAB3_13</vt:lpwstr>
  </property>
  <property fmtid="{D5CDD505-2E9C-101B-9397-08002B2CF9AE}" pid="3" name="KSOProductBuildVer">
    <vt:lpwstr>2052-12.1.0.16929</vt:lpwstr>
  </property>
</Properties>
</file>