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6" r:id="rId2"/>
    <p:sldId id="295" r:id="rId3"/>
    <p:sldId id="296" r:id="rId4"/>
    <p:sldId id="297" r:id="rId5"/>
    <p:sldId id="298" r:id="rId6"/>
    <p:sldId id="299" r:id="rId7"/>
  </p:sldIdLst>
  <p:sldSz cx="103632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F3D79-C552-4843-9B02-D20B61D16829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E204-5C95-4220-93F4-24452C46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72014"/>
            <a:ext cx="8808720" cy="2705947"/>
          </a:xfrm>
        </p:spPr>
        <p:txBody>
          <a:bodyPr anchor="b"/>
          <a:lstStyle>
            <a:lvl1pPr algn="ctr">
              <a:defRPr sz="93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082310"/>
            <a:ext cx="7772400" cy="1876530"/>
          </a:xfrm>
        </p:spPr>
        <p:txBody>
          <a:bodyPr/>
          <a:lstStyle>
            <a:lvl1pPr marL="0" indent="0" algn="ctr">
              <a:buNone/>
              <a:defRPr sz="3736"/>
            </a:lvl1pPr>
            <a:lvl2pPr marL="711776" indent="0" algn="ctr">
              <a:buNone/>
              <a:defRPr sz="3115"/>
            </a:lvl2pPr>
            <a:lvl3pPr marL="1423551" indent="0" algn="ctr">
              <a:buNone/>
              <a:defRPr sz="2803"/>
            </a:lvl3pPr>
            <a:lvl4pPr marL="2135324" indent="0" algn="ctr">
              <a:buNone/>
              <a:defRPr sz="2491"/>
            </a:lvl4pPr>
            <a:lvl5pPr marL="2847099" indent="0" algn="ctr">
              <a:buNone/>
              <a:defRPr sz="2491"/>
            </a:lvl5pPr>
            <a:lvl6pPr marL="3558875" indent="0" algn="ctr">
              <a:buNone/>
              <a:defRPr sz="2491"/>
            </a:lvl6pPr>
            <a:lvl7pPr marL="4270651" indent="0" algn="ctr">
              <a:buNone/>
              <a:defRPr sz="2491"/>
            </a:lvl7pPr>
            <a:lvl8pPr marL="4982423" indent="0" algn="ctr">
              <a:buNone/>
              <a:defRPr sz="2491"/>
            </a:lvl8pPr>
            <a:lvl9pPr marL="5694199" indent="0" algn="ctr">
              <a:buNone/>
              <a:defRPr sz="249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7" y="413808"/>
            <a:ext cx="223456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2" y="413808"/>
            <a:ext cx="657415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1937706"/>
            <a:ext cx="8938260" cy="3233102"/>
          </a:xfrm>
        </p:spPr>
        <p:txBody>
          <a:bodyPr anchor="b"/>
          <a:lstStyle>
            <a:lvl1pPr>
              <a:defRPr sz="934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5201394"/>
            <a:ext cx="8938260" cy="1700212"/>
          </a:xfrm>
        </p:spPr>
        <p:txBody>
          <a:bodyPr/>
          <a:lstStyle>
            <a:lvl1pPr marL="0" indent="0">
              <a:buNone/>
              <a:defRPr sz="3736">
                <a:solidFill>
                  <a:schemeClr val="tx1"/>
                </a:solidFill>
              </a:defRPr>
            </a:lvl1pPr>
            <a:lvl2pPr marL="711776" indent="0">
              <a:buNone/>
              <a:defRPr sz="3115">
                <a:solidFill>
                  <a:schemeClr val="tx1">
                    <a:tint val="75000"/>
                  </a:schemeClr>
                </a:solidFill>
              </a:defRPr>
            </a:lvl2pPr>
            <a:lvl3pPr marL="1423551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3pPr>
            <a:lvl4pPr marL="2135324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4pPr>
            <a:lvl5pPr marL="2847099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5pPr>
            <a:lvl6pPr marL="3558875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6pPr>
            <a:lvl7pPr marL="4270651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7pPr>
            <a:lvl8pPr marL="4982423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8pPr>
            <a:lvl9pPr marL="5694199" indent="0">
              <a:buNone/>
              <a:defRPr sz="24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2069042"/>
            <a:ext cx="44043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2069042"/>
            <a:ext cx="44043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13814"/>
            <a:ext cx="893826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2" y="1905321"/>
            <a:ext cx="4384119" cy="933767"/>
          </a:xfrm>
        </p:spPr>
        <p:txBody>
          <a:bodyPr anchor="b"/>
          <a:lstStyle>
            <a:lvl1pPr marL="0" indent="0">
              <a:buNone/>
              <a:defRPr sz="3736" b="1"/>
            </a:lvl1pPr>
            <a:lvl2pPr marL="711776" indent="0">
              <a:buNone/>
              <a:defRPr sz="3115" b="1"/>
            </a:lvl2pPr>
            <a:lvl3pPr marL="1423551" indent="0">
              <a:buNone/>
              <a:defRPr sz="2803" b="1"/>
            </a:lvl3pPr>
            <a:lvl4pPr marL="2135324" indent="0">
              <a:buNone/>
              <a:defRPr sz="2491" b="1"/>
            </a:lvl4pPr>
            <a:lvl5pPr marL="2847099" indent="0">
              <a:buNone/>
              <a:defRPr sz="2491" b="1"/>
            </a:lvl5pPr>
            <a:lvl6pPr marL="3558875" indent="0">
              <a:buNone/>
              <a:defRPr sz="2491" b="1"/>
            </a:lvl6pPr>
            <a:lvl7pPr marL="4270651" indent="0">
              <a:buNone/>
              <a:defRPr sz="2491" b="1"/>
            </a:lvl7pPr>
            <a:lvl8pPr marL="4982423" indent="0">
              <a:buNone/>
              <a:defRPr sz="2491" b="1"/>
            </a:lvl8pPr>
            <a:lvl9pPr marL="5694199" indent="0">
              <a:buNone/>
              <a:defRPr sz="2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2" y="2839085"/>
            <a:ext cx="438411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1" y="1905321"/>
            <a:ext cx="4405710" cy="933767"/>
          </a:xfrm>
        </p:spPr>
        <p:txBody>
          <a:bodyPr anchor="b"/>
          <a:lstStyle>
            <a:lvl1pPr marL="0" indent="0">
              <a:buNone/>
              <a:defRPr sz="3736" b="1"/>
            </a:lvl1pPr>
            <a:lvl2pPr marL="711776" indent="0">
              <a:buNone/>
              <a:defRPr sz="3115" b="1"/>
            </a:lvl2pPr>
            <a:lvl3pPr marL="1423551" indent="0">
              <a:buNone/>
              <a:defRPr sz="2803" b="1"/>
            </a:lvl3pPr>
            <a:lvl4pPr marL="2135324" indent="0">
              <a:buNone/>
              <a:defRPr sz="2491" b="1"/>
            </a:lvl4pPr>
            <a:lvl5pPr marL="2847099" indent="0">
              <a:buNone/>
              <a:defRPr sz="2491" b="1"/>
            </a:lvl5pPr>
            <a:lvl6pPr marL="3558875" indent="0">
              <a:buNone/>
              <a:defRPr sz="2491" b="1"/>
            </a:lvl6pPr>
            <a:lvl7pPr marL="4270651" indent="0">
              <a:buNone/>
              <a:defRPr sz="2491" b="1"/>
            </a:lvl7pPr>
            <a:lvl8pPr marL="4982423" indent="0">
              <a:buNone/>
              <a:defRPr sz="2491" b="1"/>
            </a:lvl8pPr>
            <a:lvl9pPr marL="5694199" indent="0">
              <a:buNone/>
              <a:defRPr sz="2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1" y="2839085"/>
            <a:ext cx="440571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518160"/>
            <a:ext cx="3342402" cy="1813560"/>
          </a:xfrm>
        </p:spPr>
        <p:txBody>
          <a:bodyPr anchor="b"/>
          <a:lstStyle>
            <a:lvl1pPr>
              <a:defRPr sz="49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1119084"/>
            <a:ext cx="5246370" cy="5523442"/>
          </a:xfrm>
        </p:spPr>
        <p:txBody>
          <a:bodyPr/>
          <a:lstStyle>
            <a:lvl1pPr>
              <a:defRPr sz="4983"/>
            </a:lvl1pPr>
            <a:lvl2pPr>
              <a:defRPr sz="4359"/>
            </a:lvl2pPr>
            <a:lvl3pPr>
              <a:defRPr sz="3736"/>
            </a:lvl3pPr>
            <a:lvl4pPr>
              <a:defRPr sz="3115"/>
            </a:lvl4pPr>
            <a:lvl5pPr>
              <a:defRPr sz="3115"/>
            </a:lvl5pPr>
            <a:lvl6pPr>
              <a:defRPr sz="3115"/>
            </a:lvl6pPr>
            <a:lvl7pPr>
              <a:defRPr sz="3115"/>
            </a:lvl7pPr>
            <a:lvl8pPr>
              <a:defRPr sz="3115"/>
            </a:lvl8pPr>
            <a:lvl9pPr>
              <a:defRPr sz="31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331720"/>
            <a:ext cx="3342402" cy="4319800"/>
          </a:xfrm>
        </p:spPr>
        <p:txBody>
          <a:bodyPr/>
          <a:lstStyle>
            <a:lvl1pPr marL="0" indent="0">
              <a:buNone/>
              <a:defRPr sz="2491"/>
            </a:lvl1pPr>
            <a:lvl2pPr marL="711776" indent="0">
              <a:buNone/>
              <a:defRPr sz="2180"/>
            </a:lvl2pPr>
            <a:lvl3pPr marL="1423551" indent="0">
              <a:buNone/>
              <a:defRPr sz="1868"/>
            </a:lvl3pPr>
            <a:lvl4pPr marL="2135324" indent="0">
              <a:buNone/>
              <a:defRPr sz="1556"/>
            </a:lvl4pPr>
            <a:lvl5pPr marL="2847099" indent="0">
              <a:buNone/>
              <a:defRPr sz="1556"/>
            </a:lvl5pPr>
            <a:lvl6pPr marL="3558875" indent="0">
              <a:buNone/>
              <a:defRPr sz="1556"/>
            </a:lvl6pPr>
            <a:lvl7pPr marL="4270651" indent="0">
              <a:buNone/>
              <a:defRPr sz="1556"/>
            </a:lvl7pPr>
            <a:lvl8pPr marL="4982423" indent="0">
              <a:buNone/>
              <a:defRPr sz="1556"/>
            </a:lvl8pPr>
            <a:lvl9pPr marL="5694199" indent="0">
              <a:buNone/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518160"/>
            <a:ext cx="3342402" cy="1813560"/>
          </a:xfrm>
        </p:spPr>
        <p:txBody>
          <a:bodyPr anchor="b"/>
          <a:lstStyle>
            <a:lvl1pPr>
              <a:defRPr sz="49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1119084"/>
            <a:ext cx="5246370" cy="5523442"/>
          </a:xfrm>
        </p:spPr>
        <p:txBody>
          <a:bodyPr anchor="t"/>
          <a:lstStyle>
            <a:lvl1pPr marL="0" indent="0">
              <a:buNone/>
              <a:defRPr sz="4983"/>
            </a:lvl1pPr>
            <a:lvl2pPr marL="711776" indent="0">
              <a:buNone/>
              <a:defRPr sz="4359"/>
            </a:lvl2pPr>
            <a:lvl3pPr marL="1423551" indent="0">
              <a:buNone/>
              <a:defRPr sz="3736"/>
            </a:lvl3pPr>
            <a:lvl4pPr marL="2135324" indent="0">
              <a:buNone/>
              <a:defRPr sz="3115"/>
            </a:lvl4pPr>
            <a:lvl5pPr marL="2847099" indent="0">
              <a:buNone/>
              <a:defRPr sz="3115"/>
            </a:lvl5pPr>
            <a:lvl6pPr marL="3558875" indent="0">
              <a:buNone/>
              <a:defRPr sz="3115"/>
            </a:lvl6pPr>
            <a:lvl7pPr marL="4270651" indent="0">
              <a:buNone/>
              <a:defRPr sz="3115"/>
            </a:lvl7pPr>
            <a:lvl8pPr marL="4982423" indent="0">
              <a:buNone/>
              <a:defRPr sz="3115"/>
            </a:lvl8pPr>
            <a:lvl9pPr marL="5694199" indent="0">
              <a:buNone/>
              <a:defRPr sz="311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331720"/>
            <a:ext cx="3342402" cy="4319800"/>
          </a:xfrm>
        </p:spPr>
        <p:txBody>
          <a:bodyPr/>
          <a:lstStyle>
            <a:lvl1pPr marL="0" indent="0">
              <a:buNone/>
              <a:defRPr sz="2491"/>
            </a:lvl1pPr>
            <a:lvl2pPr marL="711776" indent="0">
              <a:buNone/>
              <a:defRPr sz="2180"/>
            </a:lvl2pPr>
            <a:lvl3pPr marL="1423551" indent="0">
              <a:buNone/>
              <a:defRPr sz="1868"/>
            </a:lvl3pPr>
            <a:lvl4pPr marL="2135324" indent="0">
              <a:buNone/>
              <a:defRPr sz="1556"/>
            </a:lvl4pPr>
            <a:lvl5pPr marL="2847099" indent="0">
              <a:buNone/>
              <a:defRPr sz="1556"/>
            </a:lvl5pPr>
            <a:lvl6pPr marL="3558875" indent="0">
              <a:buNone/>
              <a:defRPr sz="1556"/>
            </a:lvl6pPr>
            <a:lvl7pPr marL="4270651" indent="0">
              <a:buNone/>
              <a:defRPr sz="1556"/>
            </a:lvl7pPr>
            <a:lvl8pPr marL="4982423" indent="0">
              <a:buNone/>
              <a:defRPr sz="1556"/>
            </a:lvl8pPr>
            <a:lvl9pPr marL="5694199" indent="0">
              <a:buNone/>
              <a:defRPr sz="1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413814"/>
            <a:ext cx="89382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2069042"/>
            <a:ext cx="89382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7203866"/>
            <a:ext cx="23317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ED2C-5308-47EF-BB67-C91160C5D765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7203866"/>
            <a:ext cx="34975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7203866"/>
            <a:ext cx="23317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A539-291D-494D-811E-B27B5519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3551" rtl="0" eaLnBrk="1" latinLnBrk="0" hangingPunct="1">
        <a:lnSpc>
          <a:spcPct val="90000"/>
        </a:lnSpc>
        <a:spcBef>
          <a:spcPct val="0"/>
        </a:spcBef>
        <a:buNone/>
        <a:defRPr sz="6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887" indent="-355887" algn="l" defTabSz="1423551" rtl="0" eaLnBrk="1" latinLnBrk="0" hangingPunct="1">
        <a:lnSpc>
          <a:spcPct val="90000"/>
        </a:lnSpc>
        <a:spcBef>
          <a:spcPts val="1556"/>
        </a:spcBef>
        <a:buFont typeface="Arial" panose="020B0604020202020204" pitchFamily="34" charset="0"/>
        <a:buChar char="•"/>
        <a:defRPr sz="4359" kern="1200">
          <a:solidFill>
            <a:schemeClr val="tx1"/>
          </a:solidFill>
          <a:latin typeface="+mn-lt"/>
          <a:ea typeface="+mn-ea"/>
          <a:cs typeface="+mn-cs"/>
        </a:defRPr>
      </a:lvl1pPr>
      <a:lvl2pPr marL="1067663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36" kern="1200">
          <a:solidFill>
            <a:schemeClr val="tx1"/>
          </a:solidFill>
          <a:latin typeface="+mn-lt"/>
          <a:ea typeface="+mn-ea"/>
          <a:cs typeface="+mn-cs"/>
        </a:defRPr>
      </a:lvl2pPr>
      <a:lvl3pPr marL="1779437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3pPr>
      <a:lvl4pPr marL="2491212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3202987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914762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626538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5338312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6050086" indent="-355887" algn="l" defTabSz="1423551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1pPr>
      <a:lvl2pPr marL="711776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423551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3pPr>
      <a:lvl4pPr marL="2135324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47099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58875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270651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982423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694199" algn="l" defTabSz="1423551" rtl="0" eaLnBrk="1" latinLnBrk="0" hangingPunct="1"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image" Target="../media/image9.png"/><Relationship Id="rId50" Type="http://schemas.openxmlformats.org/officeDocument/2006/relationships/image" Target="../media/image12.png"/><Relationship Id="rId55" Type="http://schemas.openxmlformats.org/officeDocument/2006/relationships/image" Target="../media/image17.png"/><Relationship Id="rId63" Type="http://schemas.openxmlformats.org/officeDocument/2006/relationships/image" Target="../media/image25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7.png"/><Relationship Id="rId53" Type="http://schemas.openxmlformats.org/officeDocument/2006/relationships/image" Target="../media/image15.png"/><Relationship Id="rId58" Type="http://schemas.openxmlformats.org/officeDocument/2006/relationships/image" Target="../media/image20.png"/><Relationship Id="rId5" Type="http://schemas.openxmlformats.org/officeDocument/2006/relationships/tags" Target="../tags/tag8.xml"/><Relationship Id="rId61" Type="http://schemas.openxmlformats.org/officeDocument/2006/relationships/image" Target="../media/image23.png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image" Target="../media/image10.png"/><Relationship Id="rId56" Type="http://schemas.openxmlformats.org/officeDocument/2006/relationships/image" Target="../media/image18.png"/><Relationship Id="rId8" Type="http://schemas.openxmlformats.org/officeDocument/2006/relationships/tags" Target="../tags/tag11.xml"/><Relationship Id="rId51" Type="http://schemas.openxmlformats.org/officeDocument/2006/relationships/image" Target="../media/image13.png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image" Target="../media/image8.png"/><Relationship Id="rId59" Type="http://schemas.openxmlformats.org/officeDocument/2006/relationships/image" Target="../media/image21.png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image" Target="../media/image16.png"/><Relationship Id="rId62" Type="http://schemas.openxmlformats.org/officeDocument/2006/relationships/image" Target="../media/image24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image" Target="../media/image11.png"/><Relationship Id="rId57" Type="http://schemas.openxmlformats.org/officeDocument/2006/relationships/image" Target="../media/image19.png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slideLayout" Target="../slideLayouts/slideLayout7.xml"/><Relationship Id="rId52" Type="http://schemas.openxmlformats.org/officeDocument/2006/relationships/image" Target="../media/image14.png"/><Relationship Id="rId60" Type="http://schemas.openxmlformats.org/officeDocument/2006/relationships/image" Target="../media/image22.png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29.png"/><Relationship Id="rId5" Type="http://schemas.openxmlformats.org/officeDocument/2006/relationships/tags" Target="../tags/tag51.xml"/><Relationship Id="rId10" Type="http://schemas.openxmlformats.org/officeDocument/2006/relationships/image" Target="../media/image28.png"/><Relationship Id="rId4" Type="http://schemas.openxmlformats.org/officeDocument/2006/relationships/tags" Target="../tags/tag50.xml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1F6A7-ADA8-323B-6293-B00826D32585}"/>
              </a:ext>
            </a:extLst>
          </p:cNvPr>
          <p:cNvSpPr txBox="1"/>
          <p:nvPr/>
        </p:nvSpPr>
        <p:spPr>
          <a:xfrm>
            <a:off x="0" y="1108456"/>
            <a:ext cx="10350498" cy="345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400" b="1" dirty="0">
                <a:solidFill>
                  <a:srgbClr val="00206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MTH 602 Final Project Statement</a:t>
            </a:r>
          </a:p>
          <a:p>
            <a:pPr algn="ctr">
              <a:spcAft>
                <a:spcPts val="600"/>
              </a:spcAft>
            </a:pPr>
            <a:endParaRPr lang="en-US" sz="3200" b="1" dirty="0">
              <a:solidFill>
                <a:srgbClr val="00206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US" sz="3000" b="1" dirty="0">
                <a:solidFill>
                  <a:srgbClr val="00206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Physics Informed Neural Networks (PINNs) Approach to Volume Tracking in Multiphase Flows</a:t>
            </a:r>
            <a:endParaRPr lang="en-US" sz="3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S. M. Mahfuzul Hasan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solidFill>
                  <a:srgbClr val="00206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October 6, 2025</a:t>
            </a:r>
          </a:p>
        </p:txBody>
      </p:sp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A37D44-D4CF-2B1E-7F3C-DB294A82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1" y="5383925"/>
            <a:ext cx="3428998" cy="5486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8C514-0AFC-8849-06D5-709A14E2AB63}"/>
              </a:ext>
            </a:extLst>
          </p:cNvPr>
          <p:cNvSpPr txBox="1"/>
          <p:nvPr/>
        </p:nvSpPr>
        <p:spPr>
          <a:xfrm>
            <a:off x="9008433" y="7298035"/>
            <a:ext cx="134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1347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BCD2-8DA3-131B-E847-ED16020A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B8E5AE-56A0-1AB4-359F-F32B7DBCC007}"/>
              </a:ext>
            </a:extLst>
          </p:cNvPr>
          <p:cNvSpPr/>
          <p:nvPr/>
        </p:nvSpPr>
        <p:spPr>
          <a:xfrm>
            <a:off x="0" y="-19382"/>
            <a:ext cx="10363200" cy="13019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A very short background</a:t>
            </a:r>
          </a:p>
          <a:p>
            <a:r>
              <a:rPr lang="en-US" sz="42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solidFill>
                  <a:prstClr val="white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What is multiphase flow? What are the governing equations?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9F7BF-4C91-340A-2B6E-C4A4143B902D}"/>
              </a:ext>
            </a:extLst>
          </p:cNvPr>
          <p:cNvSpPr txBox="1"/>
          <p:nvPr/>
        </p:nvSpPr>
        <p:spPr>
          <a:xfrm>
            <a:off x="9021135" y="7310735"/>
            <a:ext cx="134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2/6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C472EC-5004-7B4C-F389-44CB1C3BC907}"/>
              </a:ext>
            </a:extLst>
          </p:cNvPr>
          <p:cNvGrpSpPr/>
          <p:nvPr/>
        </p:nvGrpSpPr>
        <p:grpSpPr>
          <a:xfrm>
            <a:off x="3914997" y="6217936"/>
            <a:ext cx="5964806" cy="1247299"/>
            <a:chOff x="3699083" y="5416631"/>
            <a:chExt cx="5964806" cy="1247299"/>
          </a:xfrm>
        </p:grpSpPr>
        <p:pic>
          <p:nvPicPr>
            <p:cNvPr id="17" name="Picture 16" descr="\documentclass{article}&#10;\usepackage{amsmath}&#10;\pagestyle{empty}&#10;\begin{document}&#10;&#10;\[\frac{\partial f}{\partial t} + \vec u \cdot \nabla f = 0\]&#10;&#10;&#10;\end{document}" title="IguanaTex Bitmap Display">
              <a:extLst>
                <a:ext uri="{FF2B5EF4-FFF2-40B4-BE49-F238E27FC236}">
                  <a16:creationId xmlns:a16="http://schemas.microsoft.com/office/drawing/2014/main" id="{26D147A4-0C61-D31C-96CB-C846CFA6AE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3816856" y="5919397"/>
              <a:ext cx="2496000" cy="74453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24975B-5F30-10F1-AEA6-845D24294DDE}"/>
                </a:ext>
              </a:extLst>
            </p:cNvPr>
            <p:cNvSpPr txBox="1"/>
            <p:nvPr/>
          </p:nvSpPr>
          <p:spPr>
            <a:xfrm>
              <a:off x="3699083" y="5416631"/>
              <a:ext cx="5964806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Advection equation for scalar transport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8AAD54-DCEF-6984-F1D5-BC84A9FB4ED6}"/>
              </a:ext>
            </a:extLst>
          </p:cNvPr>
          <p:cNvGrpSpPr/>
          <p:nvPr/>
        </p:nvGrpSpPr>
        <p:grpSpPr>
          <a:xfrm>
            <a:off x="204279" y="1349670"/>
            <a:ext cx="4145831" cy="4801131"/>
            <a:chOff x="3541245" y="1235946"/>
            <a:chExt cx="4145831" cy="4801131"/>
          </a:xfrm>
        </p:grpSpPr>
        <p:pic>
          <p:nvPicPr>
            <p:cNvPr id="25" name="Picture 24" descr="\documentclass{article}&#10;\usepackage{amsmath}&#10;\pagestyle{empty}&#10;\begin{document}&#10;&#10;\[&#10;f(\vec{x}) =&#10;\begin{cases}&#10;1, &amp; \vec{x} \in \text{Fluid 1},\\&#10;0, &amp; \vec{x} \in \text{Fluid 2}.&#10;\end{cases}&#10;\]&#10;&#10;&#10;&#10;\end{document}" title="IguanaTex Bitmap Display">
              <a:extLst>
                <a:ext uri="{FF2B5EF4-FFF2-40B4-BE49-F238E27FC236}">
                  <a16:creationId xmlns:a16="http://schemas.microsoft.com/office/drawing/2014/main" id="{2490493A-83E5-A4C4-5DE0-0E5C0BB991B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802276" y="4974677"/>
              <a:ext cx="3884800" cy="10624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6AC8E85-1842-3D6A-CD77-4B38D3368495}"/>
                </a:ext>
              </a:extLst>
            </p:cNvPr>
            <p:cNvGrpSpPr/>
            <p:nvPr/>
          </p:nvGrpSpPr>
          <p:grpSpPr>
            <a:xfrm>
              <a:off x="3541245" y="1235946"/>
              <a:ext cx="3981558" cy="3557872"/>
              <a:chOff x="3541245" y="1235946"/>
              <a:chExt cx="3981558" cy="3557872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5401C2F1-6B9C-B746-3E53-1FC8FBA23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245" y="1235946"/>
                <a:ext cx="3981558" cy="3557872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456CF5-C95C-70CE-6834-8B3776426470}"/>
                  </a:ext>
                </a:extLst>
              </p:cNvPr>
              <p:cNvSpPr txBox="1"/>
              <p:nvPr/>
            </p:nvSpPr>
            <p:spPr>
              <a:xfrm>
                <a:off x="3773119" y="3166255"/>
                <a:ext cx="14250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Fluid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875812-243F-E1C6-746A-80806D8CA626}"/>
                  </a:ext>
                </a:extLst>
              </p:cNvPr>
              <p:cNvSpPr txBox="1"/>
              <p:nvPr/>
            </p:nvSpPr>
            <p:spPr>
              <a:xfrm>
                <a:off x="5554924" y="1578363"/>
                <a:ext cx="1365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Fluid 2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34DC318-AC64-66EA-97B1-B58F4C338A52}"/>
                  </a:ext>
                </a:extLst>
              </p:cNvPr>
              <p:cNvGrpSpPr/>
              <p:nvPr/>
            </p:nvGrpSpPr>
            <p:grpSpPr>
              <a:xfrm>
                <a:off x="5554924" y="2298018"/>
                <a:ext cx="1738088" cy="753002"/>
                <a:chOff x="8705119" y="2357355"/>
                <a:chExt cx="1738088" cy="75300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774BA4-4D64-D2AD-3D87-AB8DBB104C6C}"/>
                    </a:ext>
                  </a:extLst>
                </p:cNvPr>
                <p:cNvSpPr txBox="1"/>
                <p:nvPr/>
              </p:nvSpPr>
              <p:spPr>
                <a:xfrm>
                  <a:off x="8856378" y="2357355"/>
                  <a:ext cx="15868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Interface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2003364-701F-D9AF-19DE-8C117B774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5119" y="2754056"/>
                  <a:ext cx="379504" cy="356301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FDD4DB-1681-B6B6-1A47-DAA760F119BD}"/>
              </a:ext>
            </a:extLst>
          </p:cNvPr>
          <p:cNvGrpSpPr/>
          <p:nvPr/>
        </p:nvGrpSpPr>
        <p:grpSpPr>
          <a:xfrm>
            <a:off x="4611141" y="1373818"/>
            <a:ext cx="5029200" cy="4665569"/>
            <a:chOff x="5334000" y="1257350"/>
            <a:chExt cx="5029200" cy="4665569"/>
          </a:xfrm>
        </p:grpSpPr>
        <p:pic>
          <p:nvPicPr>
            <p:cNvPr id="32" name="Picture 31" descr="\documentclass{article}&#10;\usepackage{amsmath}&#10;\pagestyle{empty}&#10;\begin{document}&#10;&#10;\[&#10;F = \frac{1}{V} \int_V f \, dV&#10;\]&#10;&#10;&#10;&#10;\end{document}" title="IguanaTex Bitmap Display">
              <a:extLst>
                <a:ext uri="{FF2B5EF4-FFF2-40B4-BE49-F238E27FC236}">
                  <a16:creationId xmlns:a16="http://schemas.microsoft.com/office/drawing/2014/main" id="{76A8AB3F-EC57-C843-D86D-96558C6F6D3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7848600" y="5112252"/>
              <a:ext cx="2395733" cy="81066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D133CE9-F7B9-2ECE-B15E-C90A452F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34000" y="1257350"/>
              <a:ext cx="5029200" cy="3463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6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2DF94-8EBE-DF23-245D-305BA6B8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4AC782-1F19-124C-F20F-2F83201D83AA}"/>
              </a:ext>
            </a:extLst>
          </p:cNvPr>
          <p:cNvSpPr/>
          <p:nvPr/>
        </p:nvSpPr>
        <p:spPr>
          <a:xfrm>
            <a:off x="0" y="-19382"/>
            <a:ext cx="10363200" cy="13019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Volume advection</a:t>
            </a:r>
          </a:p>
          <a:p>
            <a:r>
              <a:rPr lang="en-US" sz="42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solidFill>
                  <a:prstClr val="white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Interface reconstruction and flux calculation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11B52-A391-A316-607A-2F7435A9C5F6}"/>
              </a:ext>
            </a:extLst>
          </p:cNvPr>
          <p:cNvSpPr txBox="1"/>
          <p:nvPr/>
        </p:nvSpPr>
        <p:spPr>
          <a:xfrm>
            <a:off x="9021135" y="7310735"/>
            <a:ext cx="134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3/6</a:t>
            </a:r>
          </a:p>
        </p:txBody>
      </p:sp>
      <p:pic>
        <p:nvPicPr>
          <p:cNvPr id="35" name="Picture 34" descr="\documentclass{article}&#10;\usepackage{amsmath}&#10;\pagestyle{empty}&#10;\begin{document}&#10;&#10;$\vec n = \nabla F$&#10;&#10;&#10;\end{document}" title="IguanaTex Bitmap Display">
            <a:extLst>
              <a:ext uri="{FF2B5EF4-FFF2-40B4-BE49-F238E27FC236}">
                <a16:creationId xmlns:a16="http://schemas.microsoft.com/office/drawing/2014/main" id="{619AAE65-1A98-7281-59E2-CF6032EE54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400418" y="1931646"/>
            <a:ext cx="1237333" cy="266666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56ABE35-D243-6959-1273-59B31EE2CAB7}"/>
              </a:ext>
            </a:extLst>
          </p:cNvPr>
          <p:cNvGrpSpPr/>
          <p:nvPr/>
        </p:nvGrpSpPr>
        <p:grpSpPr>
          <a:xfrm>
            <a:off x="42386" y="2288853"/>
            <a:ext cx="3657600" cy="3252454"/>
            <a:chOff x="42386" y="2288853"/>
            <a:chExt cx="3657600" cy="325245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F4437A6-3FFE-A0AB-663A-D5ECB625DD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386" y="2288853"/>
              <a:ext cx="3657600" cy="3049232"/>
              <a:chOff x="927486" y="552936"/>
              <a:chExt cx="6184348" cy="5155707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6F97136-BDB3-4706-7207-E2369DC4461B}"/>
                  </a:ext>
                </a:extLst>
              </p:cNvPr>
              <p:cNvSpPr/>
              <p:nvPr/>
            </p:nvSpPr>
            <p:spPr>
              <a:xfrm>
                <a:off x="2234317" y="2894275"/>
                <a:ext cx="1781092" cy="1860605"/>
              </a:xfrm>
              <a:custGeom>
                <a:avLst/>
                <a:gdLst>
                  <a:gd name="connsiteX0" fmla="*/ 540688 w 1781092"/>
                  <a:gd name="connsiteY0" fmla="*/ 0 h 1860605"/>
                  <a:gd name="connsiteX1" fmla="*/ 0 w 1781092"/>
                  <a:gd name="connsiteY1" fmla="*/ 1860605 h 1860605"/>
                  <a:gd name="connsiteX2" fmla="*/ 1781092 w 1781092"/>
                  <a:gd name="connsiteY2" fmla="*/ 1447137 h 1860605"/>
                  <a:gd name="connsiteX3" fmla="*/ 540688 w 1781092"/>
                  <a:gd name="connsiteY3" fmla="*/ 0 h 1860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1092" h="1860605">
                    <a:moveTo>
                      <a:pt x="540688" y="0"/>
                    </a:moveTo>
                    <a:lnTo>
                      <a:pt x="0" y="1860605"/>
                    </a:lnTo>
                    <a:lnTo>
                      <a:pt x="1781092" y="1447137"/>
                    </a:lnTo>
                    <a:lnTo>
                      <a:pt x="540688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FEE90-82F6-7AA7-0E61-493629734C50}"/>
                  </a:ext>
                </a:extLst>
              </p:cNvPr>
              <p:cNvSpPr/>
              <p:nvPr/>
            </p:nvSpPr>
            <p:spPr>
              <a:xfrm>
                <a:off x="2777067" y="1456267"/>
                <a:ext cx="3276600" cy="2895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7A84528-342B-5789-2D61-85AD165A4461}"/>
                  </a:ext>
                </a:extLst>
              </p:cNvPr>
              <p:cNvSpPr/>
              <p:nvPr/>
            </p:nvSpPr>
            <p:spPr>
              <a:xfrm>
                <a:off x="1701801" y="2269067"/>
                <a:ext cx="3276600" cy="2895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B6FCD1E-CDED-C3DD-AF56-6E2264EC5F8C}"/>
                  </a:ext>
                </a:extLst>
              </p:cNvPr>
              <p:cNvCxnSpPr/>
              <p:nvPr/>
            </p:nvCxnSpPr>
            <p:spPr>
              <a:xfrm flipH="1">
                <a:off x="1701801" y="1456267"/>
                <a:ext cx="1075267" cy="8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EA04B5-47EC-695E-9F6C-354246263D6B}"/>
                  </a:ext>
                </a:extLst>
              </p:cNvPr>
              <p:cNvCxnSpPr/>
              <p:nvPr/>
            </p:nvCxnSpPr>
            <p:spPr>
              <a:xfrm flipH="1">
                <a:off x="4978400" y="1456267"/>
                <a:ext cx="1075267" cy="8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03D2075-D9E1-5E3B-E681-5B2AFD4996BE}"/>
                  </a:ext>
                </a:extLst>
              </p:cNvPr>
              <p:cNvCxnSpPr/>
              <p:nvPr/>
            </p:nvCxnSpPr>
            <p:spPr>
              <a:xfrm flipH="1">
                <a:off x="1701801" y="4351867"/>
                <a:ext cx="1075267" cy="8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F19F7A9-E494-B04B-DCB2-DF291F4330B8}"/>
                  </a:ext>
                </a:extLst>
              </p:cNvPr>
              <p:cNvCxnSpPr/>
              <p:nvPr/>
            </p:nvCxnSpPr>
            <p:spPr>
              <a:xfrm flipH="1">
                <a:off x="4978399" y="4351867"/>
                <a:ext cx="1075267" cy="8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3371668-ABCA-B8BE-DBEE-3CE231C86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2696" y="5164667"/>
                <a:ext cx="509105" cy="369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D5F782C-45A6-0602-90D2-E1206B95D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666" y="4351867"/>
                <a:ext cx="7049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FCE8420-CA0C-C6F0-A7A8-752FA76F06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77067" y="850790"/>
                <a:ext cx="0" cy="6054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73" descr="\documentclass{article}&#10;\usepackage{amsmath}&#10;\pagestyle{empty}&#10;\begin{document}&#10;&#10;$x_1$&#10;&#10;&#10;\end{document}" title="IguanaTex Bitmap Display">
                <a:extLst>
                  <a:ext uri="{FF2B5EF4-FFF2-40B4-BE49-F238E27FC236}">
                    <a16:creationId xmlns:a16="http://schemas.microsoft.com/office/drawing/2014/main" id="{CC4D9BD2-60E0-42CC-6BE4-A5C7675F4F3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8"/>
                </p:custDataLst>
              </p:nvPr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486" y="5534108"/>
                <a:ext cx="246629" cy="174535"/>
              </a:xfrm>
              <a:prstGeom prst="rect">
                <a:avLst/>
              </a:prstGeom>
            </p:spPr>
          </p:pic>
          <p:pic>
            <p:nvPicPr>
              <p:cNvPr id="75" name="Picture 74" descr="\documentclass{article}&#10;\usepackage{amsmath}&#10;\pagestyle{empty}&#10;\begin{document}&#10;&#10;$x_2$&#10;&#10;&#10;\end{document}" title="IguanaTex Bitmap Display">
                <a:extLst>
                  <a:ext uri="{FF2B5EF4-FFF2-40B4-BE49-F238E27FC236}">
                    <a16:creationId xmlns:a16="http://schemas.microsoft.com/office/drawing/2014/main" id="{0693D4DD-1A6A-5661-76A3-F2640AB9ADA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9"/>
                </p:custDataLst>
              </p:nvPr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448" y="4264599"/>
                <a:ext cx="253386" cy="174535"/>
              </a:xfrm>
              <a:prstGeom prst="rect">
                <a:avLst/>
              </a:prstGeom>
            </p:spPr>
          </p:pic>
          <p:pic>
            <p:nvPicPr>
              <p:cNvPr id="76" name="Picture 75" descr="\documentclass{article}&#10;\usepackage{amsmath}&#10;\pagestyle{empty}&#10;\begin{document}&#10;&#10;$x_3$&#10;&#10;&#10;\end{document}" title="IguanaTex Bitmap Display">
                <a:extLst>
                  <a:ext uri="{FF2B5EF4-FFF2-40B4-BE49-F238E27FC236}">
                    <a16:creationId xmlns:a16="http://schemas.microsoft.com/office/drawing/2014/main" id="{13817951-F49E-C0D3-3300-3C131412986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0"/>
                </p:custDataLst>
              </p:nvPr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3752" y="552936"/>
                <a:ext cx="255075" cy="178097"/>
              </a:xfrm>
              <a:prstGeom prst="rect">
                <a:avLst/>
              </a:prstGeom>
            </p:spPr>
          </p:pic>
          <p:pic>
            <p:nvPicPr>
              <p:cNvPr id="77" name="Picture 76" descr="\documentclass{article}&#10;\usepackage{amsmath}&#10;\pagestyle{empty}&#10;\begin{document}&#10;&#10;$H_1 (h_1, 0, 0)$&#10;&#10;&#10;\end{document}" title="IguanaTex Bitmap Display">
                <a:extLst>
                  <a:ext uri="{FF2B5EF4-FFF2-40B4-BE49-F238E27FC236}">
                    <a16:creationId xmlns:a16="http://schemas.microsoft.com/office/drawing/2014/main" id="{20B01CA1-74D0-01FE-5E50-12C5962582D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4317" y="4799654"/>
                <a:ext cx="986405" cy="216283"/>
              </a:xfrm>
              <a:prstGeom prst="rect">
                <a:avLst/>
              </a:prstGeom>
            </p:spPr>
          </p:pic>
          <p:pic>
            <p:nvPicPr>
              <p:cNvPr id="78" name="Picture 77" descr="\documentclass{article}&#10;\usepackage{amsmath}&#10;\pagestyle{empty}&#10;\begin{document}&#10;&#10;$H_2 (0, h_2, 0)$&#10;&#10;&#10;\end{document}" title="IguanaTex Bitmap Display">
                <a:extLst>
                  <a:ext uri="{FF2B5EF4-FFF2-40B4-BE49-F238E27FC236}">
                    <a16:creationId xmlns:a16="http://schemas.microsoft.com/office/drawing/2014/main" id="{97D28498-6240-C79C-BAB8-6C1A52A969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289" y="4027444"/>
                <a:ext cx="986405" cy="216283"/>
              </a:xfrm>
              <a:prstGeom prst="rect">
                <a:avLst/>
              </a:prstGeom>
            </p:spPr>
          </p:pic>
          <p:pic>
            <p:nvPicPr>
              <p:cNvPr id="79" name="Picture 78" descr="\documentclass{article}&#10;\usepackage{amsmath}&#10;\pagestyle{empty}&#10;\begin{document}&#10;&#10;$H_3 (0, 0, h_3)$&#10;&#10;&#10;\end{document}" title="IguanaTex Bitmap Display">
                <a:extLst>
                  <a:ext uri="{FF2B5EF4-FFF2-40B4-BE49-F238E27FC236}">
                    <a16:creationId xmlns:a16="http://schemas.microsoft.com/office/drawing/2014/main" id="{1E72A725-3ADE-F9BC-39FE-56A20CCD29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774" y="2655606"/>
                <a:ext cx="986405" cy="216283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FA9E5F-19ED-308D-AE1E-59DF25B0B5D3}"/>
                </a:ext>
              </a:extLst>
            </p:cNvPr>
            <p:cNvSpPr txBox="1"/>
            <p:nvPr/>
          </p:nvSpPr>
          <p:spPr>
            <a:xfrm>
              <a:off x="335847" y="5038541"/>
              <a:ext cx="1769371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Triangular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44028F9-D4FA-2FC3-84BA-27A800714C11}"/>
              </a:ext>
            </a:extLst>
          </p:cNvPr>
          <p:cNvGrpSpPr/>
          <p:nvPr/>
        </p:nvGrpSpPr>
        <p:grpSpPr>
          <a:xfrm>
            <a:off x="3202912" y="2313305"/>
            <a:ext cx="3657600" cy="3230576"/>
            <a:chOff x="3202912" y="2313305"/>
            <a:chExt cx="3657600" cy="323057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2B266A2-8C99-FAC7-8DB9-3C21C01D10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2912" y="2313305"/>
              <a:ext cx="3657600" cy="2822708"/>
              <a:chOff x="1186847" y="393911"/>
              <a:chExt cx="6855290" cy="5290487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FF04C44-5736-C6C9-AA3F-3D20D03A30E4}"/>
                  </a:ext>
                </a:extLst>
              </p:cNvPr>
              <p:cNvSpPr/>
              <p:nvPr/>
            </p:nvSpPr>
            <p:spPr>
              <a:xfrm>
                <a:off x="2631882" y="2210463"/>
                <a:ext cx="3951798" cy="2814761"/>
              </a:xfrm>
              <a:custGeom>
                <a:avLst/>
                <a:gdLst>
                  <a:gd name="connsiteX0" fmla="*/ 0 w 3951798"/>
                  <a:gd name="connsiteY0" fmla="*/ 2067339 h 2814761"/>
                  <a:gd name="connsiteX1" fmla="*/ 1073426 w 3951798"/>
                  <a:gd name="connsiteY1" fmla="*/ 0 h 2814761"/>
                  <a:gd name="connsiteX2" fmla="*/ 3951798 w 3951798"/>
                  <a:gd name="connsiteY2" fmla="*/ 1971923 h 2814761"/>
                  <a:gd name="connsiteX3" fmla="*/ 906448 w 3951798"/>
                  <a:gd name="connsiteY3" fmla="*/ 2814761 h 2814761"/>
                  <a:gd name="connsiteX4" fmla="*/ 0 w 3951798"/>
                  <a:gd name="connsiteY4" fmla="*/ 2067339 h 281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51798" h="2814761">
                    <a:moveTo>
                      <a:pt x="0" y="2067339"/>
                    </a:moveTo>
                    <a:lnTo>
                      <a:pt x="1073426" y="0"/>
                    </a:lnTo>
                    <a:lnTo>
                      <a:pt x="3951798" y="1971923"/>
                    </a:lnTo>
                    <a:lnTo>
                      <a:pt x="906448" y="2814761"/>
                    </a:lnTo>
                    <a:lnTo>
                      <a:pt x="0" y="2067339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4BD2EE9-C9A0-1025-3F77-5B9C30614B37}"/>
                  </a:ext>
                </a:extLst>
              </p:cNvPr>
              <p:cNvGrpSpPr/>
              <p:nvPr/>
            </p:nvGrpSpPr>
            <p:grpSpPr>
              <a:xfrm>
                <a:off x="1186847" y="393911"/>
                <a:ext cx="6855290" cy="5290487"/>
                <a:chOff x="256544" y="552936"/>
                <a:chExt cx="6855290" cy="529048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5219C43-5B7A-EF7B-F107-C6FB95AAB92D}"/>
                    </a:ext>
                  </a:extLst>
                </p:cNvPr>
                <p:cNvSpPr/>
                <p:nvPr/>
              </p:nvSpPr>
              <p:spPr>
                <a:xfrm>
                  <a:off x="2777067" y="1456267"/>
                  <a:ext cx="3276600" cy="28956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75C87A8-0235-ADD4-D579-BA1DC57EEEEF}"/>
                    </a:ext>
                  </a:extLst>
                </p:cNvPr>
                <p:cNvSpPr/>
                <p:nvPr/>
              </p:nvSpPr>
              <p:spPr>
                <a:xfrm>
                  <a:off x="1701801" y="2269067"/>
                  <a:ext cx="3276600" cy="28956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132E8DA-E1B7-7388-8B45-7A7ECCB03C6B}"/>
                    </a:ext>
                  </a:extLst>
                </p:cNvPr>
                <p:cNvCxnSpPr/>
                <p:nvPr/>
              </p:nvCxnSpPr>
              <p:spPr>
                <a:xfrm flipH="1">
                  <a:off x="1701801" y="1456267"/>
                  <a:ext cx="1075267" cy="8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DDC2F00-B7F8-D33A-D861-3221ED44ED29}"/>
                    </a:ext>
                  </a:extLst>
                </p:cNvPr>
                <p:cNvCxnSpPr/>
                <p:nvPr/>
              </p:nvCxnSpPr>
              <p:spPr>
                <a:xfrm flipH="1">
                  <a:off x="4978400" y="1456267"/>
                  <a:ext cx="1075267" cy="8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8E61F86-B8A8-6F79-D2F7-3D0F2705265A}"/>
                    </a:ext>
                  </a:extLst>
                </p:cNvPr>
                <p:cNvCxnSpPr/>
                <p:nvPr/>
              </p:nvCxnSpPr>
              <p:spPr>
                <a:xfrm flipH="1">
                  <a:off x="1701801" y="4351867"/>
                  <a:ext cx="1075267" cy="8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2102605-8C56-2056-F5FA-4943B4C8024E}"/>
                    </a:ext>
                  </a:extLst>
                </p:cNvPr>
                <p:cNvCxnSpPr/>
                <p:nvPr/>
              </p:nvCxnSpPr>
              <p:spPr>
                <a:xfrm flipH="1">
                  <a:off x="4978399" y="4351867"/>
                  <a:ext cx="1075267" cy="8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F2BAE3C3-64CE-F982-0A41-EA01CBB7B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958" y="5164667"/>
                  <a:ext cx="1041843" cy="6711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86CBC0AD-6CA5-E207-161D-B239500A6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66" y="4351867"/>
                  <a:ext cx="7049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1AFE75DD-1CFE-48FD-4A24-7DE842599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7067" y="850790"/>
                  <a:ext cx="0" cy="60547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6" name="Picture 95" descr="\documentclass{article}&#10;\usepackage{amsmath}&#10;\pagestyle{empty}&#10;\begin{document}&#10;&#10;$x_1$&#10;&#10;&#10;\end{document}" title="IguanaTex Bitmap Display">
                  <a:extLst>
                    <a:ext uri="{FF2B5EF4-FFF2-40B4-BE49-F238E27FC236}">
                      <a16:creationId xmlns:a16="http://schemas.microsoft.com/office/drawing/2014/main" id="{24036916-1557-8742-A558-2DAD7909C7E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544" y="5668888"/>
                  <a:ext cx="246629" cy="174535"/>
                </a:xfrm>
                <a:prstGeom prst="rect">
                  <a:avLst/>
                </a:prstGeom>
              </p:spPr>
            </p:pic>
            <p:pic>
              <p:nvPicPr>
                <p:cNvPr id="97" name="Picture 96" descr="\documentclass{article}&#10;\usepackage{amsmath}&#10;\pagestyle{empty}&#10;\begin{document}&#10;&#10;$x_2$&#10;&#10;&#10;\end{document}" title="IguanaTex Bitmap Display">
                  <a:extLst>
                    <a:ext uri="{FF2B5EF4-FFF2-40B4-BE49-F238E27FC236}">
                      <a16:creationId xmlns:a16="http://schemas.microsoft.com/office/drawing/2014/main" id="{9C3559FB-9413-85E2-F103-812B679088A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8448" y="4264599"/>
                  <a:ext cx="253386" cy="174535"/>
                </a:xfrm>
                <a:prstGeom prst="rect">
                  <a:avLst/>
                </a:prstGeom>
              </p:spPr>
            </p:pic>
            <p:pic>
              <p:nvPicPr>
                <p:cNvPr id="98" name="Picture 97" descr="\documentclass{article}&#10;\usepackage{amsmath}&#10;\pagestyle{empty}&#10;\begin{document}&#10;&#10;$x_3$&#10;&#10;&#10;\end{document}" title="IguanaTex Bitmap Display">
                  <a:extLst>
                    <a:ext uri="{FF2B5EF4-FFF2-40B4-BE49-F238E27FC236}">
                      <a16:creationId xmlns:a16="http://schemas.microsoft.com/office/drawing/2014/main" id="{392F2ABF-DC72-1C31-8A28-D8DA4FABA36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53752" y="552936"/>
                  <a:ext cx="255075" cy="178097"/>
                </a:xfrm>
                <a:prstGeom prst="rect">
                  <a:avLst/>
                </a:prstGeom>
              </p:spPr>
            </p:pic>
            <p:pic>
              <p:nvPicPr>
                <p:cNvPr id="99" name="Picture 98" descr="\documentclass{article}&#10;\usepackage{amsmath}&#10;\pagestyle{empty}&#10;\begin{document}&#10;&#10;$H_1 (h_1, 0, 0)$&#10;&#10;&#10;\end{document}" title="IguanaTex Bitmap Display">
                  <a:extLst>
                    <a:ext uri="{FF2B5EF4-FFF2-40B4-BE49-F238E27FC236}">
                      <a16:creationId xmlns:a16="http://schemas.microsoft.com/office/drawing/2014/main" id="{E0609BF0-E4B7-3843-9F5D-1DDA9A848B1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1272" y="5552979"/>
                  <a:ext cx="986405" cy="216283"/>
                </a:xfrm>
                <a:prstGeom prst="rect">
                  <a:avLst/>
                </a:prstGeom>
              </p:spPr>
            </p:pic>
            <p:pic>
              <p:nvPicPr>
                <p:cNvPr id="100" name="Picture 99" descr="\documentclass{article}&#10;\usepackage{amsmath}&#10;\pagestyle{empty}&#10;\begin{document}&#10;&#10;$H_3 (0, 0, h_3)$&#10;&#10;&#10;\end{document}" title="IguanaTex Bitmap Display">
                  <a:extLst>
                    <a:ext uri="{FF2B5EF4-FFF2-40B4-BE49-F238E27FC236}">
                      <a16:creationId xmlns:a16="http://schemas.microsoft.com/office/drawing/2014/main" id="{4338F902-C7D9-74F4-ADB6-6C3ED3A18CE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5554" y="2356334"/>
                  <a:ext cx="986405" cy="216283"/>
                </a:xfrm>
                <a:prstGeom prst="rect">
                  <a:avLst/>
                </a:prstGeom>
              </p:spPr>
            </p:pic>
            <p:pic>
              <p:nvPicPr>
                <p:cNvPr id="101" name="Picture 100" descr="\documentclass{article}&#10;\usepackage{amsmath}&#10;\pagestyle{empty}&#10;\begin{document}&#10;&#10;$H_2 (0, h_2, 0)$&#10;&#10;&#10;\end{document}" title="IguanaTex Bitmap Display">
                  <a:extLst>
                    <a:ext uri="{FF2B5EF4-FFF2-40B4-BE49-F238E27FC236}">
                      <a16:creationId xmlns:a16="http://schemas.microsoft.com/office/drawing/2014/main" id="{A21F6518-4C00-A6F4-FBAA-8B273211ACC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4435" y="4484938"/>
                  <a:ext cx="986405" cy="216283"/>
                </a:xfrm>
                <a:prstGeom prst="rect">
                  <a:avLst/>
                </a:prstGeom>
              </p:spPr>
            </p:pic>
          </p:grp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6089247-9CD7-D839-05DA-1523F5D53C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1575" y="4280109"/>
                <a:ext cx="500529" cy="1061131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C3B35B4-8B12-CAC0-9E12-A36F43C8A930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 flipH="1">
                <a:off x="2111182" y="5025224"/>
                <a:ext cx="1427148" cy="31601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85" name="Picture 84" descr="\documentclass{article}&#10;\usepackage{amsmath}&#10;\pagestyle{empty}&#10;\begin{document}&#10;&#10;$A (1, 0, a)$&#10;&#10;&#10;\end{document}" title="IguanaTex Bitmap Display">
                <a:extLst>
                  <a:ext uri="{FF2B5EF4-FFF2-40B4-BE49-F238E27FC236}">
                    <a16:creationId xmlns:a16="http://schemas.microsoft.com/office/drawing/2014/main" id="{245222A2-FCCD-7BC7-5B4C-865FDF0FCAF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52"/>
              <a:stretch>
                <a:fillRect/>
              </a:stretch>
            </p:blipFill>
            <p:spPr>
              <a:xfrm>
                <a:off x="1816368" y="4128334"/>
                <a:ext cx="778805" cy="216283"/>
              </a:xfrm>
              <a:prstGeom prst="rect">
                <a:avLst/>
              </a:prstGeom>
            </p:spPr>
          </p:pic>
          <p:pic>
            <p:nvPicPr>
              <p:cNvPr id="86" name="Picture 85" descr="\documentclass{article}&#10;\usepackage{amsmath}&#10;\pagestyle{empty}&#10;\begin{document}&#10;&#10;$B (1, b, 0)$&#10;&#10;&#10;\end{document}" title="IguanaTex Bitmap Display">
                <a:extLst>
                  <a:ext uri="{FF2B5EF4-FFF2-40B4-BE49-F238E27FC236}">
                    <a16:creationId xmlns:a16="http://schemas.microsoft.com/office/drawing/2014/main" id="{7EB04F87-5E45-630D-7379-60856229DAC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53"/>
              <a:stretch>
                <a:fillRect/>
              </a:stretch>
            </p:blipFill>
            <p:spPr>
              <a:xfrm>
                <a:off x="3558723" y="5106064"/>
                <a:ext cx="768978" cy="216283"/>
              </a:xfrm>
              <a:prstGeom prst="rect">
                <a:avLst/>
              </a:prstGeom>
            </p:spPr>
          </p:pic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079C10A-445C-D718-124E-167B8AFA2056}"/>
                </a:ext>
              </a:extLst>
            </p:cNvPr>
            <p:cNvSpPr txBox="1"/>
            <p:nvPr/>
          </p:nvSpPr>
          <p:spPr>
            <a:xfrm>
              <a:off x="3937848" y="5041115"/>
              <a:ext cx="2473882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Quadrilateral 1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01AE352-AC52-9F25-EFCF-C0FA5FA6E4B9}"/>
              </a:ext>
            </a:extLst>
          </p:cNvPr>
          <p:cNvGrpSpPr/>
          <p:nvPr/>
        </p:nvGrpSpPr>
        <p:grpSpPr>
          <a:xfrm>
            <a:off x="6686006" y="3943380"/>
            <a:ext cx="3657600" cy="2932145"/>
            <a:chOff x="6686006" y="3943380"/>
            <a:chExt cx="3657600" cy="293214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DC957D3-B527-2259-EF11-78A7E47B03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6006" y="3943380"/>
              <a:ext cx="3657600" cy="2498286"/>
              <a:chOff x="1186847" y="393911"/>
              <a:chExt cx="7745505" cy="529048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0E31CFA-2E10-B4CA-D014-4FA31ACAD376}"/>
                  </a:ext>
                </a:extLst>
              </p:cNvPr>
              <p:cNvSpPr/>
              <p:nvPr/>
            </p:nvSpPr>
            <p:spPr>
              <a:xfrm>
                <a:off x="2635250" y="2228850"/>
                <a:ext cx="4343400" cy="2787650"/>
              </a:xfrm>
              <a:custGeom>
                <a:avLst/>
                <a:gdLst>
                  <a:gd name="connsiteX0" fmla="*/ 0 w 4343400"/>
                  <a:gd name="connsiteY0" fmla="*/ 2057400 h 2787650"/>
                  <a:gd name="connsiteX1" fmla="*/ 1073150 w 4343400"/>
                  <a:gd name="connsiteY1" fmla="*/ 0 h 2787650"/>
                  <a:gd name="connsiteX2" fmla="*/ 4343400 w 4343400"/>
                  <a:gd name="connsiteY2" fmla="*/ 1282700 h 2787650"/>
                  <a:gd name="connsiteX3" fmla="*/ 3975100 w 4343400"/>
                  <a:gd name="connsiteY3" fmla="*/ 2228850 h 2787650"/>
                  <a:gd name="connsiteX4" fmla="*/ 914400 w 4343400"/>
                  <a:gd name="connsiteY4" fmla="*/ 2787650 h 2787650"/>
                  <a:gd name="connsiteX5" fmla="*/ 0 w 4343400"/>
                  <a:gd name="connsiteY5" fmla="*/ 2057400 h 278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43400" h="2787650">
                    <a:moveTo>
                      <a:pt x="0" y="2057400"/>
                    </a:moveTo>
                    <a:lnTo>
                      <a:pt x="1073150" y="0"/>
                    </a:lnTo>
                    <a:lnTo>
                      <a:pt x="4343400" y="1282700"/>
                    </a:lnTo>
                    <a:lnTo>
                      <a:pt x="3975100" y="2228850"/>
                    </a:lnTo>
                    <a:lnTo>
                      <a:pt x="914400" y="2787650"/>
                    </a:lnTo>
                    <a:lnTo>
                      <a:pt x="0" y="205740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67B1BF0-A76E-BF3C-2280-10BDFBA4CB4E}"/>
                  </a:ext>
                </a:extLst>
              </p:cNvPr>
              <p:cNvGrpSpPr/>
              <p:nvPr/>
            </p:nvGrpSpPr>
            <p:grpSpPr>
              <a:xfrm>
                <a:off x="1186847" y="393911"/>
                <a:ext cx="7745505" cy="5290487"/>
                <a:chOff x="1186847" y="393911"/>
                <a:chExt cx="7745505" cy="5290487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9063834-CCD2-628E-4EC6-EBE7BF3B10B2}"/>
                    </a:ext>
                  </a:extLst>
                </p:cNvPr>
                <p:cNvGrpSpPr/>
                <p:nvPr/>
              </p:nvGrpSpPr>
              <p:grpSpPr>
                <a:xfrm>
                  <a:off x="1186847" y="393911"/>
                  <a:ext cx="7745505" cy="5290487"/>
                  <a:chOff x="256544" y="552936"/>
                  <a:chExt cx="7745505" cy="5290487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A2C67142-A4A9-F501-E4A5-31A76874A281}"/>
                      </a:ext>
                    </a:extLst>
                  </p:cNvPr>
                  <p:cNvSpPr/>
                  <p:nvPr/>
                </p:nvSpPr>
                <p:spPr>
                  <a:xfrm>
                    <a:off x="2777067" y="1456267"/>
                    <a:ext cx="3276600" cy="2895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7EEC6A55-C30E-50AF-E073-25AFE3D449A5}"/>
                      </a:ext>
                    </a:extLst>
                  </p:cNvPr>
                  <p:cNvSpPr/>
                  <p:nvPr/>
                </p:nvSpPr>
                <p:spPr>
                  <a:xfrm>
                    <a:off x="1701801" y="2269067"/>
                    <a:ext cx="3276600" cy="2895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09219F50-BA27-56B6-814B-F8B7222DB6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01801" y="14562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896993FC-590A-2140-10C5-0FBA8B4B211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78400" y="14562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5975D5B-8701-7B47-F72F-D7773319CA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01801" y="43518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00B5C26D-3332-1A43-9535-5D5B0A2BABB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78399" y="43518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C0ADAC88-2AD5-E351-E4B3-EBDB1C52C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958" y="5164667"/>
                    <a:ext cx="1041843" cy="6711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421BDEDC-F98F-D065-ACFD-A43C858EE2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3666" y="4343143"/>
                    <a:ext cx="1455181" cy="872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14263998-87FE-F894-21C9-E83E5B7979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77067" y="850790"/>
                    <a:ext cx="0" cy="60547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5" name="Picture 124" descr="\documentclass{article}&#10;\usepackage{amsmath}&#10;\pagestyle{empty}&#10;\begin{document}&#10;&#10;$x_1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11DBC9C3-DFA1-B0C7-E208-4F661A59B824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4"/>
                    </p:custDataLst>
                  </p:nvPr>
                </p:nvPicPr>
                <p:blipFill>
                  <a:blip r:embed="rId4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6544" y="5668888"/>
                    <a:ext cx="246629" cy="174535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 descr="\documentclass{article}&#10;\usepackage{amsmath}&#10;\pagestyle{empty}&#10;\begin{document}&#10;&#10;$x_2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3DF8DE4D-307F-405C-2C6B-AB4D86D37ABC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5"/>
                    </p:custDataLst>
                  </p:nvPr>
                </p:nvPicPr>
                <p:blipFill>
                  <a:blip r:embed="rId4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20626" y="4306260"/>
                    <a:ext cx="253386" cy="17453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 descr="\documentclass{article}&#10;\usepackage{amsmath}&#10;\pagestyle{empty}&#10;\begin{document}&#10;&#10;$x_3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80C7C39D-4304-5819-4569-F83C6D5B057F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6"/>
                    </p:custDataLst>
                  </p:nvPr>
                </p:nvPicPr>
                <p:blipFill>
                  <a:blip r:embed="rId4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53752" y="552936"/>
                    <a:ext cx="255075" cy="178097"/>
                  </a:xfrm>
                  <a:prstGeom prst="rect">
                    <a:avLst/>
                  </a:prstGeom>
                </p:spPr>
              </p:pic>
              <p:pic>
                <p:nvPicPr>
                  <p:cNvPr id="128" name="Picture 127" descr="\documentclass{article}&#10;\usepackage{amsmath}&#10;\pagestyle{empty}&#10;\begin{document}&#10;&#10;$H_1 (h_1, 0, 0)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B4928152-5A32-2171-B915-0E0391D06177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7"/>
                    </p:custDataLst>
                  </p:nvPr>
                </p:nvPicPr>
                <p:blipFill>
                  <a:blip r:embed="rId4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1272" y="5552979"/>
                    <a:ext cx="986405" cy="216283"/>
                  </a:xfrm>
                  <a:prstGeom prst="rect">
                    <a:avLst/>
                  </a:prstGeom>
                </p:spPr>
              </p:pic>
              <p:pic>
                <p:nvPicPr>
                  <p:cNvPr id="129" name="Picture 128" descr="\documentclass{article}&#10;\usepackage{amsmath}&#10;\pagestyle{empty}&#10;\begin{document}&#10;&#10;$H_3 (0, 0, h_3)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A012E04B-B946-F1E4-FF26-36D8793C2FF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5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05554" y="2356334"/>
                    <a:ext cx="986405" cy="216283"/>
                  </a:xfrm>
                  <a:prstGeom prst="rect">
                    <a:avLst/>
                  </a:prstGeom>
                </p:spPr>
              </p:pic>
              <p:pic>
                <p:nvPicPr>
                  <p:cNvPr id="130" name="Picture 129" descr="\documentclass{article}&#10;\usepackage{amsmath}&#10;\pagestyle{empty}&#10;\begin{document}&#10;&#10;$H_2 (0, h_2, 0)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512A5D0E-405B-2DCD-F614-75726CEDBE20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9"/>
                    </p:custDataLst>
                  </p:nvPr>
                </p:nvPicPr>
                <p:blipFill>
                  <a:blip r:embed="rId5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5644" y="3992988"/>
                    <a:ext cx="986405" cy="21628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A0359908-DC47-9474-52CE-625661A37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31575" y="4280109"/>
                  <a:ext cx="500529" cy="1061131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1C9528C-87EB-FC39-903F-C87A8260E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1182" y="5025224"/>
                  <a:ext cx="1427148" cy="316016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113" descr="\documentclass{article}&#10;\usepackage{amsmath}&#10;\pagestyle{empty}&#10;\begin{document}&#10;&#10;$A (1, 0, a)$&#10;&#10;&#10;\end{document}" title="IguanaTex Bitmap Display">
                  <a:extLst>
                    <a:ext uri="{FF2B5EF4-FFF2-40B4-BE49-F238E27FC236}">
                      <a16:creationId xmlns:a16="http://schemas.microsoft.com/office/drawing/2014/main" id="{73CD5FE9-6E47-C994-503D-9961E7CC43A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2"/>
                  </p:custDataLst>
                </p:nvPr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16368" y="4128334"/>
                  <a:ext cx="778805" cy="216283"/>
                </a:xfrm>
                <a:prstGeom prst="rect">
                  <a:avLst/>
                </a:prstGeom>
              </p:spPr>
            </p:pic>
            <p:pic>
              <p:nvPicPr>
                <p:cNvPr id="115" name="Picture 114" descr="\documentclass{article}&#10;\usepackage{amsmath}&#10;\pagestyle{empty}&#10;\begin{document}&#10;&#10;$B (1, b, 0)$&#10;&#10;&#10;\end{document}" title="IguanaTex Bitmap Display">
                  <a:extLst>
                    <a:ext uri="{FF2B5EF4-FFF2-40B4-BE49-F238E27FC236}">
                      <a16:creationId xmlns:a16="http://schemas.microsoft.com/office/drawing/2014/main" id="{E6FB13AD-BA77-D9FB-2BE9-702FEBFFFD6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8723" y="5106064"/>
                  <a:ext cx="768978" cy="216283"/>
                </a:xfrm>
                <a:prstGeom prst="rect">
                  <a:avLst/>
                </a:prstGeom>
              </p:spPr>
            </p:pic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5CB8881-7D56-B428-CCAE-1DD6DDB253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5749" y="3528965"/>
                <a:ext cx="1063487" cy="66387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F08ECD1-EAB8-0D45-E12D-B5D09FD79121}"/>
                  </a:ext>
                </a:extLst>
              </p:cNvPr>
              <p:cNvCxnSpPr>
                <a:cxnSpLocks/>
                <a:endCxn id="105" idx="3"/>
              </p:cNvCxnSpPr>
              <p:nvPr/>
            </p:nvCxnSpPr>
            <p:spPr>
              <a:xfrm flipH="1">
                <a:off x="6610350" y="4196144"/>
                <a:ext cx="1448886" cy="26155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09" name="Picture 108" descr="\documentclass{article}&#10;\usepackage{amsmath}&#10;\pagestyle{empty}&#10;\begin{document}&#10;&#10;$C (c, 1, 0)$&#10;&#10;&#10;\end{document}" title="IguanaTex Bitmap Display">
                <a:extLst>
                  <a:ext uri="{FF2B5EF4-FFF2-40B4-BE49-F238E27FC236}">
                    <a16:creationId xmlns:a16="http://schemas.microsoft.com/office/drawing/2014/main" id="{DC62E50F-AD1C-E1C3-ED48-BF78346C37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54"/>
              <a:stretch>
                <a:fillRect/>
              </a:stretch>
            </p:blipFill>
            <p:spPr>
              <a:xfrm>
                <a:off x="6647281" y="4515388"/>
                <a:ext cx="762836" cy="216283"/>
              </a:xfrm>
              <a:prstGeom prst="rect">
                <a:avLst/>
              </a:prstGeom>
            </p:spPr>
          </p:pic>
          <p:pic>
            <p:nvPicPr>
              <p:cNvPr id="110" name="Picture 109" descr="\documentclass{article}&#10;\usepackage{amsmath}&#10;\pagestyle{empty}&#10;\begin{document}&#10;&#10;$E (0, 1, e)$&#10;&#10;&#10;\end{document}" title="IguanaTex Bitmap Display">
                <a:extLst>
                  <a:ext uri="{FF2B5EF4-FFF2-40B4-BE49-F238E27FC236}">
                    <a16:creationId xmlns:a16="http://schemas.microsoft.com/office/drawing/2014/main" id="{669D2514-DBBD-C8EB-0E90-8818AA20FE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>
                <a:off x="7063759" y="3320860"/>
                <a:ext cx="772663" cy="216283"/>
              </a:xfrm>
              <a:prstGeom prst="rect">
                <a:avLst/>
              </a:prstGeom>
            </p:spPr>
          </p:pic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5D7453-057F-9714-A1A8-CAE3095CBAB8}"/>
                </a:ext>
              </a:extLst>
            </p:cNvPr>
            <p:cNvSpPr txBox="1"/>
            <p:nvPr/>
          </p:nvSpPr>
          <p:spPr>
            <a:xfrm>
              <a:off x="7583999" y="6372759"/>
              <a:ext cx="2473882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Pentagonal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403EEB-522A-374B-8454-FCF443647D8B}"/>
              </a:ext>
            </a:extLst>
          </p:cNvPr>
          <p:cNvGrpSpPr/>
          <p:nvPr/>
        </p:nvGrpSpPr>
        <p:grpSpPr>
          <a:xfrm>
            <a:off x="270701" y="1380807"/>
            <a:ext cx="9198252" cy="2604356"/>
            <a:chOff x="270701" y="1380807"/>
            <a:chExt cx="9198252" cy="2604356"/>
          </a:xfrm>
        </p:grpSpPr>
        <p:pic>
          <p:nvPicPr>
            <p:cNvPr id="4" name="Picture 3" descr="\documentclass{article}&#10;\usepackage{amsmath}&#10;\pagestyle{empty}&#10;\begin{document}&#10;&#10;$\vec n \cdot \vec x = \alpha$&#10;&#10;&#10;\end{document}" title="IguanaTex Bitmap Display">
              <a:extLst>
                <a:ext uri="{FF2B5EF4-FFF2-40B4-BE49-F238E27FC236}">
                  <a16:creationId xmlns:a16="http://schemas.microsoft.com/office/drawing/2014/main" id="{CE824068-9833-84EC-4D1E-5A049BED68B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56"/>
            <a:stretch>
              <a:fillRect/>
            </a:stretch>
          </p:blipFill>
          <p:spPr>
            <a:xfrm>
              <a:off x="944153" y="1955685"/>
              <a:ext cx="1348267" cy="2581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AB5609-ACF4-107B-4A7B-149AC7CDD9EA}"/>
                </a:ext>
              </a:extLst>
            </p:cNvPr>
            <p:cNvSpPr txBox="1"/>
            <p:nvPr/>
          </p:nvSpPr>
          <p:spPr>
            <a:xfrm>
              <a:off x="270701" y="1380807"/>
              <a:ext cx="6297782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Piecewise linear interface reconstruction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A4D4BF9-7C2B-BF73-1AF9-911FD0E03A73}"/>
                </a:ext>
              </a:extLst>
            </p:cNvPr>
            <p:cNvGrpSpPr/>
            <p:nvPr/>
          </p:nvGrpSpPr>
          <p:grpSpPr>
            <a:xfrm>
              <a:off x="6948967" y="1463942"/>
              <a:ext cx="2519986" cy="2521221"/>
              <a:chOff x="6948967" y="1463942"/>
              <a:chExt cx="2519986" cy="252122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887868C-10C9-1125-480A-9B0F7F85FE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8967" y="1463942"/>
                <a:ext cx="2286000" cy="2047105"/>
                <a:chOff x="2011145" y="674688"/>
                <a:chExt cx="5319958" cy="4764004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BC7FFF0-F91A-54C9-4B1F-2830CD0CE5D3}"/>
                    </a:ext>
                  </a:extLst>
                </p:cNvPr>
                <p:cNvSpPr/>
                <p:nvPr/>
              </p:nvSpPr>
              <p:spPr>
                <a:xfrm>
                  <a:off x="2011145" y="1896080"/>
                  <a:ext cx="5316923" cy="2332096"/>
                </a:xfrm>
                <a:custGeom>
                  <a:avLst/>
                  <a:gdLst>
                    <a:gd name="connsiteX0" fmla="*/ 0 w 4363570"/>
                    <a:gd name="connsiteY0" fmla="*/ 853888 h 1815352"/>
                    <a:gd name="connsiteX1" fmla="*/ 3281082 w 4363570"/>
                    <a:gd name="connsiteY1" fmla="*/ 1815352 h 1815352"/>
                    <a:gd name="connsiteX2" fmla="*/ 4363570 w 4363570"/>
                    <a:gd name="connsiteY2" fmla="*/ 954741 h 1815352"/>
                    <a:gd name="connsiteX3" fmla="*/ 1089212 w 4363570"/>
                    <a:gd name="connsiteY3" fmla="*/ 0 h 1815352"/>
                    <a:gd name="connsiteX4" fmla="*/ 0 w 4363570"/>
                    <a:gd name="connsiteY4" fmla="*/ 853888 h 1815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63570" h="1815352">
                      <a:moveTo>
                        <a:pt x="0" y="853888"/>
                      </a:moveTo>
                      <a:lnTo>
                        <a:pt x="3281082" y="1815352"/>
                      </a:lnTo>
                      <a:lnTo>
                        <a:pt x="4363570" y="954741"/>
                      </a:lnTo>
                      <a:lnTo>
                        <a:pt x="1089212" y="0"/>
                      </a:lnTo>
                      <a:lnTo>
                        <a:pt x="0" y="85388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B3BA7F8-5000-E8B2-F3A2-0A9601F67F06}"/>
                    </a:ext>
                  </a:extLst>
                </p:cNvPr>
                <p:cNvSpPr/>
                <p:nvPr/>
              </p:nvSpPr>
              <p:spPr>
                <a:xfrm>
                  <a:off x="3338631" y="674688"/>
                  <a:ext cx="3992472" cy="371983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29A2DFD-F4C3-67B6-FAD9-03F6E62A432B}"/>
                    </a:ext>
                  </a:extLst>
                </p:cNvPr>
                <p:cNvSpPr/>
                <p:nvPr/>
              </p:nvSpPr>
              <p:spPr>
                <a:xfrm>
                  <a:off x="2028441" y="1718853"/>
                  <a:ext cx="3992472" cy="371983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F8030D2-5E7B-6B37-1738-7E6CF8F117D5}"/>
                    </a:ext>
                  </a:extLst>
                </p:cNvPr>
                <p:cNvCxnSpPr/>
                <p:nvPr/>
              </p:nvCxnSpPr>
              <p:spPr>
                <a:xfrm flipH="1">
                  <a:off x="2028441" y="674688"/>
                  <a:ext cx="1310191" cy="1044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BBB42DF-1CBA-9D8C-1492-F0B04541F795}"/>
                    </a:ext>
                  </a:extLst>
                </p:cNvPr>
                <p:cNvCxnSpPr/>
                <p:nvPr/>
              </p:nvCxnSpPr>
              <p:spPr>
                <a:xfrm flipH="1">
                  <a:off x="6020912" y="674688"/>
                  <a:ext cx="1310191" cy="1044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8BE802-F1E0-917D-2911-BCE1A9B351C3}"/>
                    </a:ext>
                  </a:extLst>
                </p:cNvPr>
                <p:cNvCxnSpPr/>
                <p:nvPr/>
              </p:nvCxnSpPr>
              <p:spPr>
                <a:xfrm flipH="1">
                  <a:off x="2028441" y="4394527"/>
                  <a:ext cx="1310191" cy="1044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AD7C280-4C2F-BAF0-F600-FD87020C234D}"/>
                    </a:ext>
                  </a:extLst>
                </p:cNvPr>
                <p:cNvCxnSpPr/>
                <p:nvPr/>
              </p:nvCxnSpPr>
              <p:spPr>
                <a:xfrm flipH="1">
                  <a:off x="6020910" y="4394527"/>
                  <a:ext cx="1310191" cy="104416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0F62186-A150-76BE-4863-010B8D135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08163" y="2120651"/>
                  <a:ext cx="827441" cy="85510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10914826-0FFB-318E-FBC5-EE21B1B69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5596" y="2975753"/>
                  <a:ext cx="1269077" cy="14187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F5A0E50-15B9-3CD2-241E-02D37B33E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1668" y="3323009"/>
                  <a:ext cx="2160086" cy="10715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5B49122D-3EA2-B4BF-8D0E-56C26F3F9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4371" y="2992391"/>
                  <a:ext cx="897382" cy="32769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5" name="Picture 54" descr="\documentclass{article}&#10;\usepackage{amsmath}&#10;\pagestyle{empty}&#10;\begin{document}&#10;&#10;$\vec n$&#10;&#10;&#10;\end{document}" title="IguanaTex Bitmap Display">
                  <a:extLst>
                    <a:ext uri="{FF2B5EF4-FFF2-40B4-BE49-F238E27FC236}">
                      <a16:creationId xmlns:a16="http://schemas.microsoft.com/office/drawing/2014/main" id="{CDD3C58B-098A-C3A8-9FA7-2986FDB235D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5721" y="1896080"/>
                  <a:ext cx="174772" cy="232249"/>
                </a:xfrm>
                <a:prstGeom prst="rect">
                  <a:avLst/>
                </a:prstGeom>
              </p:spPr>
            </p:pic>
            <p:pic>
              <p:nvPicPr>
                <p:cNvPr id="56" name="Picture 55" descr="\documentclass{article}&#10;\usepackage{amsmath}&#10;\pagestyle{empty}&#10;\begin{document}&#10;&#10;\[\vec {x_0}\]&#10;&#10;&#10;\end{document}" title="IguanaTex Bitmap Display">
                  <a:extLst>
                    <a:ext uri="{FF2B5EF4-FFF2-40B4-BE49-F238E27FC236}">
                      <a16:creationId xmlns:a16="http://schemas.microsoft.com/office/drawing/2014/main" id="{462F9BDA-43C0-63BC-D84A-00D53362F0C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20002" y="3151838"/>
                  <a:ext cx="255075" cy="260022"/>
                </a:xfrm>
                <a:prstGeom prst="rect">
                  <a:avLst/>
                </a:prstGeom>
              </p:spPr>
            </p:pic>
            <p:pic>
              <p:nvPicPr>
                <p:cNvPr id="61" name="Picture 60" descr="\documentclass{article}&#10;\usepackage{amsmath}&#10;\pagestyle{empty}&#10;\begin{document}&#10;&#10;$\vec {x}$&#10;&#10;&#10;\end{document}" title="IguanaTex Bitmap Display">
                  <a:extLst>
                    <a:ext uri="{FF2B5EF4-FFF2-40B4-BE49-F238E27FC236}">
                      <a16:creationId xmlns:a16="http://schemas.microsoft.com/office/drawing/2014/main" id="{6F105E2E-3940-74DF-014C-F58D9B567D1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77131" y="3603749"/>
                  <a:ext cx="188424" cy="245279"/>
                </a:xfrm>
                <a:prstGeom prst="rect">
                  <a:avLst/>
                </a:prstGeom>
              </p:spPr>
            </p:pic>
            <p:pic>
              <p:nvPicPr>
                <p:cNvPr id="62" name="Picture 61" descr="\documentclass{article}&#10;\usepackage{amsmath}&#10;\pagestyle{empty}&#10;\begin{document}&#10;&#10;$\vec {x} - \vec {x_0}$&#10;&#10;&#10;\end{document}" title="IguanaTex Bitmap Display">
                  <a:extLst>
                    <a:ext uri="{FF2B5EF4-FFF2-40B4-BE49-F238E27FC236}">
                      <a16:creationId xmlns:a16="http://schemas.microsoft.com/office/drawing/2014/main" id="{3EE9989D-39C3-319A-2B3D-00E3A82F03D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9"/>
                  </p:custDataLst>
                </p:nvPr>
              </p:nvPicPr>
              <p:blipFill>
                <a:blip r:embed="rId60"/>
                <a:stretch>
                  <a:fillRect/>
                </a:stretch>
              </p:blipFill>
              <p:spPr>
                <a:xfrm rot="1228937">
                  <a:off x="4802138" y="2843304"/>
                  <a:ext cx="712109" cy="244129"/>
                </a:xfrm>
                <a:prstGeom prst="rect">
                  <a:avLst/>
                </a:prstGeom>
              </p:spPr>
            </p:pic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AE74E2F-F999-7177-DD7D-C487A758E6D5}"/>
                  </a:ext>
                </a:extLst>
              </p:cNvPr>
              <p:cNvSpPr txBox="1"/>
              <p:nvPr/>
            </p:nvSpPr>
            <p:spPr>
              <a:xfrm>
                <a:off x="6995071" y="3482397"/>
                <a:ext cx="2473882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67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Quadrilateral 2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193B967-286F-5B65-93C2-8F35A5F1718E}"/>
              </a:ext>
            </a:extLst>
          </p:cNvPr>
          <p:cNvGrpSpPr/>
          <p:nvPr/>
        </p:nvGrpSpPr>
        <p:grpSpPr>
          <a:xfrm>
            <a:off x="1783260" y="5087360"/>
            <a:ext cx="5135284" cy="2665061"/>
            <a:chOff x="1698289" y="5077550"/>
            <a:chExt cx="5135284" cy="266506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16596EF5-B494-1871-491D-4DB74FE7AE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98289" y="5077550"/>
              <a:ext cx="3657600" cy="2612193"/>
              <a:chOff x="1186847" y="152695"/>
              <a:chExt cx="7745505" cy="5531703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94B6ABA-1BD8-2E43-7AEB-D488A906FB59}"/>
                  </a:ext>
                </a:extLst>
              </p:cNvPr>
              <p:cNvSpPr/>
              <p:nvPr/>
            </p:nvSpPr>
            <p:spPr>
              <a:xfrm>
                <a:off x="2624777" y="1297242"/>
                <a:ext cx="4370824" cy="3727982"/>
              </a:xfrm>
              <a:custGeom>
                <a:avLst/>
                <a:gdLst>
                  <a:gd name="connsiteX0" fmla="*/ 0 w 4381500"/>
                  <a:gd name="connsiteY0" fmla="*/ 2965450 h 3708400"/>
                  <a:gd name="connsiteX1" fmla="*/ 774700 w 4381500"/>
                  <a:gd name="connsiteY1" fmla="*/ 222250 h 3708400"/>
                  <a:gd name="connsiteX2" fmla="*/ 1752600 w 4381500"/>
                  <a:gd name="connsiteY2" fmla="*/ 0 h 3708400"/>
                  <a:gd name="connsiteX3" fmla="*/ 4381500 w 4381500"/>
                  <a:gd name="connsiteY3" fmla="*/ 2241550 h 3708400"/>
                  <a:gd name="connsiteX4" fmla="*/ 3981450 w 4381500"/>
                  <a:gd name="connsiteY4" fmla="*/ 3155950 h 3708400"/>
                  <a:gd name="connsiteX5" fmla="*/ 908050 w 4381500"/>
                  <a:gd name="connsiteY5" fmla="*/ 3708400 h 3708400"/>
                  <a:gd name="connsiteX6" fmla="*/ 0 w 4381500"/>
                  <a:gd name="connsiteY6" fmla="*/ 2965450 h 370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81500" h="3708400">
                    <a:moveTo>
                      <a:pt x="0" y="2965450"/>
                    </a:moveTo>
                    <a:lnTo>
                      <a:pt x="774700" y="222250"/>
                    </a:lnTo>
                    <a:lnTo>
                      <a:pt x="1752600" y="0"/>
                    </a:lnTo>
                    <a:lnTo>
                      <a:pt x="4381500" y="2241550"/>
                    </a:lnTo>
                    <a:lnTo>
                      <a:pt x="3981450" y="3155950"/>
                    </a:lnTo>
                    <a:lnTo>
                      <a:pt x="908050" y="3708400"/>
                    </a:lnTo>
                    <a:lnTo>
                      <a:pt x="0" y="296545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8F6762A-C9D1-2A5B-98BA-353107C73DFF}"/>
                  </a:ext>
                </a:extLst>
              </p:cNvPr>
              <p:cNvGrpSpPr/>
              <p:nvPr/>
            </p:nvGrpSpPr>
            <p:grpSpPr>
              <a:xfrm>
                <a:off x="1186847" y="152695"/>
                <a:ext cx="7745505" cy="5531703"/>
                <a:chOff x="1186847" y="152695"/>
                <a:chExt cx="7745505" cy="5531703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934022A-E332-6E27-8448-B2CB71ED3BEE}"/>
                    </a:ext>
                  </a:extLst>
                </p:cNvPr>
                <p:cNvGrpSpPr/>
                <p:nvPr/>
              </p:nvGrpSpPr>
              <p:grpSpPr>
                <a:xfrm>
                  <a:off x="1186847" y="152695"/>
                  <a:ext cx="7745505" cy="5531703"/>
                  <a:chOff x="256544" y="311720"/>
                  <a:chExt cx="7745505" cy="5531703"/>
                </a:xfrm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5385BA22-BECB-DE9B-6552-7855ABE1813C}"/>
                      </a:ext>
                    </a:extLst>
                  </p:cNvPr>
                  <p:cNvSpPr/>
                  <p:nvPr/>
                </p:nvSpPr>
                <p:spPr>
                  <a:xfrm>
                    <a:off x="2777067" y="1456267"/>
                    <a:ext cx="3276600" cy="2895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D4877D1-59E9-8B40-D83D-D4AC9D66B89D}"/>
                      </a:ext>
                    </a:extLst>
                  </p:cNvPr>
                  <p:cNvSpPr/>
                  <p:nvPr/>
                </p:nvSpPr>
                <p:spPr>
                  <a:xfrm>
                    <a:off x="1701801" y="2269067"/>
                    <a:ext cx="3276600" cy="28956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772E2651-1143-490B-F488-2ADD4EA63E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01801" y="14562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BCDEB567-32FF-44EE-F38F-D7EDA23972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78400" y="14562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5B0F6A73-9A4B-96BD-7FA9-E67592552B2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701801" y="43518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580EB13-884F-F1DE-B23E-4C6D1A03E46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978399" y="4351867"/>
                    <a:ext cx="1075267" cy="8128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>
                    <a:extLst>
                      <a:ext uri="{FF2B5EF4-FFF2-40B4-BE49-F238E27FC236}">
                        <a16:creationId xmlns:a16="http://schemas.microsoft.com/office/drawing/2014/main" id="{95C3EF29-A1E1-78E8-021F-546AA8A5C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958" y="5164667"/>
                    <a:ext cx="1041843" cy="6711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BD1C95FF-8A69-3012-D879-95EDE8FDC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3666" y="4343143"/>
                    <a:ext cx="1455181" cy="872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>
                    <a:extLst>
                      <a:ext uri="{FF2B5EF4-FFF2-40B4-BE49-F238E27FC236}">
                        <a16:creationId xmlns:a16="http://schemas.microsoft.com/office/drawing/2014/main" id="{76D69F22-0494-809D-008A-C73831C772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775285" y="495030"/>
                    <a:ext cx="0" cy="96123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57" name="Picture 156" descr="\documentclass{article}&#10;\usepackage{amsmath}&#10;\pagestyle{empty}&#10;\begin{document}&#10;&#10;$x_1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019052C5-205D-6BD1-3CD3-D16586439D00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4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6544" y="5668888"/>
                    <a:ext cx="246629" cy="174535"/>
                  </a:xfrm>
                  <a:prstGeom prst="rect">
                    <a:avLst/>
                  </a:prstGeom>
                </p:spPr>
              </p:pic>
              <p:pic>
                <p:nvPicPr>
                  <p:cNvPr id="158" name="Picture 157" descr="\documentclass{article}&#10;\usepackage{amsmath}&#10;\pagestyle{empty}&#10;\begin{document}&#10;&#10;$x_2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D3C33661-836D-4367-C7CD-6F269743FA7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4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20626" y="4306260"/>
                    <a:ext cx="253386" cy="174535"/>
                  </a:xfrm>
                  <a:prstGeom prst="rect">
                    <a:avLst/>
                  </a:prstGeom>
                </p:spPr>
              </p:pic>
              <p:pic>
                <p:nvPicPr>
                  <p:cNvPr id="159" name="Picture 158" descr="\documentclass{article}&#10;\usepackage{amsmath}&#10;\pagestyle{empty}&#10;\begin{document}&#10;&#10;$x_3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B5DF9CAD-89DA-D78E-45FD-6F4D79FCC3D8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1"/>
                    </p:custDataLst>
                  </p:nvPr>
                </p:nvPicPr>
                <p:blipFill>
                  <a:blip r:embed="rId4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64421" y="311720"/>
                    <a:ext cx="255075" cy="178097"/>
                  </a:xfrm>
                  <a:prstGeom prst="rect">
                    <a:avLst/>
                  </a:prstGeom>
                </p:spPr>
              </p:pic>
              <p:pic>
                <p:nvPicPr>
                  <p:cNvPr id="160" name="Picture 159" descr="\documentclass{article}&#10;\usepackage{amsmath}&#10;\pagestyle{empty}&#10;\begin{document}&#10;&#10;$H_1 (h_1, 0, 0)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6AEE30C2-5E62-967E-ECC7-8FE6F79194F4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2"/>
                    </p:custDataLst>
                  </p:nvPr>
                </p:nvPicPr>
                <p:blipFill>
                  <a:blip r:embed="rId4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01272" y="5552979"/>
                    <a:ext cx="986405" cy="216283"/>
                  </a:xfrm>
                  <a:prstGeom prst="rect">
                    <a:avLst/>
                  </a:prstGeom>
                </p:spPr>
              </p:pic>
              <p:pic>
                <p:nvPicPr>
                  <p:cNvPr id="161" name="Picture 160" descr="\documentclass{article}&#10;\usepackage{amsmath}&#10;\pagestyle{empty}&#10;\begin{document}&#10;&#10;$H_3 (0, 0, h_3)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5201FB25-2BAC-F540-6CA2-BB57589B99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5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4474" y="709894"/>
                    <a:ext cx="986405" cy="216283"/>
                  </a:xfrm>
                  <a:prstGeom prst="rect">
                    <a:avLst/>
                  </a:prstGeom>
                </p:spPr>
              </p:pic>
              <p:pic>
                <p:nvPicPr>
                  <p:cNvPr id="162" name="Picture 161" descr="\documentclass{article}&#10;\usepackage{amsmath}&#10;\pagestyle{empty}&#10;\begin{document}&#10;&#10;$H_2 (0, h_2, 0)$&#10;&#10;&#10;\end{document}" title="IguanaTex Bitmap Display">
                    <a:extLst>
                      <a:ext uri="{FF2B5EF4-FFF2-40B4-BE49-F238E27FC236}">
                        <a16:creationId xmlns:a16="http://schemas.microsoft.com/office/drawing/2014/main" id="{8E577D57-267E-8F6F-C6D7-25EDFFC86424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5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5644" y="3992988"/>
                    <a:ext cx="986405" cy="216283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5BF8D12-F697-C42E-DC27-29EBA9DCE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31575" y="4267200"/>
                  <a:ext cx="493202" cy="1074040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775C562-CDD9-87D9-81BF-6CE6B94B9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1182" y="5025224"/>
                  <a:ext cx="1427148" cy="316016"/>
                </a:xfrm>
                <a:prstGeom prst="line">
                  <a:avLst/>
                </a:prstGeom>
                <a:ln w="2857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Picture 145" descr="\documentclass{article}&#10;\usepackage{amsmath}&#10;\pagestyle{empty}&#10;\begin{document}&#10;&#10;$A (1, 0, a)$&#10;&#10;&#10;\end{document}" title="IguanaTex Bitmap Display">
                  <a:extLst>
                    <a:ext uri="{FF2B5EF4-FFF2-40B4-BE49-F238E27FC236}">
                      <a16:creationId xmlns:a16="http://schemas.microsoft.com/office/drawing/2014/main" id="{5E0313F2-D572-BBB0-5610-6DE4583E0FC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16368" y="4128334"/>
                  <a:ext cx="778805" cy="216283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\documentclass{article}&#10;\usepackage{amsmath}&#10;\pagestyle{empty}&#10;\begin{document}&#10;&#10;$B (1, b, 0)$&#10;&#10;&#10;\end{document}" title="IguanaTex Bitmap Display">
                  <a:extLst>
                    <a:ext uri="{FF2B5EF4-FFF2-40B4-BE49-F238E27FC236}">
                      <a16:creationId xmlns:a16="http://schemas.microsoft.com/office/drawing/2014/main" id="{EDF7B583-71AC-7A2E-E504-F4CA9D8BE6D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8723" y="5106064"/>
                  <a:ext cx="768978" cy="216283"/>
                </a:xfrm>
                <a:prstGeom prst="rect">
                  <a:avLst/>
                </a:prstGeom>
              </p:spPr>
            </p:pic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20423D5-59FE-2F19-1569-769ED30D09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95749" y="3528965"/>
                <a:ext cx="1063487" cy="66387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C51FB6E-600B-1EBA-3BDD-5EA16E635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350" y="4196144"/>
                <a:ext cx="1448886" cy="26155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37" name="Picture 136" descr="\documentclass{article}&#10;\usepackage{amsmath}&#10;\pagestyle{empty}&#10;\begin{document}&#10;&#10;$C (c, 1, 0)$&#10;&#10;&#10;\end{document}" title="IguanaTex Bitmap Display">
                <a:extLst>
                  <a:ext uri="{FF2B5EF4-FFF2-40B4-BE49-F238E27FC236}">
                    <a16:creationId xmlns:a16="http://schemas.microsoft.com/office/drawing/2014/main" id="{98A64D10-8339-87E9-F3C7-3776383314B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54"/>
              <a:stretch>
                <a:fillRect/>
              </a:stretch>
            </p:blipFill>
            <p:spPr>
              <a:xfrm>
                <a:off x="6647281" y="4515388"/>
                <a:ext cx="762836" cy="216283"/>
              </a:xfrm>
              <a:prstGeom prst="rect">
                <a:avLst/>
              </a:prstGeom>
            </p:spPr>
          </p:pic>
          <p:pic>
            <p:nvPicPr>
              <p:cNvPr id="138" name="Picture 137" descr="\documentclass{article}&#10;\usepackage{amsmath}&#10;\pagestyle{empty}&#10;\begin{document}&#10;&#10;$E (0, 1, e)$&#10;&#10;&#10;\end{document}" title="IguanaTex Bitmap Display">
                <a:extLst>
                  <a:ext uri="{FF2B5EF4-FFF2-40B4-BE49-F238E27FC236}">
                    <a16:creationId xmlns:a16="http://schemas.microsoft.com/office/drawing/2014/main" id="{31DE94F1-EE09-BD74-C70A-C13FA5276A1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>
                <a:off x="7063759" y="3320860"/>
                <a:ext cx="772663" cy="216283"/>
              </a:xfrm>
              <a:prstGeom prst="rect">
                <a:avLst/>
              </a:prstGeom>
            </p:spPr>
          </p:pic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F5CD96C-B074-65DC-4283-2D59E8D9A653}"/>
                  </a:ext>
                </a:extLst>
              </p:cNvPr>
              <p:cNvCxnSpPr>
                <a:cxnSpLocks/>
                <a:endCxn id="133" idx="1"/>
              </p:cNvCxnSpPr>
              <p:nvPr/>
            </p:nvCxnSpPr>
            <p:spPr>
              <a:xfrm flipH="1">
                <a:off x="3397589" y="570451"/>
                <a:ext cx="307999" cy="950215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F4C4E8F-4C3B-3895-B119-51FAECD0A647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 flipH="1" flipV="1">
                <a:off x="3735192" y="631231"/>
                <a:ext cx="637915" cy="666011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141" name="Picture 140" descr="\documentclass{article}&#10;\usepackage{amsmath}&#10;\pagestyle{empty}&#10;\begin{document}&#10;&#10;$G (0, g, 1)$&#10;&#10;&#10;\end{document}" title="IguanaTex Bitmap Display">
                <a:extLst>
                  <a:ext uri="{FF2B5EF4-FFF2-40B4-BE49-F238E27FC236}">
                    <a16:creationId xmlns:a16="http://schemas.microsoft.com/office/drawing/2014/main" id="{2DFA3224-5F09-CF2D-7BFB-802ACD8DB5F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1"/>
              <a:stretch>
                <a:fillRect/>
              </a:stretch>
            </p:blipFill>
            <p:spPr>
              <a:xfrm>
                <a:off x="4471073" y="1045559"/>
                <a:ext cx="778805" cy="216283"/>
              </a:xfrm>
              <a:prstGeom prst="rect">
                <a:avLst/>
              </a:prstGeom>
            </p:spPr>
          </p:pic>
          <p:pic>
            <p:nvPicPr>
              <p:cNvPr id="142" name="Picture 141" descr="\documentclass{article}&#10;\usepackage{amsmath}&#10;\pagestyle{empty}&#10;\begin{document}&#10;&#10;$H (h, 0, 1)$&#10;&#10;&#10;\end{document}" title="IguanaTex Bitmap Display">
                <a:extLst>
                  <a:ext uri="{FF2B5EF4-FFF2-40B4-BE49-F238E27FC236}">
                    <a16:creationId xmlns:a16="http://schemas.microsoft.com/office/drawing/2014/main" id="{F0A76131-3A83-2CE1-6576-7FBE09A90EE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62"/>
              <a:stretch>
                <a:fillRect/>
              </a:stretch>
            </p:blipFill>
            <p:spPr>
              <a:xfrm>
                <a:off x="2514819" y="1367952"/>
                <a:ext cx="819342" cy="216283"/>
              </a:xfrm>
              <a:prstGeom prst="rect">
                <a:avLst/>
              </a:prstGeom>
            </p:spPr>
          </p:pic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1A83C7-4F1D-33F7-5F2F-BD7D939F43BF}"/>
                </a:ext>
              </a:extLst>
            </p:cNvPr>
            <p:cNvSpPr txBox="1"/>
            <p:nvPr/>
          </p:nvSpPr>
          <p:spPr>
            <a:xfrm>
              <a:off x="4769573" y="7239845"/>
              <a:ext cx="2064000" cy="50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Hexagonal</a:t>
              </a:r>
            </a:p>
          </p:txBody>
        </p:sp>
      </p:grpSp>
      <p:pic>
        <p:nvPicPr>
          <p:cNvPr id="174" name="Picture 173" descr="\documentclass{article}&#10;\usepackage{amsmath}&#10;\pagestyle{empty}&#10;\begin{document}&#10;&#10;&#10;$\boxed{V(\alpha) = F}$&#10;&#10;\end{document}" title="IguanaTex Bitmap Display">
            <a:extLst>
              <a:ext uri="{FF2B5EF4-FFF2-40B4-BE49-F238E27FC236}">
                <a16:creationId xmlns:a16="http://schemas.microsoft.com/office/drawing/2014/main" id="{85374C1F-F9D2-AF8E-2A98-C882A65F4D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3"/>
          <a:stretch>
            <a:fillRect/>
          </a:stretch>
        </p:blipFill>
        <p:spPr>
          <a:xfrm>
            <a:off x="199239" y="6074140"/>
            <a:ext cx="1779200" cy="5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54813-05BC-DBC0-C833-DCFA13D0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2F97A3-405F-AB29-731F-EF81805B7935}"/>
              </a:ext>
            </a:extLst>
          </p:cNvPr>
          <p:cNvSpPr/>
          <p:nvPr/>
        </p:nvSpPr>
        <p:spPr>
          <a:xfrm>
            <a:off x="0" y="-19382"/>
            <a:ext cx="10363200" cy="13019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Volume advection</a:t>
            </a:r>
          </a:p>
          <a:p>
            <a:r>
              <a:rPr lang="en-US" sz="42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solidFill>
                  <a:prstClr val="white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Interface reconstruction and flux calculation cont’d…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765B0-27C3-7266-00EA-67E1240F6A85}"/>
              </a:ext>
            </a:extLst>
          </p:cNvPr>
          <p:cNvSpPr txBox="1"/>
          <p:nvPr/>
        </p:nvSpPr>
        <p:spPr>
          <a:xfrm>
            <a:off x="9021135" y="7310735"/>
            <a:ext cx="134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4/6</a:t>
            </a:r>
          </a:p>
        </p:txBody>
      </p:sp>
      <p:pic>
        <p:nvPicPr>
          <p:cNvPr id="33" name="Picture 32" descr="\documentclass{article}&#10;\usepackage{amsmath}&#10;\pagestyle{empty}&#10;\begin{document}&#10;&#10;&#10;$ F = \frac{\textit{Total flux}}{V}$&#10;&#10;\end{document}" title="IguanaTex Bitmap Display">
            <a:extLst>
              <a:ext uri="{FF2B5EF4-FFF2-40B4-BE49-F238E27FC236}">
                <a16:creationId xmlns:a16="http://schemas.microsoft.com/office/drawing/2014/main" id="{50433BFC-88D0-7DF8-E75B-6B9C27A1C9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09310" y="4632991"/>
            <a:ext cx="2022401" cy="458668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320F61B-64C8-2443-629F-2680C2A11FB7}"/>
              </a:ext>
            </a:extLst>
          </p:cNvPr>
          <p:cNvGrpSpPr/>
          <p:nvPr/>
        </p:nvGrpSpPr>
        <p:grpSpPr>
          <a:xfrm>
            <a:off x="0" y="1380807"/>
            <a:ext cx="10222191" cy="6045628"/>
            <a:chOff x="0" y="1380807"/>
            <a:chExt cx="10222191" cy="60456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12D6A8-268D-4351-36CD-C4A644B3493B}"/>
                </a:ext>
              </a:extLst>
            </p:cNvPr>
            <p:cNvSpPr txBox="1"/>
            <p:nvPr/>
          </p:nvSpPr>
          <p:spPr>
            <a:xfrm>
              <a:off x="0" y="1380807"/>
              <a:ext cx="10051806" cy="147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667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Flux calculation</a:t>
              </a:r>
            </a:p>
            <a:p>
              <a:pPr marL="457200" indent="-4572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667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After interface reconstruction, flux calculation is done by splitting the fluxes along each dimensional direction.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0FF3B7C-30F2-A6D1-EEF6-4E1E91322983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071927" y="3079798"/>
              <a:ext cx="5150264" cy="4346637"/>
              <a:chOff x="5071927" y="3079798"/>
              <a:chExt cx="5150264" cy="4346637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C1CCA68-4535-666C-A5AB-9F2BBFA5BAF9}"/>
                  </a:ext>
                </a:extLst>
              </p:cNvPr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5071927" y="3079798"/>
                <a:ext cx="5150264" cy="4346637"/>
                <a:chOff x="5071927" y="3079798"/>
                <a:chExt cx="5150264" cy="434663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B6762DDC-B9C5-178B-9D27-9EE27F6710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71927" y="3079799"/>
                  <a:ext cx="4197206" cy="3888588"/>
                </a:xfrm>
                <a:prstGeom prst="rect">
                  <a:avLst/>
                </a:prstGeom>
              </p:spPr>
            </p:pic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786021A8-ED1E-37ED-D5FF-76546BC70DF6}"/>
                    </a:ext>
                  </a:extLst>
                </p:cNvPr>
                <p:cNvSpPr/>
                <p:nvPr/>
              </p:nvSpPr>
              <p:spPr>
                <a:xfrm>
                  <a:off x="8973098" y="4811814"/>
                  <a:ext cx="936407" cy="480329"/>
                </a:xfrm>
                <a:prstGeom prst="rightArrow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52177F5-6370-FF10-AA7C-362F19A64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0921" y="7093328"/>
                  <a:ext cx="110821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1" name="Picture 20" descr="\documentclass{article}&#10;\usepackage{amsmath}&#10;\pagestyle{empty}&#10;\begin{document}&#10;&#10;$ 0 &lt; F &lt;1$&#10;&#10;&#10;\end{document}" title="IguanaTex Bitmap Display">
                  <a:extLst>
                    <a:ext uri="{FF2B5EF4-FFF2-40B4-BE49-F238E27FC236}">
                      <a16:creationId xmlns:a16="http://schemas.microsoft.com/office/drawing/2014/main" id="{12719759-F121-6ACB-8E31-4311BC1CBA2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0465" y="4836082"/>
                  <a:ext cx="1410085" cy="23501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\documentclass{article}&#10;\usepackage{amsmath}&#10;\pagestyle{empty}&#10;\begin{document}&#10;&#10;&#10;$u\Delta t$&#10;&#10;\end{document}" title="IguanaTex Bitmap Display">
                  <a:extLst>
                    <a:ext uri="{FF2B5EF4-FFF2-40B4-BE49-F238E27FC236}">
                      <a16:creationId xmlns:a16="http://schemas.microsoft.com/office/drawing/2014/main" id="{10D6590D-DF4A-8774-7203-8FA22A8BDC8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46480" y="7189463"/>
                  <a:ext cx="556200" cy="236972"/>
                </a:xfrm>
                <a:prstGeom prst="rect">
                  <a:avLst/>
                </a:prstGeom>
              </p:spPr>
            </p:pic>
            <p:pic>
              <p:nvPicPr>
                <p:cNvPr id="176" name="Picture 175" descr="\documentclass{article}&#10;\usepackage{amsmath}&#10;\pagestyle{empty}&#10;\begin{document}&#10;&#10;&#10;$u$&#10;&#10;\end{document}" title="IguanaTex Bitmap Display">
                  <a:extLst>
                    <a:ext uri="{FF2B5EF4-FFF2-40B4-BE49-F238E27FC236}">
                      <a16:creationId xmlns:a16="http://schemas.microsoft.com/office/drawing/2014/main" id="{CC7723FA-1332-F11C-2E5B-6629E0FC67E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51806" y="4994716"/>
                  <a:ext cx="170385" cy="146884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BF053EA-5AC1-7AFB-7F22-6C5C3480AEF6}"/>
                    </a:ext>
                  </a:extLst>
                </p:cNvPr>
                <p:cNvSpPr/>
                <p:nvPr/>
              </p:nvSpPr>
              <p:spPr>
                <a:xfrm>
                  <a:off x="8160921" y="3079798"/>
                  <a:ext cx="1108212" cy="388858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295A2F0-7F2E-4CB7-D545-0265080FB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8502" y="3420093"/>
                <a:ext cx="974387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A192BC-3DF3-147E-3130-207320A16139}"/>
                  </a:ext>
                </a:extLst>
              </p:cNvPr>
              <p:cNvSpPr txBox="1"/>
              <p:nvPr/>
            </p:nvSpPr>
            <p:spPr>
              <a:xfrm>
                <a:off x="5785375" y="3518366"/>
                <a:ext cx="14250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Fluid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79689D6-81C2-45A3-FDA3-8406B087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639" y="3420093"/>
                <a:ext cx="974387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F438B4-12BE-4A57-92BC-33EE313FF192}"/>
                  </a:ext>
                </a:extLst>
              </p:cNvPr>
              <p:cNvSpPr txBox="1"/>
              <p:nvPr/>
            </p:nvSpPr>
            <p:spPr>
              <a:xfrm>
                <a:off x="7642151" y="3442863"/>
                <a:ext cx="14250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Fluid 2</a:t>
                </a:r>
              </a:p>
            </p:txBody>
          </p:sp>
        </p:grp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EC334D36-563C-983D-7747-93B6049750CB}"/>
              </a:ext>
            </a:extLst>
          </p:cNvPr>
          <p:cNvSpPr txBox="1"/>
          <p:nvPr/>
        </p:nvSpPr>
        <p:spPr>
          <a:xfrm>
            <a:off x="-19181" y="2891094"/>
            <a:ext cx="5480462" cy="132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doing flux calculation in</a:t>
            </a:r>
          </a:p>
          <a:p>
            <a:pPr lvl="1"/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all the directions, total </a:t>
            </a:r>
          </a:p>
          <a:p>
            <a:pPr lvl="1">
              <a:spcAft>
                <a:spcPts val="1200"/>
              </a:spcAft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flux for a cell is computed.</a:t>
            </a:r>
          </a:p>
        </p:txBody>
      </p:sp>
    </p:spTree>
    <p:extLst>
      <p:ext uri="{BB962C8B-B14F-4D97-AF65-F5344CB8AC3E}">
        <p14:creationId xmlns:p14="http://schemas.microsoft.com/office/powerpoint/2010/main" val="13890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AF19-B6EF-9BFB-5EFE-8E4993BE9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644C0E-8E43-4DE5-2DDB-F48634467423}"/>
              </a:ext>
            </a:extLst>
          </p:cNvPr>
          <p:cNvSpPr/>
          <p:nvPr/>
        </p:nvSpPr>
        <p:spPr>
          <a:xfrm>
            <a:off x="0" y="-19382"/>
            <a:ext cx="10363200" cy="13019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Alternate strategy</a:t>
            </a:r>
          </a:p>
          <a:p>
            <a:r>
              <a:rPr lang="en-US" sz="42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solidFill>
                  <a:prstClr val="white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Machine Learning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C1298-7E50-E949-84C9-310167AB9524}"/>
              </a:ext>
            </a:extLst>
          </p:cNvPr>
          <p:cNvSpPr txBox="1"/>
          <p:nvPr/>
        </p:nvSpPr>
        <p:spPr>
          <a:xfrm>
            <a:off x="9021135" y="7310735"/>
            <a:ext cx="134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5/6</a:t>
            </a:r>
          </a:p>
        </p:txBody>
      </p:sp>
      <p:pic>
        <p:nvPicPr>
          <p:cNvPr id="8" name="Picture 7" descr="\documentclass{article}&#10;\usepackage{amsmath}&#10;\pagestyle{empty}&#10;\begin{document}&#10;&#10;\[&#10;\begin{aligned}&#10;F_{i,j}^{n+1} = g\!\big(&#10;&amp;F_{i-1,j+1}^{n},\, F_{i,j+1}^{n},\, F_{i+1,j+1}^{n},\, F_{i-1,j}^{n},\\&#10;&amp;F_{i,j}^{n},\, F_{i+1,j}^{n},\, F_{i-1,j-1}^{n},\, F_{i,j-1}^{n},\\&#10;&amp;F_{i+1,j-1}^{n},\, u_{i,j}^{n}\frac{\Delta t}{\Delta x},\, v_{i,j}^{n}\frac{\Delta t}{\Delta y}&#10;\big)&#10;\end{aligned}&#10;\]&#10;&#10;&#10;&#10;&#10;\end{document}" title="IguanaTex Bitmap Display">
            <a:extLst>
              <a:ext uri="{FF2B5EF4-FFF2-40B4-BE49-F238E27FC236}">
                <a16:creationId xmlns:a16="http://schemas.microsoft.com/office/drawing/2014/main" id="{EE5460C9-FAE8-3C14-BF88-F0753BFE7B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2176" y="3604718"/>
            <a:ext cx="6698667" cy="197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C4F997-F20D-7139-DDCD-22E89CC26DD7}"/>
              </a:ext>
            </a:extLst>
          </p:cNvPr>
          <p:cNvSpPr txBox="1"/>
          <p:nvPr/>
        </p:nvSpPr>
        <p:spPr>
          <a:xfrm>
            <a:off x="-1" y="6387405"/>
            <a:ext cx="10034649" cy="91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7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Though this approach provided 4x speedup, it could not give the accuracy of the traditional Volume-of-Fluid (</a:t>
            </a:r>
            <a:r>
              <a:rPr lang="en-US" sz="267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VoF</a:t>
            </a:r>
            <a:r>
              <a:rPr lang="en-US" sz="267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method.</a:t>
            </a:r>
            <a:endParaRPr lang="en-US" sz="2670" dirty="0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45568D-E829-32A0-C234-44216ED9E33F}"/>
              </a:ext>
            </a:extLst>
          </p:cNvPr>
          <p:cNvGrpSpPr/>
          <p:nvPr/>
        </p:nvGrpSpPr>
        <p:grpSpPr>
          <a:xfrm>
            <a:off x="-1" y="1380807"/>
            <a:ext cx="10409754" cy="5010786"/>
            <a:chOff x="-1" y="1380807"/>
            <a:chExt cx="10409754" cy="50107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4DC35B-F42A-7C25-47DC-9A7A533CF2F6}"/>
                </a:ext>
              </a:extLst>
            </p:cNvPr>
            <p:cNvGrpSpPr/>
            <p:nvPr/>
          </p:nvGrpSpPr>
          <p:grpSpPr>
            <a:xfrm>
              <a:off x="-1" y="1380807"/>
              <a:ext cx="10409754" cy="5010786"/>
              <a:chOff x="-1" y="1380807"/>
              <a:chExt cx="10409754" cy="501078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69A84-CB3B-87F0-E056-100F382208DB}"/>
                  </a:ext>
                </a:extLst>
              </p:cNvPr>
              <p:cNvSpPr txBox="1"/>
              <p:nvPr/>
            </p:nvSpPr>
            <p:spPr>
              <a:xfrm>
                <a:off x="-1" y="1380807"/>
                <a:ext cx="10177153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667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 data-driven method was applied to bypass those two steps to directly predict </a:t>
                </a:r>
                <a:r>
                  <a:rPr lang="en-US" sz="2667" dirty="0"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F</a:t>
                </a:r>
                <a:r>
                  <a:rPr lang="en-US" sz="2667" baseline="30000" dirty="0"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n</a:t>
                </a:r>
                <a:r>
                  <a:rPr lang="en-US" sz="2667" baseline="30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+1 </a:t>
                </a:r>
                <a:r>
                  <a:rPr lang="en-US" sz="2667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from </a:t>
                </a:r>
                <a:r>
                  <a:rPr lang="en-US" sz="2667" dirty="0" err="1"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F</a:t>
                </a:r>
                <a:r>
                  <a:rPr lang="en-US" sz="2667" baseline="30000" dirty="0" err="1"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n</a:t>
                </a:r>
                <a:r>
                  <a:rPr lang="en-US" sz="2667" baseline="30000" dirty="0">
                    <a:latin typeface="CMU Classical Serif" panose="02000603000000000000" pitchFamily="2" charset="0"/>
                    <a:ea typeface="CMU Classical Serif" panose="02000603000000000000" pitchFamily="2" charset="0"/>
                    <a:cs typeface="CMU Classical Serif" panose="02000603000000000000" pitchFamily="2" charset="0"/>
                  </a:rPr>
                  <a:t> </a:t>
                </a:r>
                <a:r>
                  <a:rPr lang="en-US" sz="2667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using a </a:t>
                </a:r>
                <a:r>
                  <a:rPr lang="en-US" sz="2667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grid search</a:t>
                </a:r>
                <a:r>
                  <a:rPr lang="en-US" sz="2667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method to find an optimal NN configuration using MATLAB’s Deep Learning Toolbox around 3×3 stencils of the targeted cell.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FBACD48-E032-03D8-A9F3-810E5C7CD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3411" y="3014123"/>
                <a:ext cx="3366342" cy="337747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BE408B-4C10-D342-1755-A10A36D86A2A}"/>
                </a:ext>
              </a:extLst>
            </p:cNvPr>
            <p:cNvSpPr txBox="1"/>
            <p:nvPr/>
          </p:nvSpPr>
          <p:spPr>
            <a:xfrm>
              <a:off x="7404450" y="3114871"/>
              <a:ext cx="3005303" cy="380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70" u="sng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[1] Mak and </a:t>
              </a:r>
              <a:r>
                <a:rPr lang="en-US" sz="1870" u="sng" dirty="0" err="1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Raessi</a:t>
              </a:r>
              <a:r>
                <a:rPr lang="en-US" sz="1870" u="sng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(2025)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6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BF207-A603-CCCE-9159-B1912C1A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6694C7-2F3E-06F1-A630-0C33676A7683}"/>
              </a:ext>
            </a:extLst>
          </p:cNvPr>
          <p:cNvSpPr/>
          <p:nvPr/>
        </p:nvSpPr>
        <p:spPr>
          <a:xfrm>
            <a:off x="0" y="-19382"/>
            <a:ext cx="10363200" cy="13019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Alternate strategy</a:t>
            </a:r>
          </a:p>
          <a:p>
            <a:r>
              <a:rPr lang="en-US" sz="4267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</a:t>
            </a:r>
            <a:r>
              <a:rPr lang="en-US" sz="2400" dirty="0">
                <a:solidFill>
                  <a:prstClr val="white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Implementation of PINNs</a:t>
            </a: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219C9-AF3B-91CD-C46B-C82B9BF3AAC5}"/>
              </a:ext>
            </a:extLst>
          </p:cNvPr>
          <p:cNvSpPr txBox="1"/>
          <p:nvPr/>
        </p:nvSpPr>
        <p:spPr>
          <a:xfrm>
            <a:off x="9021135" y="7310735"/>
            <a:ext cx="134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6/6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C553-F764-7DF6-526D-3BB82D9E5D25}"/>
              </a:ext>
            </a:extLst>
          </p:cNvPr>
          <p:cNvSpPr txBox="1"/>
          <p:nvPr/>
        </p:nvSpPr>
        <p:spPr>
          <a:xfrm>
            <a:off x="186047" y="1282535"/>
            <a:ext cx="10177153" cy="229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67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Aim: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explore the possibility of attaining the accuracy and robustness of the tradition </a:t>
            </a:r>
            <a:r>
              <a:rPr lang="en-US" sz="2667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VoF</a:t>
            </a: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for test cases like translation and rotation.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keep the speedup superior to traditional </a:t>
            </a:r>
            <a:r>
              <a:rPr lang="en-US" sz="2667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VoF</a:t>
            </a: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0D288-4E12-F5CB-C64A-4376087E3DBB}"/>
              </a:ext>
            </a:extLst>
          </p:cNvPr>
          <p:cNvSpPr txBox="1"/>
          <p:nvPr/>
        </p:nvSpPr>
        <p:spPr>
          <a:xfrm>
            <a:off x="93023" y="3636790"/>
            <a:ext cx="10177153" cy="14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Step-1: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pre-training by just using ML model to learn geometric behavior (Minimizing </a:t>
            </a:r>
            <a:r>
              <a:rPr lang="en-US" sz="2667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MSE</a:t>
            </a:r>
            <a:r>
              <a:rPr lang="en-US" sz="2667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</a:t>
            </a: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47808-437E-040F-9F0B-57B53BF60C46}"/>
              </a:ext>
            </a:extLst>
          </p:cNvPr>
          <p:cNvSpPr txBox="1"/>
          <p:nvPr/>
        </p:nvSpPr>
        <p:spPr>
          <a:xfrm>
            <a:off x="1" y="4986637"/>
            <a:ext cx="10363199" cy="14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Step-2: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Physics incorporation by adding loss functions for PDE, volume conservation and boundedness of the solution.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D5690-B1E3-223D-7830-0356A15E4272}"/>
              </a:ext>
            </a:extLst>
          </p:cNvPr>
          <p:cNvSpPr txBox="1"/>
          <p:nvPr/>
        </p:nvSpPr>
        <p:spPr>
          <a:xfrm>
            <a:off x="0" y="6392353"/>
            <a:ext cx="9785268" cy="14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Step-3: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Dropping the data loss function, and only train on physics losses.</a:t>
            </a:r>
          </a:p>
        </p:txBody>
      </p:sp>
    </p:spTree>
    <p:extLst>
      <p:ext uri="{BB962C8B-B14F-4D97-AF65-F5344CB8AC3E}">
        <p14:creationId xmlns:p14="http://schemas.microsoft.com/office/powerpoint/2010/main" val="29711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842.1447"/>
  <p:tag name="LATEXADDIN" val="\documentclass{article}&#10;\usepackage{amsmath}&#10;\pagestyle{empty}&#10;\begin{document}&#10;&#10;\[&#10;F = \frac{1}{V} \int_V f \, dV&#10;\]&#10;&#10;&#10;&#10;\end{document}"/>
  <p:tag name="IGUANATEXSIZE" val="28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5.4406"/>
  <p:tag name="LATEXADDIN" val="\documentclass{article}&#10;\usepackage{amsmath}&#10;\pagestyle{empty}&#10;\begin{document}&#10;&#10;$A (1, 0, a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9.4413"/>
  <p:tag name="LATEXADDIN" val="\documentclass{article}&#10;\usepackage{amsmath}&#10;\pagestyle{empty}&#10;\begin{document}&#10;&#10;$B (1, b, 0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$x_1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pagestyle{empty}&#10;\begin{document}&#10;&#10;$x_3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1 (h_1, 0, 0)$&#10;&#10;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3 (0, 0, h_3)$&#10;&#10;&#10;\end{document}"/>
  <p:tag name="IGUANATEXSIZE" val="24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2 (0, h_2, 0)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73.9408"/>
  <p:tag name="LATEXADDIN" val="\documentclass{article}&#10;\usepackage{amsmath}&#10;\pagestyle{empty}&#10;\begin{document}&#10;&#10;$\vec n \cdot \vec x = \alpha$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1.99102"/>
  <p:tag name="LATEXADDIN" val="\documentclass{article}&#10;\usepackage{amsmath}&#10;\pagestyle{empty}&#10;\begin{document}&#10;&#10;$\vec n$&#10;&#10;&#10;\end{document}"/>
  <p:tag name="IGUANATEXSIZE" val="24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65.579"/>
  <p:tag name="LATEXADDIN" val="\documentclass{article}&#10;\usepackage{amsmath}&#10;\pagestyle{empty}&#10;\begin{document}&#10;&#10;\[&#10;f(\vec{x}) =&#10;\begin{cases}&#10;1, &amp; \vec{x} \in \text{Fluid 1},\\&#10;0, &amp; \vec{x} \in \text{Fluid 2}.&#10;\end{cases}&#10;\]&#10;&#10;&#10;&#10;\end{document}"/>
  <p:tag name="IGUANATEXSIZE" val="28"/>
  <p:tag name="IGUANATEXCURSOR" val="1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13.2358"/>
  <p:tag name="LATEXADDIN" val="\documentclass{article}&#10;\usepackage{amsmath}&#10;\pagestyle{empty}&#10;\begin{document}&#10;&#10;\[\vec {x_0}\]&#10;&#10;&#10;\end{document}"/>
  <p:tag name="IGUANATEXSIZE" val="24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73.49078"/>
  <p:tag name="LATEXADDIN" val="\documentclass{article}&#10;\usepackage{amsmath}&#10;\pagestyle{empty}&#10;\begin{document}&#10;&#10;$\vec {x}$&#10;&#10;&#10;\end{document}"/>
  <p:tag name="IGUANATEXSIZE" val="24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36.7079"/>
  <p:tag name="LATEXADDIN" val="\documentclass{article}&#10;\usepackage{amsmath}&#10;\pagestyle{empty}&#10;\begin{document}&#10;&#10;$\vec {x} - \vec {x_0}$&#10;&#10;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5.6918"/>
  <p:tag name="LATEXADDIN" val="\documentclass{article}&#10;\usepackage{amsmath}&#10;\pagestyle{empty}&#10;\begin{document}&#10;&#10;$C (c, 1, 0)$&#10;&#10;&#10;\end{document}"/>
  <p:tag name="IGUANATEXSIZE" val="24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1.691"/>
  <p:tag name="LATEXADDIN" val="\documentclass{article}&#10;\usepackage{amsmath}&#10;\pagestyle{empty}&#10;\begin{document}&#10;&#10;$E (0, 1, e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5.4406"/>
  <p:tag name="LATEXADDIN" val="\documentclass{article}&#10;\usepackage{amsmath}&#10;\pagestyle{empty}&#10;\begin{document}&#10;&#10;$A (1, 0, a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9.4413"/>
  <p:tag name="LATEXADDIN" val="\documentclass{article}&#10;\usepackage{amsmath}&#10;\pagestyle{empty}&#10;\begin{document}&#10;&#10;$B (1, b, 0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$x_1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pagestyle{empty}&#10;\begin{document}&#10;&#10;$x_3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877.3903"/>
  <p:tag name="LATEXADDIN" val="\documentclass{article}&#10;\usepackage{amsmath}&#10;\pagestyle{empty}&#10;\begin{document}&#10;&#10;\[\frac{\partial f}{\partial t} + \vec u \cdot \nabla f = 0\]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1 (h_1, 0, 0)$&#10;&#10;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3 (0, 0, h_3)$&#10;&#10;&#10;\end{document}"/>
  <p:tag name="IGUANATEXSIZE" val="24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2 (0, h_2, 0)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5.4406"/>
  <p:tag name="LATEXADDIN" val="\documentclass{article}&#10;\usepackage{amsmath}&#10;\pagestyle{empty}&#10;\begin{document}&#10;&#10;$A (1, 0, a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9.4413"/>
  <p:tag name="LATEXADDIN" val="\documentclass{article}&#10;\usepackage{amsmath}&#10;\pagestyle{empty}&#10;\begin{document}&#10;&#10;$B (1, b, 0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$x_1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pagestyle{empty}&#10;\begin{document}&#10;&#10;$x_3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1 (h_1, 0, 0)$&#10;&#10;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3 (0, 0, h_3)$&#10;&#10;&#10;\end{document}"/>
  <p:tag name="IGUANATEXSIZE" val="24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434.9456"/>
  <p:tag name="LATEXADDIN" val="\documentclass{article}&#10;\usepackage{amsmath}&#10;\pagestyle{empty}&#10;\begin{document}&#10;&#10;$\vec n = \nabla F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2 (0, h_2, 0)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$x_1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pagestyle{empty}&#10;\begin{document}&#10;&#10;$x_3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1 (h_1, 0, 0)$&#10;&#10;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2 (0, h_2, 0)$&#10;&#10;&#10;\end{document}"/>
  <p:tag name="IGUANATEXSIZE" val="24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2.1747"/>
  <p:tag name="LATEXADDIN" val="\documentclass{article}&#10;\usepackage{amsmath}&#10;\pagestyle{empty}&#10;\begin{document}&#10;&#10;$H_3 (0, 0, h_3)$&#10;&#10;&#10;\end{document}"/>
  <p:tag name="IGUANATEXSIZE" val="24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710.9111"/>
  <p:tag name="LATEXADDIN" val="\documentclass{article}&#10;\usepackage{amsmath}&#10;\pagestyle{empty}&#10;\begin{document}&#10;&#10;&#10;$ F = \frac{\textit{Total flux}}{V}$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77"/>
  <p:tag name="LAY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76"/>
  <p:tag name="LAY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.9738"/>
  <p:tag name="ORIGINALWIDTH" val="625.4218"/>
  <p:tag name="LATEXADDIN" val="\documentclass{article}&#10;\usepackage{amsmath}&#10;\pagestyle{empty}&#10;\begin{document}&#10;&#10;&#10;$\boxed{V(\alpha) = F}$&#10;&#10;\end{document}"/>
  <p:tag name="IGUANATEXSIZE" val="28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539.9325"/>
  <p:tag name="LATEXADDIN" val="\documentclass{article}&#10;\usepackage{amsmath}&#10;\pagestyle{empty}&#10;\begin{document}&#10;&#10;$ 0 &lt; F &lt;1$&#10;&#10;&#10;\end{document}"/>
  <p:tag name="IGUANATEXSIZE" val="2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12.9734"/>
  <p:tag name="LATEXADDIN" val="\documentclass{article}&#10;\usepackage{amsmath}&#10;\pagestyle{empty}&#10;\begin{document}&#10;&#10;&#10;$u\Delta t$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5.24181"/>
  <p:tag name="LATEXADDIN" val="\documentclass{article}&#10;\usepackage{amsmath}&#10;\pagestyle{empty}&#10;\begin{document}&#10;&#10;&#10;$u$&#10;&#10;\end{document}"/>
  <p:tag name="IGUANATEXSIZE" val="2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5.1631"/>
  <p:tag name="ORIGINALWIDTH" val="2354.706"/>
  <p:tag name="LATEXADDIN" val="\documentclass{article}&#10;\usepackage{amsmath}&#10;\pagestyle{empty}&#10;\begin{document}&#10;&#10;\[&#10;\begin{aligned}&#10;F_{i,j}^{n+1} = g\!\big(&#10;&amp;F_{i-1,j+1}^{n},\, F_{i,j+1}^{n},\, F_{i+1,j+1}^{n},\, F_{i-1,j}^{n},\\&#10;&amp;F_{i,j}^{n},\, F_{i+1,j}^{n},\, F_{i-1,j-1}^{n},\, F_{i,j-1}^{n},\\&#10;&amp;F_{i+1,j-1}^{n},\, u_{i,j}^{n}\frac{\Delta t}{\Delta x},\, v_{i,j}^{n}\frac{\Delta t}{\Delta y}&#10;\big)&#10;\end{aligned}&#10;\]&#10;&#10;&#10;&#10;&#10;\end{document}"/>
  <p:tag name="IGUANATEXSIZE" val="28"/>
  <p:tag name="IGUANATEXCURSOR" val="3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5.6918"/>
  <p:tag name="LATEXADDIN" val="\documentclass{article}&#10;\usepackage{amsmath}&#10;\pagestyle{empty}&#10;\begin{document}&#10;&#10;$C (c, 1, 0)$&#10;&#10;&#10;\end{document}"/>
  <p:tag name="IGUANATEXSIZE" val="24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1.691"/>
  <p:tag name="LATEXADDIN" val="\documentclass{article}&#10;\usepackage{amsmath}&#10;\pagestyle{empty}&#10;\begin{document}&#10;&#10;$E (0, 1, e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5.4406"/>
  <p:tag name="LATEXADDIN" val="\documentclass{article}&#10;\usepackage{amsmath}&#10;\pagestyle{empty}&#10;\begin{document}&#10;&#10;$G (0, g, 1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00.1875"/>
  <p:tag name="LATEXADDIN" val="\documentclass{article}&#10;\usepackage{amsmath}&#10;\pagestyle{empty}&#10;\begin{document}&#10;&#10;$H (h, 0, 1)$&#10;&#10;&#10;\end{document}"/>
  <p:tag name="IGUANATEXSIZE" val="24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5D60F03E-C452-4B2E-A5F1-CC9673ECAAD3}" vid="{E13C9D13-22C7-4B02-A090-A90C03534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</Template>
  <TotalTime>16702</TotalTime>
  <Words>302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CMU Classical Serif</vt:lpstr>
      <vt:lpstr>CMU Serif</vt:lpstr>
      <vt:lpstr>CMU Serif Roman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1610082 - S. M. Mahfuzul Hasan</dc:creator>
  <cp:lastModifiedBy>SMMahfuzul Hasan</cp:lastModifiedBy>
  <cp:revision>83</cp:revision>
  <dcterms:created xsi:type="dcterms:W3CDTF">2023-01-25T05:50:06Z</dcterms:created>
  <dcterms:modified xsi:type="dcterms:W3CDTF">2025-10-06T14:30:55Z</dcterms:modified>
</cp:coreProperties>
</file>