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5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illside.net/plop/plop97/Proceedings/riehle.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0646-DB43-4DDF-893E-E5E2573ADBAB}"/>
              </a:ext>
            </a:extLst>
          </p:cNvPr>
          <p:cNvSpPr>
            <a:spLocks noGrp="1"/>
          </p:cNvSpPr>
          <p:nvPr>
            <p:ph type="ctrTitle"/>
          </p:nvPr>
        </p:nvSpPr>
        <p:spPr/>
        <p:txBody>
          <a:bodyPr/>
          <a:lstStyle/>
          <a:p>
            <a:r>
              <a:rPr lang="en-US" dirty="0"/>
              <a:t>Role Object pattern</a:t>
            </a:r>
          </a:p>
        </p:txBody>
      </p:sp>
      <p:sp>
        <p:nvSpPr>
          <p:cNvPr id="3" name="Subtitle 2">
            <a:extLst>
              <a:ext uri="{FF2B5EF4-FFF2-40B4-BE49-F238E27FC236}">
                <a16:creationId xmlns:a16="http://schemas.microsoft.com/office/drawing/2014/main" id="{67C8C1F0-EB8C-48D8-9363-8DBE4A493579}"/>
              </a:ext>
            </a:extLst>
          </p:cNvPr>
          <p:cNvSpPr>
            <a:spLocks noGrp="1"/>
          </p:cNvSpPr>
          <p:nvPr>
            <p:ph type="subTitle" idx="1"/>
          </p:nvPr>
        </p:nvSpPr>
        <p:spPr/>
        <p:txBody>
          <a:bodyPr/>
          <a:lstStyle/>
          <a:p>
            <a:r>
              <a:rPr lang="en-US" dirty="0" err="1"/>
              <a:t>mahfuzul</a:t>
            </a:r>
            <a:r>
              <a:rPr lang="en-US" dirty="0"/>
              <a:t> </a:t>
            </a:r>
            <a:r>
              <a:rPr lang="en-US" dirty="0" err="1"/>
              <a:t>haque</a:t>
            </a:r>
            <a:endParaRPr lang="en-US" dirty="0"/>
          </a:p>
        </p:txBody>
      </p:sp>
    </p:spTree>
    <p:extLst>
      <p:ext uri="{BB962C8B-B14F-4D97-AF65-F5344CB8AC3E}">
        <p14:creationId xmlns:p14="http://schemas.microsoft.com/office/powerpoint/2010/main" val="416546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E28BE-8A2E-4F5B-BB41-918F1E41D180}"/>
              </a:ext>
            </a:extLst>
          </p:cNvPr>
          <p:cNvSpPr>
            <a:spLocks noGrp="1"/>
          </p:cNvSpPr>
          <p:nvPr>
            <p:ph type="title"/>
          </p:nvPr>
        </p:nvSpPr>
        <p:spPr/>
        <p:txBody>
          <a:bodyPr/>
          <a:lstStyle/>
          <a:p>
            <a:r>
              <a:rPr lang="en-US" dirty="0"/>
              <a:t>intent</a:t>
            </a:r>
          </a:p>
        </p:txBody>
      </p:sp>
      <p:sp>
        <p:nvSpPr>
          <p:cNvPr id="3" name="Content Placeholder 2">
            <a:extLst>
              <a:ext uri="{FF2B5EF4-FFF2-40B4-BE49-F238E27FC236}">
                <a16:creationId xmlns:a16="http://schemas.microsoft.com/office/drawing/2014/main" id="{AE155AD1-2A20-4553-8E47-E2B4DABF96AD}"/>
              </a:ext>
            </a:extLst>
          </p:cNvPr>
          <p:cNvSpPr>
            <a:spLocks noGrp="1"/>
          </p:cNvSpPr>
          <p:nvPr>
            <p:ph idx="1"/>
          </p:nvPr>
        </p:nvSpPr>
        <p:spPr/>
        <p:txBody>
          <a:bodyPr>
            <a:normAutofit fontScale="92500" lnSpcReduction="10000"/>
          </a:bodyPr>
          <a:lstStyle/>
          <a:p>
            <a:r>
              <a:rPr lang="en-US" dirty="0"/>
              <a:t>The role object pattern is a model that allows for a class (core object) to play multiple roles (role objects) concurrently of which are dynamically attached and removed from the core object. A role in this regard is a purpose that a class serves given a certain context. </a:t>
            </a:r>
          </a:p>
          <a:p>
            <a:r>
              <a:rPr lang="en-US" dirty="0"/>
              <a:t>Different contexts can be kept separate by representing roles as individual objects.</a:t>
            </a:r>
          </a:p>
          <a:p>
            <a:r>
              <a:rPr lang="en-US" dirty="0"/>
              <a:t>This pattern simplifies the process of having objects that can assume more than one role.</a:t>
            </a:r>
          </a:p>
          <a:p>
            <a:r>
              <a:rPr lang="en-US" dirty="0"/>
              <a:t>Each individual object manages its own role.</a:t>
            </a:r>
          </a:p>
        </p:txBody>
      </p:sp>
    </p:spTree>
    <p:extLst>
      <p:ext uri="{BB962C8B-B14F-4D97-AF65-F5344CB8AC3E}">
        <p14:creationId xmlns:p14="http://schemas.microsoft.com/office/powerpoint/2010/main" val="89299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559B1-9090-4CCF-9618-C325838C54B7}"/>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45B49F3-BC1C-4A73-AD41-ED4502ED5297}"/>
              </a:ext>
            </a:extLst>
          </p:cNvPr>
          <p:cNvSpPr>
            <a:spLocks noGrp="1"/>
          </p:cNvSpPr>
          <p:nvPr>
            <p:ph idx="1"/>
          </p:nvPr>
        </p:nvSpPr>
        <p:spPr/>
        <p:txBody>
          <a:bodyPr>
            <a:normAutofit fontScale="92500" lnSpcReduction="20000"/>
          </a:bodyPr>
          <a:lstStyle/>
          <a:p>
            <a:r>
              <a:rPr lang="en-US" dirty="0"/>
              <a:t>Suppose a scenario where you have an employee that works at a retail store.</a:t>
            </a:r>
          </a:p>
          <a:p>
            <a:r>
              <a:rPr lang="en-US" dirty="0"/>
              <a:t>An employee in this case can work multiple positions (roles) such as sales representative and inventory stocking.</a:t>
            </a:r>
          </a:p>
          <a:p>
            <a:r>
              <a:rPr lang="en-US" dirty="0"/>
              <a:t>To model this scenario in a program which might manage such employees, it would not make sense to use inheritance because although you can have a parent class employee and child class sales representative or child class inventory stocker, they would be separate objects. They cannot be one and the same. The role object pattern addresses this issue by having one object which can function as both a sales representative and inventory stocker.</a:t>
            </a:r>
          </a:p>
        </p:txBody>
      </p:sp>
    </p:spTree>
    <p:extLst>
      <p:ext uri="{BB962C8B-B14F-4D97-AF65-F5344CB8AC3E}">
        <p14:creationId xmlns:p14="http://schemas.microsoft.com/office/powerpoint/2010/main" val="56730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B176-B176-4FDE-9CB3-119BEB0778E9}"/>
              </a:ext>
            </a:extLst>
          </p:cNvPr>
          <p:cNvSpPr>
            <a:spLocks noGrp="1"/>
          </p:cNvSpPr>
          <p:nvPr>
            <p:ph type="title"/>
          </p:nvPr>
        </p:nvSpPr>
        <p:spPr/>
        <p:txBody>
          <a:bodyPr/>
          <a:lstStyle/>
          <a:p>
            <a:r>
              <a:rPr lang="en-US" dirty="0"/>
              <a:t>Structure</a:t>
            </a:r>
          </a:p>
        </p:txBody>
      </p:sp>
      <p:pic>
        <p:nvPicPr>
          <p:cNvPr id="4" name="Picture 3">
            <a:extLst>
              <a:ext uri="{FF2B5EF4-FFF2-40B4-BE49-F238E27FC236}">
                <a16:creationId xmlns:a16="http://schemas.microsoft.com/office/drawing/2014/main" id="{2739BB89-71CE-43AC-BC4F-CD267A30CAAB}"/>
              </a:ext>
            </a:extLst>
          </p:cNvPr>
          <p:cNvPicPr>
            <a:picLocks noChangeAspect="1"/>
          </p:cNvPicPr>
          <p:nvPr/>
        </p:nvPicPr>
        <p:blipFill>
          <a:blip r:embed="rId2"/>
          <a:stretch>
            <a:fillRect/>
          </a:stretch>
        </p:blipFill>
        <p:spPr>
          <a:xfrm>
            <a:off x="2508849" y="1711983"/>
            <a:ext cx="7174302" cy="4708136"/>
          </a:xfrm>
          <a:prstGeom prst="rect">
            <a:avLst/>
          </a:prstGeom>
        </p:spPr>
      </p:pic>
    </p:spTree>
    <p:extLst>
      <p:ext uri="{BB962C8B-B14F-4D97-AF65-F5344CB8AC3E}">
        <p14:creationId xmlns:p14="http://schemas.microsoft.com/office/powerpoint/2010/main" val="86469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3213-3B00-47C1-9FFD-F25623C8B38C}"/>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FB514EB1-F5E4-4B2E-B3B5-E1067BA5616B}"/>
              </a:ext>
            </a:extLst>
          </p:cNvPr>
          <p:cNvSpPr>
            <a:spLocks noGrp="1"/>
          </p:cNvSpPr>
          <p:nvPr>
            <p:ph idx="1"/>
          </p:nvPr>
        </p:nvSpPr>
        <p:spPr/>
        <p:txBody>
          <a:bodyPr/>
          <a:lstStyle/>
          <a:p>
            <a:r>
              <a:rPr lang="en-US" dirty="0"/>
              <a:t>The role objects can be changed easily and independently of one another.</a:t>
            </a:r>
          </a:p>
          <a:p>
            <a:r>
              <a:rPr lang="en-US" dirty="0"/>
              <a:t>Role objects can be added and </a:t>
            </a:r>
            <a:r>
              <a:rPr lang="en-US"/>
              <a:t>removed from </a:t>
            </a:r>
            <a:r>
              <a:rPr lang="en-US" dirty="0"/>
              <a:t>a core object dynamically</a:t>
            </a:r>
          </a:p>
          <a:p>
            <a:r>
              <a:rPr lang="en-US" dirty="0"/>
              <a:t>Applications are decoupled better</a:t>
            </a:r>
          </a:p>
        </p:txBody>
      </p:sp>
    </p:spTree>
    <p:extLst>
      <p:ext uri="{BB962C8B-B14F-4D97-AF65-F5344CB8AC3E}">
        <p14:creationId xmlns:p14="http://schemas.microsoft.com/office/powerpoint/2010/main" val="394152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3EF5-C362-4D2D-AEF2-63D5BF2A894E}"/>
              </a:ext>
            </a:extLst>
          </p:cNvPr>
          <p:cNvSpPr>
            <a:spLocks noGrp="1"/>
          </p:cNvSpPr>
          <p:nvPr>
            <p:ph type="title"/>
          </p:nvPr>
        </p:nvSpPr>
        <p:spPr/>
        <p:txBody>
          <a:bodyPr/>
          <a:lstStyle/>
          <a:p>
            <a:r>
              <a:rPr lang="en-US" dirty="0"/>
              <a:t>consequences</a:t>
            </a:r>
          </a:p>
        </p:txBody>
      </p:sp>
      <p:sp>
        <p:nvSpPr>
          <p:cNvPr id="3" name="Content Placeholder 2">
            <a:extLst>
              <a:ext uri="{FF2B5EF4-FFF2-40B4-BE49-F238E27FC236}">
                <a16:creationId xmlns:a16="http://schemas.microsoft.com/office/drawing/2014/main" id="{E24625AA-71DA-4651-B43E-E6BEF0084622}"/>
              </a:ext>
            </a:extLst>
          </p:cNvPr>
          <p:cNvSpPr>
            <a:spLocks noGrp="1"/>
          </p:cNvSpPr>
          <p:nvPr>
            <p:ph idx="1"/>
          </p:nvPr>
        </p:nvSpPr>
        <p:spPr/>
        <p:txBody>
          <a:bodyPr>
            <a:normAutofit fontScale="92500" lnSpcReduction="20000"/>
          </a:bodyPr>
          <a:lstStyle/>
          <a:p>
            <a:r>
              <a:rPr lang="en-US" dirty="0"/>
              <a:t>Clients will likely get more complex through time. This is because as more roles get added to the core, the process of checking whether the object plays a certain role becomes resource intensive.</a:t>
            </a:r>
          </a:p>
          <a:p>
            <a:r>
              <a:rPr lang="en-US" dirty="0"/>
              <a:t>Due to the increasing number of roles attached to a core, this also causes a problem of maintaining constraints and preserving consistency between the roles since they are mutually dependent.</a:t>
            </a:r>
          </a:p>
          <a:p>
            <a:r>
              <a:rPr lang="en-US" dirty="0"/>
              <a:t>Since role objects are mutually dependent in this pattern, it isn’t possible to have a role object that depends on another role object, which is a very common scenario in certain environments. This can be problematic.</a:t>
            </a:r>
          </a:p>
        </p:txBody>
      </p:sp>
    </p:spTree>
    <p:extLst>
      <p:ext uri="{BB962C8B-B14F-4D97-AF65-F5344CB8AC3E}">
        <p14:creationId xmlns:p14="http://schemas.microsoft.com/office/powerpoint/2010/main" val="411439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54EB-1E9F-463F-819A-50531B0038C2}"/>
              </a:ext>
            </a:extLst>
          </p:cNvPr>
          <p:cNvSpPr>
            <a:spLocks noGrp="1"/>
          </p:cNvSpPr>
          <p:nvPr>
            <p:ph type="title"/>
          </p:nvPr>
        </p:nvSpPr>
        <p:spPr/>
        <p:txBody>
          <a:bodyPr/>
          <a:lstStyle/>
          <a:p>
            <a:r>
              <a:rPr lang="en-US" dirty="0"/>
              <a:t>Known uses</a:t>
            </a:r>
          </a:p>
        </p:txBody>
      </p:sp>
      <p:sp>
        <p:nvSpPr>
          <p:cNvPr id="3" name="Content Placeholder 2">
            <a:extLst>
              <a:ext uri="{FF2B5EF4-FFF2-40B4-BE49-F238E27FC236}">
                <a16:creationId xmlns:a16="http://schemas.microsoft.com/office/drawing/2014/main" id="{2CFC6D86-9F3C-4EB1-83B5-C8C9B99EF3B4}"/>
              </a:ext>
            </a:extLst>
          </p:cNvPr>
          <p:cNvSpPr>
            <a:spLocks noGrp="1"/>
          </p:cNvSpPr>
          <p:nvPr>
            <p:ph idx="1"/>
          </p:nvPr>
        </p:nvSpPr>
        <p:spPr/>
        <p:txBody>
          <a:bodyPr/>
          <a:lstStyle/>
          <a:p>
            <a:r>
              <a:rPr lang="en-US" dirty="0"/>
              <a:t>GEBOS banking project makes use of this pattern.</a:t>
            </a:r>
          </a:p>
          <a:p>
            <a:r>
              <a:rPr lang="en-US" dirty="0"/>
              <a:t>The IT research lab of Union Bank of Switzerland is also using the role object pattern in its projects</a:t>
            </a:r>
          </a:p>
          <a:p>
            <a:r>
              <a:rPr lang="en-US" dirty="0"/>
              <a:t>The most broad and generic use of this pattern is to illustrate a relationship between a person and its roles</a:t>
            </a:r>
          </a:p>
        </p:txBody>
      </p:sp>
    </p:spTree>
    <p:extLst>
      <p:ext uri="{BB962C8B-B14F-4D97-AF65-F5344CB8AC3E}">
        <p14:creationId xmlns:p14="http://schemas.microsoft.com/office/powerpoint/2010/main" val="55052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877D8-BB0B-45E2-ABEC-38C5A2EF156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2200BA1-F5FD-4E51-921F-7A2B7CB501A2}"/>
              </a:ext>
            </a:extLst>
          </p:cNvPr>
          <p:cNvSpPr>
            <a:spLocks noGrp="1"/>
          </p:cNvSpPr>
          <p:nvPr>
            <p:ph idx="1"/>
          </p:nvPr>
        </p:nvSpPr>
        <p:spPr/>
        <p:txBody>
          <a:bodyPr/>
          <a:lstStyle/>
          <a:p>
            <a:r>
              <a:rPr lang="en-US" dirty="0">
                <a:hlinkClick r:id="rId2"/>
              </a:rPr>
              <a:t>Role Object Pattern - Dirk </a:t>
            </a:r>
            <a:r>
              <a:rPr lang="en-US" dirty="0" err="1">
                <a:hlinkClick r:id="rId2"/>
              </a:rPr>
              <a:t>Bäumer</a:t>
            </a:r>
            <a:r>
              <a:rPr lang="en-US" dirty="0">
                <a:hlinkClick r:id="rId2"/>
              </a:rPr>
              <a:t>, Dirk Riehle, Wolf </a:t>
            </a:r>
            <a:r>
              <a:rPr lang="en-US" dirty="0" err="1">
                <a:hlinkClick r:id="rId2"/>
              </a:rPr>
              <a:t>Siberski</a:t>
            </a:r>
            <a:r>
              <a:rPr lang="en-US" dirty="0">
                <a:hlinkClick r:id="rId2"/>
              </a:rPr>
              <a:t>, and Martina Wulf</a:t>
            </a:r>
            <a:endParaRPr lang="en-US" dirty="0"/>
          </a:p>
        </p:txBody>
      </p:sp>
    </p:spTree>
    <p:extLst>
      <p:ext uri="{BB962C8B-B14F-4D97-AF65-F5344CB8AC3E}">
        <p14:creationId xmlns:p14="http://schemas.microsoft.com/office/powerpoint/2010/main" val="3680710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B5CE-B6D5-4066-9251-EBB4FA8429BB}"/>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763CDC74-E597-453F-848F-877EB30B5B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8035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378</TotalTime>
  <Words>419</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Role Object pattern</vt:lpstr>
      <vt:lpstr>intent</vt:lpstr>
      <vt:lpstr>motivation</vt:lpstr>
      <vt:lpstr>Structure</vt:lpstr>
      <vt:lpstr>Advantages</vt:lpstr>
      <vt:lpstr>consequences</vt:lpstr>
      <vt:lpstr>Known uses</vt:lpstr>
      <vt:lpstr>References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Object pattern</dc:title>
  <dc:creator>Mahfuzul Haque</dc:creator>
  <cp:lastModifiedBy>Mahfuzul Haque</cp:lastModifiedBy>
  <cp:revision>19</cp:revision>
  <dcterms:created xsi:type="dcterms:W3CDTF">2019-01-20T19:04:56Z</dcterms:created>
  <dcterms:modified xsi:type="dcterms:W3CDTF">2019-02-12T00:34:40Z</dcterms:modified>
</cp:coreProperties>
</file>