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5D048-DB3D-4299-8A33-4F2498ECC0B3}"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E2E56-BE36-484A-98E2-4DB925D1C010}" type="slidenum">
              <a:rPr lang="en-US" smtClean="0"/>
              <a:t>‹#›</a:t>
            </a:fld>
            <a:endParaRPr lang="en-US"/>
          </a:p>
        </p:txBody>
      </p:sp>
    </p:spTree>
    <p:extLst>
      <p:ext uri="{BB962C8B-B14F-4D97-AF65-F5344CB8AC3E}">
        <p14:creationId xmlns:p14="http://schemas.microsoft.com/office/powerpoint/2010/main" val="3203341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6E2E56-BE36-484A-98E2-4DB925D1C010}" type="slidenum">
              <a:rPr lang="en-US" smtClean="0"/>
              <a:t>1</a:t>
            </a:fld>
            <a:endParaRPr lang="en-US"/>
          </a:p>
        </p:txBody>
      </p:sp>
    </p:spTree>
    <p:extLst>
      <p:ext uri="{BB962C8B-B14F-4D97-AF65-F5344CB8AC3E}">
        <p14:creationId xmlns:p14="http://schemas.microsoft.com/office/powerpoint/2010/main" val="2420226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B439C6-74D3-413D-A069-DA33D3E024B7}"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158665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B439C6-74D3-413D-A069-DA33D3E024B7}"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43382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B439C6-74D3-413D-A069-DA33D3E024B7}"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3323959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B439C6-74D3-413D-A069-DA33D3E024B7}"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3EA25-472F-4CC4-BEDF-C40D7169679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0947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B439C6-74D3-413D-A069-DA33D3E024B7}"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4001819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3B439C6-74D3-413D-A069-DA33D3E024B7}"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4169705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3B439C6-74D3-413D-A069-DA33D3E024B7}"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2799035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439C6-74D3-413D-A069-DA33D3E024B7}"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2830517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439C6-74D3-413D-A069-DA33D3E024B7}"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292526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439C6-74D3-413D-A069-DA33D3E024B7}"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417968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B439C6-74D3-413D-A069-DA33D3E024B7}"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297643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B439C6-74D3-413D-A069-DA33D3E024B7}"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301494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B439C6-74D3-413D-A069-DA33D3E024B7}"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33734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B439C6-74D3-413D-A069-DA33D3E024B7}"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158032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3B439C6-74D3-413D-A069-DA33D3E024B7}"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61327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B439C6-74D3-413D-A069-DA33D3E024B7}"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240848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B439C6-74D3-413D-A069-DA33D3E024B7}"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3EA25-472F-4CC4-BEDF-C40D7169679D}" type="slidenum">
              <a:rPr lang="en-US" smtClean="0"/>
              <a:t>‹#›</a:t>
            </a:fld>
            <a:endParaRPr lang="en-US"/>
          </a:p>
        </p:txBody>
      </p:sp>
    </p:spTree>
    <p:extLst>
      <p:ext uri="{BB962C8B-B14F-4D97-AF65-F5344CB8AC3E}">
        <p14:creationId xmlns:p14="http://schemas.microsoft.com/office/powerpoint/2010/main" val="264242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3B439C6-74D3-413D-A069-DA33D3E024B7}" type="datetimeFigureOut">
              <a:rPr lang="en-US" smtClean="0"/>
              <a:t>8/29/2024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B73EA25-472F-4CC4-BEDF-C40D7169679D}" type="slidenum">
              <a:rPr lang="en-US" smtClean="0"/>
              <a:t>‹#›</a:t>
            </a:fld>
            <a:endParaRPr lang="en-US"/>
          </a:p>
        </p:txBody>
      </p:sp>
    </p:spTree>
    <p:extLst>
      <p:ext uri="{BB962C8B-B14F-4D97-AF65-F5344CB8AC3E}">
        <p14:creationId xmlns:p14="http://schemas.microsoft.com/office/powerpoint/2010/main" val="51680696"/>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697A-BAE3-4A19-ABC2-F466221A5F05}"/>
              </a:ext>
            </a:extLst>
          </p:cNvPr>
          <p:cNvSpPr>
            <a:spLocks noGrp="1"/>
          </p:cNvSpPr>
          <p:nvPr>
            <p:ph type="ctrTitle"/>
          </p:nvPr>
        </p:nvSpPr>
        <p:spPr>
          <a:xfrm>
            <a:off x="2186608" y="1314854"/>
            <a:ext cx="7779027" cy="1349650"/>
          </a:xfrm>
        </p:spPr>
        <p:txBody>
          <a:bodyPr>
            <a:normAutofit fontScale="90000"/>
          </a:bodyPr>
          <a:lstStyle/>
          <a:p>
            <a:r>
              <a:rPr lang="en-IN" b="1" dirty="0">
                <a:solidFill>
                  <a:schemeClr val="accent1"/>
                </a:solidFill>
              </a:rPr>
              <a:t>EMPLOYEE DATA ANALYSIS USING EXCEL</a:t>
            </a:r>
            <a:endParaRPr lang="en-US" b="1" dirty="0">
              <a:solidFill>
                <a:schemeClr val="accent1"/>
              </a:solidFill>
            </a:endParaRPr>
          </a:p>
        </p:txBody>
      </p:sp>
      <p:sp>
        <p:nvSpPr>
          <p:cNvPr id="3" name="Subtitle 2">
            <a:extLst>
              <a:ext uri="{FF2B5EF4-FFF2-40B4-BE49-F238E27FC236}">
                <a16:creationId xmlns:a16="http://schemas.microsoft.com/office/drawing/2014/main" id="{BBDFA1EC-3B08-4D5D-9FF7-28F68F8AB4EE}"/>
              </a:ext>
            </a:extLst>
          </p:cNvPr>
          <p:cNvSpPr>
            <a:spLocks noGrp="1"/>
          </p:cNvSpPr>
          <p:nvPr>
            <p:ph type="subTitle" idx="1"/>
          </p:nvPr>
        </p:nvSpPr>
        <p:spPr>
          <a:xfrm>
            <a:off x="3371760" y="3232053"/>
            <a:ext cx="8082101" cy="2557670"/>
          </a:xfrm>
        </p:spPr>
        <p:txBody>
          <a:bodyPr>
            <a:normAutofit/>
          </a:bodyPr>
          <a:lstStyle/>
          <a:p>
            <a:pPr algn="l"/>
            <a:r>
              <a:rPr lang="en-IN" sz="2800" b="1" dirty="0">
                <a:solidFill>
                  <a:schemeClr val="tx1">
                    <a:lumMod val="95000"/>
                    <a:lumOff val="5000"/>
                  </a:schemeClr>
                </a:solidFill>
              </a:rPr>
              <a:t>STUDENT NAME:   MAHESWARI G</a:t>
            </a:r>
          </a:p>
          <a:p>
            <a:pPr algn="l"/>
            <a:r>
              <a:rPr lang="en-IN" sz="2800" b="1" dirty="0">
                <a:solidFill>
                  <a:schemeClr val="tx1">
                    <a:lumMod val="95000"/>
                    <a:lumOff val="5000"/>
                  </a:schemeClr>
                </a:solidFill>
              </a:rPr>
              <a:t>REGISTER NUMBER:   2213331042113</a:t>
            </a:r>
          </a:p>
          <a:p>
            <a:pPr algn="l"/>
            <a:r>
              <a:rPr lang="en-IN" sz="2800" b="1" dirty="0">
                <a:solidFill>
                  <a:schemeClr val="tx1">
                    <a:lumMod val="95000"/>
                    <a:lumOff val="5000"/>
                  </a:schemeClr>
                </a:solidFill>
              </a:rPr>
              <a:t>DEPARTMENT:  COMMERCE</a:t>
            </a:r>
          </a:p>
          <a:p>
            <a:pPr algn="l"/>
            <a:r>
              <a:rPr lang="en-IN" sz="2800" b="1" dirty="0">
                <a:solidFill>
                  <a:schemeClr val="tx1">
                    <a:lumMod val="95000"/>
                    <a:lumOff val="5000"/>
                  </a:schemeClr>
                </a:solidFill>
              </a:rPr>
              <a:t>COLLEGE:  BHARATHI WOMEN’S COLLEGE</a:t>
            </a:r>
          </a:p>
        </p:txBody>
      </p:sp>
    </p:spTree>
    <p:extLst>
      <p:ext uri="{BB962C8B-B14F-4D97-AF65-F5344CB8AC3E}">
        <p14:creationId xmlns:p14="http://schemas.microsoft.com/office/powerpoint/2010/main" val="928194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57A1-3EBB-4750-B9E7-ACA81BBCB8D2}"/>
              </a:ext>
            </a:extLst>
          </p:cNvPr>
          <p:cNvSpPr>
            <a:spLocks noGrp="1"/>
          </p:cNvSpPr>
          <p:nvPr>
            <p:ph type="title"/>
          </p:nvPr>
        </p:nvSpPr>
        <p:spPr/>
        <p:txBody>
          <a:bodyPr/>
          <a:lstStyle/>
          <a:p>
            <a:r>
              <a:rPr lang="en-IN" b="1" dirty="0">
                <a:solidFill>
                  <a:schemeClr val="accent1"/>
                </a:solidFill>
              </a:rPr>
              <a:t>modelling</a:t>
            </a:r>
            <a:endParaRPr lang="en-US" b="1" dirty="0">
              <a:solidFill>
                <a:schemeClr val="accent1"/>
              </a:solidFill>
            </a:endParaRPr>
          </a:p>
        </p:txBody>
      </p:sp>
      <p:sp>
        <p:nvSpPr>
          <p:cNvPr id="3" name="Content Placeholder 2">
            <a:extLst>
              <a:ext uri="{FF2B5EF4-FFF2-40B4-BE49-F238E27FC236}">
                <a16:creationId xmlns:a16="http://schemas.microsoft.com/office/drawing/2014/main" id="{D8BE6B18-5B83-4169-AF03-03B7811346BA}"/>
              </a:ext>
            </a:extLst>
          </p:cNvPr>
          <p:cNvSpPr>
            <a:spLocks noGrp="1"/>
          </p:cNvSpPr>
          <p:nvPr>
            <p:ph sz="quarter" idx="13"/>
          </p:nvPr>
        </p:nvSpPr>
        <p:spPr/>
        <p:txBody>
          <a:bodyPr>
            <a:normAutofit/>
          </a:bodyPr>
          <a:lstStyle/>
          <a:p>
            <a:pPr>
              <a:buFont typeface="Wingdings" panose="05000000000000000000" pitchFamily="2" charset="2"/>
              <a:buChar char="v"/>
            </a:pPr>
            <a:r>
              <a:rPr lang="en-IN" dirty="0"/>
              <a:t> </a:t>
            </a:r>
            <a:r>
              <a:rPr lang="en-IN" sz="2400" b="1" cap="none" dirty="0"/>
              <a:t>To Model Employee Turnover Analysis In Excel Start By Collecting Employee Data ( E.G., Hire Dates, Termination Dates, Department, Age And Reasons For Leaving ). Calculate Key Metrics Like Turnover Rate And Average Tenure, And Visualize These Using Charts To Identify Trends And Patterns. Incorporate Predictive Modelling Techniques, Such As Linear Regression And Trendlines To Forecast Future Turnover Rates.</a:t>
            </a:r>
            <a:endParaRPr lang="en-US" sz="2400" b="1" dirty="0"/>
          </a:p>
        </p:txBody>
      </p:sp>
    </p:spTree>
    <p:extLst>
      <p:ext uri="{BB962C8B-B14F-4D97-AF65-F5344CB8AC3E}">
        <p14:creationId xmlns:p14="http://schemas.microsoft.com/office/powerpoint/2010/main" val="302952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77E4-A24A-4416-9A02-82A28F49A82D}"/>
              </a:ext>
            </a:extLst>
          </p:cNvPr>
          <p:cNvSpPr>
            <a:spLocks noGrp="1"/>
          </p:cNvSpPr>
          <p:nvPr>
            <p:ph type="title"/>
          </p:nvPr>
        </p:nvSpPr>
        <p:spPr>
          <a:xfrm>
            <a:off x="913775" y="618518"/>
            <a:ext cx="10364451" cy="448284"/>
          </a:xfrm>
        </p:spPr>
        <p:txBody>
          <a:bodyPr>
            <a:noAutofit/>
          </a:bodyPr>
          <a:lstStyle/>
          <a:p>
            <a:r>
              <a:rPr lang="en-IN" b="1" dirty="0">
                <a:solidFill>
                  <a:schemeClr val="accent1"/>
                </a:solidFill>
              </a:rPr>
              <a:t>results</a:t>
            </a:r>
            <a:endParaRPr lang="en-US" b="1" dirty="0">
              <a:solidFill>
                <a:schemeClr val="accent1"/>
              </a:solidFill>
            </a:endParaRPr>
          </a:p>
        </p:txBody>
      </p:sp>
      <p:pic>
        <p:nvPicPr>
          <p:cNvPr id="5" name="Content Placeholder 4">
            <a:extLst>
              <a:ext uri="{FF2B5EF4-FFF2-40B4-BE49-F238E27FC236}">
                <a16:creationId xmlns:a16="http://schemas.microsoft.com/office/drawing/2014/main" id="{14DB92B6-3240-4D73-B83A-80E8F289705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26942" y="1561514"/>
            <a:ext cx="10128737" cy="4677967"/>
          </a:xfrm>
        </p:spPr>
      </p:pic>
    </p:spTree>
    <p:extLst>
      <p:ext uri="{BB962C8B-B14F-4D97-AF65-F5344CB8AC3E}">
        <p14:creationId xmlns:p14="http://schemas.microsoft.com/office/powerpoint/2010/main" val="183957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5293-A689-4BF5-A976-5B36E4C93D1C}"/>
              </a:ext>
            </a:extLst>
          </p:cNvPr>
          <p:cNvSpPr>
            <a:spLocks noGrp="1"/>
          </p:cNvSpPr>
          <p:nvPr>
            <p:ph type="title"/>
          </p:nvPr>
        </p:nvSpPr>
        <p:spPr/>
        <p:txBody>
          <a:bodyPr/>
          <a:lstStyle/>
          <a:p>
            <a:r>
              <a:rPr lang="en-IN" b="1" dirty="0"/>
              <a:t>conclusion</a:t>
            </a:r>
            <a:endParaRPr lang="en-US" b="1" dirty="0"/>
          </a:p>
        </p:txBody>
      </p:sp>
      <p:sp>
        <p:nvSpPr>
          <p:cNvPr id="3" name="Content Placeholder 2">
            <a:extLst>
              <a:ext uri="{FF2B5EF4-FFF2-40B4-BE49-F238E27FC236}">
                <a16:creationId xmlns:a16="http://schemas.microsoft.com/office/drawing/2014/main" id="{C6D5C373-733F-4F90-AA51-3A55E3A85A88}"/>
              </a:ext>
            </a:extLst>
          </p:cNvPr>
          <p:cNvSpPr>
            <a:spLocks noGrp="1"/>
          </p:cNvSpPr>
          <p:nvPr>
            <p:ph sz="quarter" idx="13"/>
          </p:nvPr>
        </p:nvSpPr>
        <p:spPr/>
        <p:txBody>
          <a:bodyPr>
            <a:noAutofit/>
          </a:bodyPr>
          <a:lstStyle/>
          <a:p>
            <a:r>
              <a:rPr lang="en-IN" sz="2400" b="1" cap="none" dirty="0"/>
              <a:t>Conducting an employee turnover analysis using excel offers a powerful, cost-effective way to gain insights into workforce dynamics and address retention challenges. By systematically collecting and analysing data, organizations can identify trends and patterns that may be contributing to high turnover. The use of excel ’s analytics and visualization tools enables decision makers to pinpoint critical areas of concern, such as departments with higher-than-average turnover rates or specific rates or specific demographic groups at risks. ultimately, this analysis empowers organizations to develop targeted strategies that enhance employee turnover and improve performance.</a:t>
            </a:r>
            <a:endParaRPr lang="en-US" sz="2400" b="1" cap="none" dirty="0"/>
          </a:p>
        </p:txBody>
      </p:sp>
    </p:spTree>
    <p:extLst>
      <p:ext uri="{BB962C8B-B14F-4D97-AF65-F5344CB8AC3E}">
        <p14:creationId xmlns:p14="http://schemas.microsoft.com/office/powerpoint/2010/main" val="412512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9B37-B680-4A93-9547-FFB830FC4812}"/>
              </a:ext>
            </a:extLst>
          </p:cNvPr>
          <p:cNvSpPr>
            <a:spLocks noGrp="1"/>
          </p:cNvSpPr>
          <p:nvPr>
            <p:ph type="title"/>
          </p:nvPr>
        </p:nvSpPr>
        <p:spPr>
          <a:xfrm>
            <a:off x="-647114" y="618517"/>
            <a:ext cx="13153291" cy="5430591"/>
          </a:xfrm>
        </p:spPr>
        <p:txBody>
          <a:bodyPr>
            <a:normAutofit/>
          </a:bodyPr>
          <a:lstStyle/>
          <a:p>
            <a:r>
              <a:rPr lang="en-IN" sz="9600" b="1" dirty="0">
                <a:solidFill>
                  <a:srgbClr val="FF0000"/>
                </a:solidFill>
                <a:latin typeface="Vijaya" panose="02020604020202020204" pitchFamily="18" charset="0"/>
                <a:cs typeface="Vijaya" panose="02020604020202020204" pitchFamily="18" charset="0"/>
              </a:rPr>
              <a:t>thank you</a:t>
            </a:r>
            <a:endParaRPr lang="en-US" sz="9600" b="1" dirty="0">
              <a:solidFill>
                <a:srgbClr val="FF0000"/>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162017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B7F3-93AD-44C4-9276-1E1C5C6C3B23}"/>
              </a:ext>
            </a:extLst>
          </p:cNvPr>
          <p:cNvSpPr>
            <a:spLocks noGrp="1"/>
          </p:cNvSpPr>
          <p:nvPr>
            <p:ph type="title"/>
          </p:nvPr>
        </p:nvSpPr>
        <p:spPr>
          <a:xfrm>
            <a:off x="1655298" y="618517"/>
            <a:ext cx="9622928" cy="1596177"/>
          </a:xfrm>
        </p:spPr>
        <p:txBody>
          <a:bodyPr>
            <a:normAutofit/>
          </a:bodyPr>
          <a:lstStyle/>
          <a:p>
            <a:r>
              <a:rPr lang="en-IN" sz="5400" b="1" dirty="0">
                <a:solidFill>
                  <a:schemeClr val="accent1"/>
                </a:solidFill>
              </a:rPr>
              <a:t>PROJECT TITLE</a:t>
            </a:r>
            <a:endParaRPr lang="en-US" sz="5400" b="1" dirty="0">
              <a:solidFill>
                <a:schemeClr val="accent1"/>
              </a:solidFill>
            </a:endParaRPr>
          </a:p>
        </p:txBody>
      </p:sp>
      <p:sp>
        <p:nvSpPr>
          <p:cNvPr id="3" name="Content Placeholder 2">
            <a:extLst>
              <a:ext uri="{FF2B5EF4-FFF2-40B4-BE49-F238E27FC236}">
                <a16:creationId xmlns:a16="http://schemas.microsoft.com/office/drawing/2014/main" id="{64978CEA-BCC8-4462-93F2-AD4A8FF69D62}"/>
              </a:ext>
            </a:extLst>
          </p:cNvPr>
          <p:cNvSpPr>
            <a:spLocks noGrp="1"/>
          </p:cNvSpPr>
          <p:nvPr>
            <p:ph sz="quarter" idx="13"/>
          </p:nvPr>
        </p:nvSpPr>
        <p:spPr>
          <a:xfrm>
            <a:off x="2095460" y="2658795"/>
            <a:ext cx="9622928" cy="1730326"/>
          </a:xfrm>
        </p:spPr>
        <p:txBody>
          <a:bodyPr>
            <a:normAutofit/>
          </a:bodyPr>
          <a:lstStyle/>
          <a:p>
            <a:pPr marL="0" indent="0">
              <a:buNone/>
            </a:pPr>
            <a:r>
              <a:rPr lang="en-IN" sz="4400" cap="none" dirty="0"/>
              <a:t>Employee Turnover Analysis Using Excel</a:t>
            </a:r>
            <a:endParaRPr lang="en-US" sz="4400" cap="none" dirty="0"/>
          </a:p>
        </p:txBody>
      </p:sp>
    </p:spTree>
    <p:extLst>
      <p:ext uri="{BB962C8B-B14F-4D97-AF65-F5344CB8AC3E}">
        <p14:creationId xmlns:p14="http://schemas.microsoft.com/office/powerpoint/2010/main" val="389794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6ED3-9292-4E24-96E9-EED70C052E19}"/>
              </a:ext>
            </a:extLst>
          </p:cNvPr>
          <p:cNvSpPr>
            <a:spLocks noGrp="1"/>
          </p:cNvSpPr>
          <p:nvPr>
            <p:ph type="title"/>
          </p:nvPr>
        </p:nvSpPr>
        <p:spPr>
          <a:xfrm>
            <a:off x="913776" y="618517"/>
            <a:ext cx="2786027" cy="1596177"/>
          </a:xfrm>
        </p:spPr>
        <p:txBody>
          <a:bodyPr>
            <a:normAutofit/>
          </a:bodyPr>
          <a:lstStyle/>
          <a:p>
            <a:r>
              <a:rPr lang="en-IN" sz="5400" b="1" dirty="0">
                <a:solidFill>
                  <a:schemeClr val="accent1"/>
                </a:solidFill>
              </a:rPr>
              <a:t>agenda</a:t>
            </a:r>
            <a:endParaRPr lang="en-US" sz="5400" b="1" dirty="0">
              <a:solidFill>
                <a:schemeClr val="accent1"/>
              </a:solidFill>
            </a:endParaRPr>
          </a:p>
        </p:txBody>
      </p:sp>
      <p:sp>
        <p:nvSpPr>
          <p:cNvPr id="3" name="Content Placeholder 2">
            <a:extLst>
              <a:ext uri="{FF2B5EF4-FFF2-40B4-BE49-F238E27FC236}">
                <a16:creationId xmlns:a16="http://schemas.microsoft.com/office/drawing/2014/main" id="{B978E9E7-A94B-4A40-BD81-D01BAB3815DE}"/>
              </a:ext>
            </a:extLst>
          </p:cNvPr>
          <p:cNvSpPr>
            <a:spLocks noGrp="1"/>
          </p:cNvSpPr>
          <p:nvPr>
            <p:ph sz="quarter" idx="13"/>
          </p:nvPr>
        </p:nvSpPr>
        <p:spPr>
          <a:xfrm>
            <a:off x="2715065" y="1913207"/>
            <a:ext cx="8295249" cy="3920196"/>
          </a:xfrm>
        </p:spPr>
        <p:txBody>
          <a:bodyPr>
            <a:noAutofit/>
          </a:bodyPr>
          <a:lstStyle/>
          <a:p>
            <a:pPr marL="457200" indent="-457200">
              <a:buFont typeface="+mj-lt"/>
              <a:buAutoNum type="arabicPeriod"/>
            </a:pPr>
            <a:r>
              <a:rPr lang="en-IN" sz="2400" b="1" dirty="0"/>
              <a:t>Problem statement</a:t>
            </a:r>
          </a:p>
          <a:p>
            <a:pPr marL="457200" indent="-457200">
              <a:buFont typeface="+mj-lt"/>
              <a:buAutoNum type="arabicPeriod"/>
            </a:pPr>
            <a:r>
              <a:rPr lang="en-IN" sz="2400" b="1" dirty="0"/>
              <a:t>Project overview</a:t>
            </a:r>
          </a:p>
          <a:p>
            <a:pPr marL="457200" indent="-457200">
              <a:buFont typeface="+mj-lt"/>
              <a:buAutoNum type="arabicPeriod"/>
            </a:pPr>
            <a:r>
              <a:rPr lang="en-IN" sz="2400" b="1" dirty="0"/>
              <a:t>End users</a:t>
            </a:r>
          </a:p>
          <a:p>
            <a:pPr marL="457200" indent="-457200">
              <a:buFont typeface="+mj-lt"/>
              <a:buAutoNum type="arabicPeriod"/>
            </a:pPr>
            <a:r>
              <a:rPr lang="en-IN" sz="2400" b="1" dirty="0"/>
              <a:t>Our solution and preposition</a:t>
            </a:r>
          </a:p>
          <a:p>
            <a:pPr marL="457200" indent="-457200">
              <a:buFont typeface="+mj-lt"/>
              <a:buAutoNum type="arabicPeriod"/>
            </a:pPr>
            <a:r>
              <a:rPr lang="en-IN" sz="2400" b="1" dirty="0"/>
              <a:t>Dataset description</a:t>
            </a:r>
          </a:p>
          <a:p>
            <a:pPr marL="457200" indent="-457200">
              <a:buFont typeface="+mj-lt"/>
              <a:buAutoNum type="arabicPeriod"/>
            </a:pPr>
            <a:r>
              <a:rPr lang="en-IN" sz="2400" b="1" dirty="0"/>
              <a:t>Modelling approach</a:t>
            </a:r>
          </a:p>
          <a:p>
            <a:pPr marL="457200" indent="-457200">
              <a:buFont typeface="+mj-lt"/>
              <a:buAutoNum type="arabicPeriod"/>
            </a:pPr>
            <a:r>
              <a:rPr lang="en-IN" sz="2400" b="1" dirty="0"/>
              <a:t>Results and discussion</a:t>
            </a:r>
          </a:p>
          <a:p>
            <a:pPr marL="457200" indent="-457200">
              <a:buFont typeface="+mj-lt"/>
              <a:buAutoNum type="arabicPeriod"/>
            </a:pPr>
            <a:r>
              <a:rPr lang="en-IN" sz="2400" b="1" dirty="0"/>
              <a:t>conclusion</a:t>
            </a:r>
            <a:endParaRPr lang="en-US" sz="2400" b="1" dirty="0"/>
          </a:p>
        </p:txBody>
      </p:sp>
    </p:spTree>
    <p:extLst>
      <p:ext uri="{BB962C8B-B14F-4D97-AF65-F5344CB8AC3E}">
        <p14:creationId xmlns:p14="http://schemas.microsoft.com/office/powerpoint/2010/main" val="138853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16F8-1FCF-43A5-9669-170F439683D1}"/>
              </a:ext>
            </a:extLst>
          </p:cNvPr>
          <p:cNvSpPr>
            <a:spLocks noGrp="1"/>
          </p:cNvSpPr>
          <p:nvPr>
            <p:ph type="title"/>
          </p:nvPr>
        </p:nvSpPr>
        <p:spPr>
          <a:xfrm>
            <a:off x="913776" y="618517"/>
            <a:ext cx="5388550" cy="1596177"/>
          </a:xfrm>
        </p:spPr>
        <p:txBody>
          <a:bodyPr>
            <a:normAutofit/>
          </a:bodyPr>
          <a:lstStyle/>
          <a:p>
            <a:r>
              <a:rPr lang="en-IN" sz="4000" b="1" dirty="0">
                <a:solidFill>
                  <a:schemeClr val="accent1"/>
                </a:solidFill>
              </a:rPr>
              <a:t>Problem statement</a:t>
            </a:r>
            <a:endParaRPr lang="en-US" sz="4000" b="1" dirty="0">
              <a:solidFill>
                <a:schemeClr val="accent1"/>
              </a:solidFill>
            </a:endParaRPr>
          </a:p>
        </p:txBody>
      </p:sp>
      <p:sp>
        <p:nvSpPr>
          <p:cNvPr id="3" name="Content Placeholder 2">
            <a:extLst>
              <a:ext uri="{FF2B5EF4-FFF2-40B4-BE49-F238E27FC236}">
                <a16:creationId xmlns:a16="http://schemas.microsoft.com/office/drawing/2014/main" id="{2FE2BA18-D5C9-4489-93AB-2D3BE619F498}"/>
              </a:ext>
            </a:extLst>
          </p:cNvPr>
          <p:cNvSpPr>
            <a:spLocks noGrp="1"/>
          </p:cNvSpPr>
          <p:nvPr>
            <p:ph sz="quarter" idx="13"/>
          </p:nvPr>
        </p:nvSpPr>
        <p:spPr>
          <a:xfrm>
            <a:off x="1364566" y="1842868"/>
            <a:ext cx="9913034" cy="3948331"/>
          </a:xfrm>
        </p:spPr>
        <p:txBody>
          <a:bodyPr>
            <a:noAutofit/>
          </a:bodyPr>
          <a:lstStyle/>
          <a:p>
            <a:r>
              <a:rPr lang="en-IN" sz="2800" b="1" cap="none" dirty="0"/>
              <a:t>The organization has been experiencing a noticeable increase in employee turnover, leading to concerns about the underlying causes and the potential impact on business operations. There is a need to analyse the turnover data to identify patterns and trends that may indicate critical issues such as high turnover in specific department, among particular demographic groups or at certain tenure lengths. The goal is to use excel to conduct a detailed analysis, including calculating turnover rates and enhance employee satisfaction.</a:t>
            </a:r>
            <a:endParaRPr lang="en-US" sz="2800" b="1" cap="none" dirty="0"/>
          </a:p>
        </p:txBody>
      </p:sp>
    </p:spTree>
    <p:extLst>
      <p:ext uri="{BB962C8B-B14F-4D97-AF65-F5344CB8AC3E}">
        <p14:creationId xmlns:p14="http://schemas.microsoft.com/office/powerpoint/2010/main" val="315410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5537-4AB2-4E8D-BEF4-4926F1B36052}"/>
              </a:ext>
            </a:extLst>
          </p:cNvPr>
          <p:cNvSpPr>
            <a:spLocks noGrp="1"/>
          </p:cNvSpPr>
          <p:nvPr>
            <p:ph type="title"/>
          </p:nvPr>
        </p:nvSpPr>
        <p:spPr>
          <a:xfrm>
            <a:off x="913776" y="618517"/>
            <a:ext cx="4614828" cy="1596177"/>
          </a:xfrm>
        </p:spPr>
        <p:txBody>
          <a:bodyPr>
            <a:normAutofit/>
          </a:bodyPr>
          <a:lstStyle/>
          <a:p>
            <a:r>
              <a:rPr lang="en-IN" sz="4000" b="1" dirty="0">
                <a:solidFill>
                  <a:schemeClr val="accent1"/>
                </a:solidFill>
              </a:rPr>
              <a:t>Project overview</a:t>
            </a:r>
            <a:endParaRPr lang="en-US" sz="4000" b="1" dirty="0">
              <a:solidFill>
                <a:schemeClr val="accent1"/>
              </a:solidFill>
            </a:endParaRPr>
          </a:p>
        </p:txBody>
      </p:sp>
      <p:sp>
        <p:nvSpPr>
          <p:cNvPr id="3" name="Content Placeholder 2">
            <a:extLst>
              <a:ext uri="{FF2B5EF4-FFF2-40B4-BE49-F238E27FC236}">
                <a16:creationId xmlns:a16="http://schemas.microsoft.com/office/drawing/2014/main" id="{528431FF-0C79-431F-9256-EE85625EB52B}"/>
              </a:ext>
            </a:extLst>
          </p:cNvPr>
          <p:cNvSpPr>
            <a:spLocks noGrp="1"/>
          </p:cNvSpPr>
          <p:nvPr>
            <p:ph sz="quarter" idx="13"/>
          </p:nvPr>
        </p:nvSpPr>
        <p:spPr>
          <a:xfrm>
            <a:off x="1674054" y="2025748"/>
            <a:ext cx="9603545" cy="3765451"/>
          </a:xfrm>
        </p:spPr>
        <p:txBody>
          <a:bodyPr>
            <a:noAutofit/>
          </a:bodyPr>
          <a:lstStyle/>
          <a:p>
            <a:r>
              <a:rPr lang="en-IN" sz="2800" b="1" cap="none" dirty="0"/>
              <a:t>This project focuses on analysing employee turnover within the organisation using excel. The analysis aims to identify patterns, trends and potential root causes of turnover by examining key matrices such as turnover rates, tenure, and demographic factors. data visualization tools like chart and pivot table will be used to highlight critical areas such as department and employee groups with high turnover. </a:t>
            </a:r>
            <a:endParaRPr lang="en-US" sz="2800" b="1" cap="none" dirty="0"/>
          </a:p>
        </p:txBody>
      </p:sp>
    </p:spTree>
    <p:extLst>
      <p:ext uri="{BB962C8B-B14F-4D97-AF65-F5344CB8AC3E}">
        <p14:creationId xmlns:p14="http://schemas.microsoft.com/office/powerpoint/2010/main" val="259900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7BC8-29CC-4F0B-B47F-68C0C59DD0F2}"/>
              </a:ext>
            </a:extLst>
          </p:cNvPr>
          <p:cNvSpPr>
            <a:spLocks noGrp="1"/>
          </p:cNvSpPr>
          <p:nvPr>
            <p:ph type="title"/>
          </p:nvPr>
        </p:nvSpPr>
        <p:spPr>
          <a:xfrm>
            <a:off x="913775" y="618518"/>
            <a:ext cx="10364451" cy="1256206"/>
          </a:xfrm>
        </p:spPr>
        <p:txBody>
          <a:bodyPr/>
          <a:lstStyle/>
          <a:p>
            <a:r>
              <a:rPr lang="en-IN" b="1" dirty="0">
                <a:solidFill>
                  <a:schemeClr val="accent1"/>
                </a:solidFill>
              </a:rPr>
              <a:t>Who are the end users ?</a:t>
            </a:r>
            <a:endParaRPr lang="en-US" b="1" dirty="0">
              <a:solidFill>
                <a:schemeClr val="accent1"/>
              </a:solidFill>
            </a:endParaRPr>
          </a:p>
        </p:txBody>
      </p:sp>
      <p:sp>
        <p:nvSpPr>
          <p:cNvPr id="3" name="Content Placeholder 2">
            <a:extLst>
              <a:ext uri="{FF2B5EF4-FFF2-40B4-BE49-F238E27FC236}">
                <a16:creationId xmlns:a16="http://schemas.microsoft.com/office/drawing/2014/main" id="{99645DE2-2D43-4AF1-AA5A-608700ACE744}"/>
              </a:ext>
            </a:extLst>
          </p:cNvPr>
          <p:cNvSpPr>
            <a:spLocks noGrp="1"/>
          </p:cNvSpPr>
          <p:nvPr>
            <p:ph sz="quarter" idx="13"/>
          </p:nvPr>
        </p:nvSpPr>
        <p:spPr>
          <a:xfrm>
            <a:off x="913774" y="1888791"/>
            <a:ext cx="10363826" cy="3424107"/>
          </a:xfrm>
        </p:spPr>
        <p:txBody>
          <a:bodyPr>
            <a:noAutofit/>
          </a:bodyPr>
          <a:lstStyle/>
          <a:p>
            <a:pPr marL="457200" indent="-457200">
              <a:buFont typeface="+mj-lt"/>
              <a:buAutoNum type="arabicPeriod"/>
            </a:pPr>
            <a:r>
              <a:rPr lang="en-IN" sz="2400" b="1" cap="none" dirty="0"/>
              <a:t>HR MANAGERS:   To Identify Turnover Patterns And Implement Retention Strategies.</a:t>
            </a:r>
          </a:p>
          <a:p>
            <a:pPr marL="457200" indent="-457200">
              <a:buFont typeface="+mj-lt"/>
              <a:buAutoNum type="arabicPeriod"/>
            </a:pPr>
            <a:r>
              <a:rPr lang="en-IN" sz="2400" b="1" cap="none" dirty="0"/>
              <a:t>DEPARTMENT HEADS:   To Monitor Turnover In Their Teams And Address Potential Issues.</a:t>
            </a:r>
          </a:p>
          <a:p>
            <a:pPr marL="457200" indent="-457200">
              <a:buFont typeface="+mj-lt"/>
              <a:buAutoNum type="arabicPeriod"/>
            </a:pPr>
            <a:r>
              <a:rPr lang="en-IN" sz="2400" b="1" cap="none" dirty="0"/>
              <a:t>SENIOR MANAGEMENT:   To Make Informed Decisions About Workforce Planning And Organizational Strategies.</a:t>
            </a:r>
          </a:p>
          <a:p>
            <a:pPr marL="457200" indent="-457200">
              <a:buFont typeface="+mj-lt"/>
              <a:buAutoNum type="arabicPeriod"/>
            </a:pPr>
            <a:r>
              <a:rPr lang="en-IN" sz="2400" b="1" cap="none" dirty="0"/>
              <a:t>FINANCIAL ANALYSTS:   To Assess The Financial Impact Of Turnover On The Organization.</a:t>
            </a:r>
          </a:p>
          <a:p>
            <a:pPr marL="457200" indent="-457200">
              <a:buFont typeface="+mj-lt"/>
              <a:buAutoNum type="arabicPeriod"/>
            </a:pPr>
            <a:r>
              <a:rPr lang="en-IN" sz="2400" b="1" cap="none" dirty="0"/>
              <a:t>IT SUPPORT TEAMS:   To Maintain And Update The Excel Based Analysis Tools As Needed.</a:t>
            </a:r>
            <a:endParaRPr lang="en-US" sz="2400" b="1" cap="none" dirty="0"/>
          </a:p>
        </p:txBody>
      </p:sp>
    </p:spTree>
    <p:extLst>
      <p:ext uri="{BB962C8B-B14F-4D97-AF65-F5344CB8AC3E}">
        <p14:creationId xmlns:p14="http://schemas.microsoft.com/office/powerpoint/2010/main" val="1147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9D30-59EF-45DA-9A7A-2E04CEF74A14}"/>
              </a:ext>
            </a:extLst>
          </p:cNvPr>
          <p:cNvSpPr>
            <a:spLocks noGrp="1"/>
          </p:cNvSpPr>
          <p:nvPr>
            <p:ph type="title"/>
          </p:nvPr>
        </p:nvSpPr>
        <p:spPr/>
        <p:txBody>
          <a:bodyPr/>
          <a:lstStyle/>
          <a:p>
            <a:r>
              <a:rPr lang="en-IN" b="1" dirty="0">
                <a:solidFill>
                  <a:schemeClr val="accent1"/>
                </a:solidFill>
              </a:rPr>
              <a:t>Our solution and preposition</a:t>
            </a:r>
            <a:endParaRPr lang="en-US" b="1" dirty="0">
              <a:solidFill>
                <a:schemeClr val="accent1"/>
              </a:solidFill>
            </a:endParaRPr>
          </a:p>
        </p:txBody>
      </p:sp>
      <p:sp>
        <p:nvSpPr>
          <p:cNvPr id="3" name="Content Placeholder 2">
            <a:extLst>
              <a:ext uri="{FF2B5EF4-FFF2-40B4-BE49-F238E27FC236}">
                <a16:creationId xmlns:a16="http://schemas.microsoft.com/office/drawing/2014/main" id="{13566F16-4AF6-4CB7-B192-0F6050A7C166}"/>
              </a:ext>
            </a:extLst>
          </p:cNvPr>
          <p:cNvSpPr>
            <a:spLocks noGrp="1"/>
          </p:cNvSpPr>
          <p:nvPr>
            <p:ph sz="quarter" idx="13"/>
          </p:nvPr>
        </p:nvSpPr>
        <p:spPr>
          <a:xfrm>
            <a:off x="759029" y="2473061"/>
            <a:ext cx="10903088" cy="3766422"/>
          </a:xfrm>
        </p:spPr>
        <p:txBody>
          <a:bodyPr>
            <a:normAutofit fontScale="77500" lnSpcReduction="20000"/>
          </a:bodyPr>
          <a:lstStyle/>
          <a:p>
            <a:pPr>
              <a:buFont typeface="Wingdings" panose="05000000000000000000" pitchFamily="2" charset="2"/>
              <a:buChar char="ü"/>
            </a:pPr>
            <a:r>
              <a:rPr lang="en-IN" sz="2400" dirty="0"/>
              <a:t> </a:t>
            </a:r>
            <a:r>
              <a:rPr lang="en-IN" sz="3100" b="1" cap="none" dirty="0"/>
              <a:t>We Propose A Comprehensive Excel Based Employee Turnover Analysis Tool That Enables Hr And Management To Track, Visualize, And Understand Turnover Trends. This Solution Will Identify Critical Areas Where Turnover Is Highest, Allowing For Targeted Interventions To Improve Retention. By Leveraging Data Insights, The Organization Can Enhance Workforce Stability, Reduce Costs Associated With High Turnover, And Ultimately Boost Overall Employee Satisfaction. This Data Driven Approach Empowers The Organization To Develop Effective Retention Strategies Tailored To The Unique Needs To Different Departments Or Employee Segments, Ultimately Supporting Long Term Organizational Growth And Stability.</a:t>
            </a:r>
            <a:endParaRPr lang="en-US" sz="3100" b="1" dirty="0"/>
          </a:p>
        </p:txBody>
      </p:sp>
    </p:spTree>
    <p:extLst>
      <p:ext uri="{BB962C8B-B14F-4D97-AF65-F5344CB8AC3E}">
        <p14:creationId xmlns:p14="http://schemas.microsoft.com/office/powerpoint/2010/main" val="24975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668F-00BF-45C5-9663-B28853C5EEA0}"/>
              </a:ext>
            </a:extLst>
          </p:cNvPr>
          <p:cNvSpPr>
            <a:spLocks noGrp="1"/>
          </p:cNvSpPr>
          <p:nvPr>
            <p:ph type="title"/>
          </p:nvPr>
        </p:nvSpPr>
        <p:spPr/>
        <p:txBody>
          <a:bodyPr/>
          <a:lstStyle/>
          <a:p>
            <a:r>
              <a:rPr lang="en-IN" b="1" dirty="0">
                <a:solidFill>
                  <a:schemeClr val="accent1"/>
                </a:solidFill>
              </a:rPr>
              <a:t>Dataset  description</a:t>
            </a:r>
            <a:endParaRPr lang="en-US" b="1" dirty="0">
              <a:solidFill>
                <a:schemeClr val="accent1"/>
              </a:solidFill>
            </a:endParaRPr>
          </a:p>
        </p:txBody>
      </p:sp>
      <p:sp>
        <p:nvSpPr>
          <p:cNvPr id="3" name="Content Placeholder 2">
            <a:extLst>
              <a:ext uri="{FF2B5EF4-FFF2-40B4-BE49-F238E27FC236}">
                <a16:creationId xmlns:a16="http://schemas.microsoft.com/office/drawing/2014/main" id="{0880EE16-01B2-4D04-99C1-10C3A715EDD4}"/>
              </a:ext>
            </a:extLst>
          </p:cNvPr>
          <p:cNvSpPr>
            <a:spLocks noGrp="1"/>
          </p:cNvSpPr>
          <p:nvPr>
            <p:ph sz="quarter" idx="13"/>
          </p:nvPr>
        </p:nvSpPr>
        <p:spPr/>
        <p:txBody>
          <a:bodyPr>
            <a:noAutofit/>
          </a:bodyPr>
          <a:lstStyle/>
          <a:p>
            <a:pPr>
              <a:buFont typeface="Wingdings" panose="05000000000000000000" pitchFamily="2" charset="2"/>
              <a:buChar char="v"/>
            </a:pPr>
            <a:r>
              <a:rPr lang="en-IN" sz="2400" cap="none" dirty="0"/>
              <a:t> </a:t>
            </a:r>
            <a:r>
              <a:rPr lang="en-IN" sz="2400" b="1" cap="none" dirty="0"/>
              <a:t>The Dataset For This Project Includes Employee Specific Information Such As Employee Id, Department, Job Title, Gender Age, Hire Date, And Termination Date. It Also Captures Reasons For Leaving, Tenure Length, And Turnover Status (Whether An Employee Is Active Or Has Left). Additionally, Demographic Data Such As Age And Gender Will Be Used To Analyse Turnover Trends Across Different Groups. The Data Covers Multiple Time Periods, Allowing For Trend Analysis Over Months Or Years. This Structured Dataset Will Be Crucial For Generating Insights And Guiding Retention Strategies.</a:t>
            </a:r>
            <a:endParaRPr lang="en-US" sz="2400" b="1" cap="none" dirty="0"/>
          </a:p>
        </p:txBody>
      </p:sp>
    </p:spTree>
    <p:extLst>
      <p:ext uri="{BB962C8B-B14F-4D97-AF65-F5344CB8AC3E}">
        <p14:creationId xmlns:p14="http://schemas.microsoft.com/office/powerpoint/2010/main" val="185912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A9C3-0A02-4745-8E47-177E7FD04D34}"/>
              </a:ext>
            </a:extLst>
          </p:cNvPr>
          <p:cNvSpPr>
            <a:spLocks noGrp="1"/>
          </p:cNvSpPr>
          <p:nvPr>
            <p:ph type="title"/>
          </p:nvPr>
        </p:nvSpPr>
        <p:spPr/>
        <p:txBody>
          <a:bodyPr/>
          <a:lstStyle/>
          <a:p>
            <a:r>
              <a:rPr lang="en-IN" b="1" dirty="0">
                <a:solidFill>
                  <a:schemeClr val="accent1"/>
                </a:solidFill>
              </a:rPr>
              <a:t>The “wow” in our solution  </a:t>
            </a:r>
            <a:endParaRPr lang="en-US" b="1" dirty="0">
              <a:solidFill>
                <a:schemeClr val="accent1"/>
              </a:solidFill>
            </a:endParaRPr>
          </a:p>
        </p:txBody>
      </p:sp>
      <p:sp>
        <p:nvSpPr>
          <p:cNvPr id="3" name="Content Placeholder 2">
            <a:extLst>
              <a:ext uri="{FF2B5EF4-FFF2-40B4-BE49-F238E27FC236}">
                <a16:creationId xmlns:a16="http://schemas.microsoft.com/office/drawing/2014/main" id="{4E481150-E090-4300-A7D8-6DA08E535D2A}"/>
              </a:ext>
            </a:extLst>
          </p:cNvPr>
          <p:cNvSpPr>
            <a:spLocks noGrp="1"/>
          </p:cNvSpPr>
          <p:nvPr>
            <p:ph sz="quarter" idx="13"/>
          </p:nvPr>
        </p:nvSpPr>
        <p:spPr>
          <a:xfrm>
            <a:off x="913774" y="1885072"/>
            <a:ext cx="10363826" cy="3906128"/>
          </a:xfrm>
        </p:spPr>
        <p:txBody>
          <a:bodyPr>
            <a:noAutofit/>
          </a:bodyPr>
          <a:lstStyle/>
          <a:p>
            <a:pPr>
              <a:buFont typeface="Wingdings" panose="05000000000000000000" pitchFamily="2" charset="2"/>
              <a:buChar char="ü"/>
            </a:pPr>
            <a:r>
              <a:rPr lang="en-IN" sz="2400" b="1" cap="none" dirty="0"/>
              <a:t>The wow factor lies in its ability to not only analyse past turnover trends but also predict future challenges through dynamic forecasting models. This tool  allows you to drill down into specific departments, demographics and tenure groups, revealing hidden patterns and enabling highly targeted interventions. Moreover, the solution automation features ensure that decision-makers always have up-to-date data at their fingertips, transforming raw information into a powerful, strategic asset for enhancing workforce stability and driving organisational success.</a:t>
            </a:r>
            <a:endParaRPr lang="en-US" sz="2400" b="1" cap="none" dirty="0"/>
          </a:p>
        </p:txBody>
      </p:sp>
    </p:spTree>
    <p:extLst>
      <p:ext uri="{BB962C8B-B14F-4D97-AF65-F5344CB8AC3E}">
        <p14:creationId xmlns:p14="http://schemas.microsoft.com/office/powerpoint/2010/main" val="425012990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222</TotalTime>
  <Words>759</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Tw Cen MT</vt:lpstr>
      <vt:lpstr>Vijaya</vt:lpstr>
      <vt:lpstr>Wingdings</vt:lpstr>
      <vt:lpstr>Droplet</vt:lpstr>
      <vt:lpstr>EMPLOYEE DATA ANALYSIS USING EXCEL</vt:lpstr>
      <vt:lpstr>PROJECT TITLE</vt:lpstr>
      <vt:lpstr>agenda</vt:lpstr>
      <vt:lpstr>Problem statement</vt:lpstr>
      <vt:lpstr>Project overview</vt:lpstr>
      <vt:lpstr>Who are the end users ?</vt:lpstr>
      <vt:lpstr>Our solution and preposition</vt:lpstr>
      <vt:lpstr>Dataset  description</vt:lpstr>
      <vt:lpstr>The “wow” in our solution  </vt:lpstr>
      <vt:lpstr>modelling</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shanthi saro</dc:creator>
  <cp:lastModifiedBy>shanthi saro</cp:lastModifiedBy>
  <cp:revision>24</cp:revision>
  <dcterms:created xsi:type="dcterms:W3CDTF">2024-08-28T04:12:18Z</dcterms:created>
  <dcterms:modified xsi:type="dcterms:W3CDTF">2024-08-28T22:34:05Z</dcterms:modified>
</cp:coreProperties>
</file>