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Lst>
  <p:sldSz cx="18288000" cy="10287000"/>
  <p:notesSz cx="6858000" cy="9144000"/>
  <p:embeddedFontLst>
    <p:embeddedFont>
      <p:font typeface="Raleway Bold" charset="1" panose="020B0803030101060003"/>
      <p:regular r:id="rId67"/>
    </p:embeddedFont>
    <p:embeddedFont>
      <p:font typeface="Now Heavy" charset="1" panose="00000A00000000000000"/>
      <p:regular r:id="rId68"/>
    </p:embeddedFont>
    <p:embeddedFont>
      <p:font typeface="Now" charset="1" panose="00000500000000000000"/>
      <p:regular r:id="rId69"/>
    </p:embeddedFont>
    <p:embeddedFont>
      <p:font typeface="Canva Sans" charset="1" panose="020B0503030501040103"/>
      <p:regular r:id="rId70"/>
    </p:embeddedFont>
    <p:embeddedFont>
      <p:font typeface="Canva Sans Bold" charset="1" panose="020B0803030501040103"/>
      <p:regular r:id="rId7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fonts/font67.fntdata" Type="http://schemas.openxmlformats.org/officeDocument/2006/relationships/font"/><Relationship Id="rId68" Target="fonts/font68.fntdata" Type="http://schemas.openxmlformats.org/officeDocument/2006/relationships/font"/><Relationship Id="rId69" Target="fonts/font69.fntdata" Type="http://schemas.openxmlformats.org/officeDocument/2006/relationships/font"/><Relationship Id="rId7" Target="slides/slide2.xml" Type="http://schemas.openxmlformats.org/officeDocument/2006/relationships/slide"/><Relationship Id="rId70" Target="fonts/font70.fntdata" Type="http://schemas.openxmlformats.org/officeDocument/2006/relationships/font"/><Relationship Id="rId71" Target="fonts/font71.fntdata" Type="http://schemas.openxmlformats.org/officeDocument/2006/relationships/font"/><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png" Type="http://schemas.openxmlformats.org/officeDocument/2006/relationships/image"/><Relationship Id="rId6"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1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0.png" Type="http://schemas.openxmlformats.org/officeDocument/2006/relationships/image"/><Relationship Id="rId6" Target="../media/image2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2.png" Type="http://schemas.openxmlformats.org/officeDocument/2006/relationships/image"/><Relationship Id="rId6"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6.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27.png" Type="http://schemas.openxmlformats.org/officeDocument/2006/relationships/image"/><Relationship Id="rId6" Target="../media/image28.png" Type="http://schemas.openxmlformats.org/officeDocument/2006/relationships/image"/><Relationship Id="rId7" Target="../media/image2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0.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1.png" Type="http://schemas.openxmlformats.org/officeDocument/2006/relationships/image"/><Relationship Id="rId6" Target="../media/image32.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6.png" Type="http://schemas.openxmlformats.org/officeDocument/2006/relationships/image"/><Relationship Id="rId6" Target="../media/image37.png" Type="http://schemas.openxmlformats.org/officeDocument/2006/relationships/image"/><Relationship Id="rId7" Target="../media/image38.pn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39.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0.png" Type="http://schemas.openxmlformats.org/officeDocument/2006/relationships/image"/><Relationship Id="rId6" Target="../media/image41.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2.png" Type="http://schemas.openxmlformats.org/officeDocument/2006/relationships/image"/><Relationship Id="rId6" Target="../media/image4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4.png" Type="http://schemas.openxmlformats.org/officeDocument/2006/relationships/image"/><Relationship Id="rId6" Target="../media/image45.png" Type="http://schemas.openxmlformats.org/officeDocument/2006/relationships/image"/><Relationship Id="rId7" Target="../media/image46.pn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7.png" Type="http://schemas.openxmlformats.org/officeDocument/2006/relationships/image"/><Relationship Id="rId6" Target="../media/image48.png" Type="http://schemas.openxmlformats.org/officeDocument/2006/relationships/image"/><Relationship Id="rId7" Target="../media/image49.png" Type="http://schemas.openxmlformats.org/officeDocument/2006/relationships/image"/><Relationship Id="rId8" Target="../media/image50.pn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1.png" Type="http://schemas.openxmlformats.org/officeDocument/2006/relationships/image"/><Relationship Id="rId6" Target="../media/image52.pn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3.png" Type="http://schemas.openxmlformats.org/officeDocument/2006/relationships/image"/><Relationship Id="rId6" Target="../media/image54.png" Type="http://schemas.openxmlformats.org/officeDocument/2006/relationships/image"/><Relationship Id="rId7" Target="../media/image55.pn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56.png" Type="http://schemas.openxmlformats.org/officeDocument/2006/relationships/image"/><Relationship Id="rId6" Target="../media/image57.png" Type="http://schemas.openxmlformats.org/officeDocument/2006/relationships/image"/><Relationship Id="rId7" Target="../media/image58.png" Type="http://schemas.openxmlformats.org/officeDocument/2006/relationships/image"/><Relationship Id="rId8" Target="../media/image59.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0.png" Type="http://schemas.openxmlformats.org/officeDocument/2006/relationships/image"/><Relationship Id="rId6" Target="../media/image61.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2.png" Type="http://schemas.openxmlformats.org/officeDocument/2006/relationships/image"/><Relationship Id="rId6" Target="../media/image63.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4.png" Type="http://schemas.openxmlformats.org/officeDocument/2006/relationships/image"/><Relationship Id="rId6" Target="../media/image65.png" Type="http://schemas.openxmlformats.org/officeDocument/2006/relationships/image"/><Relationship Id="rId7" Target="../media/image66.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7.png" Type="http://schemas.openxmlformats.org/officeDocument/2006/relationships/image"/><Relationship Id="rId6" Target="../media/image68.pn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9.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0.png" Type="http://schemas.openxmlformats.org/officeDocument/2006/relationships/image"/><Relationship Id="rId6" Target="../media/image71.pn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2.png" Type="http://schemas.openxmlformats.org/officeDocument/2006/relationships/image"/><Relationship Id="rId6" Target="../media/image73.pn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4.png" Type="http://schemas.openxmlformats.org/officeDocument/2006/relationships/image"/><Relationship Id="rId6" Target="../media/image75.png" Type="http://schemas.openxmlformats.org/officeDocument/2006/relationships/image"/><Relationship Id="rId7" Target="../media/image76.pn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7.pn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78.png" Type="http://schemas.openxmlformats.org/officeDocument/2006/relationships/image"/><Relationship Id="rId6" Target="../media/image79.png" Type="http://schemas.openxmlformats.org/officeDocument/2006/relationships/image"/><Relationship Id="rId7" Target="../media/image80.pn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1.png" Type="http://schemas.openxmlformats.org/officeDocument/2006/relationships/image"/><Relationship Id="rId6" Target="../media/image82.png" Type="http://schemas.openxmlformats.org/officeDocument/2006/relationships/image"/><Relationship Id="rId7" Target="../media/image83.png" Type="http://schemas.openxmlformats.org/officeDocument/2006/relationships/image"/><Relationship Id="rId8" Target="../media/image84.pn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5.png" Type="http://schemas.openxmlformats.org/officeDocument/2006/relationships/image"/><Relationship Id="rId6" Target="../media/image86.pn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87.png" Type="http://schemas.openxmlformats.org/officeDocument/2006/relationships/image"/><Relationship Id="rId6" Target="../media/image88.png" Type="http://schemas.openxmlformats.org/officeDocument/2006/relationships/image"/><Relationship Id="rId7" Target="../media/image89.pn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0.png" Type="http://schemas.openxmlformats.org/officeDocument/2006/relationships/image"/><Relationship Id="rId6" Target="../media/image9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2.png" Type="http://schemas.openxmlformats.org/officeDocument/2006/relationships/image"/><Relationship Id="rId6" Target="../media/image93.png" Type="http://schemas.openxmlformats.org/officeDocument/2006/relationships/image"/><Relationship Id="rId7" Target="../media/image94.png" Type="http://schemas.openxmlformats.org/officeDocument/2006/relationships/image"/><Relationship Id="rId8" Target="../media/image95.pn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6.png" Type="http://schemas.openxmlformats.org/officeDocument/2006/relationships/image"/><Relationship Id="rId6" Target="../media/image97.png" Type="http://schemas.openxmlformats.org/officeDocument/2006/relationships/image"/><Relationship Id="rId7" Target="../media/image98.pn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99.png" Type="http://schemas.openxmlformats.org/officeDocument/2006/relationships/image"/><Relationship Id="rId6" Target="../media/image100.pn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1.jpeg" Type="http://schemas.openxmlformats.org/officeDocument/2006/relationships/image"/><Relationship Id="rId6" Target="../media/image102.jpe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3.pn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4.pn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5.pn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6.pn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7.png" Type="http://schemas.openxmlformats.org/officeDocument/2006/relationships/image"/><Relationship Id="rId6" Target="../media/image108.pn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09.png" Type="http://schemas.openxmlformats.org/officeDocument/2006/relationships/image"/><Relationship Id="rId6" Target="../media/image1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111.png" Type="http://schemas.openxmlformats.org/officeDocument/2006/relationships/image"/><Relationship Id="rId6" Target="../media/image67.pn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png" Type="http://schemas.openxmlformats.org/officeDocument/2006/relationships/image"/><Relationship Id="rId8"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410362" y="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2076613" y="1143000"/>
            <a:ext cx="13741008" cy="8662591"/>
          </a:xfrm>
          <a:prstGeom prst="rect">
            <a:avLst/>
          </a:prstGeom>
        </p:spPr>
        <p:txBody>
          <a:bodyPr anchor="t" rtlCol="false" tIns="0" lIns="0" bIns="0" rIns="0">
            <a:spAutoFit/>
          </a:bodyPr>
          <a:lstStyle/>
          <a:p>
            <a:pPr algn="ctr">
              <a:lnSpc>
                <a:spcPts val="13578"/>
              </a:lnSpc>
            </a:pPr>
            <a:r>
              <a:rPr lang="en-US" b="true" sz="12343">
                <a:solidFill>
                  <a:srgbClr val="1D1D1F"/>
                </a:solidFill>
                <a:latin typeface="Raleway Bold"/>
                <a:ea typeface="Raleway Bold"/>
                <a:cs typeface="Raleway Bold"/>
                <a:sym typeface="Raleway Bold"/>
              </a:rPr>
              <a:t>DYNAMIC PRICING FOR RIDE-SHARING SERVICES</a:t>
            </a:r>
          </a:p>
          <a:p>
            <a:pPr algn="ctr" marL="0" indent="0" lvl="0">
              <a:lnSpc>
                <a:spcPts val="13578"/>
              </a:lnSpc>
            </a:pPr>
          </a:p>
        </p:txBody>
      </p:sp>
      <p:sp>
        <p:nvSpPr>
          <p:cNvPr name="Freeform 5" id="5"/>
          <p:cNvSpPr/>
          <p:nvPr/>
        </p:nvSpPr>
        <p:spPr>
          <a:xfrm flipH="true" flipV="true" rot="0">
            <a:off x="12330646" y="0"/>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410362" y="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330646" y="0"/>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88046" y="183814"/>
            <a:ext cx="7720079" cy="5932485"/>
          </a:xfrm>
          <a:custGeom>
            <a:avLst/>
            <a:gdLst/>
            <a:ahLst/>
            <a:cxnLst/>
            <a:rect r="r" b="b" t="t" l="l"/>
            <a:pathLst>
              <a:path h="5932485" w="7720079">
                <a:moveTo>
                  <a:pt x="0" y="0"/>
                </a:moveTo>
                <a:lnTo>
                  <a:pt x="7720079" y="0"/>
                </a:lnTo>
                <a:lnTo>
                  <a:pt x="7720079" y="5932485"/>
                </a:lnTo>
                <a:lnTo>
                  <a:pt x="0" y="5932485"/>
                </a:lnTo>
                <a:lnTo>
                  <a:pt x="0" y="0"/>
                </a:lnTo>
                <a:close/>
              </a:path>
            </a:pathLst>
          </a:custGeom>
          <a:blipFill>
            <a:blip r:embed="rId5"/>
            <a:stretch>
              <a:fillRect l="0" t="0" r="-5100" b="0"/>
            </a:stretch>
          </a:blipFill>
        </p:spPr>
      </p:sp>
      <p:sp>
        <p:nvSpPr>
          <p:cNvPr name="Freeform 6" id="6"/>
          <p:cNvSpPr/>
          <p:nvPr/>
        </p:nvSpPr>
        <p:spPr>
          <a:xfrm flipH="false" flipV="false" rot="0">
            <a:off x="10444556" y="400429"/>
            <a:ext cx="7177247" cy="5715870"/>
          </a:xfrm>
          <a:custGeom>
            <a:avLst/>
            <a:gdLst/>
            <a:ahLst/>
            <a:cxnLst/>
            <a:rect r="r" b="b" t="t" l="l"/>
            <a:pathLst>
              <a:path h="5715870" w="7177247">
                <a:moveTo>
                  <a:pt x="0" y="0"/>
                </a:moveTo>
                <a:lnTo>
                  <a:pt x="7177247" y="0"/>
                </a:lnTo>
                <a:lnTo>
                  <a:pt x="7177247" y="5715870"/>
                </a:lnTo>
                <a:lnTo>
                  <a:pt x="0" y="5715870"/>
                </a:lnTo>
                <a:lnTo>
                  <a:pt x="0" y="0"/>
                </a:lnTo>
                <a:close/>
              </a:path>
            </a:pathLst>
          </a:custGeom>
          <a:blipFill>
            <a:blip r:embed="rId6"/>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2282612" y="2736029"/>
            <a:ext cx="7367716" cy="10287000"/>
          </a:xfrm>
          <a:custGeom>
            <a:avLst/>
            <a:gdLst/>
            <a:ahLst/>
            <a:cxnLst/>
            <a:rect r="r" b="b" t="t" l="l"/>
            <a:pathLst>
              <a:path h="10287000" w="7367716">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857264" y="-2293427"/>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0"/>
            <a:ext cx="6920510" cy="5732139"/>
          </a:xfrm>
          <a:custGeom>
            <a:avLst/>
            <a:gdLst/>
            <a:ahLst/>
            <a:cxnLst/>
            <a:rect r="r" b="b" t="t" l="l"/>
            <a:pathLst>
              <a:path h="5732139" w="6920510">
                <a:moveTo>
                  <a:pt x="0" y="0"/>
                </a:moveTo>
                <a:lnTo>
                  <a:pt x="6920510" y="0"/>
                </a:lnTo>
                <a:lnTo>
                  <a:pt x="6920510" y="5732139"/>
                </a:lnTo>
                <a:lnTo>
                  <a:pt x="0" y="5732139"/>
                </a:lnTo>
                <a:lnTo>
                  <a:pt x="0" y="0"/>
                </a:lnTo>
                <a:close/>
              </a:path>
            </a:pathLst>
          </a:custGeom>
          <a:blipFill>
            <a:blip r:embed="rId5"/>
            <a:stretch>
              <a:fillRect l="0" t="0" r="0" b="0"/>
            </a:stretch>
          </a:blipFill>
        </p:spPr>
      </p:sp>
      <p:sp>
        <p:nvSpPr>
          <p:cNvPr name="Freeform 6" id="6"/>
          <p:cNvSpPr/>
          <p:nvPr/>
        </p:nvSpPr>
        <p:spPr>
          <a:xfrm flipH="false" flipV="false" rot="0">
            <a:off x="11145572" y="37339"/>
            <a:ext cx="7142428" cy="5694800"/>
          </a:xfrm>
          <a:custGeom>
            <a:avLst/>
            <a:gdLst/>
            <a:ahLst/>
            <a:cxnLst/>
            <a:rect r="r" b="b" t="t" l="l"/>
            <a:pathLst>
              <a:path h="5694800" w="7142428">
                <a:moveTo>
                  <a:pt x="0" y="0"/>
                </a:moveTo>
                <a:lnTo>
                  <a:pt x="7142428" y="0"/>
                </a:lnTo>
                <a:lnTo>
                  <a:pt x="7142428" y="5694800"/>
                </a:lnTo>
                <a:lnTo>
                  <a:pt x="0" y="5694800"/>
                </a:lnTo>
                <a:lnTo>
                  <a:pt x="0" y="0"/>
                </a:lnTo>
                <a:close/>
              </a:path>
            </a:pathLst>
          </a:custGeom>
          <a:blipFill>
            <a:blip r:embed="rId6"/>
            <a:stretch>
              <a:fillRect l="0" t="0" r="0" b="0"/>
            </a:stretch>
          </a:blipFill>
        </p:spPr>
      </p:sp>
      <p:sp>
        <p:nvSpPr>
          <p:cNvPr name="Freeform 7" id="7"/>
          <p:cNvSpPr/>
          <p:nvPr/>
        </p:nvSpPr>
        <p:spPr>
          <a:xfrm flipH="false" flipV="false" rot="0">
            <a:off x="6244139" y="5143500"/>
            <a:ext cx="6931800" cy="5729821"/>
          </a:xfrm>
          <a:custGeom>
            <a:avLst/>
            <a:gdLst/>
            <a:ahLst/>
            <a:cxnLst/>
            <a:rect r="r" b="b" t="t" l="l"/>
            <a:pathLst>
              <a:path h="5729821" w="6931800">
                <a:moveTo>
                  <a:pt x="0" y="0"/>
                </a:moveTo>
                <a:lnTo>
                  <a:pt x="6931801" y="0"/>
                </a:lnTo>
                <a:lnTo>
                  <a:pt x="6931801" y="5729821"/>
                </a:lnTo>
                <a:lnTo>
                  <a:pt x="0" y="5729821"/>
                </a:lnTo>
                <a:lnTo>
                  <a:pt x="0" y="0"/>
                </a:lnTo>
                <a:close/>
              </a:path>
            </a:pathLst>
          </a:custGeom>
          <a:blipFill>
            <a:blip r:embed="rId7"/>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2282612" y="2736029"/>
            <a:ext cx="7367716" cy="10287000"/>
          </a:xfrm>
          <a:custGeom>
            <a:avLst/>
            <a:gdLst/>
            <a:ahLst/>
            <a:cxnLst/>
            <a:rect r="r" b="b" t="t" l="l"/>
            <a:pathLst>
              <a:path h="10287000" w="7367716">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857264" y="-2293427"/>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239502" y="2736029"/>
            <a:ext cx="8301619" cy="5904527"/>
          </a:xfrm>
          <a:custGeom>
            <a:avLst/>
            <a:gdLst/>
            <a:ahLst/>
            <a:cxnLst/>
            <a:rect r="r" b="b" t="t" l="l"/>
            <a:pathLst>
              <a:path h="5904527" w="8301619">
                <a:moveTo>
                  <a:pt x="0" y="0"/>
                </a:moveTo>
                <a:lnTo>
                  <a:pt x="8301620" y="0"/>
                </a:lnTo>
                <a:lnTo>
                  <a:pt x="8301620" y="5904527"/>
                </a:lnTo>
                <a:lnTo>
                  <a:pt x="0" y="5904527"/>
                </a:lnTo>
                <a:lnTo>
                  <a:pt x="0" y="0"/>
                </a:lnTo>
                <a:close/>
              </a:path>
            </a:pathLst>
          </a:custGeom>
          <a:blipFill>
            <a:blip r:embed="rId5"/>
            <a:stretch>
              <a:fillRect l="0" t="0" r="0" b="0"/>
            </a:stretch>
          </a:blipFill>
        </p:spPr>
      </p:sp>
      <p:sp>
        <p:nvSpPr>
          <p:cNvPr name="TextBox 6" id="6"/>
          <p:cNvSpPr txBox="true"/>
          <p:nvPr/>
        </p:nvSpPr>
        <p:spPr>
          <a:xfrm rot="0">
            <a:off x="1885952" y="4819967"/>
            <a:ext cx="565999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HeatMap Of Missing Values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26681" y="3468288"/>
            <a:ext cx="11301259" cy="3350424"/>
          </a:xfrm>
          <a:custGeom>
            <a:avLst/>
            <a:gdLst/>
            <a:ahLst/>
            <a:cxnLst/>
            <a:rect r="r" b="b" t="t" l="l"/>
            <a:pathLst>
              <a:path h="3350424" w="11301259">
                <a:moveTo>
                  <a:pt x="0" y="0"/>
                </a:moveTo>
                <a:lnTo>
                  <a:pt x="11301259" y="0"/>
                </a:lnTo>
                <a:lnTo>
                  <a:pt x="11301259" y="3350424"/>
                </a:lnTo>
                <a:lnTo>
                  <a:pt x="0" y="3350424"/>
                </a:lnTo>
                <a:lnTo>
                  <a:pt x="0" y="0"/>
                </a:lnTo>
                <a:close/>
              </a:path>
            </a:pathLst>
          </a:custGeom>
          <a:blipFill>
            <a:blip r:embed="rId5"/>
            <a:stretch>
              <a:fillRect l="0" t="0" r="0" b="-5408"/>
            </a:stretch>
          </a:blipFill>
        </p:spPr>
      </p:sp>
      <p:sp>
        <p:nvSpPr>
          <p:cNvPr name="Freeform 6" id="6"/>
          <p:cNvSpPr/>
          <p:nvPr/>
        </p:nvSpPr>
        <p:spPr>
          <a:xfrm flipH="false" flipV="false" rot="0">
            <a:off x="12454830" y="3384927"/>
            <a:ext cx="5339001" cy="5574546"/>
          </a:xfrm>
          <a:custGeom>
            <a:avLst/>
            <a:gdLst/>
            <a:ahLst/>
            <a:cxnLst/>
            <a:rect r="r" b="b" t="t" l="l"/>
            <a:pathLst>
              <a:path h="5574546" w="5339001">
                <a:moveTo>
                  <a:pt x="0" y="0"/>
                </a:moveTo>
                <a:lnTo>
                  <a:pt x="5339001" y="0"/>
                </a:lnTo>
                <a:lnTo>
                  <a:pt x="5339001" y="5574546"/>
                </a:lnTo>
                <a:lnTo>
                  <a:pt x="0" y="5574546"/>
                </a:lnTo>
                <a:lnTo>
                  <a:pt x="0" y="0"/>
                </a:lnTo>
                <a:close/>
              </a:path>
            </a:pathLst>
          </a:custGeom>
          <a:blipFill>
            <a:blip r:embed="rId6"/>
            <a:stretch>
              <a:fillRect l="0" t="0" r="0" b="0"/>
            </a:stretch>
          </a:blipFill>
        </p:spPr>
      </p:sp>
      <p:sp>
        <p:nvSpPr>
          <p:cNvPr name="TextBox 7" id="7"/>
          <p:cNvSpPr txBox="true"/>
          <p:nvPr/>
        </p:nvSpPr>
        <p:spPr>
          <a:xfrm rot="0">
            <a:off x="398982" y="831817"/>
            <a:ext cx="9827811" cy="1301115"/>
          </a:xfrm>
          <a:prstGeom prst="rect">
            <a:avLst/>
          </a:prstGeom>
        </p:spPr>
        <p:txBody>
          <a:bodyPr anchor="t" rtlCol="false" tIns="0" lIns="0" bIns="0" rIns="0">
            <a:spAutoFit/>
          </a:bodyPr>
          <a:lstStyle/>
          <a:p>
            <a:pPr algn="l">
              <a:lnSpc>
                <a:spcPts val="10189"/>
              </a:lnSpc>
            </a:pPr>
            <a:r>
              <a:rPr lang="en-US" b="true" sz="8491">
                <a:solidFill>
                  <a:srgbClr val="1D1D1F"/>
                </a:solidFill>
                <a:latin typeface="Now Heavy"/>
                <a:ea typeface="Now Heavy"/>
                <a:cs typeface="Now Heavy"/>
                <a:sym typeface="Now Heavy"/>
              </a:rPr>
              <a:t>PREPROCESSING</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248233" y="4722099"/>
            <a:ext cx="10793663" cy="5295527"/>
          </a:xfrm>
          <a:custGeom>
            <a:avLst/>
            <a:gdLst/>
            <a:ahLst/>
            <a:cxnLst/>
            <a:rect r="r" b="b" t="t" l="l"/>
            <a:pathLst>
              <a:path h="5295527" w="10793663">
                <a:moveTo>
                  <a:pt x="0" y="0"/>
                </a:moveTo>
                <a:lnTo>
                  <a:pt x="10793663" y="0"/>
                </a:lnTo>
                <a:lnTo>
                  <a:pt x="10793663" y="5295527"/>
                </a:lnTo>
                <a:lnTo>
                  <a:pt x="0" y="5295527"/>
                </a:lnTo>
                <a:lnTo>
                  <a:pt x="0" y="0"/>
                </a:lnTo>
                <a:close/>
              </a:path>
            </a:pathLst>
          </a:custGeom>
          <a:blipFill>
            <a:blip r:embed="rId5"/>
            <a:stretch>
              <a:fillRect l="0" t="-6506" r="-1596" b="0"/>
            </a:stretch>
          </a:blipFill>
        </p:spPr>
      </p:sp>
      <p:sp>
        <p:nvSpPr>
          <p:cNvPr name="Freeform 6" id="6"/>
          <p:cNvSpPr/>
          <p:nvPr/>
        </p:nvSpPr>
        <p:spPr>
          <a:xfrm flipH="false" flipV="false" rot="0">
            <a:off x="0" y="2326774"/>
            <a:ext cx="10132439" cy="2395326"/>
          </a:xfrm>
          <a:custGeom>
            <a:avLst/>
            <a:gdLst/>
            <a:ahLst/>
            <a:cxnLst/>
            <a:rect r="r" b="b" t="t" l="l"/>
            <a:pathLst>
              <a:path h="2395326" w="10132439">
                <a:moveTo>
                  <a:pt x="0" y="0"/>
                </a:moveTo>
                <a:lnTo>
                  <a:pt x="10132439" y="0"/>
                </a:lnTo>
                <a:lnTo>
                  <a:pt x="10132439" y="2395325"/>
                </a:lnTo>
                <a:lnTo>
                  <a:pt x="0" y="2395325"/>
                </a:lnTo>
                <a:lnTo>
                  <a:pt x="0" y="0"/>
                </a:lnTo>
                <a:close/>
              </a:path>
            </a:pathLst>
          </a:custGeom>
          <a:blipFill>
            <a:blip r:embed="rId6"/>
            <a:stretch>
              <a:fillRect l="0" t="0" r="0" b="0"/>
            </a:stretch>
          </a:blipFill>
        </p:spPr>
      </p:sp>
      <p:sp>
        <p:nvSpPr>
          <p:cNvPr name="TextBox 7" id="7"/>
          <p:cNvSpPr txBox="true"/>
          <p:nvPr/>
        </p:nvSpPr>
        <p:spPr>
          <a:xfrm rot="0">
            <a:off x="1313084" y="1295786"/>
            <a:ext cx="7491175" cy="1872615"/>
          </a:xfrm>
          <a:prstGeom prst="rect">
            <a:avLst/>
          </a:prstGeom>
        </p:spPr>
        <p:txBody>
          <a:bodyPr anchor="t" rtlCol="false" tIns="0" lIns="0" bIns="0" rIns="0">
            <a:spAutoFit/>
          </a:bodyPr>
          <a:lstStyle/>
          <a:p>
            <a:pPr algn="ctr">
              <a:lnSpc>
                <a:spcPts val="7559"/>
              </a:lnSpc>
            </a:pPr>
            <a:r>
              <a:rPr lang="en-US" sz="5399" b="true">
                <a:solidFill>
                  <a:srgbClr val="000000"/>
                </a:solidFill>
                <a:latin typeface="Canva Sans Bold"/>
                <a:ea typeface="Canva Sans Bold"/>
                <a:cs typeface="Canva Sans Bold"/>
                <a:sym typeface="Canva Sans Bold"/>
              </a:rPr>
              <a:t>OUTLIERS DETECTION</a:t>
            </a:r>
          </a:p>
          <a:p>
            <a:pPr algn="ctr">
              <a:lnSpc>
                <a:spcPts val="7559"/>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0"/>
            <a:ext cx="10965936" cy="5544806"/>
          </a:xfrm>
          <a:custGeom>
            <a:avLst/>
            <a:gdLst/>
            <a:ahLst/>
            <a:cxnLst/>
            <a:rect r="r" b="b" t="t" l="l"/>
            <a:pathLst>
              <a:path h="5544806" w="10965936">
                <a:moveTo>
                  <a:pt x="0" y="0"/>
                </a:moveTo>
                <a:lnTo>
                  <a:pt x="10965936" y="0"/>
                </a:lnTo>
                <a:lnTo>
                  <a:pt x="10965936" y="5544806"/>
                </a:lnTo>
                <a:lnTo>
                  <a:pt x="0" y="5544806"/>
                </a:lnTo>
                <a:lnTo>
                  <a:pt x="0" y="0"/>
                </a:lnTo>
                <a:close/>
              </a:path>
            </a:pathLst>
          </a:custGeom>
          <a:blipFill>
            <a:blip r:embed="rId5"/>
            <a:stretch>
              <a:fillRect l="0" t="-7101" r="0" b="0"/>
            </a:stretch>
          </a:blipFill>
        </p:spPr>
      </p:sp>
      <p:sp>
        <p:nvSpPr>
          <p:cNvPr name="Freeform 6" id="6"/>
          <p:cNvSpPr/>
          <p:nvPr/>
        </p:nvSpPr>
        <p:spPr>
          <a:xfrm flipH="false" flipV="false" rot="0">
            <a:off x="6783120" y="4995838"/>
            <a:ext cx="10889640" cy="5566539"/>
          </a:xfrm>
          <a:custGeom>
            <a:avLst/>
            <a:gdLst/>
            <a:ahLst/>
            <a:cxnLst/>
            <a:rect r="r" b="b" t="t" l="l"/>
            <a:pathLst>
              <a:path h="5566539" w="10889640">
                <a:moveTo>
                  <a:pt x="0" y="0"/>
                </a:moveTo>
                <a:lnTo>
                  <a:pt x="10889640" y="0"/>
                </a:lnTo>
                <a:lnTo>
                  <a:pt x="10889640" y="5566539"/>
                </a:lnTo>
                <a:lnTo>
                  <a:pt x="0" y="5566539"/>
                </a:lnTo>
                <a:lnTo>
                  <a:pt x="0" y="0"/>
                </a:lnTo>
                <a:close/>
              </a:path>
            </a:pathLst>
          </a:custGeom>
          <a:blipFill>
            <a:blip r:embed="rId6"/>
            <a:stretch>
              <a:fillRect l="0" t="-7073"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167167" y="5143500"/>
            <a:ext cx="11120833" cy="5143500"/>
          </a:xfrm>
          <a:custGeom>
            <a:avLst/>
            <a:gdLst/>
            <a:ahLst/>
            <a:cxnLst/>
            <a:rect r="r" b="b" t="t" l="l"/>
            <a:pathLst>
              <a:path h="5143500" w="11120833">
                <a:moveTo>
                  <a:pt x="0" y="0"/>
                </a:moveTo>
                <a:lnTo>
                  <a:pt x="11120833" y="0"/>
                </a:lnTo>
                <a:lnTo>
                  <a:pt x="11120833" y="5143500"/>
                </a:lnTo>
                <a:lnTo>
                  <a:pt x="0" y="5143500"/>
                </a:lnTo>
                <a:lnTo>
                  <a:pt x="0" y="0"/>
                </a:lnTo>
                <a:close/>
              </a:path>
            </a:pathLst>
          </a:custGeom>
          <a:blipFill>
            <a:blip r:embed="rId5"/>
            <a:stretch>
              <a:fillRect l="0" t="-6652" r="0" b="0"/>
            </a:stretch>
          </a:blipFill>
        </p:spPr>
      </p:sp>
      <p:sp>
        <p:nvSpPr>
          <p:cNvPr name="Freeform 6" id="6"/>
          <p:cNvSpPr/>
          <p:nvPr/>
        </p:nvSpPr>
        <p:spPr>
          <a:xfrm flipH="false" flipV="false" rot="0">
            <a:off x="-204829" y="0"/>
            <a:ext cx="10972800" cy="5435298"/>
          </a:xfrm>
          <a:custGeom>
            <a:avLst/>
            <a:gdLst/>
            <a:ahLst/>
            <a:cxnLst/>
            <a:rect r="r" b="b" t="t" l="l"/>
            <a:pathLst>
              <a:path h="5435298" w="10972800">
                <a:moveTo>
                  <a:pt x="0" y="0"/>
                </a:moveTo>
                <a:lnTo>
                  <a:pt x="10972800" y="0"/>
                </a:lnTo>
                <a:lnTo>
                  <a:pt x="10972800" y="5435298"/>
                </a:lnTo>
                <a:lnTo>
                  <a:pt x="0" y="5435298"/>
                </a:lnTo>
                <a:lnTo>
                  <a:pt x="0" y="0"/>
                </a:lnTo>
                <a:close/>
              </a:path>
            </a:pathLst>
          </a:custGeom>
          <a:blipFill>
            <a:blip r:embed="rId6"/>
            <a:stretch>
              <a:fillRect l="0" t="-815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9774889" y="2849891"/>
            <a:ext cx="6726123" cy="6156716"/>
          </a:xfrm>
          <a:custGeom>
            <a:avLst/>
            <a:gdLst/>
            <a:ahLst/>
            <a:cxnLst/>
            <a:rect r="r" b="b" t="t" l="l"/>
            <a:pathLst>
              <a:path h="6156716" w="6726123">
                <a:moveTo>
                  <a:pt x="0" y="0"/>
                </a:moveTo>
                <a:lnTo>
                  <a:pt x="6726123" y="0"/>
                </a:lnTo>
                <a:lnTo>
                  <a:pt x="6726123" y="6156716"/>
                </a:lnTo>
                <a:lnTo>
                  <a:pt x="0" y="6156716"/>
                </a:lnTo>
                <a:lnTo>
                  <a:pt x="0" y="0"/>
                </a:lnTo>
                <a:close/>
              </a:path>
            </a:pathLst>
          </a:custGeom>
          <a:blipFill>
            <a:blip r:embed="rId5"/>
            <a:stretch>
              <a:fillRect l="0" t="0" r="0" b="0"/>
            </a:stretch>
          </a:blipFill>
        </p:spPr>
      </p:sp>
      <p:sp>
        <p:nvSpPr>
          <p:cNvPr name="Freeform 6" id="6"/>
          <p:cNvSpPr/>
          <p:nvPr/>
        </p:nvSpPr>
        <p:spPr>
          <a:xfrm flipH="false" flipV="false" rot="0">
            <a:off x="392049" y="3093842"/>
            <a:ext cx="8033866" cy="5668813"/>
          </a:xfrm>
          <a:custGeom>
            <a:avLst/>
            <a:gdLst/>
            <a:ahLst/>
            <a:cxnLst/>
            <a:rect r="r" b="b" t="t" l="l"/>
            <a:pathLst>
              <a:path h="5668813" w="8033866">
                <a:moveTo>
                  <a:pt x="0" y="0"/>
                </a:moveTo>
                <a:lnTo>
                  <a:pt x="8033866" y="0"/>
                </a:lnTo>
                <a:lnTo>
                  <a:pt x="8033866" y="5668813"/>
                </a:lnTo>
                <a:lnTo>
                  <a:pt x="0" y="5668813"/>
                </a:lnTo>
                <a:lnTo>
                  <a:pt x="0" y="0"/>
                </a:lnTo>
                <a:close/>
              </a:path>
            </a:pathLst>
          </a:custGeom>
          <a:blipFill>
            <a:blip r:embed="rId6"/>
            <a:stretch>
              <a:fillRect l="0" t="0" r="0" b="0"/>
            </a:stretch>
          </a:blipFill>
        </p:spPr>
      </p:sp>
      <p:sp>
        <p:nvSpPr>
          <p:cNvPr name="TextBox 7" id="7"/>
          <p:cNvSpPr txBox="true"/>
          <p:nvPr/>
        </p:nvSpPr>
        <p:spPr>
          <a:xfrm rot="0">
            <a:off x="1215333" y="933450"/>
            <a:ext cx="744057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CORRELATION MATRIX</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661734" y="4739660"/>
            <a:ext cx="9597566" cy="5547340"/>
          </a:xfrm>
          <a:custGeom>
            <a:avLst/>
            <a:gdLst/>
            <a:ahLst/>
            <a:cxnLst/>
            <a:rect r="r" b="b" t="t" l="l"/>
            <a:pathLst>
              <a:path h="5547340" w="9597566">
                <a:moveTo>
                  <a:pt x="0" y="0"/>
                </a:moveTo>
                <a:lnTo>
                  <a:pt x="9597566" y="0"/>
                </a:lnTo>
                <a:lnTo>
                  <a:pt x="9597566" y="5547340"/>
                </a:lnTo>
                <a:lnTo>
                  <a:pt x="0" y="5547340"/>
                </a:lnTo>
                <a:lnTo>
                  <a:pt x="0" y="0"/>
                </a:lnTo>
                <a:close/>
              </a:path>
            </a:pathLst>
          </a:custGeom>
          <a:blipFill>
            <a:blip r:embed="rId5"/>
            <a:stretch>
              <a:fillRect l="0" t="0" r="0" b="0"/>
            </a:stretch>
          </a:blipFill>
        </p:spPr>
      </p:sp>
      <p:sp>
        <p:nvSpPr>
          <p:cNvPr name="TextBox 6" id="6"/>
          <p:cNvSpPr txBox="true"/>
          <p:nvPr/>
        </p:nvSpPr>
        <p:spPr>
          <a:xfrm rot="0">
            <a:off x="317971" y="1699078"/>
            <a:ext cx="6487120"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ONEHOTENCODING</a:t>
            </a:r>
          </a:p>
        </p:txBody>
      </p:sp>
      <p:sp>
        <p:nvSpPr>
          <p:cNvPr name="TextBox 7" id="7"/>
          <p:cNvSpPr txBox="true"/>
          <p:nvPr/>
        </p:nvSpPr>
        <p:spPr>
          <a:xfrm rot="0">
            <a:off x="1028700" y="2953732"/>
            <a:ext cx="18288000" cy="1216024"/>
          </a:xfrm>
          <a:prstGeom prst="rect">
            <a:avLst/>
          </a:prstGeom>
        </p:spPr>
        <p:txBody>
          <a:bodyPr anchor="t" rtlCol="false" tIns="0" lIns="0" bIns="0" rIns="0">
            <a:spAutoFit/>
          </a:bodyPr>
          <a:lstStyle/>
          <a:p>
            <a:pPr algn="ctr">
              <a:lnSpc>
                <a:spcPts val="4900"/>
              </a:lnSpc>
              <a:spcBef>
                <a:spcPct val="0"/>
              </a:spcBef>
            </a:pPr>
            <a:r>
              <a:rPr lang="en-US" sz="3500">
                <a:solidFill>
                  <a:srgbClr val="000000"/>
                </a:solidFill>
                <a:latin typeface="Canva Sans"/>
                <a:ea typeface="Canva Sans"/>
                <a:cs typeface="Canva Sans"/>
                <a:sym typeface="Canva Sans"/>
              </a:rPr>
              <a:t>data = pd.get_dummies(data, columns=['Time_of_Day', 'Day_of_Week', 'Traffic_Conditions', 'Weather'], drop_first=True)</a:t>
            </a:r>
          </a:p>
        </p:txBody>
      </p:sp>
      <p:sp>
        <p:nvSpPr>
          <p:cNvPr name="TextBox 8" id="8"/>
          <p:cNvSpPr txBox="true"/>
          <p:nvPr/>
        </p:nvSpPr>
        <p:spPr>
          <a:xfrm rot="0">
            <a:off x="4061063" y="5681027"/>
            <a:ext cx="293322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SCALING</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513667" y="2821776"/>
            <a:ext cx="10243703" cy="2413863"/>
          </a:xfrm>
          <a:custGeom>
            <a:avLst/>
            <a:gdLst/>
            <a:ahLst/>
            <a:cxnLst/>
            <a:rect r="r" b="b" t="t" l="l"/>
            <a:pathLst>
              <a:path h="2413863" w="10243703">
                <a:moveTo>
                  <a:pt x="0" y="0"/>
                </a:moveTo>
                <a:lnTo>
                  <a:pt x="10243704" y="0"/>
                </a:lnTo>
                <a:lnTo>
                  <a:pt x="10243704" y="2413863"/>
                </a:lnTo>
                <a:lnTo>
                  <a:pt x="0" y="2413863"/>
                </a:lnTo>
                <a:lnTo>
                  <a:pt x="0" y="0"/>
                </a:lnTo>
                <a:close/>
              </a:path>
            </a:pathLst>
          </a:custGeom>
          <a:blipFill>
            <a:blip r:embed="rId5"/>
            <a:stretch>
              <a:fillRect l="0" t="0" r="0" b="0"/>
            </a:stretch>
          </a:blipFill>
        </p:spPr>
      </p:sp>
      <p:sp>
        <p:nvSpPr>
          <p:cNvPr name="Freeform 6" id="6"/>
          <p:cNvSpPr/>
          <p:nvPr/>
        </p:nvSpPr>
        <p:spPr>
          <a:xfrm flipH="false" flipV="false" rot="0">
            <a:off x="7865643" y="6484429"/>
            <a:ext cx="9393657" cy="2961694"/>
          </a:xfrm>
          <a:custGeom>
            <a:avLst/>
            <a:gdLst/>
            <a:ahLst/>
            <a:cxnLst/>
            <a:rect r="r" b="b" t="t" l="l"/>
            <a:pathLst>
              <a:path h="2961694" w="9393657">
                <a:moveTo>
                  <a:pt x="0" y="0"/>
                </a:moveTo>
                <a:lnTo>
                  <a:pt x="9393657" y="0"/>
                </a:lnTo>
                <a:lnTo>
                  <a:pt x="9393657" y="2961694"/>
                </a:lnTo>
                <a:lnTo>
                  <a:pt x="0" y="2961694"/>
                </a:lnTo>
                <a:lnTo>
                  <a:pt x="0" y="0"/>
                </a:lnTo>
                <a:close/>
              </a:path>
            </a:pathLst>
          </a:custGeom>
          <a:blipFill>
            <a:blip r:embed="rId6"/>
            <a:stretch>
              <a:fillRect l="0" t="0" r="0" b="0"/>
            </a:stretch>
          </a:blipFill>
        </p:spPr>
      </p:sp>
      <p:sp>
        <p:nvSpPr>
          <p:cNvPr name="Freeform 7" id="7"/>
          <p:cNvSpPr/>
          <p:nvPr/>
        </p:nvSpPr>
        <p:spPr>
          <a:xfrm flipH="false" flipV="false" rot="0">
            <a:off x="1408633" y="3210242"/>
            <a:ext cx="5872672" cy="5923917"/>
          </a:xfrm>
          <a:custGeom>
            <a:avLst/>
            <a:gdLst/>
            <a:ahLst/>
            <a:cxnLst/>
            <a:rect r="r" b="b" t="t" l="l"/>
            <a:pathLst>
              <a:path h="5923917" w="5872672">
                <a:moveTo>
                  <a:pt x="0" y="0"/>
                </a:moveTo>
                <a:lnTo>
                  <a:pt x="5872672" y="0"/>
                </a:lnTo>
                <a:lnTo>
                  <a:pt x="5872672" y="5923916"/>
                </a:lnTo>
                <a:lnTo>
                  <a:pt x="0" y="5923916"/>
                </a:lnTo>
                <a:lnTo>
                  <a:pt x="0" y="0"/>
                </a:lnTo>
                <a:close/>
              </a:path>
            </a:pathLst>
          </a:custGeom>
          <a:blipFill>
            <a:blip r:embed="rId7"/>
            <a:stretch>
              <a:fillRect l="0" t="0" r="0" b="0"/>
            </a:stretch>
          </a:blipFill>
        </p:spPr>
      </p:sp>
      <p:sp>
        <p:nvSpPr>
          <p:cNvPr name="TextBox 8" id="8"/>
          <p:cNvSpPr txBox="true"/>
          <p:nvPr/>
        </p:nvSpPr>
        <p:spPr>
          <a:xfrm rot="0">
            <a:off x="2014209" y="1934681"/>
            <a:ext cx="320373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XGBOOST</a:t>
            </a:r>
          </a:p>
        </p:txBody>
      </p:sp>
      <p:sp>
        <p:nvSpPr>
          <p:cNvPr name="TextBox 9" id="9"/>
          <p:cNvSpPr txBox="true"/>
          <p:nvPr/>
        </p:nvSpPr>
        <p:spPr>
          <a:xfrm rot="0">
            <a:off x="0" y="533720"/>
            <a:ext cx="1290939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MODEL EVALUATION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true" flipV="false" rot="0">
            <a:off x="12644039" y="2307407"/>
            <a:ext cx="7367716" cy="10287000"/>
          </a:xfrm>
          <a:custGeom>
            <a:avLst/>
            <a:gdLst/>
            <a:ahLst/>
            <a:cxnLst/>
            <a:rect r="r" b="b" t="t" l="l"/>
            <a:pathLst>
              <a:path h="10287000" w="7367716">
                <a:moveTo>
                  <a:pt x="7367717" y="0"/>
                </a:moveTo>
                <a:lnTo>
                  <a:pt x="0" y="0"/>
                </a:lnTo>
                <a:lnTo>
                  <a:pt x="0" y="10287000"/>
                </a:lnTo>
                <a:lnTo>
                  <a:pt x="7367717" y="10287000"/>
                </a:lnTo>
                <a:lnTo>
                  <a:pt x="736771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4229607" y="458073"/>
            <a:ext cx="9828786" cy="1457325"/>
          </a:xfrm>
          <a:prstGeom prst="rect">
            <a:avLst/>
          </a:prstGeom>
        </p:spPr>
        <p:txBody>
          <a:bodyPr anchor="t" rtlCol="false" tIns="0" lIns="0" bIns="0" rIns="0">
            <a:spAutoFit/>
          </a:bodyPr>
          <a:lstStyle/>
          <a:p>
            <a:pPr algn="l" marL="0" indent="0" lvl="0">
              <a:lnSpc>
                <a:spcPts val="11400"/>
              </a:lnSpc>
            </a:pPr>
            <a:r>
              <a:rPr lang="en-US" b="true" sz="9500">
                <a:solidFill>
                  <a:srgbClr val="1D1D1F"/>
                </a:solidFill>
                <a:latin typeface="Raleway Bold"/>
                <a:ea typeface="Raleway Bold"/>
                <a:cs typeface="Raleway Bold"/>
                <a:sym typeface="Raleway Bold"/>
              </a:rPr>
              <a:t>TEAM MEMBERS</a:t>
            </a:r>
          </a:p>
        </p:txBody>
      </p:sp>
      <p:sp>
        <p:nvSpPr>
          <p:cNvPr name="TextBox 5" id="5"/>
          <p:cNvSpPr txBox="true"/>
          <p:nvPr/>
        </p:nvSpPr>
        <p:spPr>
          <a:xfrm rot="0">
            <a:off x="1177986" y="3986372"/>
            <a:ext cx="5398770" cy="521335"/>
          </a:xfrm>
          <a:prstGeom prst="rect">
            <a:avLst/>
          </a:prstGeom>
        </p:spPr>
        <p:txBody>
          <a:bodyPr anchor="t" rtlCol="false" tIns="0" lIns="0" bIns="0" rIns="0">
            <a:spAutoFit/>
          </a:bodyPr>
          <a:lstStyle/>
          <a:p>
            <a:pPr algn="ctr">
              <a:lnSpc>
                <a:spcPts val="4159"/>
              </a:lnSpc>
              <a:spcBef>
                <a:spcPct val="0"/>
              </a:spcBef>
            </a:pPr>
            <a:r>
              <a:rPr lang="en-US" b="true" sz="3199">
                <a:solidFill>
                  <a:srgbClr val="1D1D1F"/>
                </a:solidFill>
                <a:latin typeface="Now Heavy"/>
                <a:ea typeface="Now Heavy"/>
                <a:cs typeface="Now Heavy"/>
                <a:sym typeface="Now Heavy"/>
              </a:rPr>
              <a:t>T JASWANTH CHWODARY</a:t>
            </a:r>
          </a:p>
        </p:txBody>
      </p:sp>
      <p:sp>
        <p:nvSpPr>
          <p:cNvPr name="TextBox 6" id="6"/>
          <p:cNvSpPr txBox="true"/>
          <p:nvPr/>
        </p:nvSpPr>
        <p:spPr>
          <a:xfrm rot="0">
            <a:off x="1852713" y="4737735"/>
            <a:ext cx="4221589" cy="521335"/>
          </a:xfrm>
          <a:prstGeom prst="rect">
            <a:avLst/>
          </a:prstGeom>
        </p:spPr>
        <p:txBody>
          <a:bodyPr anchor="t" rtlCol="false" tIns="0" lIns="0" bIns="0" rIns="0">
            <a:spAutoFit/>
          </a:bodyPr>
          <a:lstStyle/>
          <a:p>
            <a:pPr algn="ctr">
              <a:lnSpc>
                <a:spcPts val="4159"/>
              </a:lnSpc>
              <a:spcBef>
                <a:spcPct val="0"/>
              </a:spcBef>
            </a:pPr>
            <a:r>
              <a:rPr lang="en-US" b="true" sz="3199">
                <a:solidFill>
                  <a:srgbClr val="1D1D1F"/>
                </a:solidFill>
                <a:latin typeface="Now Heavy"/>
                <a:ea typeface="Now Heavy"/>
                <a:cs typeface="Now Heavy"/>
                <a:sym typeface="Now Heavy"/>
              </a:rPr>
              <a:t>AM.EN.U4CSE22156</a:t>
            </a:r>
          </a:p>
        </p:txBody>
      </p:sp>
      <p:sp>
        <p:nvSpPr>
          <p:cNvPr name="TextBox 7" id="7"/>
          <p:cNvSpPr txBox="true"/>
          <p:nvPr/>
        </p:nvSpPr>
        <p:spPr>
          <a:xfrm rot="0">
            <a:off x="13379287" y="3754914"/>
            <a:ext cx="2505670" cy="511175"/>
          </a:xfrm>
          <a:prstGeom prst="rect">
            <a:avLst/>
          </a:prstGeom>
        </p:spPr>
        <p:txBody>
          <a:bodyPr anchor="t" rtlCol="false" tIns="0" lIns="0" bIns="0" rIns="0">
            <a:spAutoFit/>
          </a:bodyPr>
          <a:lstStyle/>
          <a:p>
            <a:pPr algn="ctr">
              <a:lnSpc>
                <a:spcPts val="4029"/>
              </a:lnSpc>
              <a:spcBef>
                <a:spcPct val="0"/>
              </a:spcBef>
            </a:pPr>
            <a:r>
              <a:rPr lang="en-US" b="true" sz="3099">
                <a:solidFill>
                  <a:srgbClr val="1D1D1F"/>
                </a:solidFill>
                <a:latin typeface="Now Heavy"/>
                <a:ea typeface="Now Heavy"/>
                <a:cs typeface="Now Heavy"/>
                <a:sym typeface="Now Heavy"/>
              </a:rPr>
              <a:t>S RAVINDRA</a:t>
            </a:r>
          </a:p>
        </p:txBody>
      </p:sp>
      <p:sp>
        <p:nvSpPr>
          <p:cNvPr name="TextBox 8" id="8"/>
          <p:cNvSpPr txBox="true"/>
          <p:nvPr/>
        </p:nvSpPr>
        <p:spPr>
          <a:xfrm rot="0">
            <a:off x="12874527" y="4506277"/>
            <a:ext cx="3982788" cy="511175"/>
          </a:xfrm>
          <a:prstGeom prst="rect">
            <a:avLst/>
          </a:prstGeom>
        </p:spPr>
        <p:txBody>
          <a:bodyPr anchor="t" rtlCol="false" tIns="0" lIns="0" bIns="0" rIns="0">
            <a:spAutoFit/>
          </a:bodyPr>
          <a:lstStyle/>
          <a:p>
            <a:pPr algn="ctr">
              <a:lnSpc>
                <a:spcPts val="4029"/>
              </a:lnSpc>
              <a:spcBef>
                <a:spcPct val="0"/>
              </a:spcBef>
            </a:pPr>
            <a:r>
              <a:rPr lang="en-US" b="true" sz="3099">
                <a:solidFill>
                  <a:srgbClr val="1D1D1F"/>
                </a:solidFill>
                <a:latin typeface="Now Heavy"/>
                <a:ea typeface="Now Heavy"/>
                <a:cs typeface="Now Heavy"/>
                <a:sym typeface="Now Heavy"/>
              </a:rPr>
              <a:t>AM.EN.U4CSE22151</a:t>
            </a:r>
          </a:p>
        </p:txBody>
      </p:sp>
      <p:sp>
        <p:nvSpPr>
          <p:cNvPr name="TextBox 9" id="9"/>
          <p:cNvSpPr txBox="true"/>
          <p:nvPr/>
        </p:nvSpPr>
        <p:spPr>
          <a:xfrm rot="0">
            <a:off x="7776567" y="6472024"/>
            <a:ext cx="3532108" cy="511175"/>
          </a:xfrm>
          <a:prstGeom prst="rect">
            <a:avLst/>
          </a:prstGeom>
        </p:spPr>
        <p:txBody>
          <a:bodyPr anchor="t" rtlCol="false" tIns="0" lIns="0" bIns="0" rIns="0">
            <a:spAutoFit/>
          </a:bodyPr>
          <a:lstStyle/>
          <a:p>
            <a:pPr algn="ctr">
              <a:lnSpc>
                <a:spcPts val="4029"/>
              </a:lnSpc>
              <a:spcBef>
                <a:spcPct val="0"/>
              </a:spcBef>
            </a:pPr>
            <a:r>
              <a:rPr lang="en-US" b="true" sz="3099">
                <a:solidFill>
                  <a:srgbClr val="1D1D1F"/>
                </a:solidFill>
                <a:latin typeface="Now Heavy"/>
                <a:ea typeface="Now Heavy"/>
                <a:cs typeface="Now Heavy"/>
                <a:sym typeface="Now Heavy"/>
              </a:rPr>
              <a:t>S MAHIVARDHAN</a:t>
            </a:r>
          </a:p>
        </p:txBody>
      </p:sp>
      <p:sp>
        <p:nvSpPr>
          <p:cNvPr name="TextBox 10" id="10"/>
          <p:cNvSpPr txBox="true"/>
          <p:nvPr/>
        </p:nvSpPr>
        <p:spPr>
          <a:xfrm rot="0">
            <a:off x="7547623" y="7176269"/>
            <a:ext cx="4162270" cy="511175"/>
          </a:xfrm>
          <a:prstGeom prst="rect">
            <a:avLst/>
          </a:prstGeom>
        </p:spPr>
        <p:txBody>
          <a:bodyPr anchor="t" rtlCol="false" tIns="0" lIns="0" bIns="0" rIns="0">
            <a:spAutoFit/>
          </a:bodyPr>
          <a:lstStyle/>
          <a:p>
            <a:pPr algn="ctr">
              <a:lnSpc>
                <a:spcPts val="4029"/>
              </a:lnSpc>
              <a:spcBef>
                <a:spcPct val="0"/>
              </a:spcBef>
            </a:pPr>
            <a:r>
              <a:rPr lang="en-US" b="true" sz="3099">
                <a:solidFill>
                  <a:srgbClr val="1D1D1F"/>
                </a:solidFill>
                <a:latin typeface="Now Heavy"/>
                <a:ea typeface="Now Heavy"/>
                <a:cs typeface="Now Heavy"/>
                <a:sym typeface="Now Heavy"/>
              </a:rPr>
              <a:t>AM.EN.U4CSE22147</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93371" y="2542211"/>
            <a:ext cx="11301259" cy="6088553"/>
          </a:xfrm>
          <a:custGeom>
            <a:avLst/>
            <a:gdLst/>
            <a:ahLst/>
            <a:cxnLst/>
            <a:rect r="r" b="b" t="t" l="l"/>
            <a:pathLst>
              <a:path h="6088553" w="11301259">
                <a:moveTo>
                  <a:pt x="0" y="0"/>
                </a:moveTo>
                <a:lnTo>
                  <a:pt x="11301258" y="0"/>
                </a:lnTo>
                <a:lnTo>
                  <a:pt x="11301258" y="6088553"/>
                </a:lnTo>
                <a:lnTo>
                  <a:pt x="0" y="6088553"/>
                </a:lnTo>
                <a:lnTo>
                  <a:pt x="0" y="0"/>
                </a:lnTo>
                <a:close/>
              </a:path>
            </a:pathLst>
          </a:custGeom>
          <a:blipFill>
            <a:blip r:embed="rId5"/>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188361" y="7007821"/>
            <a:ext cx="9442064" cy="2768507"/>
          </a:xfrm>
          <a:custGeom>
            <a:avLst/>
            <a:gdLst/>
            <a:ahLst/>
            <a:cxnLst/>
            <a:rect r="r" b="b" t="t" l="l"/>
            <a:pathLst>
              <a:path h="2768507" w="9442064">
                <a:moveTo>
                  <a:pt x="0" y="0"/>
                </a:moveTo>
                <a:lnTo>
                  <a:pt x="9442065" y="0"/>
                </a:lnTo>
                <a:lnTo>
                  <a:pt x="9442065" y="2768507"/>
                </a:lnTo>
                <a:lnTo>
                  <a:pt x="0" y="2768507"/>
                </a:lnTo>
                <a:lnTo>
                  <a:pt x="0" y="0"/>
                </a:lnTo>
                <a:close/>
              </a:path>
            </a:pathLst>
          </a:custGeom>
          <a:blipFill>
            <a:blip r:embed="rId5"/>
            <a:stretch>
              <a:fillRect l="0" t="0" r="0" b="0"/>
            </a:stretch>
          </a:blipFill>
        </p:spPr>
      </p:sp>
      <p:sp>
        <p:nvSpPr>
          <p:cNvPr name="Freeform 6" id="6"/>
          <p:cNvSpPr/>
          <p:nvPr/>
        </p:nvSpPr>
        <p:spPr>
          <a:xfrm flipH="false" flipV="false" rot="0">
            <a:off x="1843817" y="4038376"/>
            <a:ext cx="5928739" cy="5938891"/>
          </a:xfrm>
          <a:custGeom>
            <a:avLst/>
            <a:gdLst/>
            <a:ahLst/>
            <a:cxnLst/>
            <a:rect r="r" b="b" t="t" l="l"/>
            <a:pathLst>
              <a:path h="5938891" w="5928739">
                <a:moveTo>
                  <a:pt x="0" y="0"/>
                </a:moveTo>
                <a:lnTo>
                  <a:pt x="5928739" y="0"/>
                </a:lnTo>
                <a:lnTo>
                  <a:pt x="5928739" y="5938891"/>
                </a:lnTo>
                <a:lnTo>
                  <a:pt x="0" y="5938891"/>
                </a:lnTo>
                <a:lnTo>
                  <a:pt x="0" y="0"/>
                </a:lnTo>
                <a:close/>
              </a:path>
            </a:pathLst>
          </a:custGeom>
          <a:blipFill>
            <a:blip r:embed="rId6"/>
            <a:stretch>
              <a:fillRect l="0" t="0" r="0" b="0"/>
            </a:stretch>
          </a:blipFill>
        </p:spPr>
      </p:sp>
      <p:sp>
        <p:nvSpPr>
          <p:cNvPr name="TextBox 7" id="7"/>
          <p:cNvSpPr txBox="true"/>
          <p:nvPr/>
        </p:nvSpPr>
        <p:spPr>
          <a:xfrm rot="0">
            <a:off x="1033998" y="2330603"/>
            <a:ext cx="573559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RANDOM FOREST</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200516" y="8898072"/>
            <a:ext cx="11301259" cy="720455"/>
          </a:xfrm>
          <a:custGeom>
            <a:avLst/>
            <a:gdLst/>
            <a:ahLst/>
            <a:cxnLst/>
            <a:rect r="r" b="b" t="t" l="l"/>
            <a:pathLst>
              <a:path h="720455" w="11301259">
                <a:moveTo>
                  <a:pt x="0" y="0"/>
                </a:moveTo>
                <a:lnTo>
                  <a:pt x="11301259" y="0"/>
                </a:lnTo>
                <a:lnTo>
                  <a:pt x="11301259" y="720456"/>
                </a:lnTo>
                <a:lnTo>
                  <a:pt x="0" y="720456"/>
                </a:lnTo>
                <a:lnTo>
                  <a:pt x="0" y="0"/>
                </a:lnTo>
                <a:close/>
              </a:path>
            </a:pathLst>
          </a:custGeom>
          <a:blipFill>
            <a:blip r:embed="rId5"/>
            <a:stretch>
              <a:fillRect l="0" t="0" r="0" b="0"/>
            </a:stretch>
          </a:blipFill>
        </p:spPr>
      </p:sp>
      <p:sp>
        <p:nvSpPr>
          <p:cNvPr name="Freeform 6" id="6"/>
          <p:cNvSpPr/>
          <p:nvPr/>
        </p:nvSpPr>
        <p:spPr>
          <a:xfrm flipH="false" flipV="false" rot="0">
            <a:off x="1028700" y="3159026"/>
            <a:ext cx="11301259" cy="5396351"/>
          </a:xfrm>
          <a:custGeom>
            <a:avLst/>
            <a:gdLst/>
            <a:ahLst/>
            <a:cxnLst/>
            <a:rect r="r" b="b" t="t" l="l"/>
            <a:pathLst>
              <a:path h="5396351" w="11301259">
                <a:moveTo>
                  <a:pt x="0" y="0"/>
                </a:moveTo>
                <a:lnTo>
                  <a:pt x="11301259" y="0"/>
                </a:lnTo>
                <a:lnTo>
                  <a:pt x="11301259" y="5396352"/>
                </a:lnTo>
                <a:lnTo>
                  <a:pt x="0" y="5396352"/>
                </a:lnTo>
                <a:lnTo>
                  <a:pt x="0" y="0"/>
                </a:lnTo>
                <a:close/>
              </a:path>
            </a:pathLst>
          </a:custGeom>
          <a:blipFill>
            <a:blip r:embed="rId6"/>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001162" y="2584146"/>
            <a:ext cx="11301259" cy="6201566"/>
          </a:xfrm>
          <a:custGeom>
            <a:avLst/>
            <a:gdLst/>
            <a:ahLst/>
            <a:cxnLst/>
            <a:rect r="r" b="b" t="t" l="l"/>
            <a:pathLst>
              <a:path h="6201566" w="11301259">
                <a:moveTo>
                  <a:pt x="0" y="0"/>
                </a:moveTo>
                <a:lnTo>
                  <a:pt x="11301259" y="0"/>
                </a:lnTo>
                <a:lnTo>
                  <a:pt x="11301259" y="6201566"/>
                </a:lnTo>
                <a:lnTo>
                  <a:pt x="0" y="6201566"/>
                </a:lnTo>
                <a:lnTo>
                  <a:pt x="0" y="0"/>
                </a:lnTo>
                <a:close/>
              </a:path>
            </a:pathLst>
          </a:custGeom>
          <a:blipFill>
            <a:blip r:embed="rId5"/>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642134" y="2262591"/>
            <a:ext cx="9617166" cy="2664035"/>
          </a:xfrm>
          <a:custGeom>
            <a:avLst/>
            <a:gdLst/>
            <a:ahLst/>
            <a:cxnLst/>
            <a:rect r="r" b="b" t="t" l="l"/>
            <a:pathLst>
              <a:path h="2664035" w="9617166">
                <a:moveTo>
                  <a:pt x="0" y="0"/>
                </a:moveTo>
                <a:lnTo>
                  <a:pt x="9617166" y="0"/>
                </a:lnTo>
                <a:lnTo>
                  <a:pt x="9617166" y="2664035"/>
                </a:lnTo>
                <a:lnTo>
                  <a:pt x="0" y="2664035"/>
                </a:lnTo>
                <a:lnTo>
                  <a:pt x="0" y="0"/>
                </a:lnTo>
                <a:close/>
              </a:path>
            </a:pathLst>
          </a:custGeom>
          <a:blipFill>
            <a:blip r:embed="rId5"/>
            <a:stretch>
              <a:fillRect l="0" t="0" r="0" b="0"/>
            </a:stretch>
          </a:blipFill>
        </p:spPr>
      </p:sp>
      <p:sp>
        <p:nvSpPr>
          <p:cNvPr name="Freeform 6" id="6"/>
          <p:cNvSpPr/>
          <p:nvPr/>
        </p:nvSpPr>
        <p:spPr>
          <a:xfrm flipH="false" flipV="false" rot="0">
            <a:off x="1028700" y="1942655"/>
            <a:ext cx="5850965" cy="5559740"/>
          </a:xfrm>
          <a:custGeom>
            <a:avLst/>
            <a:gdLst/>
            <a:ahLst/>
            <a:cxnLst/>
            <a:rect r="r" b="b" t="t" l="l"/>
            <a:pathLst>
              <a:path h="5559740" w="5850965">
                <a:moveTo>
                  <a:pt x="0" y="0"/>
                </a:moveTo>
                <a:lnTo>
                  <a:pt x="5850965" y="0"/>
                </a:lnTo>
                <a:lnTo>
                  <a:pt x="5850965" y="5559741"/>
                </a:lnTo>
                <a:lnTo>
                  <a:pt x="0" y="5559741"/>
                </a:lnTo>
                <a:lnTo>
                  <a:pt x="0" y="0"/>
                </a:lnTo>
                <a:close/>
              </a:path>
            </a:pathLst>
          </a:custGeom>
          <a:blipFill>
            <a:blip r:embed="rId6"/>
            <a:stretch>
              <a:fillRect l="0" t="0" r="0" b="0"/>
            </a:stretch>
          </a:blipFill>
        </p:spPr>
      </p:sp>
      <p:sp>
        <p:nvSpPr>
          <p:cNvPr name="Freeform 7" id="7"/>
          <p:cNvSpPr/>
          <p:nvPr/>
        </p:nvSpPr>
        <p:spPr>
          <a:xfrm flipH="false" flipV="false" rot="0">
            <a:off x="7232523" y="7327501"/>
            <a:ext cx="10861532" cy="2227590"/>
          </a:xfrm>
          <a:custGeom>
            <a:avLst/>
            <a:gdLst/>
            <a:ahLst/>
            <a:cxnLst/>
            <a:rect r="r" b="b" t="t" l="l"/>
            <a:pathLst>
              <a:path h="2227590" w="10861532">
                <a:moveTo>
                  <a:pt x="0" y="0"/>
                </a:moveTo>
                <a:lnTo>
                  <a:pt x="10861533" y="0"/>
                </a:lnTo>
                <a:lnTo>
                  <a:pt x="10861533" y="2227589"/>
                </a:lnTo>
                <a:lnTo>
                  <a:pt x="0" y="2227589"/>
                </a:lnTo>
                <a:lnTo>
                  <a:pt x="0" y="0"/>
                </a:lnTo>
                <a:close/>
              </a:path>
            </a:pathLst>
          </a:custGeom>
          <a:blipFill>
            <a:blip r:embed="rId7"/>
            <a:stretch>
              <a:fillRect l="0" t="0" r="0" b="0"/>
            </a:stretch>
          </a:blipFill>
        </p:spPr>
      </p:sp>
      <p:sp>
        <p:nvSpPr>
          <p:cNvPr name="TextBox 8" id="8"/>
          <p:cNvSpPr txBox="true"/>
          <p:nvPr/>
        </p:nvSpPr>
        <p:spPr>
          <a:xfrm rot="0">
            <a:off x="0" y="714661"/>
            <a:ext cx="10609182"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SUPPORT VECTOR REGRESSOR</a:t>
            </a:r>
          </a:p>
        </p:txBody>
      </p:sp>
      <p:sp>
        <p:nvSpPr>
          <p:cNvPr name="TextBox 9" id="9"/>
          <p:cNvSpPr txBox="true"/>
          <p:nvPr/>
        </p:nvSpPr>
        <p:spPr>
          <a:xfrm rot="0">
            <a:off x="905" y="8117763"/>
            <a:ext cx="7231618"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AFTER HYPERPARAMETER TUNING</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493371" y="2092160"/>
            <a:ext cx="11301259" cy="6102680"/>
          </a:xfrm>
          <a:custGeom>
            <a:avLst/>
            <a:gdLst/>
            <a:ahLst/>
            <a:cxnLst/>
            <a:rect r="r" b="b" t="t" l="l"/>
            <a:pathLst>
              <a:path h="6102680" w="11301259">
                <a:moveTo>
                  <a:pt x="0" y="0"/>
                </a:moveTo>
                <a:lnTo>
                  <a:pt x="11301258" y="0"/>
                </a:lnTo>
                <a:lnTo>
                  <a:pt x="11301258" y="6102680"/>
                </a:lnTo>
                <a:lnTo>
                  <a:pt x="0" y="6102680"/>
                </a:lnTo>
                <a:lnTo>
                  <a:pt x="0" y="0"/>
                </a:lnTo>
                <a:close/>
              </a:path>
            </a:pathLst>
          </a:custGeom>
          <a:blipFill>
            <a:blip r:embed="rId5"/>
            <a:stretch>
              <a:fillRect l="0" t="0" r="0" b="0"/>
            </a:stretch>
          </a:blipFill>
        </p:spPr>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02474" y="586369"/>
            <a:ext cx="7645119" cy="5422701"/>
          </a:xfrm>
          <a:custGeom>
            <a:avLst/>
            <a:gdLst/>
            <a:ahLst/>
            <a:cxnLst/>
            <a:rect r="r" b="b" t="t" l="l"/>
            <a:pathLst>
              <a:path h="5422701" w="7645119">
                <a:moveTo>
                  <a:pt x="0" y="0"/>
                </a:moveTo>
                <a:lnTo>
                  <a:pt x="7645119" y="0"/>
                </a:lnTo>
                <a:lnTo>
                  <a:pt x="7645119" y="5422700"/>
                </a:lnTo>
                <a:lnTo>
                  <a:pt x="0" y="5422700"/>
                </a:lnTo>
                <a:lnTo>
                  <a:pt x="0" y="0"/>
                </a:lnTo>
                <a:close/>
              </a:path>
            </a:pathLst>
          </a:custGeom>
          <a:blipFill>
            <a:blip r:embed="rId5"/>
            <a:stretch>
              <a:fillRect l="0" t="0" r="0" b="0"/>
            </a:stretch>
          </a:blipFill>
        </p:spPr>
      </p:sp>
      <p:sp>
        <p:nvSpPr>
          <p:cNvPr name="Freeform 6" id="6"/>
          <p:cNvSpPr/>
          <p:nvPr/>
        </p:nvSpPr>
        <p:spPr>
          <a:xfrm flipH="false" flipV="false" rot="0">
            <a:off x="8237395" y="4226984"/>
            <a:ext cx="9711332" cy="5671186"/>
          </a:xfrm>
          <a:custGeom>
            <a:avLst/>
            <a:gdLst/>
            <a:ahLst/>
            <a:cxnLst/>
            <a:rect r="r" b="b" t="t" l="l"/>
            <a:pathLst>
              <a:path h="5671186" w="9711332">
                <a:moveTo>
                  <a:pt x="0" y="0"/>
                </a:moveTo>
                <a:lnTo>
                  <a:pt x="9711332" y="0"/>
                </a:lnTo>
                <a:lnTo>
                  <a:pt x="9711332" y="5671187"/>
                </a:lnTo>
                <a:lnTo>
                  <a:pt x="0" y="5671187"/>
                </a:lnTo>
                <a:lnTo>
                  <a:pt x="0" y="0"/>
                </a:lnTo>
                <a:close/>
              </a:path>
            </a:pathLst>
          </a:custGeom>
          <a:blipFill>
            <a:blip r:embed="rId6"/>
            <a:stretch>
              <a:fillRect l="-253" t="0" r="0" b="0"/>
            </a:stretch>
          </a:blipFill>
        </p:spPr>
      </p:sp>
      <p:sp>
        <p:nvSpPr>
          <p:cNvPr name="TextBox 7" id="7"/>
          <p:cNvSpPr txBox="true"/>
          <p:nvPr/>
        </p:nvSpPr>
        <p:spPr>
          <a:xfrm rot="0">
            <a:off x="8537157" y="1891328"/>
            <a:ext cx="8417243"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SVR IS BEST AMONG ALL FOR DATASET1</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9139238" y="4819967"/>
            <a:ext cx="9525" cy="580390"/>
          </a:xfrm>
          <a:prstGeom prst="rect">
            <a:avLst/>
          </a:prstGeom>
        </p:spPr>
        <p:txBody>
          <a:bodyPr anchor="t" rtlCol="false" tIns="0" lIns="0" bIns="0" rIns="0">
            <a:spAutoFit/>
          </a:bodyPr>
          <a:lstStyle/>
          <a:p>
            <a:pPr algn="ctr">
              <a:lnSpc>
                <a:spcPts val="4759"/>
              </a:lnSpc>
              <a:spcBef>
                <a:spcPct val="0"/>
              </a:spcBef>
            </a:pPr>
          </a:p>
        </p:txBody>
      </p:sp>
      <p:sp>
        <p:nvSpPr>
          <p:cNvPr name="TextBox 6" id="6"/>
          <p:cNvSpPr txBox="true"/>
          <p:nvPr/>
        </p:nvSpPr>
        <p:spPr>
          <a:xfrm rot="0">
            <a:off x="6151424" y="4274503"/>
            <a:ext cx="598515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DATASET2</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91946" y="2428045"/>
            <a:ext cx="16230600"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['distance', 'cab_type', 'time_stamp', 'destination', 'source', 'price', 'surge_multiplier', 'id', 'product_id', 'name']</a:t>
            </a:r>
          </a:p>
        </p:txBody>
      </p:sp>
      <p:sp>
        <p:nvSpPr>
          <p:cNvPr name="TextBox 6" id="6"/>
          <p:cNvSpPr txBox="true"/>
          <p:nvPr/>
        </p:nvSpPr>
        <p:spPr>
          <a:xfrm rot="0">
            <a:off x="1331773" y="6293251"/>
            <a:ext cx="15624453"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['temp', 'location', 'clouds', 'pressure', 'rain', 'time_stamp', 'humidity', 'wind']</a:t>
            </a:r>
          </a:p>
        </p:txBody>
      </p:sp>
      <p:sp>
        <p:nvSpPr>
          <p:cNvPr name="TextBox 7" id="7"/>
          <p:cNvSpPr txBox="true"/>
          <p:nvPr/>
        </p:nvSpPr>
        <p:spPr>
          <a:xfrm rot="0">
            <a:off x="0" y="1403753"/>
            <a:ext cx="830724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Features in Ride Dataset</a:t>
            </a:r>
          </a:p>
        </p:txBody>
      </p:sp>
      <p:sp>
        <p:nvSpPr>
          <p:cNvPr name="TextBox 8" id="8"/>
          <p:cNvSpPr txBox="true"/>
          <p:nvPr/>
        </p:nvSpPr>
        <p:spPr>
          <a:xfrm rot="0">
            <a:off x="191946" y="5087703"/>
            <a:ext cx="978387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Features in Weather Dataset</a:t>
            </a:r>
          </a:p>
        </p:txBody>
      </p:sp>
      <p:sp>
        <p:nvSpPr>
          <p:cNvPr name="TextBox 9" id="9"/>
          <p:cNvSpPr txBox="true"/>
          <p:nvPr/>
        </p:nvSpPr>
        <p:spPr>
          <a:xfrm rot="0">
            <a:off x="1566845" y="3802463"/>
            <a:ext cx="9912291" cy="1180465"/>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Number of columns: 10</a:t>
            </a:r>
          </a:p>
          <a:p>
            <a:pPr algn="ctr">
              <a:lnSpc>
                <a:spcPts val="4759"/>
              </a:lnSpc>
              <a:spcBef>
                <a:spcPct val="0"/>
              </a:spcBef>
            </a:pPr>
          </a:p>
        </p:txBody>
      </p:sp>
      <p:sp>
        <p:nvSpPr>
          <p:cNvPr name="TextBox 10" id="10"/>
          <p:cNvSpPr txBox="true"/>
          <p:nvPr/>
        </p:nvSpPr>
        <p:spPr>
          <a:xfrm rot="0">
            <a:off x="1713443" y="7187966"/>
            <a:ext cx="4594979" cy="580390"/>
          </a:xfrm>
          <a:prstGeom prst="rect">
            <a:avLst/>
          </a:prstGeom>
        </p:spPr>
        <p:txBody>
          <a:bodyPr anchor="t" rtlCol="false" tIns="0" lIns="0" bIns="0" rIns="0">
            <a:spAutoFit/>
          </a:bodyPr>
          <a:lstStyle/>
          <a:p>
            <a:pPr algn="ctr">
              <a:lnSpc>
                <a:spcPts val="4759"/>
              </a:lnSpc>
              <a:spcBef>
                <a:spcPct val="0"/>
              </a:spcBef>
            </a:pPr>
            <a:r>
              <a:rPr lang="en-US" sz="3399">
                <a:solidFill>
                  <a:srgbClr val="000000"/>
                </a:solidFill>
                <a:latin typeface="Canva Sans"/>
                <a:ea typeface="Canva Sans"/>
                <a:cs typeface="Canva Sans"/>
                <a:sym typeface="Canva Sans"/>
              </a:rPr>
              <a:t>Number of columns:8 </a:t>
            </a:r>
          </a:p>
        </p:txBody>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4120594"/>
            <a:ext cx="6732618" cy="6166406"/>
          </a:xfrm>
          <a:custGeom>
            <a:avLst/>
            <a:gdLst/>
            <a:ahLst/>
            <a:cxnLst/>
            <a:rect r="r" b="b" t="t" l="l"/>
            <a:pathLst>
              <a:path h="6166406" w="6732618">
                <a:moveTo>
                  <a:pt x="0" y="0"/>
                </a:moveTo>
                <a:lnTo>
                  <a:pt x="6732618" y="0"/>
                </a:lnTo>
                <a:lnTo>
                  <a:pt x="6732618" y="6166406"/>
                </a:lnTo>
                <a:lnTo>
                  <a:pt x="0" y="6166406"/>
                </a:lnTo>
                <a:lnTo>
                  <a:pt x="0" y="0"/>
                </a:lnTo>
                <a:close/>
              </a:path>
            </a:pathLst>
          </a:custGeom>
          <a:blipFill>
            <a:blip r:embed="rId5"/>
            <a:stretch>
              <a:fillRect l="0" t="0" r="0" b="0"/>
            </a:stretch>
          </a:blipFill>
        </p:spPr>
      </p:sp>
      <p:sp>
        <p:nvSpPr>
          <p:cNvPr name="Freeform 6" id="6"/>
          <p:cNvSpPr/>
          <p:nvPr/>
        </p:nvSpPr>
        <p:spPr>
          <a:xfrm flipH="false" flipV="false" rot="0">
            <a:off x="6953810" y="619660"/>
            <a:ext cx="10783246" cy="5876869"/>
          </a:xfrm>
          <a:custGeom>
            <a:avLst/>
            <a:gdLst/>
            <a:ahLst/>
            <a:cxnLst/>
            <a:rect r="r" b="b" t="t" l="l"/>
            <a:pathLst>
              <a:path h="5876869" w="10783246">
                <a:moveTo>
                  <a:pt x="0" y="0"/>
                </a:moveTo>
                <a:lnTo>
                  <a:pt x="10783246" y="0"/>
                </a:lnTo>
                <a:lnTo>
                  <a:pt x="10783246" y="5876869"/>
                </a:lnTo>
                <a:lnTo>
                  <a:pt x="0" y="5876869"/>
                </a:lnTo>
                <a:lnTo>
                  <a:pt x="0" y="0"/>
                </a:lnTo>
                <a:close/>
              </a:path>
            </a:pathLst>
          </a:custGeom>
          <a:blipFill>
            <a:blip r:embed="rId6"/>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TextBox 3" id="3"/>
          <p:cNvSpPr txBox="true"/>
          <p:nvPr/>
        </p:nvSpPr>
        <p:spPr>
          <a:xfrm rot="0">
            <a:off x="6161525" y="-9525"/>
            <a:ext cx="5964951" cy="1457325"/>
          </a:xfrm>
          <a:prstGeom prst="rect">
            <a:avLst/>
          </a:prstGeom>
        </p:spPr>
        <p:txBody>
          <a:bodyPr anchor="t" rtlCol="false" tIns="0" lIns="0" bIns="0" rIns="0">
            <a:spAutoFit/>
          </a:bodyPr>
          <a:lstStyle/>
          <a:p>
            <a:pPr algn="l" marL="0" indent="0" lvl="0">
              <a:lnSpc>
                <a:spcPts val="11400"/>
              </a:lnSpc>
            </a:pPr>
            <a:r>
              <a:rPr lang="en-US" b="true" sz="9500">
                <a:solidFill>
                  <a:srgbClr val="1D1D1F"/>
                </a:solidFill>
                <a:latin typeface="Raleway Bold"/>
                <a:ea typeface="Raleway Bold"/>
                <a:cs typeface="Raleway Bold"/>
                <a:sym typeface="Raleway Bold"/>
              </a:rPr>
              <a:t>CONTENT</a:t>
            </a:r>
          </a:p>
        </p:txBody>
      </p:sp>
      <p:sp>
        <p:nvSpPr>
          <p:cNvPr name="Freeform 4" id="4"/>
          <p:cNvSpPr/>
          <p:nvPr/>
        </p:nvSpPr>
        <p:spPr>
          <a:xfrm flipH="true" flipV="true" rot="0">
            <a:off x="11946078" y="-2147292"/>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871829" y="2681883"/>
            <a:ext cx="6768941" cy="5970909"/>
          </a:xfrm>
          <a:prstGeom prst="rect">
            <a:avLst/>
          </a:prstGeom>
        </p:spPr>
        <p:txBody>
          <a:bodyPr anchor="t" rtlCol="false" tIns="0" lIns="0" bIns="0" rIns="0">
            <a:spAutoFit/>
          </a:bodyPr>
          <a:lstStyle/>
          <a:p>
            <a:pPr algn="l" marL="863591" indent="-431796" lvl="1">
              <a:lnSpc>
                <a:spcPts val="7959"/>
              </a:lnSpc>
              <a:buAutoNum type="arabicPeriod" startAt="1"/>
            </a:pPr>
            <a:r>
              <a:rPr lang="en-US" b="true" sz="3999" spc="103">
                <a:solidFill>
                  <a:srgbClr val="1D1D1F"/>
                </a:solidFill>
                <a:latin typeface="Now Heavy"/>
                <a:ea typeface="Now Heavy"/>
                <a:cs typeface="Now Heavy"/>
                <a:sym typeface="Now Heavy"/>
              </a:rPr>
              <a:t>MOTIVATION</a:t>
            </a:r>
          </a:p>
          <a:p>
            <a:pPr algn="l" marL="863591" indent="-431796" lvl="1">
              <a:lnSpc>
                <a:spcPts val="7959"/>
              </a:lnSpc>
              <a:buAutoNum type="arabicPeriod" startAt="1"/>
            </a:pPr>
            <a:r>
              <a:rPr lang="en-US" b="true" sz="3999" spc="103">
                <a:solidFill>
                  <a:srgbClr val="1D1D1F"/>
                </a:solidFill>
                <a:latin typeface="Now Heavy"/>
                <a:ea typeface="Now Heavy"/>
                <a:cs typeface="Now Heavy"/>
                <a:sym typeface="Now Heavy"/>
              </a:rPr>
              <a:t>PROBLEM STATEMENT</a:t>
            </a:r>
          </a:p>
          <a:p>
            <a:pPr algn="l" marL="863591" indent="-431796" lvl="1">
              <a:lnSpc>
                <a:spcPts val="7959"/>
              </a:lnSpc>
              <a:buAutoNum type="arabicPeriod" startAt="1"/>
            </a:pPr>
            <a:r>
              <a:rPr lang="en-US" b="true" sz="3999" spc="103">
                <a:solidFill>
                  <a:srgbClr val="1D1D1F"/>
                </a:solidFill>
                <a:latin typeface="Now Heavy"/>
                <a:ea typeface="Now Heavy"/>
                <a:cs typeface="Now Heavy"/>
                <a:sym typeface="Now Heavy"/>
              </a:rPr>
              <a:t>DATA ANALYSIS</a:t>
            </a:r>
          </a:p>
          <a:p>
            <a:pPr algn="l" marL="863591" indent="-431796" lvl="1">
              <a:lnSpc>
                <a:spcPts val="7959"/>
              </a:lnSpc>
              <a:buAutoNum type="arabicPeriod" startAt="1"/>
            </a:pPr>
            <a:r>
              <a:rPr lang="en-US" b="true" sz="3999" spc="103">
                <a:solidFill>
                  <a:srgbClr val="1D1D1F"/>
                </a:solidFill>
                <a:latin typeface="Now Heavy"/>
                <a:ea typeface="Now Heavy"/>
                <a:cs typeface="Now Heavy"/>
                <a:sym typeface="Now Heavy"/>
              </a:rPr>
              <a:t>ALGORITHMS USED</a:t>
            </a:r>
          </a:p>
          <a:p>
            <a:pPr algn="l" marL="863591" indent="-431796" lvl="1">
              <a:lnSpc>
                <a:spcPts val="7959"/>
              </a:lnSpc>
              <a:buAutoNum type="arabicPeriod" startAt="1"/>
            </a:pPr>
            <a:r>
              <a:rPr lang="en-US" b="true" sz="3999" spc="103">
                <a:solidFill>
                  <a:srgbClr val="1D1D1F"/>
                </a:solidFill>
                <a:latin typeface="Now Heavy"/>
                <a:ea typeface="Now Heavy"/>
                <a:cs typeface="Now Heavy"/>
                <a:sym typeface="Now Heavy"/>
              </a:rPr>
              <a:t>DATA VISUALIZATION</a:t>
            </a:r>
          </a:p>
          <a:p>
            <a:pPr algn="l" marL="863591" indent="-431796" lvl="1">
              <a:lnSpc>
                <a:spcPts val="7959"/>
              </a:lnSpc>
              <a:buAutoNum type="arabicPeriod" startAt="1"/>
            </a:pPr>
            <a:r>
              <a:rPr lang="en-US" b="true" sz="3999" spc="103">
                <a:solidFill>
                  <a:srgbClr val="1D1D1F"/>
                </a:solidFill>
                <a:latin typeface="Now Heavy"/>
                <a:ea typeface="Now Heavy"/>
                <a:cs typeface="Now Heavy"/>
                <a:sym typeface="Now Heavy"/>
              </a:rPr>
              <a:t>RESULTS</a:t>
            </a:r>
          </a:p>
        </p:txBody>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204602" y="585636"/>
            <a:ext cx="11301259" cy="2556910"/>
          </a:xfrm>
          <a:custGeom>
            <a:avLst/>
            <a:gdLst/>
            <a:ahLst/>
            <a:cxnLst/>
            <a:rect r="r" b="b" t="t" l="l"/>
            <a:pathLst>
              <a:path h="2556910" w="11301259">
                <a:moveTo>
                  <a:pt x="0" y="0"/>
                </a:moveTo>
                <a:lnTo>
                  <a:pt x="11301259" y="0"/>
                </a:lnTo>
                <a:lnTo>
                  <a:pt x="11301259" y="2556910"/>
                </a:lnTo>
                <a:lnTo>
                  <a:pt x="0" y="2556910"/>
                </a:lnTo>
                <a:lnTo>
                  <a:pt x="0" y="0"/>
                </a:lnTo>
                <a:close/>
              </a:path>
            </a:pathLst>
          </a:custGeom>
          <a:blipFill>
            <a:blip r:embed="rId5"/>
            <a:stretch>
              <a:fillRect l="0" t="0" r="0" b="0"/>
            </a:stretch>
          </a:blipFill>
        </p:spPr>
      </p:sp>
      <p:sp>
        <p:nvSpPr>
          <p:cNvPr name="Freeform 6" id="6"/>
          <p:cNvSpPr/>
          <p:nvPr/>
        </p:nvSpPr>
        <p:spPr>
          <a:xfrm flipH="false" flipV="false" rot="0">
            <a:off x="1607179" y="4329299"/>
            <a:ext cx="6361555" cy="5172303"/>
          </a:xfrm>
          <a:custGeom>
            <a:avLst/>
            <a:gdLst/>
            <a:ahLst/>
            <a:cxnLst/>
            <a:rect r="r" b="b" t="t" l="l"/>
            <a:pathLst>
              <a:path h="5172303" w="6361555">
                <a:moveTo>
                  <a:pt x="0" y="0"/>
                </a:moveTo>
                <a:lnTo>
                  <a:pt x="6361555" y="0"/>
                </a:lnTo>
                <a:lnTo>
                  <a:pt x="6361555" y="5172302"/>
                </a:lnTo>
                <a:lnTo>
                  <a:pt x="0" y="5172302"/>
                </a:lnTo>
                <a:lnTo>
                  <a:pt x="0" y="0"/>
                </a:lnTo>
                <a:close/>
              </a:path>
            </a:pathLst>
          </a:custGeom>
          <a:blipFill>
            <a:blip r:embed="rId6"/>
            <a:stretch>
              <a:fillRect l="0" t="0" r="0" b="0"/>
            </a:stretch>
          </a:blipFill>
        </p:spPr>
      </p:sp>
      <p:sp>
        <p:nvSpPr>
          <p:cNvPr name="Freeform 7" id="7"/>
          <p:cNvSpPr/>
          <p:nvPr/>
        </p:nvSpPr>
        <p:spPr>
          <a:xfrm flipH="false" flipV="false" rot="0">
            <a:off x="9560291" y="4388874"/>
            <a:ext cx="7699009" cy="5053152"/>
          </a:xfrm>
          <a:custGeom>
            <a:avLst/>
            <a:gdLst/>
            <a:ahLst/>
            <a:cxnLst/>
            <a:rect r="r" b="b" t="t" l="l"/>
            <a:pathLst>
              <a:path h="5053152" w="7699009">
                <a:moveTo>
                  <a:pt x="0" y="0"/>
                </a:moveTo>
                <a:lnTo>
                  <a:pt x="7699009" y="0"/>
                </a:lnTo>
                <a:lnTo>
                  <a:pt x="7699009" y="5053152"/>
                </a:lnTo>
                <a:lnTo>
                  <a:pt x="0" y="5053152"/>
                </a:lnTo>
                <a:lnTo>
                  <a:pt x="0" y="0"/>
                </a:lnTo>
                <a:close/>
              </a:path>
            </a:pathLst>
          </a:custGeom>
          <a:blipFill>
            <a:blip r:embed="rId7"/>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744155" y="2615473"/>
            <a:ext cx="5775934" cy="5479370"/>
          </a:xfrm>
          <a:custGeom>
            <a:avLst/>
            <a:gdLst/>
            <a:ahLst/>
            <a:cxnLst/>
            <a:rect r="r" b="b" t="t" l="l"/>
            <a:pathLst>
              <a:path h="5479370" w="5775934">
                <a:moveTo>
                  <a:pt x="0" y="0"/>
                </a:moveTo>
                <a:lnTo>
                  <a:pt x="5775935" y="0"/>
                </a:lnTo>
                <a:lnTo>
                  <a:pt x="5775935" y="5479371"/>
                </a:lnTo>
                <a:lnTo>
                  <a:pt x="0" y="5479371"/>
                </a:lnTo>
                <a:lnTo>
                  <a:pt x="0" y="0"/>
                </a:lnTo>
                <a:close/>
              </a:path>
            </a:pathLst>
          </a:custGeom>
          <a:blipFill>
            <a:blip r:embed="rId5"/>
            <a:stretch>
              <a:fillRect l="0" t="0" r="0" b="0"/>
            </a:stretch>
          </a:blipFill>
        </p:spPr>
      </p:sp>
      <p:sp>
        <p:nvSpPr>
          <p:cNvPr name="Freeform 6" id="6"/>
          <p:cNvSpPr/>
          <p:nvPr/>
        </p:nvSpPr>
        <p:spPr>
          <a:xfrm flipH="false" flipV="false" rot="0">
            <a:off x="294017" y="3327441"/>
            <a:ext cx="11301259" cy="1539797"/>
          </a:xfrm>
          <a:custGeom>
            <a:avLst/>
            <a:gdLst/>
            <a:ahLst/>
            <a:cxnLst/>
            <a:rect r="r" b="b" t="t" l="l"/>
            <a:pathLst>
              <a:path h="1539797" w="11301259">
                <a:moveTo>
                  <a:pt x="0" y="0"/>
                </a:moveTo>
                <a:lnTo>
                  <a:pt x="11301259" y="0"/>
                </a:lnTo>
                <a:lnTo>
                  <a:pt x="11301259" y="1539796"/>
                </a:lnTo>
                <a:lnTo>
                  <a:pt x="0" y="1539796"/>
                </a:lnTo>
                <a:lnTo>
                  <a:pt x="0" y="0"/>
                </a:lnTo>
                <a:close/>
              </a:path>
            </a:pathLst>
          </a:custGeom>
          <a:blipFill>
            <a:blip r:embed="rId6"/>
            <a:stretch>
              <a:fillRect l="0" t="0" r="0" b="0"/>
            </a:stretch>
          </a:blipFill>
        </p:spPr>
      </p:sp>
      <p:sp>
        <p:nvSpPr>
          <p:cNvPr name="Freeform 7" id="7"/>
          <p:cNvSpPr/>
          <p:nvPr/>
        </p:nvSpPr>
        <p:spPr>
          <a:xfrm flipH="false" flipV="false" rot="0">
            <a:off x="294017" y="5505558"/>
            <a:ext cx="11301259" cy="2147239"/>
          </a:xfrm>
          <a:custGeom>
            <a:avLst/>
            <a:gdLst/>
            <a:ahLst/>
            <a:cxnLst/>
            <a:rect r="r" b="b" t="t" l="l"/>
            <a:pathLst>
              <a:path h="2147239" w="11301259">
                <a:moveTo>
                  <a:pt x="0" y="0"/>
                </a:moveTo>
                <a:lnTo>
                  <a:pt x="11301259" y="0"/>
                </a:lnTo>
                <a:lnTo>
                  <a:pt x="11301259" y="2147239"/>
                </a:lnTo>
                <a:lnTo>
                  <a:pt x="0" y="2147239"/>
                </a:lnTo>
                <a:lnTo>
                  <a:pt x="0" y="0"/>
                </a:lnTo>
                <a:close/>
              </a:path>
            </a:pathLst>
          </a:custGeom>
          <a:blipFill>
            <a:blip r:embed="rId7"/>
            <a:stretch>
              <a:fillRect l="0" t="0" r="0" b="0"/>
            </a:stretch>
          </a:blipFill>
        </p:spPr>
      </p:sp>
      <p:sp>
        <p:nvSpPr>
          <p:cNvPr name="Freeform 8" id="8"/>
          <p:cNvSpPr/>
          <p:nvPr/>
        </p:nvSpPr>
        <p:spPr>
          <a:xfrm flipH="false" flipV="false" rot="0">
            <a:off x="5944646" y="8961543"/>
            <a:ext cx="9668041" cy="1325457"/>
          </a:xfrm>
          <a:custGeom>
            <a:avLst/>
            <a:gdLst/>
            <a:ahLst/>
            <a:cxnLst/>
            <a:rect r="r" b="b" t="t" l="l"/>
            <a:pathLst>
              <a:path h="1325457" w="9668041">
                <a:moveTo>
                  <a:pt x="0" y="0"/>
                </a:moveTo>
                <a:lnTo>
                  <a:pt x="9668041" y="0"/>
                </a:lnTo>
                <a:lnTo>
                  <a:pt x="9668041" y="1325457"/>
                </a:lnTo>
                <a:lnTo>
                  <a:pt x="0" y="1325457"/>
                </a:lnTo>
                <a:lnTo>
                  <a:pt x="0" y="0"/>
                </a:lnTo>
                <a:close/>
              </a:path>
            </a:pathLst>
          </a:custGeom>
          <a:blipFill>
            <a:blip r:embed="rId8"/>
            <a:stretch>
              <a:fillRect l="0" t="0" r="0" b="0"/>
            </a:stretch>
          </a:blipFill>
        </p:spPr>
      </p:sp>
      <p:sp>
        <p:nvSpPr>
          <p:cNvPr name="TextBox 9" id="9"/>
          <p:cNvSpPr txBox="true"/>
          <p:nvPr/>
        </p:nvSpPr>
        <p:spPr>
          <a:xfrm rot="0">
            <a:off x="1028700" y="1305311"/>
            <a:ext cx="5564386"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PREPROCESSING</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64966" y="2145693"/>
            <a:ext cx="11199231" cy="1910286"/>
          </a:xfrm>
          <a:custGeom>
            <a:avLst/>
            <a:gdLst/>
            <a:ahLst/>
            <a:cxnLst/>
            <a:rect r="r" b="b" t="t" l="l"/>
            <a:pathLst>
              <a:path h="1910286" w="11199231">
                <a:moveTo>
                  <a:pt x="0" y="0"/>
                </a:moveTo>
                <a:lnTo>
                  <a:pt x="11199231" y="0"/>
                </a:lnTo>
                <a:lnTo>
                  <a:pt x="11199231" y="1910285"/>
                </a:lnTo>
                <a:lnTo>
                  <a:pt x="0" y="1910285"/>
                </a:lnTo>
                <a:lnTo>
                  <a:pt x="0" y="0"/>
                </a:lnTo>
                <a:close/>
              </a:path>
            </a:pathLst>
          </a:custGeom>
          <a:blipFill>
            <a:blip r:embed="rId5"/>
            <a:stretch>
              <a:fillRect l="0" t="0" r="0" b="0"/>
            </a:stretch>
          </a:blipFill>
        </p:spPr>
      </p:sp>
      <p:sp>
        <p:nvSpPr>
          <p:cNvPr name="Freeform 6" id="6"/>
          <p:cNvSpPr/>
          <p:nvPr/>
        </p:nvSpPr>
        <p:spPr>
          <a:xfrm flipH="false" flipV="false" rot="0">
            <a:off x="12208817" y="4055978"/>
            <a:ext cx="3702982" cy="5647357"/>
          </a:xfrm>
          <a:custGeom>
            <a:avLst/>
            <a:gdLst/>
            <a:ahLst/>
            <a:cxnLst/>
            <a:rect r="r" b="b" t="t" l="l"/>
            <a:pathLst>
              <a:path h="5647357" w="3702982">
                <a:moveTo>
                  <a:pt x="0" y="0"/>
                </a:moveTo>
                <a:lnTo>
                  <a:pt x="3702981" y="0"/>
                </a:lnTo>
                <a:lnTo>
                  <a:pt x="3702981" y="5647357"/>
                </a:lnTo>
                <a:lnTo>
                  <a:pt x="0" y="5647357"/>
                </a:lnTo>
                <a:lnTo>
                  <a:pt x="0" y="0"/>
                </a:lnTo>
                <a:close/>
              </a:path>
            </a:pathLst>
          </a:custGeom>
          <a:blipFill>
            <a:blip r:embed="rId6"/>
            <a:stretch>
              <a:fillRect l="0" t="0" r="0" b="0"/>
            </a:stretch>
          </a:blipFill>
        </p:spPr>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59008" y="66045"/>
            <a:ext cx="6550752" cy="5356850"/>
          </a:xfrm>
          <a:custGeom>
            <a:avLst/>
            <a:gdLst/>
            <a:ahLst/>
            <a:cxnLst/>
            <a:rect r="r" b="b" t="t" l="l"/>
            <a:pathLst>
              <a:path h="5356850" w="6550752">
                <a:moveTo>
                  <a:pt x="0" y="0"/>
                </a:moveTo>
                <a:lnTo>
                  <a:pt x="6550752" y="0"/>
                </a:lnTo>
                <a:lnTo>
                  <a:pt x="6550752" y="5356850"/>
                </a:lnTo>
                <a:lnTo>
                  <a:pt x="0" y="5356850"/>
                </a:lnTo>
                <a:lnTo>
                  <a:pt x="0" y="0"/>
                </a:lnTo>
                <a:close/>
              </a:path>
            </a:pathLst>
          </a:custGeom>
          <a:blipFill>
            <a:blip r:embed="rId5"/>
            <a:stretch>
              <a:fillRect l="0" t="0" r="0" b="0"/>
            </a:stretch>
          </a:blipFill>
        </p:spPr>
      </p:sp>
      <p:sp>
        <p:nvSpPr>
          <p:cNvPr name="Freeform 6" id="6"/>
          <p:cNvSpPr/>
          <p:nvPr/>
        </p:nvSpPr>
        <p:spPr>
          <a:xfrm flipH="false" flipV="false" rot="0">
            <a:off x="11636587" y="1028700"/>
            <a:ext cx="6651413" cy="5446026"/>
          </a:xfrm>
          <a:custGeom>
            <a:avLst/>
            <a:gdLst/>
            <a:ahLst/>
            <a:cxnLst/>
            <a:rect r="r" b="b" t="t" l="l"/>
            <a:pathLst>
              <a:path h="5446026" w="6651413">
                <a:moveTo>
                  <a:pt x="0" y="0"/>
                </a:moveTo>
                <a:lnTo>
                  <a:pt x="6651413" y="0"/>
                </a:lnTo>
                <a:lnTo>
                  <a:pt x="6651413" y="5446026"/>
                </a:lnTo>
                <a:lnTo>
                  <a:pt x="0" y="5446026"/>
                </a:lnTo>
                <a:lnTo>
                  <a:pt x="0" y="0"/>
                </a:lnTo>
                <a:close/>
              </a:path>
            </a:pathLst>
          </a:custGeom>
          <a:blipFill>
            <a:blip r:embed="rId6"/>
            <a:stretch>
              <a:fillRect l="0" t="0" r="0" b="0"/>
            </a:stretch>
          </a:blipFill>
        </p:spPr>
      </p:sp>
      <p:sp>
        <p:nvSpPr>
          <p:cNvPr name="Freeform 7" id="7"/>
          <p:cNvSpPr/>
          <p:nvPr/>
        </p:nvSpPr>
        <p:spPr>
          <a:xfrm flipH="false" flipV="false" rot="0">
            <a:off x="4892352" y="4882580"/>
            <a:ext cx="6744235" cy="5404420"/>
          </a:xfrm>
          <a:custGeom>
            <a:avLst/>
            <a:gdLst/>
            <a:ahLst/>
            <a:cxnLst/>
            <a:rect r="r" b="b" t="t" l="l"/>
            <a:pathLst>
              <a:path h="5404420" w="6744235">
                <a:moveTo>
                  <a:pt x="0" y="0"/>
                </a:moveTo>
                <a:lnTo>
                  <a:pt x="6744235" y="0"/>
                </a:lnTo>
                <a:lnTo>
                  <a:pt x="6744235" y="5404420"/>
                </a:lnTo>
                <a:lnTo>
                  <a:pt x="0" y="5404420"/>
                </a:lnTo>
                <a:lnTo>
                  <a:pt x="0" y="0"/>
                </a:lnTo>
                <a:close/>
              </a:path>
            </a:pathLst>
          </a:custGeom>
          <a:blipFill>
            <a:blip r:embed="rId7"/>
            <a:stretch>
              <a:fillRect l="0" t="0" r="0" b="0"/>
            </a:stretch>
          </a:blipFill>
        </p:spPr>
      </p:sp>
      <p:sp>
        <p:nvSpPr>
          <p:cNvPr name="TextBox 8" id="8"/>
          <p:cNvSpPr txBox="true"/>
          <p:nvPr/>
        </p:nvSpPr>
        <p:spPr>
          <a:xfrm rot="0">
            <a:off x="7166931" y="75565"/>
            <a:ext cx="6808947"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OUTLIER DETECTION</a:t>
            </a:r>
          </a:p>
          <a:p>
            <a:pPr algn="ctr">
              <a:lnSpc>
                <a:spcPts val="7279"/>
              </a:lnSpc>
            </a:pP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76404" y="111727"/>
            <a:ext cx="6860506" cy="5420097"/>
          </a:xfrm>
          <a:custGeom>
            <a:avLst/>
            <a:gdLst/>
            <a:ahLst/>
            <a:cxnLst/>
            <a:rect r="r" b="b" t="t" l="l"/>
            <a:pathLst>
              <a:path h="5420097" w="6860506">
                <a:moveTo>
                  <a:pt x="0" y="0"/>
                </a:moveTo>
                <a:lnTo>
                  <a:pt x="6860506" y="0"/>
                </a:lnTo>
                <a:lnTo>
                  <a:pt x="6860506" y="5420097"/>
                </a:lnTo>
                <a:lnTo>
                  <a:pt x="0" y="5420097"/>
                </a:lnTo>
                <a:lnTo>
                  <a:pt x="0" y="0"/>
                </a:lnTo>
                <a:close/>
              </a:path>
            </a:pathLst>
          </a:custGeom>
          <a:blipFill>
            <a:blip r:embed="rId5"/>
            <a:stretch>
              <a:fillRect l="0" t="0" r="0" b="0"/>
            </a:stretch>
          </a:blipFill>
        </p:spPr>
      </p:sp>
      <p:sp>
        <p:nvSpPr>
          <p:cNvPr name="Freeform 6" id="6"/>
          <p:cNvSpPr/>
          <p:nvPr/>
        </p:nvSpPr>
        <p:spPr>
          <a:xfrm flipH="false" flipV="false" rot="0">
            <a:off x="7036910" y="111727"/>
            <a:ext cx="6725878" cy="5427901"/>
          </a:xfrm>
          <a:custGeom>
            <a:avLst/>
            <a:gdLst/>
            <a:ahLst/>
            <a:cxnLst/>
            <a:rect r="r" b="b" t="t" l="l"/>
            <a:pathLst>
              <a:path h="5427901" w="6725878">
                <a:moveTo>
                  <a:pt x="0" y="0"/>
                </a:moveTo>
                <a:lnTo>
                  <a:pt x="6725877" y="0"/>
                </a:lnTo>
                <a:lnTo>
                  <a:pt x="6725877" y="5427902"/>
                </a:lnTo>
                <a:lnTo>
                  <a:pt x="0" y="5427902"/>
                </a:lnTo>
                <a:lnTo>
                  <a:pt x="0" y="0"/>
                </a:lnTo>
                <a:close/>
              </a:path>
            </a:pathLst>
          </a:custGeom>
          <a:blipFill>
            <a:blip r:embed="rId6"/>
            <a:stretch>
              <a:fillRect l="0" t="0" r="0" b="0"/>
            </a:stretch>
          </a:blipFill>
        </p:spPr>
      </p:sp>
      <p:sp>
        <p:nvSpPr>
          <p:cNvPr name="Freeform 7" id="7"/>
          <p:cNvSpPr/>
          <p:nvPr/>
        </p:nvSpPr>
        <p:spPr>
          <a:xfrm flipH="false" flipV="false" rot="0">
            <a:off x="11841015" y="4602071"/>
            <a:ext cx="6446985" cy="5438273"/>
          </a:xfrm>
          <a:custGeom>
            <a:avLst/>
            <a:gdLst/>
            <a:ahLst/>
            <a:cxnLst/>
            <a:rect r="r" b="b" t="t" l="l"/>
            <a:pathLst>
              <a:path h="5438273" w="6446985">
                <a:moveTo>
                  <a:pt x="0" y="0"/>
                </a:moveTo>
                <a:lnTo>
                  <a:pt x="6446985" y="0"/>
                </a:lnTo>
                <a:lnTo>
                  <a:pt x="6446985" y="5438273"/>
                </a:lnTo>
                <a:lnTo>
                  <a:pt x="0" y="5438273"/>
                </a:lnTo>
                <a:lnTo>
                  <a:pt x="0" y="0"/>
                </a:lnTo>
                <a:close/>
              </a:path>
            </a:pathLst>
          </a:custGeom>
          <a:blipFill>
            <a:blip r:embed="rId7"/>
            <a:stretch>
              <a:fillRect l="0" t="0" r="0" b="0"/>
            </a:stretch>
          </a:blipFill>
        </p:spPr>
      </p:sp>
      <p:sp>
        <p:nvSpPr>
          <p:cNvPr name="Freeform 8" id="8"/>
          <p:cNvSpPr/>
          <p:nvPr/>
        </p:nvSpPr>
        <p:spPr>
          <a:xfrm flipH="false" flipV="false" rot="0">
            <a:off x="870798" y="6164797"/>
            <a:ext cx="9704709" cy="3600958"/>
          </a:xfrm>
          <a:custGeom>
            <a:avLst/>
            <a:gdLst/>
            <a:ahLst/>
            <a:cxnLst/>
            <a:rect r="r" b="b" t="t" l="l"/>
            <a:pathLst>
              <a:path h="3600958" w="9704709">
                <a:moveTo>
                  <a:pt x="0" y="0"/>
                </a:moveTo>
                <a:lnTo>
                  <a:pt x="9704709" y="0"/>
                </a:lnTo>
                <a:lnTo>
                  <a:pt x="9704709" y="3600958"/>
                </a:lnTo>
                <a:lnTo>
                  <a:pt x="0" y="3600958"/>
                </a:lnTo>
                <a:lnTo>
                  <a:pt x="0" y="0"/>
                </a:lnTo>
                <a:close/>
              </a:path>
            </a:pathLst>
          </a:custGeom>
          <a:blipFill>
            <a:blip r:embed="rId8"/>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1085516" y="5395737"/>
            <a:ext cx="7202484" cy="3237427"/>
          </a:xfrm>
          <a:custGeom>
            <a:avLst/>
            <a:gdLst/>
            <a:ahLst/>
            <a:cxnLst/>
            <a:rect r="r" b="b" t="t" l="l"/>
            <a:pathLst>
              <a:path h="3237427" w="7202484">
                <a:moveTo>
                  <a:pt x="0" y="0"/>
                </a:moveTo>
                <a:lnTo>
                  <a:pt x="7202484" y="0"/>
                </a:lnTo>
                <a:lnTo>
                  <a:pt x="7202484" y="3237427"/>
                </a:lnTo>
                <a:lnTo>
                  <a:pt x="0" y="3237427"/>
                </a:lnTo>
                <a:lnTo>
                  <a:pt x="0" y="0"/>
                </a:lnTo>
                <a:close/>
              </a:path>
            </a:pathLst>
          </a:custGeom>
          <a:blipFill>
            <a:blip r:embed="rId5"/>
            <a:stretch>
              <a:fillRect l="0" t="0" r="0" b="0"/>
            </a:stretch>
          </a:blipFill>
        </p:spPr>
      </p:sp>
      <p:sp>
        <p:nvSpPr>
          <p:cNvPr name="Freeform 6" id="6"/>
          <p:cNvSpPr/>
          <p:nvPr/>
        </p:nvSpPr>
        <p:spPr>
          <a:xfrm flipH="false" flipV="false" rot="0">
            <a:off x="1381533" y="2193001"/>
            <a:ext cx="9018559" cy="8184343"/>
          </a:xfrm>
          <a:custGeom>
            <a:avLst/>
            <a:gdLst/>
            <a:ahLst/>
            <a:cxnLst/>
            <a:rect r="r" b="b" t="t" l="l"/>
            <a:pathLst>
              <a:path h="8184343" w="9018559">
                <a:moveTo>
                  <a:pt x="0" y="0"/>
                </a:moveTo>
                <a:lnTo>
                  <a:pt x="9018559" y="0"/>
                </a:lnTo>
                <a:lnTo>
                  <a:pt x="9018559" y="8184342"/>
                </a:lnTo>
                <a:lnTo>
                  <a:pt x="0" y="8184342"/>
                </a:lnTo>
                <a:lnTo>
                  <a:pt x="0" y="0"/>
                </a:lnTo>
                <a:close/>
              </a:path>
            </a:pathLst>
          </a:custGeom>
          <a:blipFill>
            <a:blip r:embed="rId6"/>
            <a:stretch>
              <a:fillRect l="0" t="0" r="0" b="0"/>
            </a:stretch>
          </a:blipFill>
        </p:spPr>
      </p:sp>
      <p:sp>
        <p:nvSpPr>
          <p:cNvPr name="TextBox 7" id="7"/>
          <p:cNvSpPr txBox="true"/>
          <p:nvPr/>
        </p:nvSpPr>
        <p:spPr>
          <a:xfrm rot="0">
            <a:off x="673903" y="933450"/>
            <a:ext cx="744057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CORRELATION MATRIX</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04346" y="520805"/>
            <a:ext cx="6393402" cy="2495267"/>
          </a:xfrm>
          <a:custGeom>
            <a:avLst/>
            <a:gdLst/>
            <a:ahLst/>
            <a:cxnLst/>
            <a:rect r="r" b="b" t="t" l="l"/>
            <a:pathLst>
              <a:path h="2495267" w="6393402">
                <a:moveTo>
                  <a:pt x="0" y="0"/>
                </a:moveTo>
                <a:lnTo>
                  <a:pt x="6393402" y="0"/>
                </a:lnTo>
                <a:lnTo>
                  <a:pt x="6393402" y="2495267"/>
                </a:lnTo>
                <a:lnTo>
                  <a:pt x="0" y="2495267"/>
                </a:lnTo>
                <a:lnTo>
                  <a:pt x="0" y="0"/>
                </a:lnTo>
                <a:close/>
              </a:path>
            </a:pathLst>
          </a:custGeom>
          <a:blipFill>
            <a:blip r:embed="rId5"/>
            <a:stretch>
              <a:fillRect l="0" t="0" r="0" b="0"/>
            </a:stretch>
          </a:blipFill>
        </p:spPr>
      </p:sp>
      <p:sp>
        <p:nvSpPr>
          <p:cNvPr name="Freeform 6" id="6"/>
          <p:cNvSpPr/>
          <p:nvPr/>
        </p:nvSpPr>
        <p:spPr>
          <a:xfrm flipH="false" flipV="false" rot="0">
            <a:off x="468405" y="4670063"/>
            <a:ext cx="16790895" cy="3295213"/>
          </a:xfrm>
          <a:custGeom>
            <a:avLst/>
            <a:gdLst/>
            <a:ahLst/>
            <a:cxnLst/>
            <a:rect r="r" b="b" t="t" l="l"/>
            <a:pathLst>
              <a:path h="3295213" w="16790895">
                <a:moveTo>
                  <a:pt x="0" y="0"/>
                </a:moveTo>
                <a:lnTo>
                  <a:pt x="16790895" y="0"/>
                </a:lnTo>
                <a:lnTo>
                  <a:pt x="16790895" y="3295213"/>
                </a:lnTo>
                <a:lnTo>
                  <a:pt x="0" y="3295213"/>
                </a:lnTo>
                <a:lnTo>
                  <a:pt x="0" y="0"/>
                </a:lnTo>
                <a:close/>
              </a:path>
            </a:pathLst>
          </a:custGeom>
          <a:blipFill>
            <a:blip r:embed="rId6"/>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10632" y="1424623"/>
            <a:ext cx="11160236" cy="634775"/>
          </a:xfrm>
          <a:custGeom>
            <a:avLst/>
            <a:gdLst/>
            <a:ahLst/>
            <a:cxnLst/>
            <a:rect r="r" b="b" t="t" l="l"/>
            <a:pathLst>
              <a:path h="634775" w="11160236">
                <a:moveTo>
                  <a:pt x="0" y="0"/>
                </a:moveTo>
                <a:lnTo>
                  <a:pt x="11160236" y="0"/>
                </a:lnTo>
                <a:lnTo>
                  <a:pt x="11160236" y="634775"/>
                </a:lnTo>
                <a:lnTo>
                  <a:pt x="0" y="634775"/>
                </a:lnTo>
                <a:lnTo>
                  <a:pt x="0" y="0"/>
                </a:lnTo>
                <a:close/>
              </a:path>
            </a:pathLst>
          </a:custGeom>
          <a:blipFill>
            <a:blip r:embed="rId5"/>
            <a:stretch>
              <a:fillRect l="0" t="0" r="0" b="0"/>
            </a:stretch>
          </a:blipFill>
        </p:spPr>
      </p:sp>
      <p:sp>
        <p:nvSpPr>
          <p:cNvPr name="Freeform 6" id="6"/>
          <p:cNvSpPr/>
          <p:nvPr/>
        </p:nvSpPr>
        <p:spPr>
          <a:xfrm flipH="false" flipV="false" rot="0">
            <a:off x="277285" y="3999001"/>
            <a:ext cx="10500780" cy="1768552"/>
          </a:xfrm>
          <a:custGeom>
            <a:avLst/>
            <a:gdLst/>
            <a:ahLst/>
            <a:cxnLst/>
            <a:rect r="r" b="b" t="t" l="l"/>
            <a:pathLst>
              <a:path h="1768552" w="10500780">
                <a:moveTo>
                  <a:pt x="0" y="0"/>
                </a:moveTo>
                <a:lnTo>
                  <a:pt x="10500780" y="0"/>
                </a:lnTo>
                <a:lnTo>
                  <a:pt x="10500780" y="1768553"/>
                </a:lnTo>
                <a:lnTo>
                  <a:pt x="0" y="1768553"/>
                </a:lnTo>
                <a:lnTo>
                  <a:pt x="0" y="0"/>
                </a:lnTo>
                <a:close/>
              </a:path>
            </a:pathLst>
          </a:custGeom>
          <a:blipFill>
            <a:blip r:embed="rId6"/>
            <a:stretch>
              <a:fillRect l="0" t="0" r="0" b="0"/>
            </a:stretch>
          </a:blipFill>
        </p:spPr>
      </p:sp>
      <p:sp>
        <p:nvSpPr>
          <p:cNvPr name="Freeform 7" id="7"/>
          <p:cNvSpPr/>
          <p:nvPr/>
        </p:nvSpPr>
        <p:spPr>
          <a:xfrm flipH="false" flipV="false" rot="0">
            <a:off x="10778065" y="3999001"/>
            <a:ext cx="7328006" cy="5734455"/>
          </a:xfrm>
          <a:custGeom>
            <a:avLst/>
            <a:gdLst/>
            <a:ahLst/>
            <a:cxnLst/>
            <a:rect r="r" b="b" t="t" l="l"/>
            <a:pathLst>
              <a:path h="5734455" w="7328006">
                <a:moveTo>
                  <a:pt x="0" y="0"/>
                </a:moveTo>
                <a:lnTo>
                  <a:pt x="7328006" y="0"/>
                </a:lnTo>
                <a:lnTo>
                  <a:pt x="7328006" y="5734456"/>
                </a:lnTo>
                <a:lnTo>
                  <a:pt x="0" y="5734456"/>
                </a:lnTo>
                <a:lnTo>
                  <a:pt x="0" y="0"/>
                </a:lnTo>
                <a:close/>
              </a:path>
            </a:pathLst>
          </a:custGeom>
          <a:blipFill>
            <a:blip r:embed="rId7"/>
            <a:stretch>
              <a:fillRect l="0" t="0" r="0" b="0"/>
            </a:stretch>
          </a:blipFill>
        </p:spPr>
      </p:sp>
      <p:sp>
        <p:nvSpPr>
          <p:cNvPr name="TextBox 8" id="8"/>
          <p:cNvSpPr txBox="true"/>
          <p:nvPr/>
        </p:nvSpPr>
        <p:spPr>
          <a:xfrm rot="0">
            <a:off x="610632" y="1568225"/>
            <a:ext cx="11160236" cy="887095"/>
          </a:xfrm>
          <a:prstGeom prst="rect">
            <a:avLst/>
          </a:prstGeom>
        </p:spPr>
        <p:txBody>
          <a:bodyPr anchor="t" rtlCol="false" tIns="0" lIns="0" bIns="0" rIns="0">
            <a:spAutoFit/>
          </a:bodyPr>
          <a:lstStyle/>
          <a:p>
            <a:pPr algn="ctr">
              <a:lnSpc>
                <a:spcPts val="7279"/>
              </a:lnSpc>
            </a:pPr>
          </a:p>
        </p:txBody>
      </p:sp>
      <p:sp>
        <p:nvSpPr>
          <p:cNvPr name="TextBox 9" id="9"/>
          <p:cNvSpPr txBox="true"/>
          <p:nvPr/>
        </p:nvSpPr>
        <p:spPr>
          <a:xfrm rot="0">
            <a:off x="0" y="654460"/>
            <a:ext cx="11160236"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ONE HOT ENCODING</a:t>
            </a:r>
          </a:p>
        </p:txBody>
      </p:sp>
      <p:sp>
        <p:nvSpPr>
          <p:cNvPr name="TextBox 10" id="10"/>
          <p:cNvSpPr txBox="true"/>
          <p:nvPr/>
        </p:nvSpPr>
        <p:spPr>
          <a:xfrm rot="0">
            <a:off x="2351649" y="7243929"/>
            <a:ext cx="7312819" cy="580390"/>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DROPPING IRRELEVANT COLUMNS</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787220" y="8555292"/>
            <a:ext cx="10500780" cy="1731708"/>
          </a:xfrm>
          <a:custGeom>
            <a:avLst/>
            <a:gdLst/>
            <a:ahLst/>
            <a:cxnLst/>
            <a:rect r="r" b="b" t="t" l="l"/>
            <a:pathLst>
              <a:path h="1731708" w="10500780">
                <a:moveTo>
                  <a:pt x="0" y="0"/>
                </a:moveTo>
                <a:lnTo>
                  <a:pt x="10500780" y="0"/>
                </a:lnTo>
                <a:lnTo>
                  <a:pt x="10500780" y="1731708"/>
                </a:lnTo>
                <a:lnTo>
                  <a:pt x="0" y="1731708"/>
                </a:lnTo>
                <a:lnTo>
                  <a:pt x="0" y="0"/>
                </a:lnTo>
                <a:close/>
              </a:path>
            </a:pathLst>
          </a:custGeom>
          <a:blipFill>
            <a:blip r:embed="rId5"/>
            <a:stretch>
              <a:fillRect l="0" t="0" r="0" b="0"/>
            </a:stretch>
          </a:blipFill>
        </p:spPr>
      </p:sp>
      <p:sp>
        <p:nvSpPr>
          <p:cNvPr name="Freeform 6" id="6"/>
          <p:cNvSpPr/>
          <p:nvPr/>
        </p:nvSpPr>
        <p:spPr>
          <a:xfrm flipH="false" flipV="false" rot="0">
            <a:off x="134305" y="2821776"/>
            <a:ext cx="9000170" cy="5782609"/>
          </a:xfrm>
          <a:custGeom>
            <a:avLst/>
            <a:gdLst/>
            <a:ahLst/>
            <a:cxnLst/>
            <a:rect r="r" b="b" t="t" l="l"/>
            <a:pathLst>
              <a:path h="5782609" w="9000170">
                <a:moveTo>
                  <a:pt x="0" y="0"/>
                </a:moveTo>
                <a:lnTo>
                  <a:pt x="9000170" y="0"/>
                </a:lnTo>
                <a:lnTo>
                  <a:pt x="9000170" y="5782609"/>
                </a:lnTo>
                <a:lnTo>
                  <a:pt x="0" y="5782609"/>
                </a:lnTo>
                <a:lnTo>
                  <a:pt x="0" y="0"/>
                </a:lnTo>
                <a:close/>
              </a:path>
            </a:pathLst>
          </a:custGeom>
          <a:blipFill>
            <a:blip r:embed="rId6"/>
            <a:stretch>
              <a:fillRect l="0" t="0" r="0" b="0"/>
            </a:stretch>
          </a:blipFill>
        </p:spPr>
      </p:sp>
      <p:sp>
        <p:nvSpPr>
          <p:cNvPr name="TextBox 7" id="7"/>
          <p:cNvSpPr txBox="true"/>
          <p:nvPr/>
        </p:nvSpPr>
        <p:spPr>
          <a:xfrm rot="0">
            <a:off x="511810" y="933450"/>
            <a:ext cx="10031731"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SUPPORT VECTOR REGRESSOR</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389549" y="1509177"/>
            <a:ext cx="12515418" cy="7556183"/>
          </a:xfrm>
          <a:custGeom>
            <a:avLst/>
            <a:gdLst/>
            <a:ahLst/>
            <a:cxnLst/>
            <a:rect r="r" b="b" t="t" l="l"/>
            <a:pathLst>
              <a:path h="7556183" w="12515418">
                <a:moveTo>
                  <a:pt x="0" y="0"/>
                </a:moveTo>
                <a:lnTo>
                  <a:pt x="12515418" y="0"/>
                </a:lnTo>
                <a:lnTo>
                  <a:pt x="12515418" y="7556184"/>
                </a:lnTo>
                <a:lnTo>
                  <a:pt x="0" y="7556184"/>
                </a:lnTo>
                <a:lnTo>
                  <a:pt x="0" y="0"/>
                </a:lnTo>
                <a:close/>
              </a:path>
            </a:pathLst>
          </a:custGeom>
          <a:blipFill>
            <a:blip r:embed="rId5"/>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909272" y="512012"/>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3194642" y="-2238480"/>
            <a:ext cx="6677243" cy="9322943"/>
          </a:xfrm>
          <a:custGeom>
            <a:avLst/>
            <a:gdLst/>
            <a:ahLst/>
            <a:cxnLst/>
            <a:rect r="r" b="b" t="t" l="l"/>
            <a:pathLst>
              <a:path h="9322943" w="6677243">
                <a:moveTo>
                  <a:pt x="6677242" y="9322943"/>
                </a:moveTo>
                <a:lnTo>
                  <a:pt x="0" y="9322943"/>
                </a:lnTo>
                <a:lnTo>
                  <a:pt x="0" y="0"/>
                </a:lnTo>
                <a:lnTo>
                  <a:pt x="6677242" y="0"/>
                </a:lnTo>
                <a:lnTo>
                  <a:pt x="6677242" y="932294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840823" y="502487"/>
            <a:ext cx="4606354" cy="857250"/>
          </a:xfrm>
          <a:prstGeom prst="rect">
            <a:avLst/>
          </a:prstGeom>
        </p:spPr>
        <p:txBody>
          <a:bodyPr anchor="t" rtlCol="false" tIns="0" lIns="0" bIns="0" rIns="0">
            <a:spAutoFit/>
          </a:bodyPr>
          <a:lstStyle/>
          <a:p>
            <a:pPr algn="l" marL="0" indent="0" lvl="0">
              <a:lnSpc>
                <a:spcPts val="6720"/>
              </a:lnSpc>
            </a:pPr>
            <a:r>
              <a:rPr lang="en-US" b="true" sz="5600">
                <a:solidFill>
                  <a:srgbClr val="1D1D1F"/>
                </a:solidFill>
                <a:latin typeface="Raleway Bold"/>
                <a:ea typeface="Raleway Bold"/>
                <a:cs typeface="Raleway Bold"/>
                <a:sym typeface="Raleway Bold"/>
              </a:rPr>
              <a:t>MOTIVATION</a:t>
            </a:r>
          </a:p>
        </p:txBody>
      </p:sp>
      <p:sp>
        <p:nvSpPr>
          <p:cNvPr name="TextBox 6" id="6"/>
          <p:cNvSpPr txBox="true"/>
          <p:nvPr/>
        </p:nvSpPr>
        <p:spPr>
          <a:xfrm rot="0">
            <a:off x="430682" y="1970035"/>
            <a:ext cx="17426635" cy="7275704"/>
          </a:xfrm>
          <a:prstGeom prst="rect">
            <a:avLst/>
          </a:prstGeom>
        </p:spPr>
        <p:txBody>
          <a:bodyPr anchor="t" rtlCol="false" tIns="0" lIns="0" bIns="0" rIns="0">
            <a:spAutoFit/>
          </a:bodyPr>
          <a:lstStyle/>
          <a:p>
            <a:pPr algn="l">
              <a:lnSpc>
                <a:spcPts val="4465"/>
              </a:lnSpc>
            </a:pPr>
            <a:r>
              <a:rPr lang="en-US" sz="2899" spc="75">
                <a:solidFill>
                  <a:srgbClr val="1D1D1F"/>
                </a:solidFill>
                <a:latin typeface="Now"/>
                <a:ea typeface="Now"/>
                <a:cs typeface="Now"/>
                <a:sym typeface="Now"/>
              </a:rPr>
              <a:t>The motivation behind this Dynamic Pricing Prediction for Ride-Sharing Services project stems from the growing importance of efficient pricing strategies in the highly competitive ride-sharing industry. By accurately predicting ride prices, ride-sharing companies can:</a:t>
            </a:r>
          </a:p>
          <a:p>
            <a:pPr algn="l">
              <a:lnSpc>
                <a:spcPts val="4465"/>
              </a:lnSpc>
            </a:pPr>
            <a:r>
              <a:rPr lang="en-US" sz="2899" spc="75">
                <a:solidFill>
                  <a:srgbClr val="1D1D1F"/>
                </a:solidFill>
                <a:latin typeface="Now"/>
                <a:ea typeface="Now"/>
                <a:cs typeface="Now"/>
                <a:sym typeface="Now"/>
              </a:rPr>
              <a:t>     • Enhance customer trust and satisfaction by providing transparent and predictable pricing.</a:t>
            </a:r>
          </a:p>
          <a:p>
            <a:pPr algn="l">
              <a:lnSpc>
                <a:spcPts val="4465"/>
              </a:lnSpc>
            </a:pPr>
            <a:r>
              <a:rPr lang="en-US" sz="2899" spc="75">
                <a:solidFill>
                  <a:srgbClr val="1D1D1F"/>
                </a:solidFill>
                <a:latin typeface="Now"/>
                <a:ea typeface="Now"/>
                <a:cs typeface="Now"/>
                <a:sym typeface="Now"/>
              </a:rPr>
              <a:t>     • Effectively balance supply and demand during peak times or adverse weather conditions.</a:t>
            </a:r>
          </a:p>
          <a:p>
            <a:pPr algn="l">
              <a:lnSpc>
                <a:spcPts val="4465"/>
              </a:lnSpc>
            </a:pPr>
            <a:r>
              <a:rPr lang="en-US" sz="2899" spc="75">
                <a:solidFill>
                  <a:srgbClr val="1D1D1F"/>
                </a:solidFill>
                <a:latin typeface="Now"/>
                <a:ea typeface="Now"/>
                <a:cs typeface="Now"/>
                <a:sym typeface="Now"/>
              </a:rPr>
              <a:t>     • Optimize driver earnings to ensure fair compensation and improve retention.</a:t>
            </a:r>
          </a:p>
          <a:p>
            <a:pPr algn="l">
              <a:lnSpc>
                <a:spcPts val="4465"/>
              </a:lnSpc>
            </a:pPr>
            <a:r>
              <a:rPr lang="en-US" sz="2899" spc="75">
                <a:solidFill>
                  <a:srgbClr val="1D1D1F"/>
                </a:solidFill>
                <a:latin typeface="Now"/>
                <a:ea typeface="Now"/>
                <a:cs typeface="Now"/>
                <a:sym typeface="Now"/>
              </a:rPr>
              <a:t>     • Improve operational efficiency through better resource allocation, such as directing drivers to high-demand areas.</a:t>
            </a:r>
          </a:p>
          <a:p>
            <a:pPr algn="l">
              <a:lnSpc>
                <a:spcPts val="4465"/>
              </a:lnSpc>
            </a:pPr>
          </a:p>
          <a:p>
            <a:pPr algn="l">
              <a:lnSpc>
                <a:spcPts val="4465"/>
              </a:lnSpc>
            </a:pPr>
            <a:r>
              <a:rPr lang="en-US" sz="2899" spc="75">
                <a:solidFill>
                  <a:srgbClr val="1D1D1F"/>
                </a:solidFill>
                <a:latin typeface="Now"/>
                <a:ea typeface="Now"/>
                <a:cs typeface="Now"/>
                <a:sym typeface="Now"/>
              </a:rPr>
              <a:t>                      This project addresses a critical business need while leveraging machine learning techniques to deliver scalable and impactful solutions for dynamic pricing.</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8011845" y="1970437"/>
            <a:ext cx="10276155" cy="1702677"/>
          </a:xfrm>
          <a:custGeom>
            <a:avLst/>
            <a:gdLst/>
            <a:ahLst/>
            <a:cxnLst/>
            <a:rect r="r" b="b" t="t" l="l"/>
            <a:pathLst>
              <a:path h="1702677" w="10276155">
                <a:moveTo>
                  <a:pt x="0" y="0"/>
                </a:moveTo>
                <a:lnTo>
                  <a:pt x="10276155" y="0"/>
                </a:lnTo>
                <a:lnTo>
                  <a:pt x="10276155" y="1702677"/>
                </a:lnTo>
                <a:lnTo>
                  <a:pt x="0" y="1702677"/>
                </a:lnTo>
                <a:lnTo>
                  <a:pt x="0" y="0"/>
                </a:lnTo>
                <a:close/>
              </a:path>
            </a:pathLst>
          </a:custGeom>
          <a:blipFill>
            <a:blip r:embed="rId5"/>
            <a:stretch>
              <a:fillRect l="0" t="0" r="0" b="0"/>
            </a:stretch>
          </a:blipFill>
        </p:spPr>
      </p:sp>
      <p:sp>
        <p:nvSpPr>
          <p:cNvPr name="Freeform 6" id="6"/>
          <p:cNvSpPr/>
          <p:nvPr/>
        </p:nvSpPr>
        <p:spPr>
          <a:xfrm flipH="false" flipV="false" rot="0">
            <a:off x="1028700" y="3673114"/>
            <a:ext cx="11301259" cy="6314578"/>
          </a:xfrm>
          <a:custGeom>
            <a:avLst/>
            <a:gdLst/>
            <a:ahLst/>
            <a:cxnLst/>
            <a:rect r="r" b="b" t="t" l="l"/>
            <a:pathLst>
              <a:path h="6314578" w="11301259">
                <a:moveTo>
                  <a:pt x="0" y="0"/>
                </a:moveTo>
                <a:lnTo>
                  <a:pt x="11301259" y="0"/>
                </a:lnTo>
                <a:lnTo>
                  <a:pt x="11301259" y="6314579"/>
                </a:lnTo>
                <a:lnTo>
                  <a:pt x="0" y="6314579"/>
                </a:lnTo>
                <a:lnTo>
                  <a:pt x="0" y="0"/>
                </a:lnTo>
                <a:close/>
              </a:path>
            </a:pathLst>
          </a:custGeom>
          <a:blipFill>
            <a:blip r:embed="rId6"/>
            <a:stretch>
              <a:fillRect l="0" t="0" r="0" b="0"/>
            </a:stretch>
          </a:blipFill>
        </p:spPr>
      </p:sp>
      <p:sp>
        <p:nvSpPr>
          <p:cNvPr name="TextBox 7" id="7"/>
          <p:cNvSpPr txBox="true"/>
          <p:nvPr/>
        </p:nvSpPr>
        <p:spPr>
          <a:xfrm rot="0">
            <a:off x="270715" y="1083342"/>
            <a:ext cx="9822017"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RANDOMFORESTREGRESSOR</a:t>
            </a:r>
          </a:p>
        </p:txBody>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916506" y="4333097"/>
            <a:ext cx="9838113" cy="5656915"/>
          </a:xfrm>
          <a:custGeom>
            <a:avLst/>
            <a:gdLst/>
            <a:ahLst/>
            <a:cxnLst/>
            <a:rect r="r" b="b" t="t" l="l"/>
            <a:pathLst>
              <a:path h="5656915" w="9838113">
                <a:moveTo>
                  <a:pt x="0" y="0"/>
                </a:moveTo>
                <a:lnTo>
                  <a:pt x="9838112" y="0"/>
                </a:lnTo>
                <a:lnTo>
                  <a:pt x="9838112" y="5656914"/>
                </a:lnTo>
                <a:lnTo>
                  <a:pt x="0" y="5656914"/>
                </a:lnTo>
                <a:lnTo>
                  <a:pt x="0" y="0"/>
                </a:lnTo>
                <a:close/>
              </a:path>
            </a:pathLst>
          </a:custGeom>
          <a:blipFill>
            <a:blip r:embed="rId5"/>
            <a:stretch>
              <a:fillRect l="0" t="0" r="0" b="0"/>
            </a:stretch>
          </a:blipFill>
        </p:spPr>
      </p:sp>
      <p:sp>
        <p:nvSpPr>
          <p:cNvPr name="Freeform 6" id="6"/>
          <p:cNvSpPr/>
          <p:nvPr/>
        </p:nvSpPr>
        <p:spPr>
          <a:xfrm flipH="false" flipV="false" rot="0">
            <a:off x="1028700" y="1933972"/>
            <a:ext cx="11301259" cy="1398531"/>
          </a:xfrm>
          <a:custGeom>
            <a:avLst/>
            <a:gdLst/>
            <a:ahLst/>
            <a:cxnLst/>
            <a:rect r="r" b="b" t="t" l="l"/>
            <a:pathLst>
              <a:path h="1398531" w="11301259">
                <a:moveTo>
                  <a:pt x="0" y="0"/>
                </a:moveTo>
                <a:lnTo>
                  <a:pt x="11301259" y="0"/>
                </a:lnTo>
                <a:lnTo>
                  <a:pt x="11301259" y="1398531"/>
                </a:lnTo>
                <a:lnTo>
                  <a:pt x="0" y="1398531"/>
                </a:lnTo>
                <a:lnTo>
                  <a:pt x="0" y="0"/>
                </a:lnTo>
                <a:close/>
              </a:path>
            </a:pathLst>
          </a:custGeom>
          <a:blipFill>
            <a:blip r:embed="rId6"/>
            <a:stretch>
              <a:fillRect l="0" t="0" r="0" b="0"/>
            </a:stretch>
          </a:blipFill>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248785" y="8260189"/>
            <a:ext cx="10681347" cy="1641955"/>
          </a:xfrm>
          <a:custGeom>
            <a:avLst/>
            <a:gdLst/>
            <a:ahLst/>
            <a:cxnLst/>
            <a:rect r="r" b="b" t="t" l="l"/>
            <a:pathLst>
              <a:path h="1641955" w="10681347">
                <a:moveTo>
                  <a:pt x="0" y="0"/>
                </a:moveTo>
                <a:lnTo>
                  <a:pt x="10681346" y="0"/>
                </a:lnTo>
                <a:lnTo>
                  <a:pt x="10681346" y="1641955"/>
                </a:lnTo>
                <a:lnTo>
                  <a:pt x="0" y="1641955"/>
                </a:lnTo>
                <a:lnTo>
                  <a:pt x="0" y="0"/>
                </a:lnTo>
                <a:close/>
              </a:path>
            </a:pathLst>
          </a:custGeom>
          <a:blipFill>
            <a:blip r:embed="rId5"/>
            <a:stretch>
              <a:fillRect l="0" t="0" r="0" b="0"/>
            </a:stretch>
          </a:blipFill>
        </p:spPr>
      </p:sp>
      <p:sp>
        <p:nvSpPr>
          <p:cNvPr name="Freeform 6" id="6"/>
          <p:cNvSpPr/>
          <p:nvPr/>
        </p:nvSpPr>
        <p:spPr>
          <a:xfrm flipH="false" flipV="false" rot="0">
            <a:off x="7096866" y="7351730"/>
            <a:ext cx="10640637" cy="613546"/>
          </a:xfrm>
          <a:custGeom>
            <a:avLst/>
            <a:gdLst/>
            <a:ahLst/>
            <a:cxnLst/>
            <a:rect r="r" b="b" t="t" l="l"/>
            <a:pathLst>
              <a:path h="613546" w="10640637">
                <a:moveTo>
                  <a:pt x="0" y="0"/>
                </a:moveTo>
                <a:lnTo>
                  <a:pt x="10640638" y="0"/>
                </a:lnTo>
                <a:lnTo>
                  <a:pt x="10640638" y="613546"/>
                </a:lnTo>
                <a:lnTo>
                  <a:pt x="0" y="613546"/>
                </a:lnTo>
                <a:lnTo>
                  <a:pt x="0" y="0"/>
                </a:lnTo>
                <a:close/>
              </a:path>
            </a:pathLst>
          </a:custGeom>
          <a:blipFill>
            <a:blip r:embed="rId6"/>
            <a:stretch>
              <a:fillRect l="0" t="0" r="0" b="0"/>
            </a:stretch>
          </a:blipFill>
        </p:spPr>
      </p:sp>
      <p:sp>
        <p:nvSpPr>
          <p:cNvPr name="Freeform 7" id="7"/>
          <p:cNvSpPr/>
          <p:nvPr/>
        </p:nvSpPr>
        <p:spPr>
          <a:xfrm flipH="false" flipV="false" rot="0">
            <a:off x="7096866" y="1028700"/>
            <a:ext cx="9443863" cy="5713537"/>
          </a:xfrm>
          <a:custGeom>
            <a:avLst/>
            <a:gdLst/>
            <a:ahLst/>
            <a:cxnLst/>
            <a:rect r="r" b="b" t="t" l="l"/>
            <a:pathLst>
              <a:path h="5713537" w="9443863">
                <a:moveTo>
                  <a:pt x="0" y="0"/>
                </a:moveTo>
                <a:lnTo>
                  <a:pt x="9443864" y="0"/>
                </a:lnTo>
                <a:lnTo>
                  <a:pt x="9443864" y="5713537"/>
                </a:lnTo>
                <a:lnTo>
                  <a:pt x="0" y="5713537"/>
                </a:lnTo>
                <a:lnTo>
                  <a:pt x="0" y="0"/>
                </a:lnTo>
                <a:close/>
              </a:path>
            </a:pathLst>
          </a:custGeom>
          <a:blipFill>
            <a:blip r:embed="rId7"/>
            <a:stretch>
              <a:fillRect l="0" t="0" r="0" b="0"/>
            </a:stretch>
          </a:blipFill>
        </p:spPr>
      </p:sp>
      <p:sp>
        <p:nvSpPr>
          <p:cNvPr name="TextBox 8" id="8"/>
          <p:cNvSpPr txBox="true"/>
          <p:nvPr/>
        </p:nvSpPr>
        <p:spPr>
          <a:xfrm rot="0">
            <a:off x="1028700" y="1083817"/>
            <a:ext cx="320373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XGBOOST</a:t>
            </a:r>
          </a:p>
        </p:txBody>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3174476" y="1794072"/>
            <a:ext cx="11939049" cy="7118658"/>
          </a:xfrm>
          <a:custGeom>
            <a:avLst/>
            <a:gdLst/>
            <a:ahLst/>
            <a:cxnLst/>
            <a:rect r="r" b="b" t="t" l="l"/>
            <a:pathLst>
              <a:path h="7118658" w="11939049">
                <a:moveTo>
                  <a:pt x="0" y="0"/>
                </a:moveTo>
                <a:lnTo>
                  <a:pt x="11939048" y="0"/>
                </a:lnTo>
                <a:lnTo>
                  <a:pt x="11939048" y="7118658"/>
                </a:lnTo>
                <a:lnTo>
                  <a:pt x="0" y="7118658"/>
                </a:lnTo>
                <a:lnTo>
                  <a:pt x="0" y="0"/>
                </a:lnTo>
                <a:close/>
              </a:path>
            </a:pathLst>
          </a:custGeom>
          <a:blipFill>
            <a:blip r:embed="rId5"/>
            <a:stretch>
              <a:fillRect l="0" t="0" r="0" b="0"/>
            </a:stretch>
          </a:blipFill>
        </p:spPr>
      </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5993963" y="4274503"/>
            <a:ext cx="6300073" cy="1566544"/>
          </a:xfrm>
          <a:prstGeom prst="rect">
            <a:avLst/>
          </a:prstGeom>
        </p:spPr>
        <p:txBody>
          <a:bodyPr anchor="t" rtlCol="false" tIns="0" lIns="0" bIns="0" rIns="0">
            <a:spAutoFit/>
          </a:bodyPr>
          <a:lstStyle/>
          <a:p>
            <a:pPr algn="ctr">
              <a:lnSpc>
                <a:spcPts val="12880"/>
              </a:lnSpc>
            </a:pPr>
            <a:r>
              <a:rPr lang="en-US" sz="9200" b="true">
                <a:solidFill>
                  <a:srgbClr val="000000"/>
                </a:solidFill>
                <a:latin typeface="Canva Sans Bold"/>
                <a:ea typeface="Canva Sans Bold"/>
                <a:cs typeface="Canva Sans Bold"/>
                <a:sym typeface="Canva Sans Bold"/>
              </a:rPr>
              <a:t>DATASET 3</a:t>
            </a:r>
          </a:p>
        </p:txBody>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594932" y="876423"/>
            <a:ext cx="9098136" cy="2426170"/>
          </a:xfrm>
          <a:custGeom>
            <a:avLst/>
            <a:gdLst/>
            <a:ahLst/>
            <a:cxnLst/>
            <a:rect r="r" b="b" t="t" l="l"/>
            <a:pathLst>
              <a:path h="2426170" w="9098136">
                <a:moveTo>
                  <a:pt x="0" y="0"/>
                </a:moveTo>
                <a:lnTo>
                  <a:pt x="9098136" y="0"/>
                </a:lnTo>
                <a:lnTo>
                  <a:pt x="9098136" y="2426170"/>
                </a:lnTo>
                <a:lnTo>
                  <a:pt x="0" y="2426170"/>
                </a:lnTo>
                <a:lnTo>
                  <a:pt x="0" y="0"/>
                </a:lnTo>
                <a:close/>
              </a:path>
            </a:pathLst>
          </a:custGeom>
          <a:blipFill>
            <a:blip r:embed="rId5"/>
            <a:stretch>
              <a:fillRect l="0" t="0" r="0" b="0"/>
            </a:stretch>
          </a:blipFill>
        </p:spPr>
      </p:sp>
      <p:sp>
        <p:nvSpPr>
          <p:cNvPr name="Freeform 6" id="6"/>
          <p:cNvSpPr/>
          <p:nvPr/>
        </p:nvSpPr>
        <p:spPr>
          <a:xfrm flipH="false" flipV="false" rot="0">
            <a:off x="2819501" y="3652511"/>
            <a:ext cx="5516535" cy="6195226"/>
          </a:xfrm>
          <a:custGeom>
            <a:avLst/>
            <a:gdLst/>
            <a:ahLst/>
            <a:cxnLst/>
            <a:rect r="r" b="b" t="t" l="l"/>
            <a:pathLst>
              <a:path h="6195226" w="5516535">
                <a:moveTo>
                  <a:pt x="0" y="0"/>
                </a:moveTo>
                <a:lnTo>
                  <a:pt x="5516535" y="0"/>
                </a:lnTo>
                <a:lnTo>
                  <a:pt x="5516535" y="6195226"/>
                </a:lnTo>
                <a:lnTo>
                  <a:pt x="0" y="6195226"/>
                </a:lnTo>
                <a:lnTo>
                  <a:pt x="0" y="0"/>
                </a:lnTo>
                <a:close/>
              </a:path>
            </a:pathLst>
          </a:custGeom>
          <a:blipFill>
            <a:blip r:embed="rId6"/>
            <a:stretch>
              <a:fillRect l="0" t="0" r="0" b="0"/>
            </a:stretch>
          </a:blipFill>
        </p:spPr>
      </p:sp>
      <p:sp>
        <p:nvSpPr>
          <p:cNvPr name="Freeform 7" id="7"/>
          <p:cNvSpPr/>
          <p:nvPr/>
        </p:nvSpPr>
        <p:spPr>
          <a:xfrm flipH="false" flipV="false" rot="0">
            <a:off x="9374355" y="3854026"/>
            <a:ext cx="6081998" cy="5993711"/>
          </a:xfrm>
          <a:custGeom>
            <a:avLst/>
            <a:gdLst/>
            <a:ahLst/>
            <a:cxnLst/>
            <a:rect r="r" b="b" t="t" l="l"/>
            <a:pathLst>
              <a:path h="5993711" w="6081998">
                <a:moveTo>
                  <a:pt x="0" y="0"/>
                </a:moveTo>
                <a:lnTo>
                  <a:pt x="6081998" y="0"/>
                </a:lnTo>
                <a:lnTo>
                  <a:pt x="6081998" y="5993711"/>
                </a:lnTo>
                <a:lnTo>
                  <a:pt x="0" y="5993711"/>
                </a:lnTo>
                <a:lnTo>
                  <a:pt x="0" y="0"/>
                </a:lnTo>
                <a:close/>
              </a:path>
            </a:pathLst>
          </a:custGeom>
          <a:blipFill>
            <a:blip r:embed="rId7"/>
            <a:stretch>
              <a:fillRect l="0" t="0" r="0" b="0"/>
            </a:stretch>
          </a:blipFill>
        </p:spPr>
      </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67572" y="3544684"/>
            <a:ext cx="4160103" cy="6150881"/>
          </a:xfrm>
          <a:custGeom>
            <a:avLst/>
            <a:gdLst/>
            <a:ahLst/>
            <a:cxnLst/>
            <a:rect r="r" b="b" t="t" l="l"/>
            <a:pathLst>
              <a:path h="6150881" w="4160103">
                <a:moveTo>
                  <a:pt x="0" y="0"/>
                </a:moveTo>
                <a:lnTo>
                  <a:pt x="4160103" y="0"/>
                </a:lnTo>
                <a:lnTo>
                  <a:pt x="4160103" y="6150882"/>
                </a:lnTo>
                <a:lnTo>
                  <a:pt x="0" y="6150882"/>
                </a:lnTo>
                <a:lnTo>
                  <a:pt x="0" y="0"/>
                </a:lnTo>
                <a:close/>
              </a:path>
            </a:pathLst>
          </a:custGeom>
          <a:blipFill>
            <a:blip r:embed="rId5"/>
            <a:stretch>
              <a:fillRect l="0" t="0" r="0" b="0"/>
            </a:stretch>
          </a:blipFill>
        </p:spPr>
      </p:sp>
      <p:sp>
        <p:nvSpPr>
          <p:cNvPr name="Freeform 6" id="6"/>
          <p:cNvSpPr/>
          <p:nvPr/>
        </p:nvSpPr>
        <p:spPr>
          <a:xfrm flipH="false" flipV="false" rot="0">
            <a:off x="6889819" y="3611860"/>
            <a:ext cx="3646675" cy="6016530"/>
          </a:xfrm>
          <a:custGeom>
            <a:avLst/>
            <a:gdLst/>
            <a:ahLst/>
            <a:cxnLst/>
            <a:rect r="r" b="b" t="t" l="l"/>
            <a:pathLst>
              <a:path h="6016530" w="3646675">
                <a:moveTo>
                  <a:pt x="0" y="0"/>
                </a:moveTo>
                <a:lnTo>
                  <a:pt x="3646675" y="0"/>
                </a:lnTo>
                <a:lnTo>
                  <a:pt x="3646675" y="6016530"/>
                </a:lnTo>
                <a:lnTo>
                  <a:pt x="0" y="6016530"/>
                </a:lnTo>
                <a:lnTo>
                  <a:pt x="0" y="0"/>
                </a:lnTo>
                <a:close/>
              </a:path>
            </a:pathLst>
          </a:custGeom>
          <a:blipFill>
            <a:blip r:embed="rId6"/>
            <a:stretch>
              <a:fillRect l="0" t="0" r="0" b="0"/>
            </a:stretch>
          </a:blipFill>
        </p:spPr>
      </p:sp>
      <p:sp>
        <p:nvSpPr>
          <p:cNvPr name="Freeform 7" id="7"/>
          <p:cNvSpPr/>
          <p:nvPr/>
        </p:nvSpPr>
        <p:spPr>
          <a:xfrm flipH="false" flipV="false" rot="0">
            <a:off x="11898639" y="3566084"/>
            <a:ext cx="3498134" cy="6242433"/>
          </a:xfrm>
          <a:custGeom>
            <a:avLst/>
            <a:gdLst/>
            <a:ahLst/>
            <a:cxnLst/>
            <a:rect r="r" b="b" t="t" l="l"/>
            <a:pathLst>
              <a:path h="6242433" w="3498134">
                <a:moveTo>
                  <a:pt x="0" y="0"/>
                </a:moveTo>
                <a:lnTo>
                  <a:pt x="3498134" y="0"/>
                </a:lnTo>
                <a:lnTo>
                  <a:pt x="3498134" y="6242433"/>
                </a:lnTo>
                <a:lnTo>
                  <a:pt x="0" y="6242433"/>
                </a:lnTo>
                <a:lnTo>
                  <a:pt x="0" y="0"/>
                </a:lnTo>
                <a:close/>
              </a:path>
            </a:pathLst>
          </a:custGeom>
          <a:blipFill>
            <a:blip r:embed="rId7"/>
            <a:stretch>
              <a:fillRect l="0" t="0" r="0" b="0"/>
            </a:stretch>
          </a:blipFill>
        </p:spPr>
      </p:sp>
      <p:sp>
        <p:nvSpPr>
          <p:cNvPr name="Freeform 8" id="8"/>
          <p:cNvSpPr/>
          <p:nvPr/>
        </p:nvSpPr>
        <p:spPr>
          <a:xfrm flipH="false" flipV="false" rot="0">
            <a:off x="3447624" y="363564"/>
            <a:ext cx="9456495" cy="1330272"/>
          </a:xfrm>
          <a:custGeom>
            <a:avLst/>
            <a:gdLst/>
            <a:ahLst/>
            <a:cxnLst/>
            <a:rect r="r" b="b" t="t" l="l"/>
            <a:pathLst>
              <a:path h="1330272" w="9456495">
                <a:moveTo>
                  <a:pt x="0" y="0"/>
                </a:moveTo>
                <a:lnTo>
                  <a:pt x="9456495" y="0"/>
                </a:lnTo>
                <a:lnTo>
                  <a:pt x="9456495" y="1330272"/>
                </a:lnTo>
                <a:lnTo>
                  <a:pt x="0" y="1330272"/>
                </a:lnTo>
                <a:lnTo>
                  <a:pt x="0" y="0"/>
                </a:lnTo>
                <a:close/>
              </a:path>
            </a:pathLst>
          </a:custGeom>
          <a:blipFill>
            <a:blip r:embed="rId8"/>
            <a:stretch>
              <a:fillRect l="0" t="0" r="0" b="0"/>
            </a:stretch>
          </a:blipFill>
        </p:spPr>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496696" y="1028700"/>
            <a:ext cx="10588254" cy="1517709"/>
          </a:xfrm>
          <a:custGeom>
            <a:avLst/>
            <a:gdLst/>
            <a:ahLst/>
            <a:cxnLst/>
            <a:rect r="r" b="b" t="t" l="l"/>
            <a:pathLst>
              <a:path h="1517709" w="10588254">
                <a:moveTo>
                  <a:pt x="0" y="0"/>
                </a:moveTo>
                <a:lnTo>
                  <a:pt x="10588254" y="0"/>
                </a:lnTo>
                <a:lnTo>
                  <a:pt x="10588254" y="1517709"/>
                </a:lnTo>
                <a:lnTo>
                  <a:pt x="0" y="1517709"/>
                </a:lnTo>
                <a:lnTo>
                  <a:pt x="0" y="0"/>
                </a:lnTo>
                <a:close/>
              </a:path>
            </a:pathLst>
          </a:custGeom>
          <a:blipFill>
            <a:blip r:embed="rId5"/>
            <a:stretch>
              <a:fillRect l="0" t="0" r="0" b="0"/>
            </a:stretch>
          </a:blipFill>
        </p:spPr>
      </p:sp>
      <p:sp>
        <p:nvSpPr>
          <p:cNvPr name="Freeform 6" id="6"/>
          <p:cNvSpPr/>
          <p:nvPr/>
        </p:nvSpPr>
        <p:spPr>
          <a:xfrm flipH="false" flipV="false" rot="0">
            <a:off x="1496696" y="3765633"/>
            <a:ext cx="12246022" cy="551071"/>
          </a:xfrm>
          <a:custGeom>
            <a:avLst/>
            <a:gdLst/>
            <a:ahLst/>
            <a:cxnLst/>
            <a:rect r="r" b="b" t="t" l="l"/>
            <a:pathLst>
              <a:path h="551071" w="12246022">
                <a:moveTo>
                  <a:pt x="0" y="0"/>
                </a:moveTo>
                <a:lnTo>
                  <a:pt x="12246023" y="0"/>
                </a:lnTo>
                <a:lnTo>
                  <a:pt x="12246023" y="551071"/>
                </a:lnTo>
                <a:lnTo>
                  <a:pt x="0" y="551071"/>
                </a:lnTo>
                <a:lnTo>
                  <a:pt x="0" y="0"/>
                </a:lnTo>
                <a:close/>
              </a:path>
            </a:pathLst>
          </a:custGeom>
          <a:blipFill>
            <a:blip r:embed="rId6"/>
            <a:stretch>
              <a:fillRect l="0" t="0" r="0" b="0"/>
            </a:stretch>
          </a:blipFill>
        </p:spPr>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1282353"/>
            <a:ext cx="9144000" cy="2812765"/>
          </a:xfrm>
          <a:custGeom>
            <a:avLst/>
            <a:gdLst/>
            <a:ahLst/>
            <a:cxnLst/>
            <a:rect r="r" b="b" t="t" l="l"/>
            <a:pathLst>
              <a:path h="2812765" w="9144000">
                <a:moveTo>
                  <a:pt x="0" y="0"/>
                </a:moveTo>
                <a:lnTo>
                  <a:pt x="9144000" y="0"/>
                </a:lnTo>
                <a:lnTo>
                  <a:pt x="9144000" y="2812766"/>
                </a:lnTo>
                <a:lnTo>
                  <a:pt x="0" y="2812766"/>
                </a:lnTo>
                <a:lnTo>
                  <a:pt x="0" y="0"/>
                </a:lnTo>
                <a:close/>
              </a:path>
            </a:pathLst>
          </a:custGeom>
          <a:blipFill>
            <a:blip r:embed="rId5"/>
            <a:stretch>
              <a:fillRect l="0" t="0" r="-6533" b="0"/>
            </a:stretch>
          </a:blipFill>
        </p:spPr>
      </p:sp>
      <p:sp>
        <p:nvSpPr>
          <p:cNvPr name="Freeform 6" id="6"/>
          <p:cNvSpPr/>
          <p:nvPr/>
        </p:nvSpPr>
        <p:spPr>
          <a:xfrm flipH="false" flipV="false" rot="0">
            <a:off x="0" y="5309875"/>
            <a:ext cx="9458697" cy="2562447"/>
          </a:xfrm>
          <a:custGeom>
            <a:avLst/>
            <a:gdLst/>
            <a:ahLst/>
            <a:cxnLst/>
            <a:rect r="r" b="b" t="t" l="l"/>
            <a:pathLst>
              <a:path h="2562447" w="9458697">
                <a:moveTo>
                  <a:pt x="0" y="0"/>
                </a:moveTo>
                <a:lnTo>
                  <a:pt x="9458697" y="0"/>
                </a:lnTo>
                <a:lnTo>
                  <a:pt x="9458697" y="2562447"/>
                </a:lnTo>
                <a:lnTo>
                  <a:pt x="0" y="2562447"/>
                </a:lnTo>
                <a:lnTo>
                  <a:pt x="0" y="0"/>
                </a:lnTo>
                <a:close/>
              </a:path>
            </a:pathLst>
          </a:custGeom>
          <a:blipFill>
            <a:blip r:embed="rId6"/>
            <a:stretch>
              <a:fillRect l="0" t="0" r="0" b="0"/>
            </a:stretch>
          </a:blipFill>
        </p:spPr>
      </p:sp>
      <p:sp>
        <p:nvSpPr>
          <p:cNvPr name="TextBox 7" id="7"/>
          <p:cNvSpPr txBox="true"/>
          <p:nvPr/>
        </p:nvSpPr>
        <p:spPr>
          <a:xfrm rot="0">
            <a:off x="4213265" y="-95250"/>
            <a:ext cx="5564386" cy="1811020"/>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PREPROCESSING</a:t>
            </a:r>
          </a:p>
          <a:p>
            <a:pPr algn="ctr">
              <a:lnSpc>
                <a:spcPts val="7279"/>
              </a:lnSpc>
            </a:pPr>
          </a:p>
        </p:txBody>
      </p:sp>
      <p:sp>
        <p:nvSpPr>
          <p:cNvPr name="Freeform 8" id="8"/>
          <p:cNvSpPr/>
          <p:nvPr/>
        </p:nvSpPr>
        <p:spPr>
          <a:xfrm flipH="false" flipV="false" rot="0">
            <a:off x="9834001" y="2229992"/>
            <a:ext cx="7406249" cy="3730253"/>
          </a:xfrm>
          <a:custGeom>
            <a:avLst/>
            <a:gdLst/>
            <a:ahLst/>
            <a:cxnLst/>
            <a:rect r="r" b="b" t="t" l="l"/>
            <a:pathLst>
              <a:path h="3730253" w="7406249">
                <a:moveTo>
                  <a:pt x="0" y="0"/>
                </a:moveTo>
                <a:lnTo>
                  <a:pt x="7406249" y="0"/>
                </a:lnTo>
                <a:lnTo>
                  <a:pt x="7406249" y="3730253"/>
                </a:lnTo>
                <a:lnTo>
                  <a:pt x="0" y="3730253"/>
                </a:lnTo>
                <a:lnTo>
                  <a:pt x="0" y="0"/>
                </a:lnTo>
                <a:close/>
              </a:path>
            </a:pathLst>
          </a:custGeom>
          <a:blipFill>
            <a:blip r:embed="rId7"/>
            <a:stretch>
              <a:fillRect l="0" t="0" r="0" b="0"/>
            </a:stretch>
          </a:blipFill>
        </p:spPr>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57760" y="2829708"/>
            <a:ext cx="5199332" cy="5383379"/>
          </a:xfrm>
          <a:custGeom>
            <a:avLst/>
            <a:gdLst/>
            <a:ahLst/>
            <a:cxnLst/>
            <a:rect r="r" b="b" t="t" l="l"/>
            <a:pathLst>
              <a:path h="5383379" w="5199332">
                <a:moveTo>
                  <a:pt x="0" y="0"/>
                </a:moveTo>
                <a:lnTo>
                  <a:pt x="5199333" y="0"/>
                </a:lnTo>
                <a:lnTo>
                  <a:pt x="5199333" y="5383379"/>
                </a:lnTo>
                <a:lnTo>
                  <a:pt x="0" y="5383379"/>
                </a:lnTo>
                <a:lnTo>
                  <a:pt x="0" y="0"/>
                </a:lnTo>
                <a:close/>
              </a:path>
            </a:pathLst>
          </a:custGeom>
          <a:blipFill>
            <a:blip r:embed="rId5"/>
            <a:stretch>
              <a:fillRect l="0" t="0" r="0" b="0"/>
            </a:stretch>
          </a:blipFill>
        </p:spPr>
      </p:sp>
      <p:sp>
        <p:nvSpPr>
          <p:cNvPr name="Freeform 6" id="6"/>
          <p:cNvSpPr/>
          <p:nvPr/>
        </p:nvSpPr>
        <p:spPr>
          <a:xfrm flipH="false" flipV="false" rot="0">
            <a:off x="10737158" y="2829708"/>
            <a:ext cx="5174640" cy="5375447"/>
          </a:xfrm>
          <a:custGeom>
            <a:avLst/>
            <a:gdLst/>
            <a:ahLst/>
            <a:cxnLst/>
            <a:rect r="r" b="b" t="t" l="l"/>
            <a:pathLst>
              <a:path h="5375447" w="5174640">
                <a:moveTo>
                  <a:pt x="0" y="0"/>
                </a:moveTo>
                <a:lnTo>
                  <a:pt x="5174640" y="0"/>
                </a:lnTo>
                <a:lnTo>
                  <a:pt x="5174640" y="5375447"/>
                </a:lnTo>
                <a:lnTo>
                  <a:pt x="0" y="5375447"/>
                </a:lnTo>
                <a:lnTo>
                  <a:pt x="0" y="0"/>
                </a:lnTo>
                <a:close/>
              </a:path>
            </a:pathLst>
          </a:custGeom>
          <a:blipFill>
            <a:blip r:embed="rId6"/>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true" flipV="true" rot="0">
            <a:off x="13021119" y="-700144"/>
            <a:ext cx="6677243" cy="9322943"/>
          </a:xfrm>
          <a:custGeom>
            <a:avLst/>
            <a:gdLst/>
            <a:ahLst/>
            <a:cxnLst/>
            <a:rect r="r" b="b" t="t" l="l"/>
            <a:pathLst>
              <a:path h="9322943" w="66772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2137059" y="3479299"/>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1354517" y="680963"/>
            <a:ext cx="15578967" cy="1526547"/>
          </a:xfrm>
          <a:prstGeom prst="rect">
            <a:avLst/>
          </a:prstGeom>
        </p:spPr>
        <p:txBody>
          <a:bodyPr anchor="t" rtlCol="false" tIns="0" lIns="0" bIns="0" rIns="0">
            <a:spAutoFit/>
          </a:bodyPr>
          <a:lstStyle/>
          <a:p>
            <a:pPr algn="l" marL="0" indent="0" lvl="0">
              <a:lnSpc>
                <a:spcPts val="11770"/>
              </a:lnSpc>
            </a:pPr>
            <a:r>
              <a:rPr lang="en-US" b="true" sz="10700">
                <a:solidFill>
                  <a:srgbClr val="1D1D1F"/>
                </a:solidFill>
                <a:latin typeface="Raleway Bold"/>
                <a:ea typeface="Raleway Bold"/>
                <a:cs typeface="Raleway Bold"/>
                <a:sym typeface="Raleway Bold"/>
              </a:rPr>
              <a:t>PROBLEM STATEMENT</a:t>
            </a:r>
          </a:p>
        </p:txBody>
      </p:sp>
      <p:sp>
        <p:nvSpPr>
          <p:cNvPr name="TextBox 6" id="6"/>
          <p:cNvSpPr txBox="true"/>
          <p:nvPr/>
        </p:nvSpPr>
        <p:spPr>
          <a:xfrm rot="0">
            <a:off x="314998" y="3095245"/>
            <a:ext cx="17658004" cy="4968875"/>
          </a:xfrm>
          <a:prstGeom prst="rect">
            <a:avLst/>
          </a:prstGeom>
        </p:spPr>
        <p:txBody>
          <a:bodyPr anchor="t" rtlCol="false" tIns="0" lIns="0" bIns="0" rIns="0">
            <a:spAutoFit/>
          </a:bodyPr>
          <a:lstStyle/>
          <a:p>
            <a:pPr algn="l">
              <a:lnSpc>
                <a:spcPts val="4974"/>
              </a:lnSpc>
              <a:spcBef>
                <a:spcPct val="0"/>
              </a:spcBef>
            </a:pPr>
            <a:r>
              <a:rPr lang="en-US" sz="2499" spc="64">
                <a:solidFill>
                  <a:srgbClr val="1D1D1F"/>
                </a:solidFill>
                <a:latin typeface="Now"/>
                <a:ea typeface="Now"/>
                <a:cs typeface="Now"/>
                <a:sym typeface="Now"/>
              </a:rPr>
              <a:t>This project aims to predict dynamic pricing for ride-sharing services using machine learning techniques, with the goal of providing accurate fare estimates based on various influencing factors. By analyzing a dataset containing ride details such as distance, time, weather conditions, and demand patterns, we will apply algorithms like Random Forest, XGBoost and Support Vector Regression  to predict ride prices in real-time. The model's performance will be evaluated using metrics such as mean absolute error (MAE), root mean squared error (RMSE), and R-squared. The insights gained from this model will help ride-sharing platforms optimize pricing strategies, balance supply and demand, enhance customer satisfaction, and improve driver earnings.</a:t>
            </a:r>
          </a:p>
        </p:txBody>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688008" y="10581"/>
            <a:ext cx="5202479" cy="5372798"/>
          </a:xfrm>
          <a:custGeom>
            <a:avLst/>
            <a:gdLst/>
            <a:ahLst/>
            <a:cxnLst/>
            <a:rect r="r" b="b" t="t" l="l"/>
            <a:pathLst>
              <a:path h="5372798" w="5202479">
                <a:moveTo>
                  <a:pt x="0" y="0"/>
                </a:moveTo>
                <a:lnTo>
                  <a:pt x="5202479" y="0"/>
                </a:lnTo>
                <a:lnTo>
                  <a:pt x="5202479" y="5372798"/>
                </a:lnTo>
                <a:lnTo>
                  <a:pt x="0" y="5372798"/>
                </a:lnTo>
                <a:lnTo>
                  <a:pt x="0" y="0"/>
                </a:lnTo>
                <a:close/>
              </a:path>
            </a:pathLst>
          </a:custGeom>
          <a:blipFill>
            <a:blip r:embed="rId5"/>
            <a:stretch>
              <a:fillRect l="0" t="0" r="0" b="0"/>
            </a:stretch>
          </a:blipFill>
        </p:spPr>
      </p:sp>
      <p:sp>
        <p:nvSpPr>
          <p:cNvPr name="Freeform 6" id="6"/>
          <p:cNvSpPr/>
          <p:nvPr/>
        </p:nvSpPr>
        <p:spPr>
          <a:xfrm flipH="false" flipV="false" rot="0">
            <a:off x="11955334" y="10581"/>
            <a:ext cx="4570010" cy="5372798"/>
          </a:xfrm>
          <a:custGeom>
            <a:avLst/>
            <a:gdLst/>
            <a:ahLst/>
            <a:cxnLst/>
            <a:rect r="r" b="b" t="t" l="l"/>
            <a:pathLst>
              <a:path h="5372798" w="4570010">
                <a:moveTo>
                  <a:pt x="0" y="0"/>
                </a:moveTo>
                <a:lnTo>
                  <a:pt x="4570010" y="0"/>
                </a:lnTo>
                <a:lnTo>
                  <a:pt x="4570010" y="5372798"/>
                </a:lnTo>
                <a:lnTo>
                  <a:pt x="0" y="5372798"/>
                </a:lnTo>
                <a:lnTo>
                  <a:pt x="0" y="0"/>
                </a:lnTo>
                <a:close/>
              </a:path>
            </a:pathLst>
          </a:custGeom>
          <a:blipFill>
            <a:blip r:embed="rId6"/>
            <a:stretch>
              <a:fillRect l="-5081" t="0" r="-7125" b="0"/>
            </a:stretch>
          </a:blipFill>
        </p:spPr>
      </p:sp>
      <p:sp>
        <p:nvSpPr>
          <p:cNvPr name="Freeform 7" id="7"/>
          <p:cNvSpPr/>
          <p:nvPr/>
        </p:nvSpPr>
        <p:spPr>
          <a:xfrm flipH="false" flipV="false" rot="0">
            <a:off x="12069430" y="5630918"/>
            <a:ext cx="4665915" cy="5300301"/>
          </a:xfrm>
          <a:custGeom>
            <a:avLst/>
            <a:gdLst/>
            <a:ahLst/>
            <a:cxnLst/>
            <a:rect r="r" b="b" t="t" l="l"/>
            <a:pathLst>
              <a:path h="5300301" w="4665915">
                <a:moveTo>
                  <a:pt x="0" y="0"/>
                </a:moveTo>
                <a:lnTo>
                  <a:pt x="4665914" y="0"/>
                </a:lnTo>
                <a:lnTo>
                  <a:pt x="4665914" y="5300302"/>
                </a:lnTo>
                <a:lnTo>
                  <a:pt x="0" y="5300302"/>
                </a:lnTo>
                <a:lnTo>
                  <a:pt x="0" y="0"/>
                </a:lnTo>
                <a:close/>
              </a:path>
            </a:pathLst>
          </a:custGeom>
          <a:blipFill>
            <a:blip r:embed="rId7"/>
            <a:stretch>
              <a:fillRect l="0" t="-5019" r="0" b="-5019"/>
            </a:stretch>
          </a:blipFill>
        </p:spPr>
      </p:sp>
      <p:sp>
        <p:nvSpPr>
          <p:cNvPr name="Freeform 8" id="8"/>
          <p:cNvSpPr/>
          <p:nvPr/>
        </p:nvSpPr>
        <p:spPr>
          <a:xfrm flipH="false" flipV="false" rot="0">
            <a:off x="2282830" y="5630918"/>
            <a:ext cx="4607658" cy="5292129"/>
          </a:xfrm>
          <a:custGeom>
            <a:avLst/>
            <a:gdLst/>
            <a:ahLst/>
            <a:cxnLst/>
            <a:rect r="r" b="b" t="t" l="l"/>
            <a:pathLst>
              <a:path h="5292129" w="4607658">
                <a:moveTo>
                  <a:pt x="0" y="0"/>
                </a:moveTo>
                <a:lnTo>
                  <a:pt x="4607657" y="0"/>
                </a:lnTo>
                <a:lnTo>
                  <a:pt x="4607657" y="5292129"/>
                </a:lnTo>
                <a:lnTo>
                  <a:pt x="0" y="5292129"/>
                </a:lnTo>
                <a:lnTo>
                  <a:pt x="0" y="0"/>
                </a:lnTo>
                <a:close/>
              </a:path>
            </a:pathLst>
          </a:custGeom>
          <a:blipFill>
            <a:blip r:embed="rId8"/>
            <a:stretch>
              <a:fillRect l="0" t="0" r="0" b="0"/>
            </a:stretch>
          </a:blipFill>
        </p:spPr>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028700" y="1028700"/>
            <a:ext cx="10688706" cy="2689416"/>
          </a:xfrm>
          <a:custGeom>
            <a:avLst/>
            <a:gdLst/>
            <a:ahLst/>
            <a:cxnLst/>
            <a:rect r="r" b="b" t="t" l="l"/>
            <a:pathLst>
              <a:path h="2689416" w="10688706">
                <a:moveTo>
                  <a:pt x="0" y="0"/>
                </a:moveTo>
                <a:lnTo>
                  <a:pt x="10688706" y="0"/>
                </a:lnTo>
                <a:lnTo>
                  <a:pt x="10688706" y="2689416"/>
                </a:lnTo>
                <a:lnTo>
                  <a:pt x="0" y="2689416"/>
                </a:lnTo>
                <a:lnTo>
                  <a:pt x="0" y="0"/>
                </a:lnTo>
                <a:close/>
              </a:path>
            </a:pathLst>
          </a:custGeom>
          <a:blipFill>
            <a:blip r:embed="rId5"/>
            <a:stretch>
              <a:fillRect l="0" t="0" r="0" b="0"/>
            </a:stretch>
          </a:blipFill>
        </p:spPr>
      </p:sp>
      <p:sp>
        <p:nvSpPr>
          <p:cNvPr name="Freeform 6" id="6"/>
          <p:cNvSpPr/>
          <p:nvPr/>
        </p:nvSpPr>
        <p:spPr>
          <a:xfrm flipH="false" flipV="false" rot="0">
            <a:off x="1028700" y="4664630"/>
            <a:ext cx="10640637" cy="1507570"/>
          </a:xfrm>
          <a:custGeom>
            <a:avLst/>
            <a:gdLst/>
            <a:ahLst/>
            <a:cxnLst/>
            <a:rect r="r" b="b" t="t" l="l"/>
            <a:pathLst>
              <a:path h="1507570" w="10640637">
                <a:moveTo>
                  <a:pt x="0" y="0"/>
                </a:moveTo>
                <a:lnTo>
                  <a:pt x="10640637" y="0"/>
                </a:lnTo>
                <a:lnTo>
                  <a:pt x="10640637" y="1507570"/>
                </a:lnTo>
                <a:lnTo>
                  <a:pt x="0" y="1507570"/>
                </a:lnTo>
                <a:lnTo>
                  <a:pt x="0" y="0"/>
                </a:lnTo>
                <a:close/>
              </a:path>
            </a:pathLst>
          </a:custGeom>
          <a:blipFill>
            <a:blip r:embed="rId6"/>
            <a:stretch>
              <a:fillRect l="0" t="0" r="0" b="0"/>
            </a:stretch>
          </a:blipFill>
        </p:spPr>
      </p:sp>
      <p:sp>
        <p:nvSpPr>
          <p:cNvPr name="Freeform 7" id="7"/>
          <p:cNvSpPr/>
          <p:nvPr/>
        </p:nvSpPr>
        <p:spPr>
          <a:xfrm flipH="false" flipV="false" rot="0">
            <a:off x="1028700" y="7128896"/>
            <a:ext cx="9996993" cy="2129404"/>
          </a:xfrm>
          <a:custGeom>
            <a:avLst/>
            <a:gdLst/>
            <a:ahLst/>
            <a:cxnLst/>
            <a:rect r="r" b="b" t="t" l="l"/>
            <a:pathLst>
              <a:path h="2129404" w="9996993">
                <a:moveTo>
                  <a:pt x="0" y="0"/>
                </a:moveTo>
                <a:lnTo>
                  <a:pt x="9996993" y="0"/>
                </a:lnTo>
                <a:lnTo>
                  <a:pt x="9996993" y="2129404"/>
                </a:lnTo>
                <a:lnTo>
                  <a:pt x="0" y="2129404"/>
                </a:lnTo>
                <a:lnTo>
                  <a:pt x="0" y="0"/>
                </a:lnTo>
                <a:close/>
              </a:path>
            </a:pathLst>
          </a:custGeom>
          <a:blipFill>
            <a:blip r:embed="rId7"/>
            <a:stretch>
              <a:fillRect l="0" t="0" r="0" b="0"/>
            </a:stretch>
          </a:blipFill>
        </p:spPr>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46788" y="95712"/>
            <a:ext cx="10238979" cy="10095576"/>
          </a:xfrm>
          <a:custGeom>
            <a:avLst/>
            <a:gdLst/>
            <a:ahLst/>
            <a:cxnLst/>
            <a:rect r="r" b="b" t="t" l="l"/>
            <a:pathLst>
              <a:path h="10095576" w="10238979">
                <a:moveTo>
                  <a:pt x="0" y="0"/>
                </a:moveTo>
                <a:lnTo>
                  <a:pt x="10238979" y="0"/>
                </a:lnTo>
                <a:lnTo>
                  <a:pt x="10238979" y="10095576"/>
                </a:lnTo>
                <a:lnTo>
                  <a:pt x="0" y="10095576"/>
                </a:lnTo>
                <a:lnTo>
                  <a:pt x="0" y="0"/>
                </a:lnTo>
                <a:close/>
              </a:path>
            </a:pathLst>
          </a:custGeom>
          <a:blipFill>
            <a:blip r:embed="rId5"/>
            <a:stretch>
              <a:fillRect l="0" t="0" r="0" b="0"/>
            </a:stretch>
          </a:blipFill>
        </p:spPr>
      </p:sp>
      <p:sp>
        <p:nvSpPr>
          <p:cNvPr name="Freeform 6" id="6"/>
          <p:cNvSpPr/>
          <p:nvPr/>
        </p:nvSpPr>
        <p:spPr>
          <a:xfrm flipH="false" flipV="false" rot="0">
            <a:off x="10657192" y="4883700"/>
            <a:ext cx="7419684" cy="5211876"/>
          </a:xfrm>
          <a:custGeom>
            <a:avLst/>
            <a:gdLst/>
            <a:ahLst/>
            <a:cxnLst/>
            <a:rect r="r" b="b" t="t" l="l"/>
            <a:pathLst>
              <a:path h="5211876" w="7419684">
                <a:moveTo>
                  <a:pt x="0" y="0"/>
                </a:moveTo>
                <a:lnTo>
                  <a:pt x="7419684" y="0"/>
                </a:lnTo>
                <a:lnTo>
                  <a:pt x="7419684" y="5211876"/>
                </a:lnTo>
                <a:lnTo>
                  <a:pt x="0" y="5211876"/>
                </a:lnTo>
                <a:lnTo>
                  <a:pt x="0" y="0"/>
                </a:lnTo>
                <a:close/>
              </a:path>
            </a:pathLst>
          </a:custGeom>
          <a:blipFill>
            <a:blip r:embed="rId6"/>
            <a:stretch>
              <a:fillRect l="0" t="0" r="0" b="0"/>
            </a:stretch>
          </a:blipFill>
        </p:spPr>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0" y="1466573"/>
            <a:ext cx="8356194" cy="8820427"/>
          </a:xfrm>
          <a:custGeom>
            <a:avLst/>
            <a:gdLst/>
            <a:ahLst/>
            <a:cxnLst/>
            <a:rect r="r" b="b" t="t" l="l"/>
            <a:pathLst>
              <a:path h="8820427" w="8356194">
                <a:moveTo>
                  <a:pt x="0" y="0"/>
                </a:moveTo>
                <a:lnTo>
                  <a:pt x="8356194" y="0"/>
                </a:lnTo>
                <a:lnTo>
                  <a:pt x="8356194" y="8820427"/>
                </a:lnTo>
                <a:lnTo>
                  <a:pt x="0" y="8820427"/>
                </a:lnTo>
                <a:lnTo>
                  <a:pt x="0" y="0"/>
                </a:lnTo>
                <a:close/>
              </a:path>
            </a:pathLst>
          </a:custGeom>
          <a:blipFill>
            <a:blip r:embed="rId5"/>
            <a:stretch>
              <a:fillRect l="0" t="0" r="0" b="0"/>
            </a:stretch>
          </a:blipFill>
        </p:spPr>
      </p:sp>
      <p:sp>
        <p:nvSpPr>
          <p:cNvPr name="Freeform 6" id="6"/>
          <p:cNvSpPr/>
          <p:nvPr/>
        </p:nvSpPr>
        <p:spPr>
          <a:xfrm flipH="false" flipV="false" rot="0">
            <a:off x="9381297" y="2978234"/>
            <a:ext cx="8129433" cy="4987042"/>
          </a:xfrm>
          <a:custGeom>
            <a:avLst/>
            <a:gdLst/>
            <a:ahLst/>
            <a:cxnLst/>
            <a:rect r="r" b="b" t="t" l="l"/>
            <a:pathLst>
              <a:path h="4987042" w="8129433">
                <a:moveTo>
                  <a:pt x="0" y="0"/>
                </a:moveTo>
                <a:lnTo>
                  <a:pt x="8129433" y="0"/>
                </a:lnTo>
                <a:lnTo>
                  <a:pt x="8129433" y="4987042"/>
                </a:lnTo>
                <a:lnTo>
                  <a:pt x="0" y="4987042"/>
                </a:lnTo>
                <a:lnTo>
                  <a:pt x="0" y="0"/>
                </a:lnTo>
                <a:close/>
              </a:path>
            </a:pathLst>
          </a:custGeom>
          <a:blipFill>
            <a:blip r:embed="rId6"/>
            <a:stretch>
              <a:fillRect l="0" t="0" r="-66773" b="0"/>
            </a:stretch>
          </a:blipFill>
        </p:spPr>
      </p:sp>
      <p:sp>
        <p:nvSpPr>
          <p:cNvPr name="TextBox 7" id="7"/>
          <p:cNvSpPr txBox="true"/>
          <p:nvPr/>
        </p:nvSpPr>
        <p:spPr>
          <a:xfrm rot="0">
            <a:off x="759745" y="537527"/>
            <a:ext cx="7440573"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CORRELATION MATRIX</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179005" y="603888"/>
            <a:ext cx="9929990" cy="9683112"/>
          </a:xfrm>
          <a:custGeom>
            <a:avLst/>
            <a:gdLst/>
            <a:ahLst/>
            <a:cxnLst/>
            <a:rect r="r" b="b" t="t" l="l"/>
            <a:pathLst>
              <a:path h="9683112" w="9929990">
                <a:moveTo>
                  <a:pt x="0" y="0"/>
                </a:moveTo>
                <a:lnTo>
                  <a:pt x="9929990" y="0"/>
                </a:lnTo>
                <a:lnTo>
                  <a:pt x="9929990" y="9683112"/>
                </a:lnTo>
                <a:lnTo>
                  <a:pt x="0" y="9683112"/>
                </a:lnTo>
                <a:lnTo>
                  <a:pt x="0" y="0"/>
                </a:lnTo>
                <a:close/>
              </a:path>
            </a:pathLst>
          </a:custGeom>
          <a:blipFill>
            <a:blip r:embed="rId5"/>
            <a:stretch>
              <a:fillRect l="0" t="0" r="0" b="0"/>
            </a:stretch>
          </a:blipFill>
        </p:spPr>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769879" y="773025"/>
            <a:ext cx="6215857" cy="5399175"/>
          </a:xfrm>
          <a:custGeom>
            <a:avLst/>
            <a:gdLst/>
            <a:ahLst/>
            <a:cxnLst/>
            <a:rect r="r" b="b" t="t" l="l"/>
            <a:pathLst>
              <a:path h="5399175" w="6215857">
                <a:moveTo>
                  <a:pt x="0" y="0"/>
                </a:moveTo>
                <a:lnTo>
                  <a:pt x="6215857" y="0"/>
                </a:lnTo>
                <a:lnTo>
                  <a:pt x="6215857" y="5399175"/>
                </a:lnTo>
                <a:lnTo>
                  <a:pt x="0" y="5399175"/>
                </a:lnTo>
                <a:lnTo>
                  <a:pt x="0" y="0"/>
                </a:lnTo>
                <a:close/>
              </a:path>
            </a:pathLst>
          </a:custGeom>
          <a:blipFill>
            <a:blip r:embed="rId5"/>
            <a:stretch>
              <a:fillRect l="0" t="0" r="0" b="0"/>
            </a:stretch>
          </a:blipFill>
        </p:spPr>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663968" y="1028700"/>
            <a:ext cx="8960063" cy="9258300"/>
          </a:xfrm>
          <a:custGeom>
            <a:avLst/>
            <a:gdLst/>
            <a:ahLst/>
            <a:cxnLst/>
            <a:rect r="r" b="b" t="t" l="l"/>
            <a:pathLst>
              <a:path h="9258300" w="8960063">
                <a:moveTo>
                  <a:pt x="0" y="0"/>
                </a:moveTo>
                <a:lnTo>
                  <a:pt x="8960064" y="0"/>
                </a:lnTo>
                <a:lnTo>
                  <a:pt x="8960064" y="9258300"/>
                </a:lnTo>
                <a:lnTo>
                  <a:pt x="0" y="9258300"/>
                </a:lnTo>
                <a:lnTo>
                  <a:pt x="0" y="0"/>
                </a:lnTo>
                <a:close/>
              </a:path>
            </a:pathLst>
          </a:custGeom>
          <a:blipFill>
            <a:blip r:embed="rId5"/>
            <a:stretch>
              <a:fillRect l="0" t="0" r="0" b="0"/>
            </a:stretch>
          </a:blipFill>
        </p:spPr>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4828705" y="692315"/>
            <a:ext cx="7399235" cy="5242586"/>
          </a:xfrm>
          <a:custGeom>
            <a:avLst/>
            <a:gdLst/>
            <a:ahLst/>
            <a:cxnLst/>
            <a:rect r="r" b="b" t="t" l="l"/>
            <a:pathLst>
              <a:path h="5242586" w="7399235">
                <a:moveTo>
                  <a:pt x="0" y="0"/>
                </a:moveTo>
                <a:lnTo>
                  <a:pt x="7399235" y="0"/>
                </a:lnTo>
                <a:lnTo>
                  <a:pt x="7399235" y="5242586"/>
                </a:lnTo>
                <a:lnTo>
                  <a:pt x="0" y="5242586"/>
                </a:lnTo>
                <a:lnTo>
                  <a:pt x="0" y="0"/>
                </a:lnTo>
                <a:close/>
              </a:path>
            </a:pathLst>
          </a:custGeom>
          <a:blipFill>
            <a:blip r:embed="rId5"/>
            <a:stretch>
              <a:fillRect l="0" t="0" r="0" b="0"/>
            </a:stretch>
          </a:blipFill>
        </p:spPr>
      </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983641" y="7201833"/>
            <a:ext cx="10304359" cy="2774250"/>
          </a:xfrm>
          <a:custGeom>
            <a:avLst/>
            <a:gdLst/>
            <a:ahLst/>
            <a:cxnLst/>
            <a:rect r="r" b="b" t="t" l="l"/>
            <a:pathLst>
              <a:path h="2774250" w="10304359">
                <a:moveTo>
                  <a:pt x="0" y="0"/>
                </a:moveTo>
                <a:lnTo>
                  <a:pt x="10304359" y="0"/>
                </a:lnTo>
                <a:lnTo>
                  <a:pt x="10304359" y="2774250"/>
                </a:lnTo>
                <a:lnTo>
                  <a:pt x="0" y="2774250"/>
                </a:lnTo>
                <a:lnTo>
                  <a:pt x="0" y="0"/>
                </a:lnTo>
                <a:close/>
              </a:path>
            </a:pathLst>
          </a:custGeom>
          <a:blipFill>
            <a:blip r:embed="rId5"/>
            <a:stretch>
              <a:fillRect l="0" t="0" r="0" b="0"/>
            </a:stretch>
          </a:blipFill>
        </p:spPr>
      </p:sp>
      <p:sp>
        <p:nvSpPr>
          <p:cNvPr name="Freeform 6" id="6"/>
          <p:cNvSpPr/>
          <p:nvPr/>
        </p:nvSpPr>
        <p:spPr>
          <a:xfrm flipH="false" flipV="false" rot="0">
            <a:off x="391124" y="2821776"/>
            <a:ext cx="7563145" cy="5989538"/>
          </a:xfrm>
          <a:custGeom>
            <a:avLst/>
            <a:gdLst/>
            <a:ahLst/>
            <a:cxnLst/>
            <a:rect r="r" b="b" t="t" l="l"/>
            <a:pathLst>
              <a:path h="5989538" w="7563145">
                <a:moveTo>
                  <a:pt x="0" y="0"/>
                </a:moveTo>
                <a:lnTo>
                  <a:pt x="7563145" y="0"/>
                </a:lnTo>
                <a:lnTo>
                  <a:pt x="7563145" y="5989538"/>
                </a:lnTo>
                <a:lnTo>
                  <a:pt x="0" y="5989538"/>
                </a:lnTo>
                <a:lnTo>
                  <a:pt x="0" y="0"/>
                </a:lnTo>
                <a:close/>
              </a:path>
            </a:pathLst>
          </a:custGeom>
          <a:blipFill>
            <a:blip r:embed="rId6"/>
            <a:stretch>
              <a:fillRect l="0" t="0" r="0" b="0"/>
            </a:stretch>
          </a:blipFill>
        </p:spPr>
      </p:sp>
      <p:sp>
        <p:nvSpPr>
          <p:cNvPr name="TextBox 7" id="7"/>
          <p:cNvSpPr txBox="true"/>
          <p:nvPr/>
        </p:nvSpPr>
        <p:spPr>
          <a:xfrm rot="0">
            <a:off x="1304897" y="1600636"/>
            <a:ext cx="5735598"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RANDOM FOREST</a:t>
            </a:r>
          </a:p>
        </p:txBody>
      </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7963603" y="4844778"/>
            <a:ext cx="10324397" cy="2654845"/>
          </a:xfrm>
          <a:custGeom>
            <a:avLst/>
            <a:gdLst/>
            <a:ahLst/>
            <a:cxnLst/>
            <a:rect r="r" b="b" t="t" l="l"/>
            <a:pathLst>
              <a:path h="2654845" w="10324397">
                <a:moveTo>
                  <a:pt x="0" y="0"/>
                </a:moveTo>
                <a:lnTo>
                  <a:pt x="10324397" y="0"/>
                </a:lnTo>
                <a:lnTo>
                  <a:pt x="10324397" y="2654844"/>
                </a:lnTo>
                <a:lnTo>
                  <a:pt x="0" y="2654844"/>
                </a:lnTo>
                <a:lnTo>
                  <a:pt x="0" y="0"/>
                </a:lnTo>
                <a:close/>
              </a:path>
            </a:pathLst>
          </a:custGeom>
          <a:blipFill>
            <a:blip r:embed="rId5"/>
            <a:stretch>
              <a:fillRect l="0" t="0" r="0" b="0"/>
            </a:stretch>
          </a:blipFill>
        </p:spPr>
      </p:sp>
      <p:sp>
        <p:nvSpPr>
          <p:cNvPr name="Freeform 6" id="6"/>
          <p:cNvSpPr/>
          <p:nvPr/>
        </p:nvSpPr>
        <p:spPr>
          <a:xfrm flipH="false" flipV="false" rot="0">
            <a:off x="-28824" y="3190026"/>
            <a:ext cx="7992427" cy="5964348"/>
          </a:xfrm>
          <a:custGeom>
            <a:avLst/>
            <a:gdLst/>
            <a:ahLst/>
            <a:cxnLst/>
            <a:rect r="r" b="b" t="t" l="l"/>
            <a:pathLst>
              <a:path h="5964348" w="7992427">
                <a:moveTo>
                  <a:pt x="0" y="0"/>
                </a:moveTo>
                <a:lnTo>
                  <a:pt x="7992427" y="0"/>
                </a:lnTo>
                <a:lnTo>
                  <a:pt x="7992427" y="5964348"/>
                </a:lnTo>
                <a:lnTo>
                  <a:pt x="0" y="5964348"/>
                </a:lnTo>
                <a:lnTo>
                  <a:pt x="0" y="0"/>
                </a:lnTo>
                <a:close/>
              </a:path>
            </a:pathLst>
          </a:custGeom>
          <a:blipFill>
            <a:blip r:embed="rId6"/>
            <a:stretch>
              <a:fillRect l="0" t="0" r="0" b="0"/>
            </a:stretch>
          </a:blipFill>
        </p:spPr>
      </p:sp>
      <p:sp>
        <p:nvSpPr>
          <p:cNvPr name="TextBox 7" id="7"/>
          <p:cNvSpPr txBox="true"/>
          <p:nvPr/>
        </p:nvSpPr>
        <p:spPr>
          <a:xfrm rot="0">
            <a:off x="2127842" y="1182259"/>
            <a:ext cx="3203734"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XGBOOST</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4412961" y="4690894"/>
            <a:ext cx="9462078" cy="1162387"/>
          </a:xfrm>
          <a:prstGeom prst="rect">
            <a:avLst/>
          </a:prstGeom>
        </p:spPr>
        <p:txBody>
          <a:bodyPr anchor="t" rtlCol="false" tIns="0" lIns="0" bIns="0" rIns="0">
            <a:spAutoFit/>
          </a:bodyPr>
          <a:lstStyle/>
          <a:p>
            <a:pPr algn="l" marL="0" indent="0" lvl="0">
              <a:lnSpc>
                <a:spcPts val="8439"/>
              </a:lnSpc>
              <a:spcBef>
                <a:spcPct val="0"/>
              </a:spcBef>
            </a:pPr>
            <a:r>
              <a:rPr lang="en-US" b="true" sz="9377">
                <a:solidFill>
                  <a:srgbClr val="1D1D1F"/>
                </a:solidFill>
                <a:latin typeface="Raleway Bold"/>
                <a:ea typeface="Raleway Bold"/>
                <a:cs typeface="Raleway Bold"/>
                <a:sym typeface="Raleway Bold"/>
              </a:rPr>
              <a:t>DATA ANALYSIS</a:t>
            </a:r>
          </a:p>
        </p:txBody>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80477" y="2189562"/>
            <a:ext cx="8675923" cy="6585049"/>
          </a:xfrm>
          <a:custGeom>
            <a:avLst/>
            <a:gdLst/>
            <a:ahLst/>
            <a:cxnLst/>
            <a:rect r="r" b="b" t="t" l="l"/>
            <a:pathLst>
              <a:path h="6585049" w="8675923">
                <a:moveTo>
                  <a:pt x="0" y="0"/>
                </a:moveTo>
                <a:lnTo>
                  <a:pt x="8675923" y="0"/>
                </a:lnTo>
                <a:lnTo>
                  <a:pt x="8675923" y="6585049"/>
                </a:lnTo>
                <a:lnTo>
                  <a:pt x="0" y="6585049"/>
                </a:lnTo>
                <a:lnTo>
                  <a:pt x="0" y="0"/>
                </a:lnTo>
                <a:close/>
              </a:path>
            </a:pathLst>
          </a:custGeom>
          <a:blipFill>
            <a:blip r:embed="rId5"/>
            <a:stretch>
              <a:fillRect l="0" t="0" r="0" b="0"/>
            </a:stretch>
          </a:blipFill>
        </p:spPr>
      </p:sp>
      <p:sp>
        <p:nvSpPr>
          <p:cNvPr name="TextBox 6" id="6"/>
          <p:cNvSpPr txBox="true"/>
          <p:nvPr/>
        </p:nvSpPr>
        <p:spPr>
          <a:xfrm rot="0">
            <a:off x="933991" y="537527"/>
            <a:ext cx="386214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SVR MODEL</a:t>
            </a:r>
          </a:p>
        </p:txBody>
      </p:sp>
      <p:sp>
        <p:nvSpPr>
          <p:cNvPr name="Freeform 7" id="7"/>
          <p:cNvSpPr/>
          <p:nvPr/>
        </p:nvSpPr>
        <p:spPr>
          <a:xfrm flipH="false" flipV="false" rot="0">
            <a:off x="8106930" y="4810115"/>
            <a:ext cx="10500780" cy="1731708"/>
          </a:xfrm>
          <a:custGeom>
            <a:avLst/>
            <a:gdLst/>
            <a:ahLst/>
            <a:cxnLst/>
            <a:rect r="r" b="b" t="t" l="l"/>
            <a:pathLst>
              <a:path h="1731708" w="10500780">
                <a:moveTo>
                  <a:pt x="0" y="0"/>
                </a:moveTo>
                <a:lnTo>
                  <a:pt x="10500780" y="0"/>
                </a:lnTo>
                <a:lnTo>
                  <a:pt x="10500780" y="1731707"/>
                </a:lnTo>
                <a:lnTo>
                  <a:pt x="0" y="1731707"/>
                </a:lnTo>
                <a:lnTo>
                  <a:pt x="0" y="0"/>
                </a:lnTo>
                <a:close/>
              </a:path>
            </a:pathLst>
          </a:custGeom>
          <a:blipFill>
            <a:blip r:embed="rId6"/>
            <a:stretch>
              <a:fillRect l="0" t="0" r="0" b="0"/>
            </a:stretch>
          </a:blipFill>
        </p:spPr>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410362" y="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330646" y="0"/>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2273496" y="3847490"/>
            <a:ext cx="13741008" cy="1766491"/>
          </a:xfrm>
          <a:prstGeom prst="rect">
            <a:avLst/>
          </a:prstGeom>
        </p:spPr>
        <p:txBody>
          <a:bodyPr anchor="t" rtlCol="false" tIns="0" lIns="0" bIns="0" rIns="0">
            <a:spAutoFit/>
          </a:bodyPr>
          <a:lstStyle/>
          <a:p>
            <a:pPr algn="ctr" marL="0" indent="0" lvl="0">
              <a:lnSpc>
                <a:spcPts val="13578"/>
              </a:lnSpc>
            </a:pPr>
            <a:r>
              <a:rPr lang="en-US" b="true" sz="12343">
                <a:solidFill>
                  <a:srgbClr val="1D1D1F"/>
                </a:solidFill>
                <a:latin typeface="Raleway Bold"/>
                <a:ea typeface="Raleway Bold"/>
                <a:cs typeface="Raleway Bold"/>
                <a:sym typeface="Raleway Bold"/>
              </a:rPr>
              <a:t>THANK YOU</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5" id="5"/>
          <p:cNvSpPr txBox="true"/>
          <p:nvPr/>
        </p:nvSpPr>
        <p:spPr>
          <a:xfrm rot="0">
            <a:off x="6083988" y="1028700"/>
            <a:ext cx="5819955" cy="1301115"/>
          </a:xfrm>
          <a:prstGeom prst="rect">
            <a:avLst/>
          </a:prstGeom>
        </p:spPr>
        <p:txBody>
          <a:bodyPr anchor="t" rtlCol="false" tIns="0" lIns="0" bIns="0" rIns="0">
            <a:spAutoFit/>
          </a:bodyPr>
          <a:lstStyle/>
          <a:p>
            <a:pPr algn="l">
              <a:lnSpc>
                <a:spcPts val="10189"/>
              </a:lnSpc>
            </a:pPr>
            <a:r>
              <a:rPr lang="en-US" b="true" sz="8491">
                <a:solidFill>
                  <a:srgbClr val="1D1D1F"/>
                </a:solidFill>
                <a:latin typeface="Now Heavy"/>
                <a:ea typeface="Now Heavy"/>
                <a:cs typeface="Now Heavy"/>
                <a:sym typeface="Now Heavy"/>
              </a:rPr>
              <a:t>DATASET 1</a:t>
            </a:r>
          </a:p>
        </p:txBody>
      </p:sp>
      <p:sp>
        <p:nvSpPr>
          <p:cNvPr name="TextBox 6" id="6"/>
          <p:cNvSpPr txBox="true"/>
          <p:nvPr/>
        </p:nvSpPr>
        <p:spPr>
          <a:xfrm rot="0">
            <a:off x="0" y="2505708"/>
            <a:ext cx="18288000" cy="4961259"/>
          </a:xfrm>
          <a:prstGeom prst="rect">
            <a:avLst/>
          </a:prstGeom>
        </p:spPr>
        <p:txBody>
          <a:bodyPr anchor="t" rtlCol="false" tIns="0" lIns="0" bIns="0" rIns="0">
            <a:spAutoFit/>
          </a:bodyPr>
          <a:lstStyle/>
          <a:p>
            <a:pPr algn="l">
              <a:lnSpc>
                <a:spcPts val="7959"/>
              </a:lnSpc>
              <a:spcBef>
                <a:spcPct val="0"/>
              </a:spcBef>
            </a:pPr>
            <a:r>
              <a:rPr lang="en-US" sz="3999" spc="103">
                <a:solidFill>
                  <a:srgbClr val="1D1D1F"/>
                </a:solidFill>
                <a:latin typeface="Now"/>
                <a:ea typeface="Now"/>
                <a:cs typeface="Now"/>
                <a:sym typeface="Now"/>
              </a:rPr>
              <a:t>Features (Columns):</a:t>
            </a:r>
          </a:p>
          <a:p>
            <a:pPr algn="l">
              <a:lnSpc>
                <a:spcPts val="7959"/>
              </a:lnSpc>
              <a:spcBef>
                <a:spcPct val="0"/>
              </a:spcBef>
            </a:pPr>
            <a:r>
              <a:rPr lang="en-US" sz="3999" spc="103">
                <a:solidFill>
                  <a:srgbClr val="1D1D1F"/>
                </a:solidFill>
                <a:latin typeface="Now"/>
                <a:ea typeface="Now"/>
                <a:cs typeface="Now"/>
                <a:sym typeface="Now"/>
              </a:rPr>
              <a:t> ['Trip_Distance_km', 'Time_of_Day', 'Day_of_Week', 'Passenger_Count', 'Traffic_Conditions', 'Weather', 'Base_Fare', 'Per_Km_Rate', 'Per_Minute_Rate', 'Trip_Duration_Minutes', 'Trip_Price']</a:t>
            </a:r>
          </a:p>
        </p:txBody>
      </p:sp>
      <p:sp>
        <p:nvSpPr>
          <p:cNvPr name="TextBox 7" id="7"/>
          <p:cNvSpPr txBox="true"/>
          <p:nvPr/>
        </p:nvSpPr>
        <p:spPr>
          <a:xfrm rot="0">
            <a:off x="283256" y="7650951"/>
            <a:ext cx="4431863" cy="2941959"/>
          </a:xfrm>
          <a:prstGeom prst="rect">
            <a:avLst/>
          </a:prstGeom>
        </p:spPr>
        <p:txBody>
          <a:bodyPr anchor="t" rtlCol="false" tIns="0" lIns="0" bIns="0" rIns="0">
            <a:spAutoFit/>
          </a:bodyPr>
          <a:lstStyle/>
          <a:p>
            <a:pPr algn="ctr">
              <a:lnSpc>
                <a:spcPts val="7959"/>
              </a:lnSpc>
              <a:spcBef>
                <a:spcPct val="0"/>
              </a:spcBef>
            </a:pPr>
            <a:r>
              <a:rPr lang="en-US" sz="3999" spc="103">
                <a:solidFill>
                  <a:srgbClr val="1D1D1F"/>
                </a:solidFill>
                <a:latin typeface="Now"/>
                <a:ea typeface="Now"/>
                <a:cs typeface="Now"/>
                <a:sym typeface="Now"/>
              </a:rPr>
              <a:t>Total Rows: 1000</a:t>
            </a:r>
          </a:p>
          <a:p>
            <a:pPr algn="ctr">
              <a:lnSpc>
                <a:spcPts val="7959"/>
              </a:lnSpc>
              <a:spcBef>
                <a:spcPct val="0"/>
              </a:spcBef>
            </a:pPr>
          </a:p>
          <a:p>
            <a:pPr algn="ctr">
              <a:lnSpc>
                <a:spcPts val="7959"/>
              </a:lnSpc>
              <a:spcBef>
                <a:spcPct val="0"/>
              </a:spcBef>
            </a:pPr>
            <a:r>
              <a:rPr lang="en-US" sz="3999" spc="103">
                <a:solidFill>
                  <a:srgbClr val="1D1D1F"/>
                </a:solidFill>
                <a:latin typeface="Now"/>
                <a:ea typeface="Now"/>
                <a:cs typeface="Now"/>
                <a:sym typeface="Now"/>
              </a:rPr>
              <a:t> </a:t>
            </a:r>
          </a:p>
        </p:txBody>
      </p:sp>
      <p:sp>
        <p:nvSpPr>
          <p:cNvPr name="TextBox 8" id="8"/>
          <p:cNvSpPr txBox="true"/>
          <p:nvPr/>
        </p:nvSpPr>
        <p:spPr>
          <a:xfrm rot="0">
            <a:off x="436966" y="8356434"/>
            <a:ext cx="4213384" cy="922659"/>
          </a:xfrm>
          <a:prstGeom prst="rect">
            <a:avLst/>
          </a:prstGeom>
        </p:spPr>
        <p:txBody>
          <a:bodyPr anchor="t" rtlCol="false" tIns="0" lIns="0" bIns="0" rIns="0">
            <a:spAutoFit/>
          </a:bodyPr>
          <a:lstStyle/>
          <a:p>
            <a:pPr algn="ctr">
              <a:lnSpc>
                <a:spcPts val="7959"/>
              </a:lnSpc>
              <a:spcBef>
                <a:spcPct val="0"/>
              </a:spcBef>
            </a:pPr>
            <a:r>
              <a:rPr lang="en-US" sz="3999" spc="103">
                <a:solidFill>
                  <a:srgbClr val="1D1D1F"/>
                </a:solidFill>
                <a:latin typeface="Now"/>
                <a:ea typeface="Now"/>
                <a:cs typeface="Now"/>
                <a:sym typeface="Now"/>
              </a:rPr>
              <a:t>T</a:t>
            </a:r>
            <a:r>
              <a:rPr lang="en-US" sz="3999" spc="103">
                <a:solidFill>
                  <a:srgbClr val="1D1D1F"/>
                </a:solidFill>
                <a:latin typeface="Now"/>
                <a:ea typeface="Now"/>
                <a:cs typeface="Now"/>
                <a:sym typeface="Now"/>
              </a:rPr>
              <a:t>otal Columns:11</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2134907" y="2141354"/>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755122" y="-4023959"/>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543168" y="1566653"/>
            <a:ext cx="8600832" cy="5718200"/>
          </a:xfrm>
          <a:custGeom>
            <a:avLst/>
            <a:gdLst/>
            <a:ahLst/>
            <a:cxnLst/>
            <a:rect r="r" b="b" t="t" l="l"/>
            <a:pathLst>
              <a:path h="5718200" w="8600832">
                <a:moveTo>
                  <a:pt x="0" y="0"/>
                </a:moveTo>
                <a:lnTo>
                  <a:pt x="8600832" y="0"/>
                </a:lnTo>
                <a:lnTo>
                  <a:pt x="8600832" y="5718201"/>
                </a:lnTo>
                <a:lnTo>
                  <a:pt x="0" y="5718201"/>
                </a:lnTo>
                <a:lnTo>
                  <a:pt x="0" y="0"/>
                </a:lnTo>
                <a:close/>
              </a:path>
            </a:pathLst>
          </a:custGeom>
          <a:blipFill>
            <a:blip r:embed="rId5"/>
            <a:stretch>
              <a:fillRect l="0" t="0" r="0" b="0"/>
            </a:stretch>
          </a:blipFill>
        </p:spPr>
      </p:sp>
      <p:sp>
        <p:nvSpPr>
          <p:cNvPr name="Freeform 6" id="6"/>
          <p:cNvSpPr/>
          <p:nvPr/>
        </p:nvSpPr>
        <p:spPr>
          <a:xfrm flipH="false" flipV="false" rot="0">
            <a:off x="10857127" y="1566653"/>
            <a:ext cx="7061717" cy="5611202"/>
          </a:xfrm>
          <a:custGeom>
            <a:avLst/>
            <a:gdLst/>
            <a:ahLst/>
            <a:cxnLst/>
            <a:rect r="r" b="b" t="t" l="l"/>
            <a:pathLst>
              <a:path h="5611202" w="7061717">
                <a:moveTo>
                  <a:pt x="0" y="0"/>
                </a:moveTo>
                <a:lnTo>
                  <a:pt x="7061717" y="0"/>
                </a:lnTo>
                <a:lnTo>
                  <a:pt x="7061717" y="5611202"/>
                </a:lnTo>
                <a:lnTo>
                  <a:pt x="0" y="5611202"/>
                </a:lnTo>
                <a:lnTo>
                  <a:pt x="0" y="0"/>
                </a:lnTo>
                <a:close/>
              </a:path>
            </a:pathLst>
          </a:custGeom>
          <a:blipFill>
            <a:blip r:embed="rId6"/>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8777" r="0" b="-8777"/>
            </a:stretch>
          </a:blipFill>
        </p:spPr>
      </p:sp>
      <p:sp>
        <p:nvSpPr>
          <p:cNvPr name="Freeform 3" id="3"/>
          <p:cNvSpPr/>
          <p:nvPr/>
        </p:nvSpPr>
        <p:spPr>
          <a:xfrm flipH="false" flipV="false" rot="0">
            <a:off x="-1840041" y="1028700"/>
            <a:ext cx="7367716" cy="10287000"/>
          </a:xfrm>
          <a:custGeom>
            <a:avLst/>
            <a:gdLst/>
            <a:ahLst/>
            <a:cxnLst/>
            <a:rect r="r" b="b" t="t" l="l"/>
            <a:pathLst>
              <a:path h="10287000" w="7367716">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true" rot="0">
            <a:off x="12227940" y="-2321724"/>
            <a:ext cx="7367716" cy="10287000"/>
          </a:xfrm>
          <a:custGeom>
            <a:avLst/>
            <a:gdLst/>
            <a:ahLst/>
            <a:cxnLst/>
            <a:rect r="r" b="b" t="t" l="l"/>
            <a:pathLst>
              <a:path h="10287000" w="7367716">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91946" y="149358"/>
            <a:ext cx="11301259" cy="3517517"/>
          </a:xfrm>
          <a:custGeom>
            <a:avLst/>
            <a:gdLst/>
            <a:ahLst/>
            <a:cxnLst/>
            <a:rect r="r" b="b" t="t" l="l"/>
            <a:pathLst>
              <a:path h="3517517" w="11301259">
                <a:moveTo>
                  <a:pt x="0" y="0"/>
                </a:moveTo>
                <a:lnTo>
                  <a:pt x="11301259" y="0"/>
                </a:lnTo>
                <a:lnTo>
                  <a:pt x="11301259" y="3517517"/>
                </a:lnTo>
                <a:lnTo>
                  <a:pt x="0" y="3517517"/>
                </a:lnTo>
                <a:lnTo>
                  <a:pt x="0" y="0"/>
                </a:lnTo>
                <a:close/>
              </a:path>
            </a:pathLst>
          </a:custGeom>
          <a:blipFill>
            <a:blip r:embed="rId5"/>
            <a:stretch>
              <a:fillRect l="0" t="0" r="0" b="0"/>
            </a:stretch>
          </a:blipFill>
        </p:spPr>
      </p:sp>
      <p:sp>
        <p:nvSpPr>
          <p:cNvPr name="Freeform 6" id="6"/>
          <p:cNvSpPr/>
          <p:nvPr/>
        </p:nvSpPr>
        <p:spPr>
          <a:xfrm flipH="false" flipV="false" rot="0">
            <a:off x="12400394" y="-87957"/>
            <a:ext cx="5887606" cy="5231457"/>
          </a:xfrm>
          <a:custGeom>
            <a:avLst/>
            <a:gdLst/>
            <a:ahLst/>
            <a:cxnLst/>
            <a:rect r="r" b="b" t="t" l="l"/>
            <a:pathLst>
              <a:path h="5231457" w="5887606">
                <a:moveTo>
                  <a:pt x="0" y="0"/>
                </a:moveTo>
                <a:lnTo>
                  <a:pt x="5887606" y="0"/>
                </a:lnTo>
                <a:lnTo>
                  <a:pt x="5887606" y="5231457"/>
                </a:lnTo>
                <a:lnTo>
                  <a:pt x="0" y="5231457"/>
                </a:lnTo>
                <a:lnTo>
                  <a:pt x="0" y="0"/>
                </a:lnTo>
                <a:close/>
              </a:path>
            </a:pathLst>
          </a:custGeom>
          <a:blipFill>
            <a:blip r:embed="rId6"/>
            <a:stretch>
              <a:fillRect l="0" t="0" r="0" b="0"/>
            </a:stretch>
          </a:blipFill>
        </p:spPr>
      </p:sp>
      <p:sp>
        <p:nvSpPr>
          <p:cNvPr name="Freeform 7" id="7"/>
          <p:cNvSpPr/>
          <p:nvPr/>
        </p:nvSpPr>
        <p:spPr>
          <a:xfrm flipH="false" flipV="false" rot="0">
            <a:off x="0" y="4050452"/>
            <a:ext cx="6557107" cy="5617352"/>
          </a:xfrm>
          <a:custGeom>
            <a:avLst/>
            <a:gdLst/>
            <a:ahLst/>
            <a:cxnLst/>
            <a:rect r="r" b="b" t="t" l="l"/>
            <a:pathLst>
              <a:path h="5617352" w="6557107">
                <a:moveTo>
                  <a:pt x="0" y="0"/>
                </a:moveTo>
                <a:lnTo>
                  <a:pt x="6557107" y="0"/>
                </a:lnTo>
                <a:lnTo>
                  <a:pt x="6557107" y="5617351"/>
                </a:lnTo>
                <a:lnTo>
                  <a:pt x="0" y="5617351"/>
                </a:lnTo>
                <a:lnTo>
                  <a:pt x="0" y="0"/>
                </a:lnTo>
                <a:close/>
              </a:path>
            </a:pathLst>
          </a:custGeom>
          <a:blipFill>
            <a:blip r:embed="rId7"/>
            <a:stretch>
              <a:fillRect l="0" t="-1" r="-6581" b="-1752"/>
            </a:stretch>
          </a:blipFill>
        </p:spPr>
      </p:sp>
      <p:sp>
        <p:nvSpPr>
          <p:cNvPr name="Freeform 8" id="8"/>
          <p:cNvSpPr/>
          <p:nvPr/>
        </p:nvSpPr>
        <p:spPr>
          <a:xfrm flipH="false" flipV="false" rot="0">
            <a:off x="9849705" y="4911624"/>
            <a:ext cx="6905825" cy="5713537"/>
          </a:xfrm>
          <a:custGeom>
            <a:avLst/>
            <a:gdLst/>
            <a:ahLst/>
            <a:cxnLst/>
            <a:rect r="r" b="b" t="t" l="l"/>
            <a:pathLst>
              <a:path h="5713537" w="6905825">
                <a:moveTo>
                  <a:pt x="0" y="0"/>
                </a:moveTo>
                <a:lnTo>
                  <a:pt x="6905825" y="0"/>
                </a:lnTo>
                <a:lnTo>
                  <a:pt x="6905825" y="5713537"/>
                </a:lnTo>
                <a:lnTo>
                  <a:pt x="0" y="5713537"/>
                </a:lnTo>
                <a:lnTo>
                  <a:pt x="0" y="0"/>
                </a:lnTo>
                <a:close/>
              </a:path>
            </a:pathLst>
          </a:custGeom>
          <a:blipFill>
            <a:blip r:embed="rId8"/>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DAGaI08zGoY</dc:identifier>
  <dcterms:modified xsi:type="dcterms:W3CDTF">2011-08-01T06:04:30Z</dcterms:modified>
  <cp:revision>1</cp:revision>
  <dc:title>Pitch Deck</dc:title>
</cp:coreProperties>
</file>