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>
        <p:scale>
          <a:sx n="71" d="100"/>
          <a:sy n="71" d="100"/>
        </p:scale>
        <p:origin x="-154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view3D>
      <c:rAngAx val="1"/>
    </c:view3D>
    <c:plotArea>
      <c:layout>
        <c:manualLayout>
          <c:layoutTarget val="inner"/>
          <c:xMode val="edge"/>
          <c:yMode val="edge"/>
          <c:x val="0.10641197628074268"/>
          <c:y val="5.772010458770975E-2"/>
          <c:w val="0.71945052007387966"/>
          <c:h val="0.82054025199504543"/>
        </c:manualLayout>
      </c:layout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pyramid"/>
        <c:axId val="47740416"/>
        <c:axId val="47853952"/>
        <c:axId val="0"/>
      </c:bar3DChart>
      <c:catAx>
        <c:axId val="47740416"/>
        <c:scaling>
          <c:orientation val="minMax"/>
        </c:scaling>
        <c:axPos val="b"/>
        <c:tickLblPos val="nextTo"/>
        <c:crossAx val="47853952"/>
        <c:crosses val="autoZero"/>
        <c:auto val="1"/>
        <c:lblAlgn val="ctr"/>
        <c:lblOffset val="100"/>
      </c:catAx>
      <c:valAx>
        <c:axId val="47853952"/>
        <c:scaling>
          <c:orientation val="minMax"/>
        </c:scaling>
        <c:axPos val="l"/>
        <c:majorGridlines/>
        <c:numFmt formatCode="0%" sourceLinked="1"/>
        <c:tickLblPos val="nextTo"/>
        <c:crossAx val="477404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311E95-03F3-4EAF-B07E-87A20056CE3D}" type="datetimeFigureOut">
              <a:rPr lang="en-US" smtClean="0"/>
              <a:t>11/29/2024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724652-7733-4D6C-9C7D-E29A257DA93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819400"/>
            <a:ext cx="8050924" cy="375287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In 2022-23, 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foodgrain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 production hit an all-time high of 329.7 million tonnes, and oilseeds production reached 41.4 million tonnes. In 2023-24, food grain production is slightly lower at 328.8 million tonnes 12, primarily because of poor and delayed monsoons. Production of other crops such as Shree Anna/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nutri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 cereals and total oilseeds marked a slight increase. The 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nutri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-cereals increased marginally by 1 per cent from the previous year, as did 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Tur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, with a production estimated at 33.85 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lakh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 tonnes (LT) as compared to last year’s production of 33.12 LT. With the harvesting still in progress, there may be further changes in successive estimates.. The production of lentil (</a:t>
            </a:r>
            <a:r>
              <a:rPr lang="en-IN" dirty="0" err="1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Masur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) is estimated at 17.54 LT, which is higher by 1.95 LT than the previous year’s production of 15.59 </a:t>
            </a:r>
            <a:r>
              <a:rPr lang="en-IN" dirty="0" smtClean="0">
                <a:latin typeface="Arabic Typesetting" pitchFamily="66" charset="-78"/>
                <a:ea typeface="Batang" pitchFamily="18" charset="-127"/>
                <a:cs typeface="Arabic Typesetting" pitchFamily="66" charset="-78"/>
              </a:rPr>
              <a:t>LT.</a:t>
            </a:r>
            <a:endParaRPr lang="en-IN" dirty="0">
              <a:latin typeface="Arabic Typesetting" pitchFamily="66" charset="-78"/>
              <a:ea typeface="Batang" pitchFamily="18" charset="-127"/>
              <a:cs typeface="Arabic Typesetting" pitchFamily="66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714356"/>
            <a:ext cx="8229600" cy="107157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</a:rPr>
              <a:t>AGRICULTURE PRODUCTION: PERFORMANCE AND PROMOTING CROP </a:t>
            </a:r>
            <a:r>
              <a:rPr lang="en-IN" sz="2800" dirty="0" smtClean="0">
                <a:solidFill>
                  <a:srgbClr val="00B050"/>
                </a:solidFill>
              </a:rPr>
              <a:t>DIVERSIFICATION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501122" cy="121442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International productivity comparison for major </a:t>
            </a:r>
            <a:r>
              <a:rPr lang="en-IN" sz="2800" dirty="0" err="1" smtClean="0"/>
              <a:t>kharif</a:t>
            </a:r>
            <a:r>
              <a:rPr lang="en-IN" sz="2800" dirty="0" smtClean="0"/>
              <a:t> crops (2022)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  </a:t>
            </a:r>
            <a:r>
              <a:rPr lang="en-IN" sz="1600" dirty="0" err="1" smtClean="0"/>
              <a:t>Digi</a:t>
            </a:r>
            <a:r>
              <a:rPr lang="en-IN" sz="1600" dirty="0" smtClean="0"/>
              <a:t>-Claim-Payment Module </a:t>
            </a:r>
            <a:endParaRPr lang="en-IN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sz="1400" dirty="0" smtClean="0"/>
              <a:t>Yield Estimation Based on Technology (YES-Tech) </a:t>
            </a:r>
            <a:r>
              <a:rPr lang="en-IN" sz="1400" dirty="0" err="1" smtClean="0"/>
              <a:t>i</a:t>
            </a:r>
            <a:endParaRPr lang="en-IN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    </a:t>
            </a:r>
            <a:r>
              <a:rPr lang="en-IN" sz="1800" dirty="0" smtClean="0">
                <a:latin typeface="BatangChe" pitchFamily="49" charset="-127"/>
                <a:ea typeface="BatangChe" pitchFamily="49" charset="-127"/>
              </a:rPr>
              <a:t>A </a:t>
            </a:r>
            <a:r>
              <a:rPr lang="en-IN" sz="1800" dirty="0" smtClean="0">
                <a:latin typeface="BatangChe" pitchFamily="49" charset="-127"/>
                <a:ea typeface="BatangChe" pitchFamily="49" charset="-127"/>
              </a:rPr>
              <a:t>new module has been launched to integrate the National Crop Insurance Programme (NCIP) with public financial management system (PFMS) end-to-end. Now, the government will have visibility of the quantum of eligible claims, claims paid by the Insurance Company and actual claims transferred to beneficiary farmers. </a:t>
            </a:r>
            <a:endParaRPr lang="en-IN" sz="1800" dirty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BatangChe" pitchFamily="49" charset="-127"/>
                <a:ea typeface="BatangChe" pitchFamily="49" charset="-127"/>
              </a:rPr>
              <a:t>is a technology-based yield estimation mechanism developed after two years of rigorous testing and a pilot that runs across 100 country districts. Nine states, namely, Assam, Haryana, Rajasthan, Madhya Pradesh, Maharashtra, Andhra Pradesh, Tamil Nadu &amp; Karnataka &amp; </a:t>
            </a:r>
            <a:r>
              <a:rPr lang="en-IN" sz="1800" dirty="0" err="1" smtClean="0">
                <a:latin typeface="BatangChe" pitchFamily="49" charset="-127"/>
                <a:ea typeface="BatangChe" pitchFamily="49" charset="-127"/>
              </a:rPr>
              <a:t>Odisha</a:t>
            </a:r>
            <a:r>
              <a:rPr lang="en-IN" sz="1800" dirty="0" smtClean="0">
                <a:latin typeface="BatangChe" pitchFamily="49" charset="-127"/>
                <a:ea typeface="BatangChe" pitchFamily="49" charset="-127"/>
              </a:rPr>
              <a:t>, are implementing Yes-Tech from the </a:t>
            </a:r>
            <a:r>
              <a:rPr lang="en-IN" sz="1800" dirty="0" err="1" smtClean="0">
                <a:latin typeface="BatangChe" pitchFamily="49" charset="-127"/>
                <a:ea typeface="BatangChe" pitchFamily="49" charset="-127"/>
              </a:rPr>
              <a:t>Kharif</a:t>
            </a:r>
            <a:r>
              <a:rPr lang="en-IN" sz="1800" dirty="0" smtClean="0">
                <a:latin typeface="BatangChe" pitchFamily="49" charset="-127"/>
                <a:ea typeface="BatangChe" pitchFamily="49" charset="-127"/>
              </a:rPr>
              <a:t> 2023 season onwards. </a:t>
            </a:r>
            <a:endParaRPr lang="en-IN" sz="1800" dirty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7472386" cy="110535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Recent technology interventions in PMFBY</a:t>
            </a:r>
            <a:endParaRPr lang="en-IN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291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AGRICULTURE PRODUCTION: PERFORMANCE AND PROMOTING CROP DIVERSIFICATION.</vt:lpstr>
      <vt:lpstr>International productivity comparison for major kharif crops (2022)</vt:lpstr>
      <vt:lpstr>Recent technology interventions in PMFBY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8</cp:revision>
  <dcterms:created xsi:type="dcterms:W3CDTF">2024-11-29T07:44:21Z</dcterms:created>
  <dcterms:modified xsi:type="dcterms:W3CDTF">2024-11-29T08:53:12Z</dcterms:modified>
</cp:coreProperties>
</file>