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77" r:id="rId2"/>
    <p:sldId id="278" r:id="rId3"/>
    <p:sldId id="279" r:id="rId4"/>
    <p:sldId id="280" r:id="rId5"/>
    <p:sldId id="349" r:id="rId6"/>
    <p:sldId id="281" r:id="rId7"/>
    <p:sldId id="282" r:id="rId8"/>
    <p:sldId id="283"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8" r:id="rId40"/>
    <p:sldId id="320" r:id="rId41"/>
    <p:sldId id="328" r:id="rId42"/>
    <p:sldId id="336" r:id="rId43"/>
    <p:sldId id="347" r:id="rId44"/>
    <p:sldId id="337" r:id="rId45"/>
    <p:sldId id="338" r:id="rId46"/>
    <p:sldId id="339" r:id="rId47"/>
    <p:sldId id="340" r:id="rId48"/>
    <p:sldId id="341" r:id="rId49"/>
    <p:sldId id="342" r:id="rId50"/>
    <p:sldId id="343" r:id="rId51"/>
    <p:sldId id="344" r:id="rId52"/>
    <p:sldId id="345" r:id="rId53"/>
    <p:sldId id="346" r:id="rId54"/>
    <p:sldId id="333" r:id="rId55"/>
    <p:sldId id="348" r:id="rId56"/>
    <p:sldId id="270" r:id="rId57"/>
    <p:sldId id="271" r:id="rId58"/>
    <p:sldId id="330" r:id="rId59"/>
    <p:sldId id="329" r:id="rId60"/>
    <p:sldId id="334" r:id="rId61"/>
    <p:sldId id="335" r:id="rId62"/>
    <p:sldId id="276" r:id="rId63"/>
    <p:sldId id="326" r:id="rId64"/>
    <p:sldId id="327" r:id="rId65"/>
    <p:sldId id="32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sorterViewPr>
    <p:cViewPr>
      <p:scale>
        <a:sx n="100" d="100"/>
        <a:sy n="100" d="100"/>
      </p:scale>
      <p:origin x="0" y="-177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8FDC3-9096-4F49-BD70-C0132E4656A4}" type="datetimeFigureOut">
              <a:rPr lang="en-US" smtClean="0"/>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D1337-AE17-424D-AAE0-A53D3479024B}" type="slidenum">
              <a:rPr lang="en-US" smtClean="0"/>
              <a:t>‹#›</a:t>
            </a:fld>
            <a:endParaRPr lang="en-US"/>
          </a:p>
        </p:txBody>
      </p:sp>
    </p:spTree>
    <p:extLst>
      <p:ext uri="{BB962C8B-B14F-4D97-AF65-F5344CB8AC3E}">
        <p14:creationId xmlns:p14="http://schemas.microsoft.com/office/powerpoint/2010/main" val="211384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5D1337-AE17-424D-AAE0-A53D3479024B}" type="slidenum">
              <a:rPr lang="en-US" smtClean="0"/>
              <a:t>7</a:t>
            </a:fld>
            <a:endParaRPr lang="en-US"/>
          </a:p>
        </p:txBody>
      </p:sp>
    </p:spTree>
    <p:extLst>
      <p:ext uri="{BB962C8B-B14F-4D97-AF65-F5344CB8AC3E}">
        <p14:creationId xmlns:p14="http://schemas.microsoft.com/office/powerpoint/2010/main" val="176771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JO"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C33388-916F-478E-BABF-97492FD946E2}" type="slidenum">
              <a:rPr lang="en-US" altLang="en-US" sz="1200"/>
              <a:pPr eaLnBrk="1" hangingPunct="1"/>
              <a:t>21</a:t>
            </a:fld>
            <a:endParaRPr lang="en-US" altLang="en-US" sz="1200"/>
          </a:p>
        </p:txBody>
      </p:sp>
    </p:spTree>
    <p:extLst>
      <p:ext uri="{BB962C8B-B14F-4D97-AF65-F5344CB8AC3E}">
        <p14:creationId xmlns:p14="http://schemas.microsoft.com/office/powerpoint/2010/main" val="83424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7BB47-77FE-475F-A97E-DF36BCED3EF7}" type="slidenum">
              <a:rPr lang="en-US" altLang="en-US"/>
              <a:pPr/>
              <a:t>41</a:t>
            </a:fld>
            <a:endParaRPr lang="en-US" altLang="en-US"/>
          </a:p>
        </p:txBody>
      </p:sp>
      <p:sp>
        <p:nvSpPr>
          <p:cNvPr id="1588226" name="Rectangle 2"/>
          <p:cNvSpPr>
            <a:spLocks noGrp="1" noRot="1" noChangeAspect="1" noChangeArrowheads="1" noTextEdit="1"/>
          </p:cNvSpPr>
          <p:nvPr>
            <p:ph type="sldImg"/>
          </p:nvPr>
        </p:nvSpPr>
        <p:spPr>
          <a:ln/>
        </p:spPr>
      </p:sp>
      <p:sp>
        <p:nvSpPr>
          <p:cNvPr id="158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074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AE39EFF3-A9F9-4A30-9BAA-D7741CB69F5A}" type="slidenum">
              <a:rPr lang="en-US"/>
              <a:pPr/>
              <a:t>43</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65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5D1337-AE17-424D-AAE0-A53D3479024B}" type="slidenum">
              <a:rPr lang="en-US" smtClean="0"/>
              <a:t>57</a:t>
            </a:fld>
            <a:endParaRPr lang="en-US"/>
          </a:p>
        </p:txBody>
      </p:sp>
    </p:spTree>
    <p:extLst>
      <p:ext uri="{BB962C8B-B14F-4D97-AF65-F5344CB8AC3E}">
        <p14:creationId xmlns:p14="http://schemas.microsoft.com/office/powerpoint/2010/main" val="68299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endParaRPr lang="en-US" altLang="en-US" smtClean="0"/>
          </a:p>
        </p:txBody>
      </p:sp>
      <p:sp>
        <p:nvSpPr>
          <p:cNvPr id="60420" name="Slide Number Placeholder 3"/>
          <p:cNvSpPr>
            <a:spLocks noGrp="1"/>
          </p:cNvSpPr>
          <p:nvPr>
            <p:ph type="sldNum" sz="quarter" idx="5"/>
          </p:nvPr>
        </p:nvSpPr>
        <p:spPr>
          <a:noFill/>
        </p:spPr>
        <p:txBody>
          <a:bodyPr/>
          <a:lstStyle>
            <a:lvl1pPr>
              <a:defRPr kumimoji="1" sz="2800">
                <a:solidFill>
                  <a:schemeClr val="tx1"/>
                </a:solidFill>
                <a:latin typeface="Tahoma" panose="020B0604030504040204" pitchFamily="34" charset="0"/>
                <a:ea typeface="新細明體" pitchFamily="18" charset="-120"/>
              </a:defRPr>
            </a:lvl1pPr>
            <a:lvl2pPr marL="742950" indent="-285750">
              <a:defRPr kumimoji="1" sz="2800">
                <a:solidFill>
                  <a:schemeClr val="tx1"/>
                </a:solidFill>
                <a:latin typeface="Tahoma" panose="020B0604030504040204" pitchFamily="34" charset="0"/>
                <a:ea typeface="新細明體" pitchFamily="18" charset="-120"/>
              </a:defRPr>
            </a:lvl2pPr>
            <a:lvl3pPr marL="1143000" indent="-228600">
              <a:defRPr kumimoji="1" sz="2800">
                <a:solidFill>
                  <a:schemeClr val="tx1"/>
                </a:solidFill>
                <a:latin typeface="Tahoma" panose="020B0604030504040204" pitchFamily="34" charset="0"/>
                <a:ea typeface="新細明體" pitchFamily="18" charset="-120"/>
              </a:defRPr>
            </a:lvl3pPr>
            <a:lvl4pPr marL="1600200" indent="-228600">
              <a:defRPr kumimoji="1" sz="2800">
                <a:solidFill>
                  <a:schemeClr val="tx1"/>
                </a:solidFill>
                <a:latin typeface="Tahoma" panose="020B0604030504040204" pitchFamily="34" charset="0"/>
                <a:ea typeface="新細明體" pitchFamily="18" charset="-120"/>
              </a:defRPr>
            </a:lvl4pPr>
            <a:lvl5pPr marL="2057400" indent="-228600">
              <a:defRPr kumimoji="1" sz="28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新細明體" pitchFamily="18" charset="-120"/>
              </a:defRPr>
            </a:lvl9pPr>
          </a:lstStyle>
          <a:p>
            <a:fld id="{0E681E67-9A20-4F7D-9473-5A7D829AB880}" type="slidenum">
              <a:rPr lang="en-US" altLang="zh-TW" sz="1200" smtClean="0"/>
              <a:pPr/>
              <a:t>61</a:t>
            </a:fld>
            <a:endParaRPr lang="en-US" altLang="zh-TW" sz="1200" smtClean="0"/>
          </a:p>
        </p:txBody>
      </p:sp>
    </p:spTree>
    <p:extLst>
      <p:ext uri="{BB962C8B-B14F-4D97-AF65-F5344CB8AC3E}">
        <p14:creationId xmlns:p14="http://schemas.microsoft.com/office/powerpoint/2010/main" val="226239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5D1337-AE17-424D-AAE0-A53D3479024B}" type="slidenum">
              <a:rPr lang="en-US" smtClean="0"/>
              <a:t>62</a:t>
            </a:fld>
            <a:endParaRPr lang="en-US"/>
          </a:p>
        </p:txBody>
      </p:sp>
    </p:spTree>
    <p:extLst>
      <p:ext uri="{BB962C8B-B14F-4D97-AF65-F5344CB8AC3E}">
        <p14:creationId xmlns:p14="http://schemas.microsoft.com/office/powerpoint/2010/main" val="312347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350CC1-C8E5-411D-8A79-A1DDEB28B23E}" type="datetime1">
              <a:rPr lang="en-US" smtClean="0"/>
              <a:t>8/20/2022</a:t>
            </a:fld>
            <a:endParaRPr lang="en-US"/>
          </a:p>
        </p:txBody>
      </p:sp>
      <p:sp>
        <p:nvSpPr>
          <p:cNvPr id="5" name="Footer Placeholder 4"/>
          <p:cNvSpPr>
            <a:spLocks noGrp="1"/>
          </p:cNvSpPr>
          <p:nvPr>
            <p:ph type="ftr" sz="quarter" idx="11"/>
          </p:nvPr>
        </p:nvSpPr>
        <p:spPr/>
        <p:txBody>
          <a:bodyPr/>
          <a:lstStyle/>
          <a:p>
            <a:r>
              <a:rPr lang="en-US" smtClean="0"/>
              <a:t>CS                     AA                                                              GS</a:t>
            </a:r>
            <a:endParaRPr lang="en-US"/>
          </a:p>
        </p:txBody>
      </p:sp>
      <p:sp>
        <p:nvSpPr>
          <p:cNvPr id="6" name="Slide Number Placeholder 5"/>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149751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52C89-8941-43BB-84E0-517A5D929839}" type="datetime1">
              <a:rPr lang="en-US" smtClean="0"/>
              <a:t>8/20/2022</a:t>
            </a:fld>
            <a:endParaRPr lang="en-US"/>
          </a:p>
        </p:txBody>
      </p:sp>
      <p:sp>
        <p:nvSpPr>
          <p:cNvPr id="5" name="Footer Placeholder 4"/>
          <p:cNvSpPr>
            <a:spLocks noGrp="1"/>
          </p:cNvSpPr>
          <p:nvPr>
            <p:ph type="ftr" sz="quarter" idx="11"/>
          </p:nvPr>
        </p:nvSpPr>
        <p:spPr/>
        <p:txBody>
          <a:bodyPr/>
          <a:lstStyle/>
          <a:p>
            <a:r>
              <a:rPr lang="en-US" smtClean="0"/>
              <a:t>CS                     AA                                                              GS</a:t>
            </a:r>
            <a:endParaRPr lang="en-US"/>
          </a:p>
        </p:txBody>
      </p:sp>
      <p:sp>
        <p:nvSpPr>
          <p:cNvPr id="6" name="Slide Number Placeholder 5"/>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160345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FD20E-75FC-4884-AE2D-B438E4B961B1}" type="datetime1">
              <a:rPr lang="en-US" smtClean="0"/>
              <a:t>8/20/2022</a:t>
            </a:fld>
            <a:endParaRPr lang="en-US"/>
          </a:p>
        </p:txBody>
      </p:sp>
      <p:sp>
        <p:nvSpPr>
          <p:cNvPr id="5" name="Footer Placeholder 4"/>
          <p:cNvSpPr>
            <a:spLocks noGrp="1"/>
          </p:cNvSpPr>
          <p:nvPr>
            <p:ph type="ftr" sz="quarter" idx="11"/>
          </p:nvPr>
        </p:nvSpPr>
        <p:spPr/>
        <p:txBody>
          <a:bodyPr/>
          <a:lstStyle/>
          <a:p>
            <a:r>
              <a:rPr lang="en-US" smtClean="0"/>
              <a:t>CS                     AA                                                              GS</a:t>
            </a:r>
            <a:endParaRPr lang="en-US"/>
          </a:p>
        </p:txBody>
      </p:sp>
      <p:sp>
        <p:nvSpPr>
          <p:cNvPr id="6" name="Slide Number Placeholder 5"/>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62176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E87FB-A059-43E5-91A1-B0AE608AA71E}" type="datetime1">
              <a:rPr lang="en-US" smtClean="0"/>
              <a:t>8/20/2022</a:t>
            </a:fld>
            <a:endParaRPr lang="en-US"/>
          </a:p>
        </p:txBody>
      </p:sp>
      <p:sp>
        <p:nvSpPr>
          <p:cNvPr id="5" name="Footer Placeholder 4"/>
          <p:cNvSpPr>
            <a:spLocks noGrp="1"/>
          </p:cNvSpPr>
          <p:nvPr>
            <p:ph type="ftr" sz="quarter" idx="11"/>
          </p:nvPr>
        </p:nvSpPr>
        <p:spPr/>
        <p:txBody>
          <a:bodyPr/>
          <a:lstStyle/>
          <a:p>
            <a:r>
              <a:rPr lang="en-US" smtClean="0"/>
              <a:t>CS                     AA                                                              GS</a:t>
            </a:r>
            <a:endParaRPr lang="en-US"/>
          </a:p>
        </p:txBody>
      </p:sp>
      <p:sp>
        <p:nvSpPr>
          <p:cNvPr id="6" name="Slide Number Placeholder 5"/>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241677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276063-524A-4145-8FE2-C6836447EAAF}" type="datetime1">
              <a:rPr lang="en-US" smtClean="0"/>
              <a:t>8/20/2022</a:t>
            </a:fld>
            <a:endParaRPr lang="en-US"/>
          </a:p>
        </p:txBody>
      </p:sp>
      <p:sp>
        <p:nvSpPr>
          <p:cNvPr id="5" name="Footer Placeholder 4"/>
          <p:cNvSpPr>
            <a:spLocks noGrp="1"/>
          </p:cNvSpPr>
          <p:nvPr>
            <p:ph type="ftr" sz="quarter" idx="11"/>
          </p:nvPr>
        </p:nvSpPr>
        <p:spPr/>
        <p:txBody>
          <a:bodyPr/>
          <a:lstStyle/>
          <a:p>
            <a:r>
              <a:rPr lang="en-US" smtClean="0"/>
              <a:t>CS                     AA                                                              GS</a:t>
            </a:r>
            <a:endParaRPr lang="en-US"/>
          </a:p>
        </p:txBody>
      </p:sp>
      <p:sp>
        <p:nvSpPr>
          <p:cNvPr id="6" name="Slide Number Placeholder 5"/>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91438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32F5D5-10EC-4F85-A58B-CD97030E7B8D}" type="datetime1">
              <a:rPr lang="en-US" smtClean="0"/>
              <a:t>8/20/2022</a:t>
            </a:fld>
            <a:endParaRPr lang="en-US"/>
          </a:p>
        </p:txBody>
      </p:sp>
      <p:sp>
        <p:nvSpPr>
          <p:cNvPr id="6" name="Footer Placeholder 5"/>
          <p:cNvSpPr>
            <a:spLocks noGrp="1"/>
          </p:cNvSpPr>
          <p:nvPr>
            <p:ph type="ftr" sz="quarter" idx="11"/>
          </p:nvPr>
        </p:nvSpPr>
        <p:spPr/>
        <p:txBody>
          <a:bodyPr/>
          <a:lstStyle/>
          <a:p>
            <a:r>
              <a:rPr lang="en-US" smtClean="0"/>
              <a:t>CS                     AA                                                              GS</a:t>
            </a:r>
            <a:endParaRPr lang="en-US"/>
          </a:p>
        </p:txBody>
      </p:sp>
      <p:sp>
        <p:nvSpPr>
          <p:cNvPr id="7" name="Slide Number Placeholder 6"/>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101570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3D6DA-9873-4E03-8580-E2A494719ADD}" type="datetime1">
              <a:rPr lang="en-US" smtClean="0"/>
              <a:t>8/20/2022</a:t>
            </a:fld>
            <a:endParaRPr lang="en-US"/>
          </a:p>
        </p:txBody>
      </p:sp>
      <p:sp>
        <p:nvSpPr>
          <p:cNvPr id="8" name="Footer Placeholder 7"/>
          <p:cNvSpPr>
            <a:spLocks noGrp="1"/>
          </p:cNvSpPr>
          <p:nvPr>
            <p:ph type="ftr" sz="quarter" idx="11"/>
          </p:nvPr>
        </p:nvSpPr>
        <p:spPr/>
        <p:txBody>
          <a:bodyPr/>
          <a:lstStyle/>
          <a:p>
            <a:r>
              <a:rPr lang="en-US" smtClean="0"/>
              <a:t>CS                     AA                                                              GS</a:t>
            </a:r>
            <a:endParaRPr lang="en-US"/>
          </a:p>
        </p:txBody>
      </p:sp>
      <p:sp>
        <p:nvSpPr>
          <p:cNvPr id="9" name="Slide Number Placeholder 8"/>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142178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1097A-9C7F-45F0-8DEC-F7CC3D7EB17C}" type="datetime1">
              <a:rPr lang="en-US" smtClean="0"/>
              <a:t>8/20/2022</a:t>
            </a:fld>
            <a:endParaRPr lang="en-US"/>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365607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205A-2D6E-4B6A-AD00-5E3E05A159CD}" type="datetime1">
              <a:rPr lang="en-US" smtClean="0"/>
              <a:t>8/20/2022</a:t>
            </a:fld>
            <a:endParaRPr lang="en-US"/>
          </a:p>
        </p:txBody>
      </p:sp>
      <p:sp>
        <p:nvSpPr>
          <p:cNvPr id="3" name="Footer Placeholder 2"/>
          <p:cNvSpPr>
            <a:spLocks noGrp="1"/>
          </p:cNvSpPr>
          <p:nvPr>
            <p:ph type="ftr" sz="quarter" idx="11"/>
          </p:nvPr>
        </p:nvSpPr>
        <p:spPr/>
        <p:txBody>
          <a:bodyPr/>
          <a:lstStyle/>
          <a:p>
            <a:r>
              <a:rPr lang="en-US" smtClean="0"/>
              <a:t>CS                     AA                                                              GS</a:t>
            </a:r>
            <a:endParaRPr lang="en-US"/>
          </a:p>
        </p:txBody>
      </p:sp>
      <p:sp>
        <p:nvSpPr>
          <p:cNvPr id="4" name="Slide Number Placeholder 3"/>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333829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1A5095-5587-480C-8987-97123CF7914A}" type="datetime1">
              <a:rPr lang="en-US" smtClean="0"/>
              <a:t>8/20/2022</a:t>
            </a:fld>
            <a:endParaRPr lang="en-US"/>
          </a:p>
        </p:txBody>
      </p:sp>
      <p:sp>
        <p:nvSpPr>
          <p:cNvPr id="6" name="Footer Placeholder 5"/>
          <p:cNvSpPr>
            <a:spLocks noGrp="1"/>
          </p:cNvSpPr>
          <p:nvPr>
            <p:ph type="ftr" sz="quarter" idx="11"/>
          </p:nvPr>
        </p:nvSpPr>
        <p:spPr/>
        <p:txBody>
          <a:bodyPr/>
          <a:lstStyle/>
          <a:p>
            <a:r>
              <a:rPr lang="en-US" smtClean="0"/>
              <a:t>CS                     AA                                                              GS</a:t>
            </a:r>
            <a:endParaRPr lang="en-US"/>
          </a:p>
        </p:txBody>
      </p:sp>
      <p:sp>
        <p:nvSpPr>
          <p:cNvPr id="7" name="Slide Number Placeholder 6"/>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369445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B3EE5-73EA-4982-9744-7F23B77C790A}" type="datetime1">
              <a:rPr lang="en-US" smtClean="0"/>
              <a:t>8/20/2022</a:t>
            </a:fld>
            <a:endParaRPr lang="en-US"/>
          </a:p>
        </p:txBody>
      </p:sp>
      <p:sp>
        <p:nvSpPr>
          <p:cNvPr id="6" name="Footer Placeholder 5"/>
          <p:cNvSpPr>
            <a:spLocks noGrp="1"/>
          </p:cNvSpPr>
          <p:nvPr>
            <p:ph type="ftr" sz="quarter" idx="11"/>
          </p:nvPr>
        </p:nvSpPr>
        <p:spPr/>
        <p:txBody>
          <a:bodyPr/>
          <a:lstStyle/>
          <a:p>
            <a:r>
              <a:rPr lang="en-US" smtClean="0"/>
              <a:t>CS                     AA                                                              GS</a:t>
            </a:r>
            <a:endParaRPr lang="en-US"/>
          </a:p>
        </p:txBody>
      </p:sp>
      <p:sp>
        <p:nvSpPr>
          <p:cNvPr id="7" name="Slide Number Placeholder 6"/>
          <p:cNvSpPr>
            <a:spLocks noGrp="1"/>
          </p:cNvSpPr>
          <p:nvPr>
            <p:ph type="sldNum" sz="quarter" idx="12"/>
          </p:nvPr>
        </p:nvSpPr>
        <p:spPr/>
        <p:txBody>
          <a:bodyPr/>
          <a:lstStyle/>
          <a:p>
            <a:fld id="{662D0C26-476B-4650-A699-0C2BCF97339C}" type="slidenum">
              <a:rPr lang="en-US" smtClean="0"/>
              <a:t>‹#›</a:t>
            </a:fld>
            <a:endParaRPr lang="en-US"/>
          </a:p>
        </p:txBody>
      </p:sp>
    </p:spTree>
    <p:extLst>
      <p:ext uri="{BB962C8B-B14F-4D97-AF65-F5344CB8AC3E}">
        <p14:creationId xmlns:p14="http://schemas.microsoft.com/office/powerpoint/2010/main" val="38212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9DC61-626F-4473-913D-C04CF1AFB6BC}" type="datetime1">
              <a:rPr lang="en-US" smtClean="0"/>
              <a:t>8/20/2022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AA                                                              GS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D0C26-476B-4650-A699-0C2BCF97339C}" type="slidenum">
              <a:rPr lang="en-US" smtClean="0"/>
              <a:t>‹#›</a:t>
            </a:fld>
            <a:endParaRPr lang="en-US"/>
          </a:p>
        </p:txBody>
      </p:sp>
    </p:spTree>
    <p:extLst>
      <p:ext uri="{BB962C8B-B14F-4D97-AF65-F5344CB8AC3E}">
        <p14:creationId xmlns:p14="http://schemas.microsoft.com/office/powerpoint/2010/main" val="3695429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545463"/>
          </a:xfrm>
        </p:spPr>
        <p:txBody>
          <a:bodyPr>
            <a:normAutofit/>
          </a:bodyPr>
          <a:lstStyle/>
          <a:p>
            <a:pPr algn="ctr"/>
            <a:r>
              <a:rPr lang="en-US" sz="4000" b="1" smtClean="0">
                <a:solidFill>
                  <a:srgbClr val="C00000"/>
                </a:solidFill>
                <a:latin typeface="Californian FB" panose="0207040306080B030204" pitchFamily="18" charset="0"/>
                <a:ea typeface="+mn-ea"/>
                <a:cs typeface="+mn-cs"/>
              </a:rPr>
              <a:t>Chapter Three    </a:t>
            </a:r>
            <a:r>
              <a:rPr lang="en-US" sz="4000" b="1" dirty="0">
                <a:solidFill>
                  <a:srgbClr val="C00000"/>
                </a:solidFill>
                <a:latin typeface="Californian FB" panose="0207040306080B030204" pitchFamily="18" charset="0"/>
                <a:ea typeface="+mn-ea"/>
                <a:cs typeface="+mn-cs"/>
              </a:rPr>
              <a:t/>
            </a:r>
            <a:br>
              <a:rPr lang="en-US" sz="4000" b="1" dirty="0">
                <a:solidFill>
                  <a:srgbClr val="C00000"/>
                </a:solidFill>
                <a:latin typeface="Californian FB" panose="0207040306080B030204" pitchFamily="18" charset="0"/>
                <a:ea typeface="+mn-ea"/>
                <a:cs typeface="+mn-cs"/>
              </a:rPr>
            </a:br>
            <a:r>
              <a:rPr lang="en-US" sz="4000" b="1" dirty="0">
                <a:solidFill>
                  <a:srgbClr val="C00000"/>
                </a:solidFill>
                <a:latin typeface="Californian FB" panose="0207040306080B030204" pitchFamily="18" charset="0"/>
                <a:ea typeface="+mn-ea"/>
                <a:cs typeface="+mn-cs"/>
              </a:rPr>
              <a:t>Greedy Method</a:t>
            </a:r>
          </a:p>
        </p:txBody>
      </p:sp>
      <p:sp>
        <p:nvSpPr>
          <p:cNvPr id="3" name="Content Placeholder 2"/>
          <p:cNvSpPr>
            <a:spLocks noGrp="1"/>
          </p:cNvSpPr>
          <p:nvPr>
            <p:ph idx="1"/>
          </p:nvPr>
        </p:nvSpPr>
        <p:spPr>
          <a:xfrm>
            <a:off x="0" y="1545464"/>
            <a:ext cx="12191999" cy="5312535"/>
          </a:xfrm>
        </p:spPr>
        <p:txBody>
          <a:bodyPr>
            <a:normAutofit fontScale="92500" lnSpcReduction="10000"/>
          </a:bodyPr>
          <a:lstStyle/>
          <a:p>
            <a:r>
              <a:rPr lang="en-US" dirty="0"/>
              <a:t>Among all the algorithmic approaches, the simplest and straightforward approach is </a:t>
            </a:r>
            <a:r>
              <a:rPr lang="en-US" dirty="0" smtClean="0"/>
              <a:t>the </a:t>
            </a:r>
            <a:r>
              <a:rPr lang="en-US" i="1" dirty="0" smtClean="0">
                <a:solidFill>
                  <a:srgbClr val="00B050"/>
                </a:solidFill>
                <a:latin typeface="Californian FB" panose="0207040306080B030204" pitchFamily="18" charset="0"/>
              </a:rPr>
              <a:t>Greedy </a:t>
            </a:r>
            <a:r>
              <a:rPr lang="en-US" i="1" dirty="0">
                <a:solidFill>
                  <a:srgbClr val="00B050"/>
                </a:solidFill>
                <a:latin typeface="Californian FB" panose="0207040306080B030204" pitchFamily="18" charset="0"/>
              </a:rPr>
              <a:t>method</a:t>
            </a:r>
            <a:r>
              <a:rPr lang="en-US" dirty="0"/>
              <a:t>. </a:t>
            </a:r>
            <a:endParaRPr lang="en-US" dirty="0" smtClean="0"/>
          </a:p>
          <a:p>
            <a:r>
              <a:rPr lang="en-US" dirty="0" smtClean="0"/>
              <a:t>In </a:t>
            </a:r>
            <a:r>
              <a:rPr lang="en-US" dirty="0"/>
              <a:t>this approach, the decision is taken on the basis of current </a:t>
            </a:r>
            <a:r>
              <a:rPr lang="en-US" dirty="0" smtClean="0"/>
              <a:t>available information </a:t>
            </a:r>
            <a:r>
              <a:rPr lang="en-US" dirty="0"/>
              <a:t>without worrying about the effect of the </a:t>
            </a:r>
            <a:r>
              <a:rPr lang="en-US" dirty="0">
                <a:solidFill>
                  <a:srgbClr val="00B050"/>
                </a:solidFill>
                <a:latin typeface="Californian FB" panose="0207040306080B030204" pitchFamily="18" charset="0"/>
              </a:rPr>
              <a:t>current decision in future</a:t>
            </a:r>
            <a:r>
              <a:rPr lang="en-US" dirty="0" smtClean="0">
                <a:solidFill>
                  <a:srgbClr val="00B050"/>
                </a:solidFill>
                <a:latin typeface="Californian FB" panose="0207040306080B030204" pitchFamily="18" charset="0"/>
              </a:rPr>
              <a:t>.</a:t>
            </a:r>
          </a:p>
          <a:p>
            <a:r>
              <a:rPr lang="en-US" dirty="0"/>
              <a:t>Greedy algorithms build a solution part by part, choosing the next part in such a way, </a:t>
            </a:r>
            <a:r>
              <a:rPr lang="en-US" dirty="0" smtClean="0"/>
              <a:t>that it </a:t>
            </a:r>
            <a:r>
              <a:rPr lang="en-US" dirty="0"/>
              <a:t>gives an immediate benefit. </a:t>
            </a:r>
            <a:endParaRPr lang="en-US" dirty="0" smtClean="0"/>
          </a:p>
          <a:p>
            <a:r>
              <a:rPr lang="en-US" dirty="0" smtClean="0"/>
              <a:t>This </a:t>
            </a:r>
            <a:r>
              <a:rPr lang="en-US" dirty="0"/>
              <a:t>approach </a:t>
            </a:r>
            <a:r>
              <a:rPr lang="en-US" dirty="0">
                <a:solidFill>
                  <a:srgbClr val="FF0000"/>
                </a:solidFill>
              </a:rPr>
              <a:t>never</a:t>
            </a:r>
            <a:r>
              <a:rPr lang="en-US" dirty="0"/>
              <a:t> reconsiders the </a:t>
            </a:r>
            <a:r>
              <a:rPr lang="en-US" dirty="0">
                <a:solidFill>
                  <a:srgbClr val="00B050"/>
                </a:solidFill>
              </a:rPr>
              <a:t>choices </a:t>
            </a:r>
            <a:r>
              <a:rPr lang="en-US" dirty="0" smtClean="0">
                <a:solidFill>
                  <a:srgbClr val="00B050"/>
                </a:solidFill>
              </a:rPr>
              <a:t>taken previously</a:t>
            </a:r>
            <a:r>
              <a:rPr lang="en-US" dirty="0"/>
              <a:t>. This approach is mainly used to solve optimization problems</a:t>
            </a:r>
            <a:r>
              <a:rPr lang="en-US" dirty="0" smtClean="0"/>
              <a:t>.</a:t>
            </a:r>
          </a:p>
          <a:p>
            <a:r>
              <a:rPr lang="en-US" dirty="0" smtClean="0"/>
              <a:t> </a:t>
            </a:r>
            <a:r>
              <a:rPr lang="en-US" b="1" dirty="0">
                <a:solidFill>
                  <a:srgbClr val="FF0000"/>
                </a:solidFill>
                <a:latin typeface="Footlight MT Light" panose="0204060206030A020304" pitchFamily="18" charset="0"/>
              </a:rPr>
              <a:t>Greedy </a:t>
            </a:r>
            <a:r>
              <a:rPr lang="en-US" b="1" dirty="0" smtClean="0">
                <a:solidFill>
                  <a:srgbClr val="FF0000"/>
                </a:solidFill>
                <a:latin typeface="Footlight MT Light" panose="0204060206030A020304" pitchFamily="18" charset="0"/>
              </a:rPr>
              <a:t>method </a:t>
            </a:r>
            <a:r>
              <a:rPr lang="en-US" dirty="0" smtClean="0"/>
              <a:t>is </a:t>
            </a:r>
            <a:r>
              <a:rPr lang="en-US" dirty="0"/>
              <a:t>easy to implement and quite efficient in most of the cases. Hence, we can say </a:t>
            </a:r>
            <a:r>
              <a:rPr lang="en-US" dirty="0" smtClean="0"/>
              <a:t>that Greedy </a:t>
            </a:r>
            <a:r>
              <a:rPr lang="en-US" dirty="0"/>
              <a:t>algorithm is an algorithmic paradigm based on heuristic that follows local </a:t>
            </a:r>
            <a:r>
              <a:rPr lang="en-US" dirty="0" smtClean="0"/>
              <a:t>optimal choice </a:t>
            </a:r>
            <a:r>
              <a:rPr lang="en-US" dirty="0"/>
              <a:t>at each step with the hope of finding global optimal solution</a:t>
            </a:r>
            <a:r>
              <a:rPr lang="en-US" dirty="0" smtClean="0"/>
              <a:t>.</a:t>
            </a:r>
          </a:p>
          <a:p>
            <a:r>
              <a:rPr lang="en-US" dirty="0"/>
              <a:t>In many problems, it does not produce an optimal solution though it gives an </a:t>
            </a:r>
            <a:r>
              <a:rPr lang="en-US" dirty="0" smtClean="0"/>
              <a:t>approximate(near </a:t>
            </a:r>
            <a:r>
              <a:rPr lang="en-US" dirty="0"/>
              <a:t>optimal) solution in a reasonable time.</a:t>
            </a:r>
            <a:endParaRPr lang="en-US" dirty="0">
              <a:solidFill>
                <a:srgbClr val="00B050"/>
              </a:solidFill>
              <a:latin typeface="Californian FB" panose="0207040306080B030204" pitchFamily="18" charset="0"/>
            </a:endParaRP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1</a:t>
            </a:fld>
            <a:endParaRPr lang="en-US"/>
          </a:p>
        </p:txBody>
      </p:sp>
    </p:spTree>
    <p:extLst>
      <p:ext uri="{BB962C8B-B14F-4D97-AF65-F5344CB8AC3E}">
        <p14:creationId xmlns:p14="http://schemas.microsoft.com/office/powerpoint/2010/main" val="2392796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43153"/>
            <a:ext cx="11121980" cy="1325563"/>
          </a:xfrm>
        </p:spPr>
        <p:txBody>
          <a:bodyPr/>
          <a:lstStyle/>
          <a:p>
            <a:r>
              <a:rPr lang="en-US" b="1" dirty="0">
                <a:solidFill>
                  <a:srgbClr val="3B62AF"/>
                </a:solidFill>
                <a:latin typeface="Arial" charset="0"/>
              </a:rPr>
              <a:t>Dijkstra's algorithm - Pseudocode</a:t>
            </a:r>
            <a:endParaRPr lang="en-US" dirty="0"/>
          </a:p>
        </p:txBody>
      </p:sp>
      <p:sp>
        <p:nvSpPr>
          <p:cNvPr id="3" name="Content Placeholder 2"/>
          <p:cNvSpPr>
            <a:spLocks noGrp="1"/>
          </p:cNvSpPr>
          <p:nvPr>
            <p:ph idx="1"/>
          </p:nvPr>
        </p:nvSpPr>
        <p:spPr>
          <a:xfrm>
            <a:off x="180304" y="1825624"/>
            <a:ext cx="11912958" cy="4871389"/>
          </a:xfrm>
        </p:spPr>
        <p:txBody>
          <a:bodyPr>
            <a:normAutofit fontScale="92500" lnSpcReduction="20000"/>
          </a:bodyPr>
          <a:lstStyle/>
          <a:p>
            <a:pPr marL="0" indent="0">
              <a:lnSpc>
                <a:spcPct val="95000"/>
              </a:lnSpc>
              <a:buNone/>
            </a:pPr>
            <a:r>
              <a:rPr lang="en-US" altLang="en-US" dirty="0" err="1">
                <a:solidFill>
                  <a:srgbClr val="674EA7"/>
                </a:solidFill>
                <a:latin typeface="Constantia" panose="02030602050306030303" pitchFamily="18" charset="0"/>
              </a:rPr>
              <a:t>dist</a:t>
            </a:r>
            <a:r>
              <a:rPr lang="en-US" altLang="en-US" dirty="0">
                <a:solidFill>
                  <a:srgbClr val="674EA7"/>
                </a:solidFill>
                <a:latin typeface="Constantia" panose="02030602050306030303" pitchFamily="18" charset="0"/>
              </a:rPr>
              <a:t>[s] ←0        			</a:t>
            </a:r>
            <a:r>
              <a:rPr lang="en-US" altLang="en-US" dirty="0">
                <a:solidFill>
                  <a:srgbClr val="C00000"/>
                </a:solidFill>
                <a:latin typeface="Constantia" panose="02030602050306030303" pitchFamily="18" charset="0"/>
              </a:rPr>
              <a:t>(distance to source vertex is zero)</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for  all </a:t>
            </a:r>
            <a:r>
              <a:rPr lang="en-US" altLang="en-US" dirty="0">
                <a:solidFill>
                  <a:srgbClr val="674EA7"/>
                </a:solidFill>
                <a:latin typeface="Constantia" panose="02030602050306030303" pitchFamily="18" charset="0"/>
              </a:rPr>
              <a:t>v ∈ V–{s}</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        do  </a:t>
            </a:r>
            <a:r>
              <a:rPr lang="en-US" altLang="en-US" dirty="0" err="1">
                <a:solidFill>
                  <a:srgbClr val="674EA7"/>
                </a:solidFill>
                <a:latin typeface="Constantia" panose="02030602050306030303" pitchFamily="18" charset="0"/>
              </a:rPr>
              <a:t>dist</a:t>
            </a:r>
            <a:r>
              <a:rPr lang="en-US" altLang="en-US" dirty="0">
                <a:solidFill>
                  <a:srgbClr val="674EA7"/>
                </a:solidFill>
                <a:latin typeface="Constantia" panose="02030602050306030303" pitchFamily="18" charset="0"/>
              </a:rPr>
              <a:t>[v] ←∞ 		</a:t>
            </a:r>
            <a:r>
              <a:rPr lang="en-US" altLang="en-US" dirty="0">
                <a:solidFill>
                  <a:srgbClr val="C00000"/>
                </a:solidFill>
                <a:latin typeface="Constantia" panose="02030602050306030303" pitchFamily="18" charset="0"/>
              </a:rPr>
              <a:t>(set all other distances to infinity)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674EA7"/>
                </a:solidFill>
                <a:latin typeface="Constantia" panose="02030602050306030303" pitchFamily="18" charset="0"/>
              </a:rPr>
              <a:t>S←∅ 				</a:t>
            </a:r>
            <a:r>
              <a:rPr lang="en-US" altLang="en-US" dirty="0">
                <a:solidFill>
                  <a:srgbClr val="C00000"/>
                </a:solidFill>
                <a:latin typeface="Constantia" panose="02030602050306030303" pitchFamily="18" charset="0"/>
              </a:rPr>
              <a:t>(S, the set of visited vertices is initially empty)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674EA7"/>
                </a:solidFill>
                <a:latin typeface="Constantia" panose="02030602050306030303" pitchFamily="18" charset="0"/>
              </a:rPr>
              <a:t>Q←V </a:t>
            </a:r>
            <a:r>
              <a:rPr lang="en-US" altLang="en-US" dirty="0">
                <a:solidFill>
                  <a:srgbClr val="C00000"/>
                </a:solidFill>
                <a:latin typeface="Constantia" panose="02030602050306030303" pitchFamily="18" charset="0"/>
              </a:rPr>
              <a:t> 				(Q, the queue initially contains all vertices) </a:t>
            </a:r>
            <a:r>
              <a:rPr lang="en-US" altLang="en-US" dirty="0">
                <a:solidFill>
                  <a:srgbClr val="674EA7"/>
                </a:solidFill>
                <a:latin typeface="Constantia" panose="02030602050306030303" pitchFamily="18" charset="0"/>
              </a:rPr>
              <a:t>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while </a:t>
            </a:r>
            <a:r>
              <a:rPr lang="en-US" altLang="en-US" dirty="0">
                <a:solidFill>
                  <a:srgbClr val="674EA7"/>
                </a:solidFill>
                <a:latin typeface="Constantia" panose="02030602050306030303" pitchFamily="18" charset="0"/>
              </a:rPr>
              <a:t>Q ≠∅ 			</a:t>
            </a:r>
            <a:r>
              <a:rPr lang="en-US" altLang="en-US" dirty="0">
                <a:solidFill>
                  <a:srgbClr val="C00000"/>
                </a:solidFill>
                <a:latin typeface="Constantia" panose="02030602050306030303" pitchFamily="18" charset="0"/>
              </a:rPr>
              <a:t>(while the queue is not empty)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do  </a:t>
            </a:r>
            <a:r>
              <a:rPr lang="en-US" altLang="en-US" dirty="0">
                <a:solidFill>
                  <a:srgbClr val="674EA7"/>
                </a:solidFill>
                <a:latin typeface="Constantia" panose="02030602050306030303" pitchFamily="18" charset="0"/>
              </a:rPr>
              <a:t> u ← </a:t>
            </a:r>
            <a:r>
              <a:rPr lang="en-US" altLang="en-US" dirty="0" err="1">
                <a:solidFill>
                  <a:srgbClr val="444444"/>
                </a:solidFill>
                <a:latin typeface="Constantia" panose="02030602050306030303" pitchFamily="18" charset="0"/>
              </a:rPr>
              <a:t>mindistance</a:t>
            </a:r>
            <a:r>
              <a:rPr lang="en-US" altLang="en-US" dirty="0">
                <a:solidFill>
                  <a:srgbClr val="674EA7"/>
                </a:solidFill>
                <a:latin typeface="Constantia" panose="02030602050306030303" pitchFamily="18" charset="0"/>
              </a:rPr>
              <a:t>(</a:t>
            </a:r>
            <a:r>
              <a:rPr lang="en-US" altLang="en-US" dirty="0" err="1">
                <a:solidFill>
                  <a:srgbClr val="674EA7"/>
                </a:solidFill>
                <a:latin typeface="Constantia" panose="02030602050306030303" pitchFamily="18" charset="0"/>
              </a:rPr>
              <a:t>Q,dist</a:t>
            </a:r>
            <a:r>
              <a:rPr lang="en-US" altLang="en-US" dirty="0">
                <a:solidFill>
                  <a:srgbClr val="674EA7"/>
                </a:solidFill>
                <a:latin typeface="Constantia" panose="02030602050306030303" pitchFamily="18" charset="0"/>
              </a:rPr>
              <a:t>)	</a:t>
            </a:r>
            <a:r>
              <a:rPr lang="en-US" altLang="en-US" dirty="0">
                <a:solidFill>
                  <a:srgbClr val="C00000"/>
                </a:solidFill>
                <a:latin typeface="Constantia" panose="02030602050306030303" pitchFamily="18" charset="0"/>
              </a:rPr>
              <a:t>(select the element of Q with the min. distance)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    </a:t>
            </a:r>
            <a:r>
              <a:rPr lang="en-US" altLang="en-US" dirty="0">
                <a:solidFill>
                  <a:srgbClr val="674EA7"/>
                </a:solidFill>
                <a:latin typeface="Constantia" panose="02030602050306030303" pitchFamily="18" charset="0"/>
              </a:rPr>
              <a:t>  S←S∪{u} 			</a:t>
            </a:r>
            <a:r>
              <a:rPr lang="en-US" altLang="en-US" dirty="0">
                <a:solidFill>
                  <a:srgbClr val="C00000"/>
                </a:solidFill>
                <a:latin typeface="Constantia" panose="02030602050306030303" pitchFamily="18" charset="0"/>
              </a:rPr>
              <a:t>(add u to list of visited vertices)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       for all </a:t>
            </a:r>
            <a:r>
              <a:rPr lang="en-US" altLang="en-US" dirty="0">
                <a:solidFill>
                  <a:srgbClr val="674EA7"/>
                </a:solidFill>
                <a:latin typeface="Constantia" panose="02030602050306030303" pitchFamily="18" charset="0"/>
              </a:rPr>
              <a:t>v ∈ neighbors[u]		</a:t>
            </a:r>
            <a:r>
              <a:rPr lang="en-US" altLang="en-US" dirty="0">
                <a:solidFill>
                  <a:srgbClr val="C00000"/>
                </a:solidFill>
                <a:latin typeface="Constantia" panose="02030602050306030303" pitchFamily="18" charset="0"/>
              </a:rPr>
              <a:t> </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              do  if   </a:t>
            </a:r>
            <a:r>
              <a:rPr lang="en-US" altLang="en-US" dirty="0" err="1">
                <a:solidFill>
                  <a:srgbClr val="674EA7"/>
                </a:solidFill>
                <a:latin typeface="Constantia" panose="02030602050306030303" pitchFamily="18" charset="0"/>
              </a:rPr>
              <a:t>dist</a:t>
            </a:r>
            <a:r>
              <a:rPr lang="en-US" altLang="en-US" dirty="0">
                <a:solidFill>
                  <a:srgbClr val="674EA7"/>
                </a:solidFill>
                <a:latin typeface="Constantia" panose="02030602050306030303" pitchFamily="18" charset="0"/>
              </a:rPr>
              <a:t>[v] &gt; </a:t>
            </a:r>
            <a:r>
              <a:rPr lang="en-US" altLang="en-US" dirty="0" err="1">
                <a:solidFill>
                  <a:srgbClr val="674EA7"/>
                </a:solidFill>
                <a:latin typeface="Constantia" panose="02030602050306030303" pitchFamily="18" charset="0"/>
              </a:rPr>
              <a:t>dist</a:t>
            </a:r>
            <a:r>
              <a:rPr lang="en-US" altLang="en-US" dirty="0">
                <a:solidFill>
                  <a:srgbClr val="674EA7"/>
                </a:solidFill>
                <a:latin typeface="Constantia" panose="02030602050306030303" pitchFamily="18" charset="0"/>
              </a:rPr>
              <a:t>[u] + w(u, v) 		</a:t>
            </a:r>
            <a:r>
              <a:rPr lang="en-US" altLang="en-US" dirty="0">
                <a:solidFill>
                  <a:srgbClr val="C00000"/>
                </a:solidFill>
                <a:latin typeface="Constantia" panose="02030602050306030303" pitchFamily="18" charset="0"/>
              </a:rPr>
              <a:t>(if new shortest path found)</a:t>
            </a:r>
            <a:r>
              <a:rPr lang="en-US" altLang="en-US" dirty="0">
                <a:solidFill>
                  <a:srgbClr val="444444"/>
                </a:solidFill>
                <a:latin typeface="Constantia" panose="02030602050306030303" pitchFamily="18" charset="0"/>
              </a:rPr>
              <a:t/>
            </a:r>
            <a:br>
              <a:rPr lang="en-US" altLang="en-US" dirty="0">
                <a:solidFill>
                  <a:srgbClr val="444444"/>
                </a:solidFill>
                <a:latin typeface="Constantia" panose="02030602050306030303" pitchFamily="18" charset="0"/>
              </a:rPr>
            </a:br>
            <a:r>
              <a:rPr lang="en-US" altLang="en-US" dirty="0">
                <a:solidFill>
                  <a:srgbClr val="444444"/>
                </a:solidFill>
                <a:latin typeface="Constantia" panose="02030602050306030303" pitchFamily="18" charset="0"/>
              </a:rPr>
              <a:t>                         then      </a:t>
            </a:r>
            <a:r>
              <a:rPr lang="en-US" altLang="en-US" dirty="0">
                <a:solidFill>
                  <a:srgbClr val="674EA7"/>
                </a:solidFill>
                <a:latin typeface="Constantia" panose="02030602050306030303" pitchFamily="18" charset="0"/>
              </a:rPr>
              <a:t>d[v] ←d[u] + w(u, v)	</a:t>
            </a:r>
            <a:r>
              <a:rPr lang="en-US" altLang="en-US" dirty="0">
                <a:solidFill>
                  <a:srgbClr val="C00000"/>
                </a:solidFill>
                <a:latin typeface="Constantia" panose="02030602050306030303" pitchFamily="18" charset="0"/>
              </a:rPr>
              <a:t>(set new value of shortest path)</a:t>
            </a:r>
          </a:p>
          <a:p>
            <a:pPr marL="0" indent="0">
              <a:lnSpc>
                <a:spcPct val="95000"/>
              </a:lnSpc>
              <a:buNone/>
            </a:pPr>
            <a:r>
              <a:rPr lang="en-US" altLang="en-US" dirty="0">
                <a:solidFill>
                  <a:srgbClr val="444444"/>
                </a:solidFill>
                <a:latin typeface="Constantia" panose="02030602050306030303" pitchFamily="18" charset="0"/>
              </a:rPr>
              <a:t>		</a:t>
            </a:r>
            <a:r>
              <a:rPr lang="en-US" altLang="en-US" dirty="0">
                <a:solidFill>
                  <a:srgbClr val="C00000"/>
                </a:solidFill>
                <a:latin typeface="Constantia" panose="02030602050306030303" pitchFamily="18" charset="0"/>
              </a:rPr>
              <a:t>(if desired, add </a:t>
            </a:r>
            <a:r>
              <a:rPr lang="en-US" altLang="en-US" dirty="0" err="1">
                <a:solidFill>
                  <a:srgbClr val="C00000"/>
                </a:solidFill>
                <a:latin typeface="Constantia" panose="02030602050306030303" pitchFamily="18" charset="0"/>
              </a:rPr>
              <a:t>traceback</a:t>
            </a:r>
            <a:r>
              <a:rPr lang="en-US" altLang="en-US" dirty="0">
                <a:solidFill>
                  <a:srgbClr val="C00000"/>
                </a:solidFill>
                <a:latin typeface="Constantia" panose="02030602050306030303" pitchFamily="18" charset="0"/>
              </a:rPr>
              <a:t> code)</a:t>
            </a:r>
            <a:endParaRPr lang="en-US" altLang="en-US" dirty="0">
              <a:solidFill>
                <a:srgbClr val="444444"/>
              </a:solidFill>
              <a:latin typeface="Constantia" panose="02030602050306030303" pitchFamily="18" charset="0"/>
            </a:endParaRPr>
          </a:p>
          <a:p>
            <a:pPr marL="0" indent="0">
              <a:lnSpc>
                <a:spcPct val="95000"/>
              </a:lnSpc>
              <a:buNone/>
            </a:pPr>
            <a:r>
              <a:rPr lang="en-US" altLang="en-US" dirty="0">
                <a:solidFill>
                  <a:srgbClr val="444444"/>
                </a:solidFill>
                <a:latin typeface="Constantia" panose="02030602050306030303" pitchFamily="18" charset="0"/>
              </a:rPr>
              <a:t>return </a:t>
            </a:r>
            <a:r>
              <a:rPr lang="en-US" altLang="en-US" dirty="0" err="1">
                <a:solidFill>
                  <a:srgbClr val="674EA7"/>
                </a:solidFill>
                <a:latin typeface="Constantia" panose="02030602050306030303" pitchFamily="18" charset="0"/>
              </a:rPr>
              <a:t>dist</a:t>
            </a:r>
            <a:endParaRPr lang="en-US" altLang="en-US" dirty="0">
              <a:solidFill>
                <a:srgbClr val="C00000"/>
              </a:solidFill>
              <a:latin typeface="Constantia" panose="02030602050306030303" pitchFamily="18" charset="0"/>
            </a:endParaRPr>
          </a:p>
          <a:p>
            <a:endParaRPr lang="en-US" dirty="0"/>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10</a:t>
            </a:fld>
            <a:endParaRPr lang="en-US"/>
          </a:p>
        </p:txBody>
      </p:sp>
    </p:spTree>
    <p:extLst>
      <p:ext uri="{BB962C8B-B14F-4D97-AF65-F5344CB8AC3E}">
        <p14:creationId xmlns:p14="http://schemas.microsoft.com/office/powerpoint/2010/main" val="1261900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a:t>
            </a:r>
            <a:r>
              <a:rPr lang="en-US" sz="3870" dirty="0" smtClean="0">
                <a:solidFill>
                  <a:srgbClr val="3B62AF"/>
                </a:solidFill>
                <a:latin typeface="Arial" charset="0"/>
              </a:rPr>
              <a:t> </a:t>
            </a:r>
            <a:r>
              <a:rPr lang="en-US" sz="3870" dirty="0">
                <a:solidFill>
                  <a:srgbClr val="3B62AF"/>
                </a:solidFill>
                <a:latin typeface="Arial" charset="0"/>
              </a:rPr>
              <a:t>Example</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299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11</a:t>
            </a:fld>
            <a:endParaRPr lang="en-US"/>
          </a:p>
        </p:txBody>
      </p:sp>
    </p:spTree>
    <p:extLst>
      <p:ext uri="{BB962C8B-B14F-4D97-AF65-F5344CB8AC3E}">
        <p14:creationId xmlns:p14="http://schemas.microsoft.com/office/powerpoint/2010/main" val="1562662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040" y="75438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12</a:t>
            </a:fld>
            <a:endParaRPr lang="en-US"/>
          </a:p>
        </p:txBody>
      </p:sp>
    </p:spTree>
    <p:extLst>
      <p:ext uri="{BB962C8B-B14F-4D97-AF65-F5344CB8AC3E}">
        <p14:creationId xmlns:p14="http://schemas.microsoft.com/office/powerpoint/2010/main" val="872225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13</a:t>
            </a:fld>
            <a:endParaRPr lang="en-US"/>
          </a:p>
        </p:txBody>
      </p:sp>
    </p:spTree>
    <p:extLst>
      <p:ext uri="{BB962C8B-B14F-4D97-AF65-F5344CB8AC3E}">
        <p14:creationId xmlns:p14="http://schemas.microsoft.com/office/powerpoint/2010/main" val="3270168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96012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14</a:t>
            </a:fld>
            <a:endParaRPr lang="en-US"/>
          </a:p>
        </p:txBody>
      </p:sp>
    </p:spTree>
    <p:extLst>
      <p:ext uri="{BB962C8B-B14F-4D97-AF65-F5344CB8AC3E}">
        <p14:creationId xmlns:p14="http://schemas.microsoft.com/office/powerpoint/2010/main" val="2701281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15</a:t>
            </a:fld>
            <a:endParaRPr lang="en-US"/>
          </a:p>
        </p:txBody>
      </p:sp>
    </p:spTree>
    <p:extLst>
      <p:ext uri="{BB962C8B-B14F-4D97-AF65-F5344CB8AC3E}">
        <p14:creationId xmlns:p14="http://schemas.microsoft.com/office/powerpoint/2010/main" val="3377780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16</a:t>
            </a:fld>
            <a:endParaRPr lang="en-US"/>
          </a:p>
        </p:txBody>
      </p:sp>
    </p:spTree>
    <p:extLst>
      <p:ext uri="{BB962C8B-B14F-4D97-AF65-F5344CB8AC3E}">
        <p14:creationId xmlns:p14="http://schemas.microsoft.com/office/powerpoint/2010/main" val="3999649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17</a:t>
            </a:fld>
            <a:endParaRPr lang="en-US"/>
          </a:p>
        </p:txBody>
      </p:sp>
    </p:spTree>
    <p:extLst>
      <p:ext uri="{BB962C8B-B14F-4D97-AF65-F5344CB8AC3E}">
        <p14:creationId xmlns:p14="http://schemas.microsoft.com/office/powerpoint/2010/main" val="3263206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95"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18</a:t>
            </a:fld>
            <a:endParaRPr lang="en-US"/>
          </a:p>
        </p:txBody>
      </p:sp>
    </p:spTree>
    <p:extLst>
      <p:ext uri="{BB962C8B-B14F-4D97-AF65-F5344CB8AC3E}">
        <p14:creationId xmlns:p14="http://schemas.microsoft.com/office/powerpoint/2010/main" val="3991405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19</a:t>
            </a:fld>
            <a:endParaRPr lang="en-US"/>
          </a:p>
        </p:txBody>
      </p:sp>
    </p:spTree>
    <p:extLst>
      <p:ext uri="{BB962C8B-B14F-4D97-AF65-F5344CB8AC3E}">
        <p14:creationId xmlns:p14="http://schemas.microsoft.com/office/powerpoint/2010/main" val="3439606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a:t>Components of Greedy Algorithm</a:t>
            </a:r>
            <a:endParaRPr lang="en-US" dirty="0"/>
          </a:p>
        </p:txBody>
      </p:sp>
      <p:sp>
        <p:nvSpPr>
          <p:cNvPr id="3" name="Content Placeholder 2"/>
          <p:cNvSpPr>
            <a:spLocks noGrp="1"/>
          </p:cNvSpPr>
          <p:nvPr>
            <p:ph idx="1"/>
          </p:nvPr>
        </p:nvSpPr>
        <p:spPr>
          <a:xfrm>
            <a:off x="0" y="1184856"/>
            <a:ext cx="12192000" cy="5673144"/>
          </a:xfrm>
        </p:spPr>
        <p:txBody>
          <a:bodyPr>
            <a:normAutofit/>
          </a:bodyPr>
          <a:lstStyle/>
          <a:p>
            <a:r>
              <a:rPr lang="en-US" dirty="0"/>
              <a:t>Greedy algorithms have the following five components:</a:t>
            </a:r>
          </a:p>
          <a:p>
            <a:r>
              <a:rPr lang="en-US" dirty="0" smtClean="0"/>
              <a:t> </a:t>
            </a:r>
            <a:r>
              <a:rPr lang="en-US" b="1" dirty="0">
                <a:solidFill>
                  <a:srgbClr val="C00000"/>
                </a:solidFill>
                <a:latin typeface="Californian FB" panose="0207040306080B030204" pitchFamily="18" charset="0"/>
              </a:rPr>
              <a:t>A candidate set</a:t>
            </a:r>
            <a:r>
              <a:rPr lang="en-US" dirty="0">
                <a:solidFill>
                  <a:srgbClr val="C00000"/>
                </a:solidFill>
                <a:latin typeface="Californian FB" panose="0207040306080B030204" pitchFamily="18" charset="0"/>
              </a:rPr>
              <a:t>: </a:t>
            </a:r>
            <a:r>
              <a:rPr lang="en-US" dirty="0"/>
              <a:t>A solution is created from this set.</a:t>
            </a:r>
          </a:p>
          <a:p>
            <a:r>
              <a:rPr lang="en-US" dirty="0" smtClean="0"/>
              <a:t> </a:t>
            </a:r>
            <a:r>
              <a:rPr lang="en-US" dirty="0">
                <a:solidFill>
                  <a:srgbClr val="C00000"/>
                </a:solidFill>
                <a:latin typeface="Californian FB" panose="0207040306080B030204" pitchFamily="18" charset="0"/>
              </a:rPr>
              <a:t>A selection function: </a:t>
            </a:r>
            <a:r>
              <a:rPr lang="en-US" dirty="0"/>
              <a:t>Used to choose the best candidate to be added to </a:t>
            </a:r>
            <a:r>
              <a:rPr lang="en-US" dirty="0" smtClean="0"/>
              <a:t>the solution</a:t>
            </a:r>
            <a:r>
              <a:rPr lang="en-US" dirty="0"/>
              <a:t>.</a:t>
            </a:r>
          </a:p>
          <a:p>
            <a:r>
              <a:rPr lang="en-US" b="1" dirty="0" smtClean="0">
                <a:solidFill>
                  <a:srgbClr val="C00000"/>
                </a:solidFill>
                <a:latin typeface="Californian FB" panose="0207040306080B030204" pitchFamily="18" charset="0"/>
              </a:rPr>
              <a:t>A </a:t>
            </a:r>
            <a:r>
              <a:rPr lang="en-US" b="1" dirty="0">
                <a:solidFill>
                  <a:srgbClr val="C00000"/>
                </a:solidFill>
                <a:latin typeface="Californian FB" panose="0207040306080B030204" pitchFamily="18" charset="0"/>
              </a:rPr>
              <a:t>feasibility function</a:t>
            </a:r>
            <a:r>
              <a:rPr lang="en-US" dirty="0">
                <a:solidFill>
                  <a:srgbClr val="C00000"/>
                </a:solidFill>
                <a:latin typeface="Californian FB" panose="0207040306080B030204" pitchFamily="18" charset="0"/>
              </a:rPr>
              <a:t>: </a:t>
            </a:r>
            <a:r>
              <a:rPr lang="en-US" dirty="0"/>
              <a:t>Used to determine whether a candidate can be used </a:t>
            </a:r>
            <a:r>
              <a:rPr lang="en-US" dirty="0" smtClean="0"/>
              <a:t>to contribute </a:t>
            </a:r>
            <a:r>
              <a:rPr lang="en-US" dirty="0"/>
              <a:t>to the solution.</a:t>
            </a:r>
          </a:p>
          <a:p>
            <a:r>
              <a:rPr lang="en-US" b="1" dirty="0" smtClean="0">
                <a:solidFill>
                  <a:srgbClr val="C00000"/>
                </a:solidFill>
                <a:latin typeface="Californian FB" panose="0207040306080B030204" pitchFamily="18" charset="0"/>
              </a:rPr>
              <a:t>An </a:t>
            </a:r>
            <a:r>
              <a:rPr lang="en-US" b="1" dirty="0">
                <a:solidFill>
                  <a:srgbClr val="C00000"/>
                </a:solidFill>
                <a:latin typeface="Californian FB" panose="0207040306080B030204" pitchFamily="18" charset="0"/>
              </a:rPr>
              <a:t>objective function</a:t>
            </a:r>
            <a:r>
              <a:rPr lang="en-US" dirty="0">
                <a:solidFill>
                  <a:srgbClr val="C00000"/>
                </a:solidFill>
                <a:latin typeface="Californian FB" panose="0207040306080B030204" pitchFamily="18" charset="0"/>
              </a:rPr>
              <a:t>: </a:t>
            </a:r>
            <a:r>
              <a:rPr lang="en-US" dirty="0"/>
              <a:t>Used to assign a value to a solution or a partial solution.</a:t>
            </a:r>
          </a:p>
          <a:p>
            <a:r>
              <a:rPr lang="en-US" b="1" dirty="0" smtClean="0">
                <a:solidFill>
                  <a:srgbClr val="C00000"/>
                </a:solidFill>
                <a:latin typeface="Californian FB" panose="0207040306080B030204" pitchFamily="18" charset="0"/>
              </a:rPr>
              <a:t>A </a:t>
            </a:r>
            <a:r>
              <a:rPr lang="en-US" b="1" dirty="0">
                <a:solidFill>
                  <a:srgbClr val="C00000"/>
                </a:solidFill>
                <a:latin typeface="Californian FB" panose="0207040306080B030204" pitchFamily="18" charset="0"/>
              </a:rPr>
              <a:t>solution function</a:t>
            </a:r>
            <a:r>
              <a:rPr lang="en-US" dirty="0">
                <a:solidFill>
                  <a:srgbClr val="C00000"/>
                </a:solidFill>
                <a:latin typeface="Californian FB" panose="0207040306080B030204" pitchFamily="18" charset="0"/>
              </a:rPr>
              <a:t>: </a:t>
            </a:r>
            <a:r>
              <a:rPr lang="en-US" dirty="0"/>
              <a:t>Used to indicate whether a complete solution has </a:t>
            </a:r>
            <a:r>
              <a:rPr lang="en-US" dirty="0" smtClean="0"/>
              <a:t>been reached</a:t>
            </a:r>
            <a:r>
              <a:rPr lang="en-US" dirty="0"/>
              <a:t>.</a:t>
            </a: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2</a:t>
            </a:fld>
            <a:endParaRPr lang="en-US"/>
          </a:p>
        </p:txBody>
      </p:sp>
    </p:spTree>
    <p:extLst>
      <p:ext uri="{BB962C8B-B14F-4D97-AF65-F5344CB8AC3E}">
        <p14:creationId xmlns:p14="http://schemas.microsoft.com/office/powerpoint/2010/main" val="1388586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dirty="0">
                <a:solidFill>
                  <a:srgbClr val="3B62AF"/>
                </a:solidFill>
                <a:latin typeface="Arial" charset="0"/>
              </a:rPr>
              <a:t>Dijkstra  Example</a:t>
            </a: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20</a:t>
            </a:fld>
            <a:endParaRPr lang="en-US"/>
          </a:p>
        </p:txBody>
      </p:sp>
    </p:spTree>
    <p:extLst>
      <p:ext uri="{BB962C8B-B14F-4D97-AF65-F5344CB8AC3E}">
        <p14:creationId xmlns:p14="http://schemas.microsoft.com/office/powerpoint/2010/main" val="571723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746885" y="274320"/>
            <a:ext cx="8698230" cy="822960"/>
          </a:xfrm>
        </p:spPr>
        <p:txBody>
          <a:bodyPr vert="horz" lIns="0" tIns="0" rIns="0" bIns="0" rtlCol="0" anchor="t">
            <a:normAutofit/>
          </a:bodyPr>
          <a:lstStyle/>
          <a:p>
            <a:pPr>
              <a:lnSpc>
                <a:spcPct val="95000"/>
              </a:lnSpc>
              <a:defRPr/>
            </a:pPr>
            <a:r>
              <a:rPr lang="en-US" sz="3870">
                <a:solidFill>
                  <a:srgbClr val="3B62AF"/>
                </a:solidFill>
                <a:latin typeface="Arial" charset="0"/>
              </a:rPr>
              <a:t>Implementations and Running Times    </a:t>
            </a:r>
          </a:p>
        </p:txBody>
      </p:sp>
      <p:sp>
        <p:nvSpPr>
          <p:cNvPr id="24579" name="Rectangle 2"/>
          <p:cNvSpPr>
            <a:spLocks noGrp="1" noChangeArrowheads="1"/>
          </p:cNvSpPr>
          <p:nvPr>
            <p:ph sz="quarter" idx="1"/>
          </p:nvPr>
        </p:nvSpPr>
        <p:spPr>
          <a:xfrm>
            <a:off x="940158" y="1291590"/>
            <a:ext cx="11037194" cy="5064760"/>
          </a:xfrm>
        </p:spPr>
        <p:txBody>
          <a:bodyPr vert="horz" lIns="0" tIns="0" rIns="0" bIns="0" rtlCol="0">
            <a:normAutofit/>
          </a:bodyPr>
          <a:lstStyle/>
          <a:p>
            <a:pPr marL="0" indent="0">
              <a:lnSpc>
                <a:spcPct val="95000"/>
              </a:lnSpc>
              <a:spcBef>
                <a:spcPct val="0"/>
              </a:spcBef>
              <a:buNone/>
            </a:pPr>
            <a:r>
              <a:rPr lang="en-US" altLang="en-US" dirty="0" smtClean="0">
                <a:solidFill>
                  <a:srgbClr val="444444"/>
                </a:solidFill>
                <a:latin typeface="Times New Roman" panose="02020603050405020304" pitchFamily="18" charset="0"/>
                <a:cs typeface="Times New Roman" panose="02020603050405020304" pitchFamily="18" charset="0"/>
              </a:rPr>
              <a:t>The simplest implementation is to store vertices in an array or linked list. This will produce a running time of </a:t>
            </a:r>
            <a:endParaRPr lang="en-US" altLang="en-US" dirty="0" smtClean="0">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smtClean="0">
                <a:solidFill>
                  <a:srgbClr val="444444"/>
                </a:solidFill>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smtClean="0">
                <a:solidFill>
                  <a:srgbClr val="444444"/>
                </a:solidFill>
                <a:latin typeface="Times New Roman" panose="02020603050405020304" pitchFamily="18" charset="0"/>
                <a:cs typeface="Times New Roman" panose="02020603050405020304" pitchFamily="18" charset="0"/>
              </a:rPr>
              <a:t>O(|V|^2 + |E|)</a:t>
            </a:r>
            <a:endParaRPr lang="en-US" altLang="en-US" dirty="0" smtClean="0">
              <a:latin typeface="Times New Roman" panose="02020603050405020304" pitchFamily="18" charset="0"/>
              <a:cs typeface="Times New Roman" panose="02020603050405020304" pitchFamily="18" charset="0"/>
            </a:endParaRPr>
          </a:p>
          <a:p>
            <a:pPr marL="0" indent="0">
              <a:lnSpc>
                <a:spcPct val="95000"/>
              </a:lnSpc>
              <a:spcBef>
                <a:spcPct val="0"/>
              </a:spcBef>
              <a:buNone/>
            </a:pPr>
            <a:endParaRPr lang="en-US" altLang="en-US" dirty="0" smtClean="0">
              <a:solidFill>
                <a:srgbClr val="444444"/>
              </a:solidFill>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smtClean="0">
                <a:solidFill>
                  <a:srgbClr val="444444"/>
                </a:solidFill>
                <a:latin typeface="Times New Roman" panose="02020603050405020304" pitchFamily="18" charset="0"/>
                <a:cs typeface="Times New Roman" panose="02020603050405020304" pitchFamily="18" charset="0"/>
              </a:rPr>
              <a:t>For sparse graphs, or graphs with very few edges and many nodes, it can be implemented more efficiently storing the graph in an adjacency list using a binary heap or priority queue. This will produce a running time of</a:t>
            </a:r>
            <a:endParaRPr lang="en-US" altLang="en-US" dirty="0" smtClean="0">
              <a:latin typeface="Times New Roman" panose="02020603050405020304" pitchFamily="18" charset="0"/>
              <a:cs typeface="Times New Roman" panose="02020603050405020304" pitchFamily="18" charset="0"/>
            </a:endParaRPr>
          </a:p>
          <a:p>
            <a:pPr marL="0" indent="0">
              <a:lnSpc>
                <a:spcPct val="95000"/>
              </a:lnSpc>
              <a:spcBef>
                <a:spcPct val="0"/>
              </a:spcBef>
              <a:buNone/>
            </a:pPr>
            <a:endParaRPr lang="en-US" altLang="en-US" dirty="0" smtClean="0">
              <a:solidFill>
                <a:srgbClr val="444444"/>
              </a:solidFill>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i="1" dirty="0" smtClean="0">
                <a:solidFill>
                  <a:srgbClr val="444444"/>
                </a:solidFill>
                <a:latin typeface="Times New Roman" panose="02020603050405020304" pitchFamily="18" charset="0"/>
                <a:cs typeface="Times New Roman" panose="02020603050405020304" pitchFamily="18" charset="0"/>
              </a:rPr>
              <a:t>O</a:t>
            </a:r>
            <a:r>
              <a:rPr lang="en-US" altLang="en-US" dirty="0" smtClean="0">
                <a:solidFill>
                  <a:srgbClr val="444444"/>
                </a:solidFill>
                <a:latin typeface="Times New Roman" panose="02020603050405020304" pitchFamily="18" charset="0"/>
                <a:cs typeface="Times New Roman" panose="02020603050405020304" pitchFamily="18" charset="0"/>
              </a:rPr>
              <a:t>((|</a:t>
            </a:r>
            <a:r>
              <a:rPr lang="en-US" altLang="en-US" i="1" dirty="0" smtClean="0">
                <a:solidFill>
                  <a:srgbClr val="444444"/>
                </a:solidFill>
                <a:latin typeface="Times New Roman" panose="02020603050405020304" pitchFamily="18" charset="0"/>
                <a:cs typeface="Times New Roman" panose="02020603050405020304" pitchFamily="18" charset="0"/>
              </a:rPr>
              <a:t>E</a:t>
            </a:r>
            <a:r>
              <a:rPr lang="en-US" altLang="en-US" dirty="0" smtClean="0">
                <a:solidFill>
                  <a:srgbClr val="444444"/>
                </a:solidFill>
                <a:latin typeface="Times New Roman" panose="02020603050405020304" pitchFamily="18" charset="0"/>
                <a:cs typeface="Times New Roman" panose="02020603050405020304" pitchFamily="18" charset="0"/>
              </a:rPr>
              <a:t>|+|</a:t>
            </a:r>
            <a:r>
              <a:rPr lang="en-US" altLang="en-US" i="1" dirty="0" smtClean="0">
                <a:solidFill>
                  <a:srgbClr val="444444"/>
                </a:solidFill>
                <a:latin typeface="Times New Roman" panose="02020603050405020304" pitchFamily="18" charset="0"/>
                <a:cs typeface="Times New Roman" panose="02020603050405020304" pitchFamily="18" charset="0"/>
              </a:rPr>
              <a:t>V</a:t>
            </a:r>
            <a:r>
              <a:rPr lang="en-US" altLang="en-US" dirty="0" smtClean="0">
                <a:solidFill>
                  <a:srgbClr val="444444"/>
                </a:solidFill>
                <a:latin typeface="Times New Roman" panose="02020603050405020304" pitchFamily="18" charset="0"/>
                <a:cs typeface="Times New Roman" panose="02020603050405020304" pitchFamily="18" charset="0"/>
              </a:rPr>
              <a:t>|) log |</a:t>
            </a:r>
            <a:r>
              <a:rPr lang="en-US" altLang="en-US" i="1" dirty="0" smtClean="0">
                <a:solidFill>
                  <a:srgbClr val="444444"/>
                </a:solidFill>
                <a:latin typeface="Times New Roman" panose="02020603050405020304" pitchFamily="18" charset="0"/>
                <a:cs typeface="Times New Roman" panose="02020603050405020304" pitchFamily="18" charset="0"/>
              </a:rPr>
              <a:t>V</a:t>
            </a:r>
            <a:r>
              <a:rPr lang="en-US" altLang="en-US" dirty="0" smtClean="0">
                <a:solidFill>
                  <a:srgbClr val="444444"/>
                </a:solidFill>
                <a:latin typeface="Times New Roman" panose="02020603050405020304" pitchFamily="18" charset="0"/>
                <a:cs typeface="Times New Roman" panose="02020603050405020304" pitchFamily="18" charset="0"/>
              </a:rPr>
              <a:t>|)</a:t>
            </a: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21</a:t>
            </a:fld>
            <a:endParaRPr lang="en-US"/>
          </a:p>
        </p:txBody>
      </p:sp>
    </p:spTree>
    <p:extLst>
      <p:ext uri="{BB962C8B-B14F-4D97-AF65-F5344CB8AC3E}">
        <p14:creationId xmlns:p14="http://schemas.microsoft.com/office/powerpoint/2010/main" val="3487271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79651" y="1557338"/>
            <a:ext cx="7599363" cy="963612"/>
          </a:xfrm>
          <a:prstGeom prst="rect">
            <a:avLst/>
          </a:prstGeom>
          <a:noFill/>
          <a:ln w="57150" cmpd="thickThin">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95793" tIns="47896" rIns="95793" bIns="47896"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None/>
            </a:pPr>
            <a:r>
              <a:rPr lang="en-GB" altLang="en-US" sz="2400" b="1" dirty="0">
                <a:solidFill>
                  <a:schemeClr val="tx2"/>
                </a:solidFill>
                <a:latin typeface="Verdana" panose="020B0604030504040204" pitchFamily="34" charset="0"/>
              </a:rPr>
              <a:t>Minimum spanning </a:t>
            </a:r>
            <a:r>
              <a:rPr lang="en-GB" altLang="en-US" sz="2400" b="1" dirty="0" smtClean="0">
                <a:solidFill>
                  <a:schemeClr val="tx2"/>
                </a:solidFill>
                <a:latin typeface="Verdana" panose="020B0604030504040204" pitchFamily="34" charset="0"/>
              </a:rPr>
              <a:t>trees   </a:t>
            </a:r>
            <a:r>
              <a:rPr lang="en-US" sz="2400" i="1" dirty="0">
                <a:solidFill>
                  <a:srgbClr val="C00000"/>
                </a:solidFill>
                <a:latin typeface="Californian FB" panose="0207040306080B030204" pitchFamily="18" charset="0"/>
              </a:rPr>
              <a:t>Prim’s /</a:t>
            </a:r>
            <a:r>
              <a:rPr lang="en-US" sz="2400" i="1" dirty="0" err="1">
                <a:solidFill>
                  <a:srgbClr val="C00000"/>
                </a:solidFill>
                <a:latin typeface="Californian FB" panose="0207040306080B030204" pitchFamily="18" charset="0"/>
              </a:rPr>
              <a:t>Kruskal’s</a:t>
            </a:r>
            <a:r>
              <a:rPr lang="en-US" sz="2400" i="1" dirty="0">
                <a:solidFill>
                  <a:srgbClr val="C00000"/>
                </a:solidFill>
                <a:latin typeface="Californian FB" panose="0207040306080B030204" pitchFamily="18" charset="0"/>
              </a:rPr>
              <a:t> algorithm</a:t>
            </a:r>
            <a:endParaRPr lang="en-GB" altLang="en-US" sz="2400" b="1" dirty="0">
              <a:solidFill>
                <a:schemeClr val="tx2"/>
              </a:solidFill>
              <a:latin typeface="Verdana" panose="020B0604030504040204" pitchFamily="34" charset="0"/>
            </a:endParaRP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22</a:t>
            </a:fld>
            <a:endParaRPr lang="en-US"/>
          </a:p>
        </p:txBody>
      </p:sp>
    </p:spTree>
    <p:extLst>
      <p:ext uri="{BB962C8B-B14F-4D97-AF65-F5344CB8AC3E}">
        <p14:creationId xmlns:p14="http://schemas.microsoft.com/office/powerpoint/2010/main" val="2769591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86001" y="457201"/>
            <a:ext cx="7599363" cy="963613"/>
          </a:xfrm>
          <a:prstGeom prst="rect">
            <a:avLst/>
          </a:prstGeom>
          <a:noFill/>
          <a:ln w="57150" cmpd="thickThin">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95793" tIns="47896" rIns="95793" bIns="47896"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GB" altLang="en-US" sz="2400" b="1" dirty="0" smtClean="0">
                <a:solidFill>
                  <a:schemeClr val="tx2"/>
                </a:solidFill>
                <a:latin typeface="Verdana" panose="020B0604030504040204" pitchFamily="34" charset="0"/>
              </a:rPr>
              <a:t>Minimum Connector Algorithms</a:t>
            </a:r>
            <a:endParaRPr lang="en-GB" altLang="en-US" sz="2400" b="1" dirty="0">
              <a:solidFill>
                <a:schemeClr val="tx2"/>
              </a:solidFill>
              <a:latin typeface="Verdana" panose="020B0604030504040204" pitchFamily="34" charset="0"/>
            </a:endParaRPr>
          </a:p>
        </p:txBody>
      </p:sp>
      <p:sp>
        <p:nvSpPr>
          <p:cNvPr id="22531" name="Text Box 3"/>
          <p:cNvSpPr txBox="1">
            <a:spLocks noChangeArrowheads="1"/>
          </p:cNvSpPr>
          <p:nvPr/>
        </p:nvSpPr>
        <p:spPr bwMode="auto">
          <a:xfrm>
            <a:off x="1828800" y="1752600"/>
            <a:ext cx="4122738" cy="462915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94284" tIns="37714" rIns="94284" bIns="37714"/>
          <a:lstStyle>
            <a:lvl1pPr marL="479425" indent="-479425" defTabSz="957263">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defTabSz="957263">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957263">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957263">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957263">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b="1"/>
              <a:t>Kruskal’s algorithm</a:t>
            </a:r>
          </a:p>
          <a:p>
            <a:pPr>
              <a:spcBef>
                <a:spcPct val="0"/>
              </a:spcBef>
              <a:buFontTx/>
              <a:buNone/>
            </a:pPr>
            <a:endParaRPr lang="en-US" altLang="en-US" sz="1800" b="1"/>
          </a:p>
          <a:p>
            <a:pPr>
              <a:spcBef>
                <a:spcPct val="0"/>
              </a:spcBef>
              <a:buFont typeface="Verdana" panose="020B0604030504040204" pitchFamily="34" charset="0"/>
              <a:buAutoNum type="arabicPeriod"/>
            </a:pPr>
            <a:r>
              <a:rPr lang="en-US" altLang="en-US" sz="2000"/>
              <a:t>Select the shortest edge in a network</a:t>
            </a:r>
          </a:p>
          <a:p>
            <a:pPr>
              <a:spcBef>
                <a:spcPct val="0"/>
              </a:spcBef>
              <a:buFont typeface="Verdana" panose="020B0604030504040204" pitchFamily="34" charset="0"/>
              <a:buAutoNum type="arabicPeriod"/>
            </a:pPr>
            <a:endParaRPr lang="en-US" altLang="en-US" sz="2000"/>
          </a:p>
          <a:p>
            <a:pPr>
              <a:spcBef>
                <a:spcPct val="0"/>
              </a:spcBef>
              <a:buFont typeface="Verdana" panose="020B0604030504040204" pitchFamily="34" charset="0"/>
              <a:buAutoNum type="arabicPeriod"/>
            </a:pPr>
            <a:r>
              <a:rPr lang="en-US" altLang="en-US" sz="2000"/>
              <a:t>Select the next shortest edge which does not create a cycle</a:t>
            </a:r>
          </a:p>
          <a:p>
            <a:pPr>
              <a:spcBef>
                <a:spcPct val="0"/>
              </a:spcBef>
              <a:buFont typeface="Verdana" panose="020B0604030504040204" pitchFamily="34" charset="0"/>
              <a:buAutoNum type="arabicPeriod"/>
            </a:pPr>
            <a:endParaRPr lang="en-US" altLang="en-US" sz="2000"/>
          </a:p>
          <a:p>
            <a:pPr>
              <a:spcBef>
                <a:spcPct val="0"/>
              </a:spcBef>
              <a:buFont typeface="Times New Roman" panose="02020603050405020304" pitchFamily="18" charset="0"/>
              <a:buAutoNum type="arabicPeriod"/>
            </a:pPr>
            <a:r>
              <a:rPr lang="en-US" altLang="en-US" sz="2000"/>
              <a:t>Repeat step 2 until all vertices have been connected</a:t>
            </a:r>
          </a:p>
        </p:txBody>
      </p:sp>
      <p:sp>
        <p:nvSpPr>
          <p:cNvPr id="22532" name="Text Box 4"/>
          <p:cNvSpPr txBox="1">
            <a:spLocks noChangeArrowheads="1"/>
          </p:cNvSpPr>
          <p:nvPr/>
        </p:nvSpPr>
        <p:spPr bwMode="auto">
          <a:xfrm>
            <a:off x="6096000" y="1752600"/>
            <a:ext cx="4019550" cy="462915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94284" tIns="37714" rIns="94284" bIns="37714"/>
          <a:lstStyle>
            <a:lvl1pPr marL="479425" indent="-479425" defTabSz="957263">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defTabSz="957263">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957263">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957263">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957263">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95726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b="1"/>
              <a:t>Prim’s algorithm</a:t>
            </a:r>
          </a:p>
          <a:p>
            <a:pPr>
              <a:spcBef>
                <a:spcPct val="0"/>
              </a:spcBef>
              <a:buFontTx/>
              <a:buNone/>
            </a:pPr>
            <a:endParaRPr lang="en-US" altLang="en-US" sz="1800" b="1"/>
          </a:p>
          <a:p>
            <a:pPr>
              <a:spcBef>
                <a:spcPct val="0"/>
              </a:spcBef>
              <a:buFont typeface="Verdana" panose="020B0604030504040204" pitchFamily="34" charset="0"/>
              <a:buAutoNum type="arabicPeriod"/>
            </a:pPr>
            <a:r>
              <a:rPr lang="en-US" altLang="en-US" sz="2000"/>
              <a:t>Select any vertex</a:t>
            </a:r>
          </a:p>
          <a:p>
            <a:pPr>
              <a:spcBef>
                <a:spcPct val="0"/>
              </a:spcBef>
              <a:buFont typeface="Verdana" panose="020B0604030504040204" pitchFamily="34" charset="0"/>
              <a:buAutoNum type="arabicPeriod"/>
            </a:pPr>
            <a:endParaRPr lang="en-US" altLang="en-US" sz="2000"/>
          </a:p>
          <a:p>
            <a:pPr>
              <a:spcBef>
                <a:spcPct val="0"/>
              </a:spcBef>
              <a:buFont typeface="Verdana" panose="020B0604030504040204" pitchFamily="34" charset="0"/>
              <a:buAutoNum type="arabicPeriod"/>
            </a:pPr>
            <a:r>
              <a:rPr lang="en-US" altLang="en-US" sz="2000"/>
              <a:t>Select the shortest edge connected to that vertex</a:t>
            </a:r>
          </a:p>
          <a:p>
            <a:pPr>
              <a:spcBef>
                <a:spcPct val="0"/>
              </a:spcBef>
              <a:buFont typeface="Verdana" panose="020B0604030504040204" pitchFamily="34" charset="0"/>
              <a:buAutoNum type="arabicPeriod"/>
            </a:pPr>
            <a:endParaRPr lang="en-US" altLang="en-US" sz="2000"/>
          </a:p>
          <a:p>
            <a:pPr>
              <a:spcBef>
                <a:spcPct val="0"/>
              </a:spcBef>
              <a:buFont typeface="Verdana" panose="020B0604030504040204" pitchFamily="34" charset="0"/>
              <a:buAutoNum type="arabicPeriod"/>
            </a:pPr>
            <a:r>
              <a:rPr lang="en-US" altLang="en-US" sz="2000"/>
              <a:t>Select the shortest edge connected to any vertex already connected</a:t>
            </a:r>
          </a:p>
          <a:p>
            <a:pPr>
              <a:spcBef>
                <a:spcPct val="0"/>
              </a:spcBef>
              <a:buFont typeface="Verdana" panose="020B0604030504040204" pitchFamily="34" charset="0"/>
              <a:buAutoNum type="arabicPeriod"/>
            </a:pPr>
            <a:endParaRPr lang="en-US" altLang="en-US" sz="2000"/>
          </a:p>
          <a:p>
            <a:pPr>
              <a:spcBef>
                <a:spcPct val="0"/>
              </a:spcBef>
              <a:buFont typeface="Verdana" panose="020B0604030504040204" pitchFamily="34" charset="0"/>
              <a:buAutoNum type="arabicPeriod"/>
            </a:pPr>
            <a:r>
              <a:rPr lang="en-US" altLang="en-US" sz="2000"/>
              <a:t>Repeat step 3 until all vertices have been connected</a:t>
            </a: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23</a:t>
            </a:fld>
            <a:endParaRPr lang="en-US"/>
          </a:p>
        </p:txBody>
      </p:sp>
    </p:spTree>
    <p:extLst>
      <p:ext uri="{BB962C8B-B14F-4D97-AF65-F5344CB8AC3E}">
        <p14:creationId xmlns:p14="http://schemas.microsoft.com/office/powerpoint/2010/main" val="2182297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2000" fill="hold"/>
                                        <p:tgtEl>
                                          <p:spTgt spid="22531"/>
                                        </p:tgtEl>
                                        <p:attrNameLst>
                                          <p:attrName>ppt_x</p:attrName>
                                        </p:attrNameLst>
                                      </p:cBhvr>
                                      <p:tavLst>
                                        <p:tav tm="0">
                                          <p:val>
                                            <p:strVal val="0-#ppt_w/2"/>
                                          </p:val>
                                        </p:tav>
                                        <p:tav tm="100000">
                                          <p:val>
                                            <p:strVal val="#ppt_x"/>
                                          </p:val>
                                        </p:tav>
                                      </p:tavLst>
                                    </p:anim>
                                    <p:anim calcmode="lin" valueType="num">
                                      <p:cBhvr additive="base">
                                        <p:cTn id="8" dur="20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2"/>
                                        </p:tgtEl>
                                        <p:attrNameLst>
                                          <p:attrName>style.visibility</p:attrName>
                                        </p:attrNameLst>
                                      </p:cBhvr>
                                      <p:to>
                                        <p:strVal val="visible"/>
                                      </p:to>
                                    </p:set>
                                    <p:anim calcmode="lin" valueType="num">
                                      <p:cBhvr additive="base">
                                        <p:cTn id="13" dur="2000" fill="hold"/>
                                        <p:tgtEl>
                                          <p:spTgt spid="22532"/>
                                        </p:tgtEl>
                                        <p:attrNameLst>
                                          <p:attrName>ppt_x</p:attrName>
                                        </p:attrNameLst>
                                      </p:cBhvr>
                                      <p:tavLst>
                                        <p:tav tm="0">
                                          <p:val>
                                            <p:strVal val="1+#ppt_w/2"/>
                                          </p:val>
                                        </p:tav>
                                        <p:tav tm="100000">
                                          <p:val>
                                            <p:strVal val="#ppt_x"/>
                                          </p:val>
                                        </p:tav>
                                      </p:tavLst>
                                    </p:anim>
                                    <p:anim calcmode="lin" valueType="num">
                                      <p:cBhvr additive="base">
                                        <p:cTn id="14" dur="2000" fill="hold"/>
                                        <p:tgtEl>
                                          <p:spTgt spid="22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autoUpdateAnimBg="0"/>
      <p:bldP spid="2253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8213" y="765175"/>
            <a:ext cx="7772400" cy="1143000"/>
          </a:xfrm>
        </p:spPr>
        <p:txBody>
          <a:bodyPr/>
          <a:lstStyle/>
          <a:p>
            <a:pPr algn="l" eaLnBrk="1" hangingPunct="1"/>
            <a:r>
              <a:rPr lang="en-GB" altLang="en-US" sz="2000" dirty="0"/>
              <a:t>A cable company want to connect </a:t>
            </a:r>
            <a:r>
              <a:rPr lang="en-GB" altLang="en-US" sz="2000"/>
              <a:t>five </a:t>
            </a:r>
            <a:r>
              <a:rPr lang="en-GB" altLang="en-US" sz="2000" smtClean="0"/>
              <a:t>city  </a:t>
            </a:r>
            <a:r>
              <a:rPr lang="en-GB" altLang="en-US" sz="2000" dirty="0"/>
              <a:t>to their network     which currently extends to the market town of Dilla. What is the minimum length of cable needed?</a:t>
            </a:r>
            <a:endParaRPr lang="en-US" altLang="en-US" sz="2000" dirty="0"/>
          </a:p>
        </p:txBody>
      </p:sp>
      <p:sp>
        <p:nvSpPr>
          <p:cNvPr id="5123" name="Rectangle 3"/>
          <p:cNvSpPr>
            <a:spLocks noGrp="1" noChangeArrowheads="1"/>
          </p:cNvSpPr>
          <p:nvPr>
            <p:ph type="body" idx="1"/>
          </p:nvPr>
        </p:nvSpPr>
        <p:spPr>
          <a:xfrm>
            <a:off x="838200" y="1825624"/>
            <a:ext cx="10515600" cy="4754563"/>
          </a:xfrm>
        </p:spPr>
        <p:txBody>
          <a:bodyPr/>
          <a:lstStyle/>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US" altLang="en-US" dirty="0" smtClean="0"/>
          </a:p>
        </p:txBody>
      </p:sp>
      <p:grpSp>
        <p:nvGrpSpPr>
          <p:cNvPr id="2" name="Group 32"/>
          <p:cNvGrpSpPr>
            <a:grpSpLocks/>
          </p:cNvGrpSpPr>
          <p:nvPr/>
        </p:nvGrpSpPr>
        <p:grpSpPr bwMode="auto">
          <a:xfrm>
            <a:off x="2208214" y="1989138"/>
            <a:ext cx="7067549" cy="4591050"/>
            <a:chOff x="431" y="1253"/>
            <a:chExt cx="4452" cy="2892"/>
          </a:xfrm>
        </p:grpSpPr>
        <p:sp>
          <p:nvSpPr>
            <p:cNvPr id="5126" name="Line 5"/>
            <p:cNvSpPr>
              <a:spLocks noChangeShapeType="1"/>
            </p:cNvSpPr>
            <p:nvPr/>
          </p:nvSpPr>
          <p:spPr bwMode="auto">
            <a:xfrm flipV="1">
              <a:off x="1081" y="1541"/>
              <a:ext cx="816" cy="110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5127" name="Line 6"/>
            <p:cNvSpPr>
              <a:spLocks noChangeShapeType="1"/>
            </p:cNvSpPr>
            <p:nvPr/>
          </p:nvSpPr>
          <p:spPr bwMode="auto">
            <a:xfrm>
              <a:off x="1897" y="1541"/>
              <a:ext cx="1344"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5128" name="Line 7"/>
            <p:cNvSpPr>
              <a:spLocks noChangeShapeType="1"/>
            </p:cNvSpPr>
            <p:nvPr/>
          </p:nvSpPr>
          <p:spPr bwMode="auto">
            <a:xfrm>
              <a:off x="3241"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5129" name="Line 8"/>
            <p:cNvSpPr>
              <a:spLocks noChangeShapeType="1"/>
            </p:cNvSpPr>
            <p:nvPr/>
          </p:nvSpPr>
          <p:spPr bwMode="auto">
            <a:xfrm>
              <a:off x="1081" y="2645"/>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Line 9"/>
            <p:cNvSpPr>
              <a:spLocks noChangeShapeType="1"/>
            </p:cNvSpPr>
            <p:nvPr/>
          </p:nvSpPr>
          <p:spPr bwMode="auto">
            <a:xfrm>
              <a:off x="2617" y="2645"/>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Line 10"/>
            <p:cNvSpPr>
              <a:spLocks noChangeShapeType="1"/>
            </p:cNvSpPr>
            <p:nvPr/>
          </p:nvSpPr>
          <p:spPr bwMode="auto">
            <a:xfrm>
              <a:off x="1897"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5132" name="Line 11"/>
            <p:cNvSpPr>
              <a:spLocks noChangeShapeType="1"/>
            </p:cNvSpPr>
            <p:nvPr/>
          </p:nvSpPr>
          <p:spPr bwMode="auto">
            <a:xfrm flipV="1">
              <a:off x="2617" y="1541"/>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Line 12"/>
            <p:cNvSpPr>
              <a:spLocks noChangeShapeType="1"/>
            </p:cNvSpPr>
            <p:nvPr/>
          </p:nvSpPr>
          <p:spPr bwMode="auto">
            <a:xfrm>
              <a:off x="1081" y="2645"/>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Line 13"/>
            <p:cNvSpPr>
              <a:spLocks noChangeShapeType="1"/>
            </p:cNvSpPr>
            <p:nvPr/>
          </p:nvSpPr>
          <p:spPr bwMode="auto">
            <a:xfrm flipV="1">
              <a:off x="2425" y="2645"/>
              <a:ext cx="192" cy="1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5135" name="Line 14"/>
            <p:cNvSpPr>
              <a:spLocks noChangeShapeType="1"/>
            </p:cNvSpPr>
            <p:nvPr/>
          </p:nvSpPr>
          <p:spPr bwMode="auto">
            <a:xfrm flipV="1">
              <a:off x="2425" y="2645"/>
              <a:ext cx="1536" cy="1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5136" name="Text Box 15"/>
            <p:cNvSpPr txBox="1">
              <a:spLocks noChangeArrowheads="1"/>
            </p:cNvSpPr>
            <p:nvPr/>
          </p:nvSpPr>
          <p:spPr bwMode="auto">
            <a:xfrm>
              <a:off x="431" y="2568"/>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dirty="0" smtClean="0"/>
                <a:t>Dilla</a:t>
              </a:r>
              <a:endParaRPr lang="en-GB" altLang="en-US" sz="2000" dirty="0"/>
            </a:p>
          </p:txBody>
        </p:sp>
        <p:sp>
          <p:nvSpPr>
            <p:cNvPr id="5137" name="Text Box 16"/>
            <p:cNvSpPr txBox="1">
              <a:spLocks noChangeArrowheads="1"/>
            </p:cNvSpPr>
            <p:nvPr/>
          </p:nvSpPr>
          <p:spPr bwMode="auto">
            <a:xfrm>
              <a:off x="2562" y="2614"/>
              <a:ext cx="7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dirty="0" smtClean="0"/>
                <a:t>Hawasa</a:t>
              </a:r>
              <a:endParaRPr lang="en-GB" altLang="en-US" sz="2000" dirty="0"/>
            </a:p>
          </p:txBody>
        </p:sp>
        <p:sp>
          <p:nvSpPr>
            <p:cNvPr id="5138" name="Text Box 17"/>
            <p:cNvSpPr txBox="1">
              <a:spLocks noChangeArrowheads="1"/>
            </p:cNvSpPr>
            <p:nvPr/>
          </p:nvSpPr>
          <p:spPr bwMode="auto">
            <a:xfrm>
              <a:off x="1202" y="1298"/>
              <a:ext cx="7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dirty="0" smtClean="0"/>
                <a:t>Bulehora</a:t>
              </a:r>
              <a:endParaRPr lang="en-GB" altLang="en-US" sz="2000" dirty="0"/>
            </a:p>
          </p:txBody>
        </p:sp>
        <p:sp>
          <p:nvSpPr>
            <p:cNvPr id="5139" name="Text Box 18"/>
            <p:cNvSpPr txBox="1">
              <a:spLocks noChangeArrowheads="1"/>
            </p:cNvSpPr>
            <p:nvPr/>
          </p:nvSpPr>
          <p:spPr bwMode="auto">
            <a:xfrm>
              <a:off x="3198" y="1344"/>
              <a:ext cx="8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dirty="0" smtClean="0"/>
                <a:t>Walayita</a:t>
              </a:r>
              <a:endParaRPr lang="en-GB" altLang="en-US" sz="2000" dirty="0"/>
            </a:p>
          </p:txBody>
        </p:sp>
        <p:sp>
          <p:nvSpPr>
            <p:cNvPr id="5140" name="Text Box 19"/>
            <p:cNvSpPr txBox="1">
              <a:spLocks noChangeArrowheads="1"/>
            </p:cNvSpPr>
            <p:nvPr/>
          </p:nvSpPr>
          <p:spPr bwMode="auto">
            <a:xfrm>
              <a:off x="3923" y="2568"/>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dirty="0"/>
                <a:t>Arbaminch</a:t>
              </a:r>
            </a:p>
          </p:txBody>
        </p:sp>
        <p:sp>
          <p:nvSpPr>
            <p:cNvPr id="5141" name="Text Box 20"/>
            <p:cNvSpPr txBox="1">
              <a:spLocks noChangeArrowheads="1"/>
            </p:cNvSpPr>
            <p:nvPr/>
          </p:nvSpPr>
          <p:spPr bwMode="auto">
            <a:xfrm>
              <a:off x="2281" y="3893"/>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dirty="0"/>
                <a:t>Shashe</a:t>
              </a:r>
            </a:p>
          </p:txBody>
        </p:sp>
        <p:sp>
          <p:nvSpPr>
            <p:cNvPr id="5142" name="Text Box 21"/>
            <p:cNvSpPr txBox="1">
              <a:spLocks noChangeArrowheads="1"/>
            </p:cNvSpPr>
            <p:nvPr/>
          </p:nvSpPr>
          <p:spPr bwMode="auto">
            <a:xfrm>
              <a:off x="3097" y="331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5143" name="Text Box 22"/>
            <p:cNvSpPr txBox="1">
              <a:spLocks noChangeArrowheads="1"/>
            </p:cNvSpPr>
            <p:nvPr/>
          </p:nvSpPr>
          <p:spPr bwMode="auto">
            <a:xfrm>
              <a:off x="1705" y="269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5144" name="Text Box 23"/>
            <p:cNvSpPr txBox="1">
              <a:spLocks noChangeArrowheads="1"/>
            </p:cNvSpPr>
            <p:nvPr/>
          </p:nvSpPr>
          <p:spPr bwMode="auto">
            <a:xfrm>
              <a:off x="1465" y="32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5145" name="Text Box 24"/>
            <p:cNvSpPr txBox="1">
              <a:spLocks noChangeArrowheads="1"/>
            </p:cNvSpPr>
            <p:nvPr/>
          </p:nvSpPr>
          <p:spPr bwMode="auto">
            <a:xfrm>
              <a:off x="2521" y="302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5146" name="Text Box 25"/>
            <p:cNvSpPr txBox="1">
              <a:spLocks noChangeArrowheads="1"/>
            </p:cNvSpPr>
            <p:nvPr/>
          </p:nvSpPr>
          <p:spPr bwMode="auto">
            <a:xfrm>
              <a:off x="1993" y="20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5147" name="Text Box 26"/>
            <p:cNvSpPr txBox="1">
              <a:spLocks noChangeArrowheads="1"/>
            </p:cNvSpPr>
            <p:nvPr/>
          </p:nvSpPr>
          <p:spPr bwMode="auto">
            <a:xfrm>
              <a:off x="2953" y="197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5148" name="Text Box 27"/>
            <p:cNvSpPr txBox="1">
              <a:spLocks noChangeArrowheads="1"/>
            </p:cNvSpPr>
            <p:nvPr/>
          </p:nvSpPr>
          <p:spPr bwMode="auto">
            <a:xfrm>
              <a:off x="3577" y="187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5149" name="Text Box 28"/>
            <p:cNvSpPr txBox="1">
              <a:spLocks noChangeArrowheads="1"/>
            </p:cNvSpPr>
            <p:nvPr/>
          </p:nvSpPr>
          <p:spPr bwMode="auto">
            <a:xfrm>
              <a:off x="2425" y="125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5150" name="Text Box 29"/>
            <p:cNvSpPr txBox="1">
              <a:spLocks noChangeArrowheads="1"/>
            </p:cNvSpPr>
            <p:nvPr/>
          </p:nvSpPr>
          <p:spPr bwMode="auto">
            <a:xfrm>
              <a:off x="1321" y="173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5151" name="Text Box 30"/>
            <p:cNvSpPr txBox="1">
              <a:spLocks noChangeArrowheads="1"/>
            </p:cNvSpPr>
            <p:nvPr/>
          </p:nvSpPr>
          <p:spPr bwMode="auto">
            <a:xfrm>
              <a:off x="3049" y="235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5125" name="Rectangle 31"/>
          <p:cNvSpPr>
            <a:spLocks noChangeArrowheads="1"/>
          </p:cNvSpPr>
          <p:nvPr/>
        </p:nvSpPr>
        <p:spPr bwMode="auto">
          <a:xfrm>
            <a:off x="1919289" y="33178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en-US" sz="2400" b="1">
                <a:solidFill>
                  <a:schemeClr val="tx2"/>
                </a:solidFill>
              </a:rPr>
              <a:t>Example</a:t>
            </a:r>
            <a:endParaRPr lang="en-US" altLang="en-US" sz="2400" b="1">
              <a:solidFill>
                <a:schemeClr val="tx2"/>
              </a:solidFill>
            </a:endParaRPr>
          </a:p>
        </p:txBody>
      </p:sp>
      <p:sp>
        <p:nvSpPr>
          <p:cNvPr id="3" name="Footer Placeholder 2"/>
          <p:cNvSpPr>
            <a:spLocks noGrp="1"/>
          </p:cNvSpPr>
          <p:nvPr>
            <p:ph type="ftr" sz="quarter" idx="11"/>
          </p:nvPr>
        </p:nvSpPr>
        <p:spPr/>
        <p:txBody>
          <a:bodyPr/>
          <a:lstStyle/>
          <a:p>
            <a:r>
              <a:rPr lang="en-US" smtClean="0"/>
              <a:t>CS                     AA                                                              GS</a:t>
            </a:r>
            <a:endParaRPr lang="en-US"/>
          </a:p>
        </p:txBody>
      </p:sp>
      <p:sp>
        <p:nvSpPr>
          <p:cNvPr id="4" name="Slide Number Placeholder 3"/>
          <p:cNvSpPr>
            <a:spLocks noGrp="1"/>
          </p:cNvSpPr>
          <p:nvPr>
            <p:ph type="sldNum" sz="quarter" idx="12"/>
          </p:nvPr>
        </p:nvSpPr>
        <p:spPr/>
        <p:txBody>
          <a:bodyPr/>
          <a:lstStyle/>
          <a:p>
            <a:fld id="{662D0C26-476B-4650-A699-0C2BCF97339C}" type="slidenum">
              <a:rPr lang="en-US" smtClean="0"/>
              <a:t>24</a:t>
            </a:fld>
            <a:endParaRPr lang="en-US"/>
          </a:p>
        </p:txBody>
      </p:sp>
    </p:spTree>
    <p:extLst>
      <p:ext uri="{BB962C8B-B14F-4D97-AF65-F5344CB8AC3E}">
        <p14:creationId xmlns:p14="http://schemas.microsoft.com/office/powerpoint/2010/main" val="3632123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3" name="Text Box 29"/>
          <p:cNvSpPr txBox="1">
            <a:spLocks noChangeArrowheads="1"/>
          </p:cNvSpPr>
          <p:nvPr/>
        </p:nvSpPr>
        <p:spPr bwMode="auto">
          <a:xfrm>
            <a:off x="2351089" y="765176"/>
            <a:ext cx="7272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latin typeface="Verdana" panose="020B0604030504040204" pitchFamily="34" charset="0"/>
              </a:rPr>
              <a:t>We model the situation as a network, then the problem is to find the minimum connector for the network</a:t>
            </a:r>
          </a:p>
        </p:txBody>
      </p:sp>
      <p:grpSp>
        <p:nvGrpSpPr>
          <p:cNvPr id="2" name="Group 59"/>
          <p:cNvGrpSpPr>
            <a:grpSpLocks/>
          </p:cNvGrpSpPr>
          <p:nvPr/>
        </p:nvGrpSpPr>
        <p:grpSpPr bwMode="auto">
          <a:xfrm>
            <a:off x="2932114" y="1989139"/>
            <a:ext cx="5132387" cy="4587875"/>
            <a:chOff x="887" y="1253"/>
            <a:chExt cx="3233" cy="2890"/>
          </a:xfrm>
        </p:grpSpPr>
        <p:sp>
          <p:nvSpPr>
            <p:cNvPr id="6148" name="Line 33"/>
            <p:cNvSpPr>
              <a:spLocks noChangeShapeType="1"/>
            </p:cNvSpPr>
            <p:nvPr/>
          </p:nvSpPr>
          <p:spPr bwMode="auto">
            <a:xfrm flipV="1">
              <a:off x="1081" y="1541"/>
              <a:ext cx="816" cy="110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49" name="Line 34"/>
            <p:cNvSpPr>
              <a:spLocks noChangeShapeType="1"/>
            </p:cNvSpPr>
            <p:nvPr/>
          </p:nvSpPr>
          <p:spPr bwMode="auto">
            <a:xfrm>
              <a:off x="1897" y="1541"/>
              <a:ext cx="1344"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50" name="Line 35"/>
            <p:cNvSpPr>
              <a:spLocks noChangeShapeType="1"/>
            </p:cNvSpPr>
            <p:nvPr/>
          </p:nvSpPr>
          <p:spPr bwMode="auto">
            <a:xfrm>
              <a:off x="3241"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51" name="Line 36"/>
            <p:cNvSpPr>
              <a:spLocks noChangeShapeType="1"/>
            </p:cNvSpPr>
            <p:nvPr/>
          </p:nvSpPr>
          <p:spPr bwMode="auto">
            <a:xfrm>
              <a:off x="1081" y="2645"/>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37"/>
            <p:cNvSpPr>
              <a:spLocks noChangeShapeType="1"/>
            </p:cNvSpPr>
            <p:nvPr/>
          </p:nvSpPr>
          <p:spPr bwMode="auto">
            <a:xfrm>
              <a:off x="2617" y="2645"/>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Line 38"/>
            <p:cNvSpPr>
              <a:spLocks noChangeShapeType="1"/>
            </p:cNvSpPr>
            <p:nvPr/>
          </p:nvSpPr>
          <p:spPr bwMode="auto">
            <a:xfrm>
              <a:off x="1897" y="1541"/>
              <a:ext cx="720" cy="1104"/>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54" name="Line 39"/>
            <p:cNvSpPr>
              <a:spLocks noChangeShapeType="1"/>
            </p:cNvSpPr>
            <p:nvPr/>
          </p:nvSpPr>
          <p:spPr bwMode="auto">
            <a:xfrm flipV="1">
              <a:off x="2617" y="1541"/>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40"/>
            <p:cNvSpPr>
              <a:spLocks noChangeShapeType="1"/>
            </p:cNvSpPr>
            <p:nvPr/>
          </p:nvSpPr>
          <p:spPr bwMode="auto">
            <a:xfrm>
              <a:off x="1081" y="2645"/>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41"/>
            <p:cNvSpPr>
              <a:spLocks noChangeShapeType="1"/>
            </p:cNvSpPr>
            <p:nvPr/>
          </p:nvSpPr>
          <p:spPr bwMode="auto">
            <a:xfrm flipV="1">
              <a:off x="2425" y="2645"/>
              <a:ext cx="192" cy="1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57" name="Line 42"/>
            <p:cNvSpPr>
              <a:spLocks noChangeShapeType="1"/>
            </p:cNvSpPr>
            <p:nvPr/>
          </p:nvSpPr>
          <p:spPr bwMode="auto">
            <a:xfrm flipV="1">
              <a:off x="2425" y="2645"/>
              <a:ext cx="1536" cy="1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6158" name="Text Box 43"/>
            <p:cNvSpPr txBox="1">
              <a:spLocks noChangeArrowheads="1"/>
            </p:cNvSpPr>
            <p:nvPr/>
          </p:nvSpPr>
          <p:spPr bwMode="auto">
            <a:xfrm>
              <a:off x="887" y="2568"/>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t>A</a:t>
              </a:r>
            </a:p>
          </p:txBody>
        </p:sp>
        <p:sp>
          <p:nvSpPr>
            <p:cNvPr id="6159" name="Text Box 44"/>
            <p:cNvSpPr txBox="1">
              <a:spLocks noChangeArrowheads="1"/>
            </p:cNvSpPr>
            <p:nvPr/>
          </p:nvSpPr>
          <p:spPr bwMode="auto">
            <a:xfrm>
              <a:off x="2562" y="2614"/>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t>F</a:t>
              </a:r>
            </a:p>
          </p:txBody>
        </p:sp>
        <p:sp>
          <p:nvSpPr>
            <p:cNvPr id="6160" name="Text Box 45"/>
            <p:cNvSpPr txBox="1">
              <a:spLocks noChangeArrowheads="1"/>
            </p:cNvSpPr>
            <p:nvPr/>
          </p:nvSpPr>
          <p:spPr bwMode="auto">
            <a:xfrm>
              <a:off x="1714" y="129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t>B</a:t>
              </a:r>
            </a:p>
          </p:txBody>
        </p:sp>
        <p:sp>
          <p:nvSpPr>
            <p:cNvPr id="6161" name="Text Box 46"/>
            <p:cNvSpPr txBox="1">
              <a:spLocks noChangeArrowheads="1"/>
            </p:cNvSpPr>
            <p:nvPr/>
          </p:nvSpPr>
          <p:spPr bwMode="auto">
            <a:xfrm>
              <a:off x="3198" y="134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t>C</a:t>
              </a:r>
            </a:p>
          </p:txBody>
        </p:sp>
        <p:sp>
          <p:nvSpPr>
            <p:cNvPr id="6162" name="Text Box 47"/>
            <p:cNvSpPr txBox="1">
              <a:spLocks noChangeArrowheads="1"/>
            </p:cNvSpPr>
            <p:nvPr/>
          </p:nvSpPr>
          <p:spPr bwMode="auto">
            <a:xfrm>
              <a:off x="3923" y="2568"/>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t>D</a:t>
              </a:r>
            </a:p>
          </p:txBody>
        </p:sp>
        <p:sp>
          <p:nvSpPr>
            <p:cNvPr id="6163" name="Text Box 48"/>
            <p:cNvSpPr txBox="1">
              <a:spLocks noChangeArrowheads="1"/>
            </p:cNvSpPr>
            <p:nvPr/>
          </p:nvSpPr>
          <p:spPr bwMode="auto">
            <a:xfrm>
              <a:off x="2281" y="3893"/>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a:t>E</a:t>
              </a:r>
            </a:p>
          </p:txBody>
        </p:sp>
        <p:sp>
          <p:nvSpPr>
            <p:cNvPr id="6164" name="Text Box 49"/>
            <p:cNvSpPr txBox="1">
              <a:spLocks noChangeArrowheads="1"/>
            </p:cNvSpPr>
            <p:nvPr/>
          </p:nvSpPr>
          <p:spPr bwMode="auto">
            <a:xfrm>
              <a:off x="3097" y="331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6165" name="Text Box 50"/>
            <p:cNvSpPr txBox="1">
              <a:spLocks noChangeArrowheads="1"/>
            </p:cNvSpPr>
            <p:nvPr/>
          </p:nvSpPr>
          <p:spPr bwMode="auto">
            <a:xfrm>
              <a:off x="1705" y="269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6166" name="Text Box 51"/>
            <p:cNvSpPr txBox="1">
              <a:spLocks noChangeArrowheads="1"/>
            </p:cNvSpPr>
            <p:nvPr/>
          </p:nvSpPr>
          <p:spPr bwMode="auto">
            <a:xfrm>
              <a:off x="1465" y="32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6167" name="Text Box 52"/>
            <p:cNvSpPr txBox="1">
              <a:spLocks noChangeArrowheads="1"/>
            </p:cNvSpPr>
            <p:nvPr/>
          </p:nvSpPr>
          <p:spPr bwMode="auto">
            <a:xfrm>
              <a:off x="2521" y="302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6168" name="Text Box 53"/>
            <p:cNvSpPr txBox="1">
              <a:spLocks noChangeArrowheads="1"/>
            </p:cNvSpPr>
            <p:nvPr/>
          </p:nvSpPr>
          <p:spPr bwMode="auto">
            <a:xfrm>
              <a:off x="1993" y="202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6169" name="Text Box 54"/>
            <p:cNvSpPr txBox="1">
              <a:spLocks noChangeArrowheads="1"/>
            </p:cNvSpPr>
            <p:nvPr/>
          </p:nvSpPr>
          <p:spPr bwMode="auto">
            <a:xfrm>
              <a:off x="2953" y="197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6170" name="Text Box 55"/>
            <p:cNvSpPr txBox="1">
              <a:spLocks noChangeArrowheads="1"/>
            </p:cNvSpPr>
            <p:nvPr/>
          </p:nvSpPr>
          <p:spPr bwMode="auto">
            <a:xfrm>
              <a:off x="3577" y="187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6171" name="Text Box 56"/>
            <p:cNvSpPr txBox="1">
              <a:spLocks noChangeArrowheads="1"/>
            </p:cNvSpPr>
            <p:nvPr/>
          </p:nvSpPr>
          <p:spPr bwMode="auto">
            <a:xfrm>
              <a:off x="2425" y="125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6172" name="Text Box 57"/>
            <p:cNvSpPr txBox="1">
              <a:spLocks noChangeArrowheads="1"/>
            </p:cNvSpPr>
            <p:nvPr/>
          </p:nvSpPr>
          <p:spPr bwMode="auto">
            <a:xfrm>
              <a:off x="1321" y="173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6173" name="Text Box 58"/>
            <p:cNvSpPr txBox="1">
              <a:spLocks noChangeArrowheads="1"/>
            </p:cNvSpPr>
            <p:nvPr/>
          </p:nvSpPr>
          <p:spPr bwMode="auto">
            <a:xfrm>
              <a:off x="3049" y="235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3" name="Footer Placeholder 2"/>
          <p:cNvSpPr>
            <a:spLocks noGrp="1"/>
          </p:cNvSpPr>
          <p:nvPr>
            <p:ph type="ftr" sz="quarter" idx="11"/>
          </p:nvPr>
        </p:nvSpPr>
        <p:spPr/>
        <p:txBody>
          <a:bodyPr/>
          <a:lstStyle/>
          <a:p>
            <a:r>
              <a:rPr lang="en-US" smtClean="0"/>
              <a:t>CS                     AA                                                              GS</a:t>
            </a:r>
            <a:endParaRPr lang="en-US"/>
          </a:p>
        </p:txBody>
      </p:sp>
      <p:sp>
        <p:nvSpPr>
          <p:cNvPr id="4" name="Slide Number Placeholder 3"/>
          <p:cNvSpPr>
            <a:spLocks noGrp="1"/>
          </p:cNvSpPr>
          <p:nvPr>
            <p:ph type="sldNum" sz="quarter" idx="12"/>
          </p:nvPr>
        </p:nvSpPr>
        <p:spPr/>
        <p:txBody>
          <a:bodyPr/>
          <a:lstStyle/>
          <a:p>
            <a:fld id="{662D0C26-476B-4650-A699-0C2BCF97339C}" type="slidenum">
              <a:rPr lang="en-US" smtClean="0"/>
              <a:t>25</a:t>
            </a:fld>
            <a:endParaRPr lang="en-US"/>
          </a:p>
        </p:txBody>
      </p:sp>
    </p:spTree>
    <p:extLst>
      <p:ext uri="{BB962C8B-B14F-4D97-AF65-F5344CB8AC3E}">
        <p14:creationId xmlns:p14="http://schemas.microsoft.com/office/powerpoint/2010/main" val="197890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53"/>
                                        </p:tgtEl>
                                        <p:attrNameLst>
                                          <p:attrName>style.visibility</p:attrName>
                                        </p:attrNameLst>
                                      </p:cBhvr>
                                      <p:to>
                                        <p:strVal val="visible"/>
                                      </p:to>
                                    </p:set>
                                    <p:animEffect transition="in" filter="fade">
                                      <p:cBhvr>
                                        <p:cTn id="7" dur="1000"/>
                                        <p:tgtEl>
                                          <p:spTgt spid="26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1992313" y="1700213"/>
            <a:ext cx="5486400" cy="4648200"/>
            <a:chOff x="864" y="576"/>
            <a:chExt cx="3456" cy="2928"/>
          </a:xfrm>
        </p:grpSpPr>
        <p:sp>
          <p:nvSpPr>
            <p:cNvPr id="7173" name="Line 2"/>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Line 3"/>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4"/>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5"/>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6"/>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7"/>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Line 8"/>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Line 9"/>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Line 10"/>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11"/>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Text Box 12"/>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7184" name="Text Box 13"/>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7185" name="Text Box 14"/>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7186" name="Text Box 15"/>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7187" name="Text Box 16"/>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7188" name="Text Box 17"/>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7189" name="Text Box 18"/>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7190" name="Text Box 20"/>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7191" name="Text Box 21"/>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7192" name="Text Box 22"/>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7193" name="Text Box 23"/>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7194" name="Text Box 24"/>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7195" name="Text Box 25"/>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7196" name="Text Box 26"/>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7197" name="Text Box 27"/>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7198" name="Text Box 28"/>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4127" name="Text Box 31"/>
          <p:cNvSpPr txBox="1">
            <a:spLocks noChangeArrowheads="1"/>
          </p:cNvSpPr>
          <p:nvPr/>
        </p:nvSpPr>
        <p:spPr bwMode="auto">
          <a:xfrm>
            <a:off x="7535863" y="1125539"/>
            <a:ext cx="266541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en-US" sz="2000"/>
              <a:t>List the edges in order of size:</a:t>
            </a:r>
          </a:p>
          <a:p>
            <a:pPr eaLnBrk="1" hangingPunct="1">
              <a:spcBef>
                <a:spcPct val="0"/>
              </a:spcBef>
              <a:buFontTx/>
              <a:buNone/>
            </a:pPr>
            <a:endParaRPr lang="en-GB" altLang="en-US" sz="2000"/>
          </a:p>
          <a:p>
            <a:pPr eaLnBrk="1" hangingPunct="1">
              <a:spcBef>
                <a:spcPct val="0"/>
              </a:spcBef>
              <a:buFontTx/>
              <a:buNone/>
            </a:pPr>
            <a:r>
              <a:rPr lang="en-GB" altLang="en-US" sz="2000"/>
              <a:t>ED  2</a:t>
            </a:r>
          </a:p>
          <a:p>
            <a:pPr eaLnBrk="1" hangingPunct="1">
              <a:spcBef>
                <a:spcPct val="0"/>
              </a:spcBef>
              <a:buFontTx/>
              <a:buNone/>
            </a:pPr>
            <a:r>
              <a:rPr lang="en-GB" altLang="en-US" sz="2000"/>
              <a:t>AB  3</a:t>
            </a:r>
          </a:p>
          <a:p>
            <a:pPr eaLnBrk="1" hangingPunct="1">
              <a:spcBef>
                <a:spcPct val="0"/>
              </a:spcBef>
              <a:buFontTx/>
              <a:buNone/>
            </a:pPr>
            <a:r>
              <a:rPr lang="en-GB" altLang="en-US" sz="2000"/>
              <a:t>AE  4</a:t>
            </a:r>
          </a:p>
          <a:p>
            <a:pPr eaLnBrk="1" hangingPunct="1">
              <a:spcBef>
                <a:spcPct val="0"/>
              </a:spcBef>
              <a:buFontTx/>
              <a:buNone/>
            </a:pPr>
            <a:r>
              <a:rPr lang="en-GB" altLang="en-US" sz="2000"/>
              <a:t>CD  4</a:t>
            </a:r>
          </a:p>
          <a:p>
            <a:pPr eaLnBrk="1" hangingPunct="1">
              <a:spcBef>
                <a:spcPct val="0"/>
              </a:spcBef>
              <a:buFontTx/>
              <a:buNone/>
            </a:pPr>
            <a:r>
              <a:rPr lang="en-GB" altLang="en-US" sz="2000"/>
              <a:t>BC  5</a:t>
            </a:r>
          </a:p>
          <a:p>
            <a:pPr eaLnBrk="1" hangingPunct="1">
              <a:spcBef>
                <a:spcPct val="0"/>
              </a:spcBef>
              <a:buFontTx/>
              <a:buNone/>
            </a:pPr>
            <a:r>
              <a:rPr lang="en-GB" altLang="en-US" sz="2000"/>
              <a:t>EF  5</a:t>
            </a:r>
          </a:p>
          <a:p>
            <a:pPr eaLnBrk="1" hangingPunct="1">
              <a:spcBef>
                <a:spcPct val="0"/>
              </a:spcBef>
              <a:buFontTx/>
              <a:buNone/>
            </a:pPr>
            <a:r>
              <a:rPr lang="en-GB" altLang="en-US" sz="2000"/>
              <a:t>CF  6</a:t>
            </a:r>
          </a:p>
          <a:p>
            <a:pPr eaLnBrk="1" hangingPunct="1">
              <a:spcBef>
                <a:spcPct val="0"/>
              </a:spcBef>
              <a:buFontTx/>
              <a:buNone/>
            </a:pPr>
            <a:r>
              <a:rPr lang="en-GB" altLang="en-US" sz="2000"/>
              <a:t>AF  7</a:t>
            </a:r>
          </a:p>
          <a:p>
            <a:pPr eaLnBrk="1" hangingPunct="1">
              <a:spcBef>
                <a:spcPct val="0"/>
              </a:spcBef>
              <a:buFontTx/>
              <a:buNone/>
            </a:pPr>
            <a:r>
              <a:rPr lang="en-GB" altLang="en-US" sz="2000"/>
              <a:t>BF  8</a:t>
            </a:r>
          </a:p>
          <a:p>
            <a:pPr eaLnBrk="1" hangingPunct="1">
              <a:spcBef>
                <a:spcPct val="0"/>
              </a:spcBef>
              <a:buFontTx/>
              <a:buNone/>
            </a:pPr>
            <a:r>
              <a:rPr lang="en-GB" altLang="en-US" sz="2000"/>
              <a:t>CF  8</a:t>
            </a:r>
          </a:p>
          <a:p>
            <a:pPr eaLnBrk="1" hangingPunct="1">
              <a:spcBef>
                <a:spcPct val="0"/>
              </a:spcBef>
              <a:buFontTx/>
              <a:buNone/>
            </a:pPr>
            <a:endParaRPr lang="en-US" altLang="en-US" sz="2000"/>
          </a:p>
        </p:txBody>
      </p:sp>
      <p:sp>
        <p:nvSpPr>
          <p:cNvPr id="4128" name="Text Box 32"/>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sp>
        <p:nvSpPr>
          <p:cNvPr id="3" name="Footer Placeholder 2"/>
          <p:cNvSpPr>
            <a:spLocks noGrp="1"/>
          </p:cNvSpPr>
          <p:nvPr>
            <p:ph type="ftr" sz="quarter" idx="11"/>
          </p:nvPr>
        </p:nvSpPr>
        <p:spPr/>
        <p:txBody>
          <a:bodyPr/>
          <a:lstStyle/>
          <a:p>
            <a:r>
              <a:rPr lang="en-US" smtClean="0"/>
              <a:t>CS                     AA                                                              GS</a:t>
            </a:r>
            <a:endParaRPr lang="en-US"/>
          </a:p>
        </p:txBody>
      </p:sp>
      <p:sp>
        <p:nvSpPr>
          <p:cNvPr id="4" name="Slide Number Placeholder 3"/>
          <p:cNvSpPr>
            <a:spLocks noGrp="1"/>
          </p:cNvSpPr>
          <p:nvPr>
            <p:ph type="sldNum" sz="quarter" idx="12"/>
          </p:nvPr>
        </p:nvSpPr>
        <p:spPr/>
        <p:txBody>
          <a:bodyPr/>
          <a:lstStyle/>
          <a:p>
            <a:fld id="{662D0C26-476B-4650-A699-0C2BCF97339C}" type="slidenum">
              <a:rPr lang="en-US" smtClean="0"/>
              <a:t>26</a:t>
            </a:fld>
            <a:endParaRPr lang="en-US"/>
          </a:p>
        </p:txBody>
      </p:sp>
    </p:spTree>
    <p:extLst>
      <p:ext uri="{BB962C8B-B14F-4D97-AF65-F5344CB8AC3E}">
        <p14:creationId xmlns:p14="http://schemas.microsoft.com/office/powerpoint/2010/main" val="1172001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 grpId="0"/>
      <p:bldP spid="4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535863" y="1125539"/>
            <a:ext cx="288131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400"/>
              <a:t>Select the shortest</a:t>
            </a:r>
          </a:p>
          <a:p>
            <a:pPr>
              <a:spcBef>
                <a:spcPct val="0"/>
              </a:spcBef>
              <a:buFont typeface="Verdana" panose="020B0604030504040204" pitchFamily="34" charset="0"/>
              <a:buNone/>
            </a:pPr>
            <a:r>
              <a:rPr lang="en-US" altLang="en-US" sz="2400"/>
              <a:t>edge in the network</a:t>
            </a:r>
          </a:p>
          <a:p>
            <a:pPr eaLnBrk="1" hangingPunct="1">
              <a:spcBef>
                <a:spcPct val="0"/>
              </a:spcBef>
              <a:buFontTx/>
              <a:buNone/>
            </a:pPr>
            <a:endParaRPr lang="en-GB" altLang="en-US" sz="2000"/>
          </a:p>
          <a:p>
            <a:pPr eaLnBrk="1" hangingPunct="1">
              <a:spcBef>
                <a:spcPct val="0"/>
              </a:spcBef>
              <a:buFontTx/>
              <a:buNone/>
            </a:pPr>
            <a:r>
              <a:rPr lang="en-GB" altLang="en-US" sz="2000" b="1">
                <a:solidFill>
                  <a:srgbClr val="FF0000"/>
                </a:solidFill>
              </a:rPr>
              <a:t>ED  2</a:t>
            </a:r>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8195"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grpSp>
        <p:nvGrpSpPr>
          <p:cNvPr id="8196" name="Group 5"/>
          <p:cNvGrpSpPr>
            <a:grpSpLocks/>
          </p:cNvGrpSpPr>
          <p:nvPr/>
        </p:nvGrpSpPr>
        <p:grpSpPr bwMode="auto">
          <a:xfrm>
            <a:off x="1992313" y="1700213"/>
            <a:ext cx="5486400" cy="4648200"/>
            <a:chOff x="864" y="576"/>
            <a:chExt cx="3456" cy="2928"/>
          </a:xfrm>
        </p:grpSpPr>
        <p:sp>
          <p:nvSpPr>
            <p:cNvPr id="8198" name="Line 6"/>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7"/>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8"/>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9"/>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10"/>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11"/>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12"/>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3"/>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14"/>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Line 15"/>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Text Box 16"/>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8209" name="Text Box 17"/>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8210" name="Text Box 18"/>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8211" name="Text Box 19"/>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8212" name="Text Box 20"/>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8213" name="Text Box 21"/>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8214" name="Text Box 22"/>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8215" name="Text Box 23"/>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8216" name="Text Box 24"/>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8217" name="Text Box 25"/>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8218" name="Text Box 26"/>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8219" name="Text Box 27"/>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8220" name="Text Box 28"/>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8221" name="Text Box 29"/>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8222" name="Text Box 30"/>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8223" name="Text Box 31"/>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28704" name="Line 32"/>
          <p:cNvSpPr>
            <a:spLocks noChangeShapeType="1"/>
          </p:cNvSpPr>
          <p:nvPr/>
        </p:nvSpPr>
        <p:spPr bwMode="auto">
          <a:xfrm flipV="1">
            <a:off x="4583113" y="3933825"/>
            <a:ext cx="2438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27</a:t>
            </a:fld>
            <a:endParaRPr lang="en-US"/>
          </a:p>
        </p:txBody>
      </p:sp>
    </p:spTree>
    <p:extLst>
      <p:ext uri="{BB962C8B-B14F-4D97-AF65-F5344CB8AC3E}">
        <p14:creationId xmlns:p14="http://schemas.microsoft.com/office/powerpoint/2010/main" val="3098169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7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7" name="Text Box 29"/>
          <p:cNvSpPr txBox="1">
            <a:spLocks noChangeArrowheads="1"/>
          </p:cNvSpPr>
          <p:nvPr/>
        </p:nvSpPr>
        <p:spPr bwMode="auto">
          <a:xfrm>
            <a:off x="7535863" y="1125539"/>
            <a:ext cx="28813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next shortest</a:t>
            </a:r>
          </a:p>
          <a:p>
            <a:pPr>
              <a:spcBef>
                <a:spcPct val="0"/>
              </a:spcBef>
              <a:buFont typeface="Verdana" panose="020B0604030504040204" pitchFamily="34" charset="0"/>
              <a:buNone/>
            </a:pPr>
            <a:r>
              <a:rPr lang="en-US" altLang="en-US" sz="2000"/>
              <a:t>edge which does not</a:t>
            </a:r>
          </a:p>
          <a:p>
            <a:pPr>
              <a:spcBef>
                <a:spcPct val="0"/>
              </a:spcBef>
              <a:buFont typeface="Verdana" panose="020B0604030504040204" pitchFamily="34" charset="0"/>
              <a:buNone/>
            </a:pPr>
            <a:r>
              <a:rPr lang="en-US" altLang="en-US" sz="2000"/>
              <a:t>create a cycle</a:t>
            </a:r>
          </a:p>
          <a:p>
            <a:pPr eaLnBrk="1" hangingPunct="1">
              <a:spcBef>
                <a:spcPct val="0"/>
              </a:spcBef>
              <a:buFontTx/>
              <a:buNone/>
            </a:pPr>
            <a:endParaRPr lang="en-GB" altLang="en-US" sz="2000"/>
          </a:p>
          <a:p>
            <a:pPr eaLnBrk="1" hangingPunct="1">
              <a:spcBef>
                <a:spcPct val="0"/>
              </a:spcBef>
              <a:buFontTx/>
              <a:buNone/>
            </a:pPr>
            <a:r>
              <a:rPr lang="en-GB" altLang="en-US" sz="2000" b="1"/>
              <a:t>ED  2</a:t>
            </a:r>
          </a:p>
          <a:p>
            <a:pPr eaLnBrk="1" hangingPunct="1">
              <a:spcBef>
                <a:spcPct val="0"/>
              </a:spcBef>
              <a:buFontTx/>
              <a:buNone/>
            </a:pPr>
            <a:r>
              <a:rPr lang="en-GB" altLang="en-US" sz="2000" b="1">
                <a:solidFill>
                  <a:srgbClr val="FF0000"/>
                </a:solidFill>
              </a:rPr>
              <a:t>AB  3</a:t>
            </a:r>
          </a:p>
          <a:p>
            <a:pPr eaLnBrk="1" hangingPunct="1">
              <a:spcBef>
                <a:spcPct val="0"/>
              </a:spcBef>
              <a:buFontTx/>
              <a:buNone/>
            </a:pPr>
            <a:endParaRPr lang="en-GB" altLang="en-US" sz="2000" b="1"/>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9219" name="Text Box 30"/>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grpSp>
        <p:nvGrpSpPr>
          <p:cNvPr id="9220" name="Group 39"/>
          <p:cNvGrpSpPr>
            <a:grpSpLocks/>
          </p:cNvGrpSpPr>
          <p:nvPr/>
        </p:nvGrpSpPr>
        <p:grpSpPr bwMode="auto">
          <a:xfrm>
            <a:off x="1992313" y="1700213"/>
            <a:ext cx="5486400" cy="4648200"/>
            <a:chOff x="295" y="1071"/>
            <a:chExt cx="3456" cy="2928"/>
          </a:xfrm>
        </p:grpSpPr>
        <p:grpSp>
          <p:nvGrpSpPr>
            <p:cNvPr id="9222" name="Group 38"/>
            <p:cNvGrpSpPr>
              <a:grpSpLocks/>
            </p:cNvGrpSpPr>
            <p:nvPr/>
          </p:nvGrpSpPr>
          <p:grpSpPr bwMode="auto">
            <a:xfrm>
              <a:off x="295" y="1071"/>
              <a:ext cx="3456" cy="2928"/>
              <a:chOff x="295" y="1071"/>
              <a:chExt cx="3456" cy="2928"/>
            </a:xfrm>
          </p:grpSpPr>
          <p:sp>
            <p:nvSpPr>
              <p:cNvPr id="9224" name="Line 3"/>
              <p:cNvSpPr>
                <a:spLocks noChangeShapeType="1"/>
              </p:cNvSpPr>
              <p:nvPr/>
            </p:nvSpPr>
            <p:spPr bwMode="auto">
              <a:xfrm flipV="1">
                <a:off x="583" y="1359"/>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4"/>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5"/>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6"/>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7"/>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8"/>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9"/>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10"/>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Line 11"/>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Line 12"/>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Text Box 13"/>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9235" name="Text Box 14"/>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9236" name="Text Box 15"/>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9237" name="Text Box 16"/>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9238" name="Text Box 17"/>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9239" name="Text Box 18"/>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9240" name="Text Box 19"/>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9241" name="Text Box 20"/>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9242" name="Text Box 21"/>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9243" name="Text Box 22"/>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9244" name="Text Box 23"/>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9245" name="Text Box 24"/>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9246" name="Text Box 25"/>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9247" name="Text Box 26"/>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9248" name="Text Box 27"/>
              <p:cNvSpPr txBox="1">
                <a:spLocks noChangeArrowheads="1"/>
              </p:cNvSpPr>
              <p:nvPr/>
            </p:nvSpPr>
            <p:spPr bwMode="auto">
              <a:xfrm>
                <a:off x="823" y="155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9249" name="Text Box 28"/>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9223" name="Line 33"/>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79" name="Line 31"/>
          <p:cNvSpPr>
            <a:spLocks noChangeShapeType="1"/>
          </p:cNvSpPr>
          <p:nvPr/>
        </p:nvSpPr>
        <p:spPr bwMode="auto">
          <a:xfrm flipV="1">
            <a:off x="2432051" y="2146301"/>
            <a:ext cx="1312863" cy="177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28</a:t>
            </a:fld>
            <a:endParaRPr lang="en-US"/>
          </a:p>
        </p:txBody>
      </p:sp>
    </p:spTree>
    <p:extLst>
      <p:ext uri="{BB962C8B-B14F-4D97-AF65-F5344CB8AC3E}">
        <p14:creationId xmlns:p14="http://schemas.microsoft.com/office/powerpoint/2010/main" val="3028429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p:bldP spid="2767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535863" y="1125539"/>
            <a:ext cx="28813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next shortest</a:t>
            </a:r>
          </a:p>
          <a:p>
            <a:pPr>
              <a:spcBef>
                <a:spcPct val="0"/>
              </a:spcBef>
              <a:buFont typeface="Verdana" panose="020B0604030504040204" pitchFamily="34" charset="0"/>
              <a:buNone/>
            </a:pPr>
            <a:r>
              <a:rPr lang="en-US" altLang="en-US" sz="2000"/>
              <a:t>edge which does not</a:t>
            </a:r>
          </a:p>
          <a:p>
            <a:pPr>
              <a:spcBef>
                <a:spcPct val="0"/>
              </a:spcBef>
              <a:buFont typeface="Verdana" panose="020B0604030504040204" pitchFamily="34" charset="0"/>
              <a:buNone/>
            </a:pPr>
            <a:r>
              <a:rPr lang="en-US" altLang="en-US" sz="2000"/>
              <a:t>create a cycle</a:t>
            </a:r>
          </a:p>
          <a:p>
            <a:pPr eaLnBrk="1" hangingPunct="1">
              <a:spcBef>
                <a:spcPct val="0"/>
              </a:spcBef>
              <a:buFontTx/>
              <a:buNone/>
            </a:pPr>
            <a:endParaRPr lang="en-GB" altLang="en-US" sz="2000"/>
          </a:p>
          <a:p>
            <a:pPr eaLnBrk="1" hangingPunct="1">
              <a:spcBef>
                <a:spcPct val="0"/>
              </a:spcBef>
              <a:buFontTx/>
              <a:buNone/>
            </a:pPr>
            <a:r>
              <a:rPr lang="en-GB" altLang="en-US" sz="2000" b="1"/>
              <a:t>ED  2</a:t>
            </a:r>
          </a:p>
          <a:p>
            <a:pPr eaLnBrk="1" hangingPunct="1">
              <a:spcBef>
                <a:spcPct val="0"/>
              </a:spcBef>
              <a:buFontTx/>
              <a:buNone/>
            </a:pPr>
            <a:r>
              <a:rPr lang="en-GB" altLang="en-US" sz="2000" b="1"/>
              <a:t>AB  3</a:t>
            </a:r>
          </a:p>
          <a:p>
            <a:pPr eaLnBrk="1" hangingPunct="1">
              <a:spcBef>
                <a:spcPct val="0"/>
              </a:spcBef>
              <a:buFontTx/>
              <a:buNone/>
            </a:pPr>
            <a:r>
              <a:rPr lang="en-GB" altLang="en-US" sz="2000" b="1">
                <a:solidFill>
                  <a:srgbClr val="FF0000"/>
                </a:solidFill>
              </a:rPr>
              <a:t>CD  4</a:t>
            </a:r>
            <a:r>
              <a:rPr lang="en-GB" altLang="en-US" sz="2000" b="1"/>
              <a:t> (or AE  4)</a:t>
            </a:r>
          </a:p>
          <a:p>
            <a:pPr eaLnBrk="1" hangingPunct="1">
              <a:spcBef>
                <a:spcPct val="0"/>
              </a:spcBef>
              <a:buFontTx/>
              <a:buNone/>
            </a:pPr>
            <a:endParaRPr lang="en-GB" altLang="en-US" sz="2000" b="1"/>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0243"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grpSp>
        <p:nvGrpSpPr>
          <p:cNvPr id="10244" name="Group 35"/>
          <p:cNvGrpSpPr>
            <a:grpSpLocks/>
          </p:cNvGrpSpPr>
          <p:nvPr/>
        </p:nvGrpSpPr>
        <p:grpSpPr bwMode="auto">
          <a:xfrm>
            <a:off x="1992313" y="1700213"/>
            <a:ext cx="5486400" cy="4648200"/>
            <a:chOff x="295" y="1071"/>
            <a:chExt cx="3456" cy="2928"/>
          </a:xfrm>
        </p:grpSpPr>
        <p:sp>
          <p:nvSpPr>
            <p:cNvPr id="10246" name="Line 4"/>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47" name="Group 34"/>
            <p:cNvGrpSpPr>
              <a:grpSpLocks/>
            </p:cNvGrpSpPr>
            <p:nvPr/>
          </p:nvGrpSpPr>
          <p:grpSpPr bwMode="auto">
            <a:xfrm>
              <a:off x="295" y="1071"/>
              <a:ext cx="3456" cy="2928"/>
              <a:chOff x="295" y="1071"/>
              <a:chExt cx="3456" cy="2928"/>
            </a:xfrm>
          </p:grpSpPr>
          <p:sp>
            <p:nvSpPr>
              <p:cNvPr id="10249" name="Line 8"/>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9"/>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4"/>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15"/>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16"/>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Text Box 17"/>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0259" name="Text Box 18"/>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0260" name="Text Box 19"/>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0261" name="Text Box 20"/>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0262" name="Text Box 21"/>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0263" name="Text Box 22"/>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0264" name="Text Box 23"/>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0265" name="Text Box 24"/>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0266" name="Text Box 25"/>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0267" name="Text Box 26"/>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0268" name="Text Box 27"/>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0269" name="Text Box 28"/>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0270" name="Text Box 29"/>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0271" name="Text Box 30"/>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0272" name="Text Box 31"/>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0273" name="Text Box 32"/>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0248" name="Line 33"/>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32" name="Line 36"/>
          <p:cNvSpPr>
            <a:spLocks noChangeShapeType="1"/>
          </p:cNvSpPr>
          <p:nvPr/>
        </p:nvSpPr>
        <p:spPr bwMode="auto">
          <a:xfrm>
            <a:off x="5880101" y="2133601"/>
            <a:ext cx="1152525" cy="18002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29</a:t>
            </a:fld>
            <a:endParaRPr lang="en-US"/>
          </a:p>
        </p:txBody>
      </p:sp>
    </p:spTree>
    <p:extLst>
      <p:ext uri="{BB962C8B-B14F-4D97-AF65-F5344CB8AC3E}">
        <p14:creationId xmlns:p14="http://schemas.microsoft.com/office/powerpoint/2010/main" val="592437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52281"/>
          </a:xfrm>
        </p:spPr>
        <p:txBody>
          <a:bodyPr/>
          <a:lstStyle/>
          <a:p>
            <a:r>
              <a:rPr lang="en-US" b="1" dirty="0" smtClean="0">
                <a:solidFill>
                  <a:srgbClr val="00B050"/>
                </a:solidFill>
                <a:latin typeface="Californian FB" panose="0207040306080B030204" pitchFamily="18" charset="0"/>
              </a:rPr>
              <a:t>	Application </a:t>
            </a:r>
            <a:r>
              <a:rPr lang="en-US" b="1" dirty="0">
                <a:solidFill>
                  <a:srgbClr val="00B050"/>
                </a:solidFill>
                <a:latin typeface="Californian FB" panose="0207040306080B030204" pitchFamily="18" charset="0"/>
              </a:rPr>
              <a:t>of</a:t>
            </a:r>
            <a:r>
              <a:rPr lang="en-US" b="1" dirty="0" smtClean="0">
                <a:solidFill>
                  <a:srgbClr val="00B050"/>
                </a:solidFill>
                <a:latin typeface="Californian FB" panose="0207040306080B030204" pitchFamily="18" charset="0"/>
              </a:rPr>
              <a:t> Greedy Method</a:t>
            </a:r>
            <a:r>
              <a:rPr lang="en-US" b="1" dirty="0"/>
              <a:t/>
            </a:r>
            <a:br>
              <a:rPr lang="en-US" b="1" dirty="0"/>
            </a:br>
            <a:endParaRPr lang="en-US" dirty="0"/>
          </a:p>
        </p:txBody>
      </p:sp>
      <p:sp>
        <p:nvSpPr>
          <p:cNvPr id="3" name="Content Placeholder 2"/>
          <p:cNvSpPr>
            <a:spLocks noGrp="1"/>
          </p:cNvSpPr>
          <p:nvPr>
            <p:ph idx="1"/>
          </p:nvPr>
        </p:nvSpPr>
        <p:spPr>
          <a:xfrm>
            <a:off x="0" y="927278"/>
            <a:ext cx="12080383" cy="5769735"/>
          </a:xfrm>
        </p:spPr>
        <p:txBody>
          <a:bodyPr>
            <a:normAutofit/>
          </a:bodyPr>
          <a:lstStyle/>
          <a:p>
            <a:pPr marL="0" indent="0">
              <a:buNone/>
            </a:pPr>
            <a:r>
              <a:rPr lang="en-US" dirty="0" smtClean="0"/>
              <a:t>Greedy </a:t>
            </a:r>
            <a:r>
              <a:rPr lang="en-US" dirty="0"/>
              <a:t>approach is used to solve many problems, such as</a:t>
            </a:r>
          </a:p>
          <a:p>
            <a:pPr marL="514350" indent="-514350">
              <a:buFont typeface="+mj-lt"/>
              <a:buAutoNum type="arabicPeriod"/>
            </a:pPr>
            <a:r>
              <a:rPr lang="en-US" dirty="0" smtClean="0"/>
              <a:t> Job sequencing with deadline</a:t>
            </a:r>
          </a:p>
          <a:p>
            <a:pPr marL="514350" indent="-514350">
              <a:buFont typeface="+mj-lt"/>
              <a:buAutoNum type="arabicPeriod"/>
            </a:pPr>
            <a:r>
              <a:rPr lang="en-US" dirty="0" smtClean="0"/>
              <a:t>Finding </a:t>
            </a:r>
            <a:r>
              <a:rPr lang="en-US" dirty="0"/>
              <a:t>the shortest path between two vertices using</a:t>
            </a:r>
            <a:r>
              <a:rPr lang="en-US" dirty="0">
                <a:solidFill>
                  <a:srgbClr val="C00000"/>
                </a:solidFill>
                <a:latin typeface="Californian FB" panose="0207040306080B030204" pitchFamily="18" charset="0"/>
              </a:rPr>
              <a:t> Dijkstra’s algorithm</a:t>
            </a:r>
            <a:r>
              <a:rPr lang="en-US" dirty="0"/>
              <a:t>.</a:t>
            </a:r>
          </a:p>
          <a:p>
            <a:pPr marL="514350" indent="-514350">
              <a:buFont typeface="+mj-lt"/>
              <a:buAutoNum type="arabicPeriod"/>
            </a:pPr>
            <a:r>
              <a:rPr lang="en-US" dirty="0" smtClean="0"/>
              <a:t>Finding </a:t>
            </a:r>
            <a:r>
              <a:rPr lang="en-US" dirty="0"/>
              <a:t>the minimal spanning tree in a graph using </a:t>
            </a:r>
            <a:r>
              <a:rPr lang="en-US" i="1" dirty="0">
                <a:solidFill>
                  <a:srgbClr val="C00000"/>
                </a:solidFill>
                <a:latin typeface="Californian FB" panose="0207040306080B030204" pitchFamily="18" charset="0"/>
              </a:rPr>
              <a:t>Prim’s /</a:t>
            </a:r>
            <a:r>
              <a:rPr lang="en-US" i="1" dirty="0" err="1">
                <a:solidFill>
                  <a:srgbClr val="C00000"/>
                </a:solidFill>
                <a:latin typeface="Californian FB" panose="0207040306080B030204" pitchFamily="18" charset="0"/>
              </a:rPr>
              <a:t>Kruskal’s</a:t>
            </a:r>
            <a:r>
              <a:rPr lang="en-US" i="1" dirty="0">
                <a:solidFill>
                  <a:srgbClr val="C00000"/>
                </a:solidFill>
                <a:latin typeface="Californian FB" panose="0207040306080B030204" pitchFamily="18" charset="0"/>
              </a:rPr>
              <a:t> </a:t>
            </a:r>
            <a:r>
              <a:rPr lang="en-US" i="1" dirty="0" smtClean="0">
                <a:solidFill>
                  <a:srgbClr val="C00000"/>
                </a:solidFill>
                <a:latin typeface="Californian FB" panose="0207040306080B030204" pitchFamily="18" charset="0"/>
              </a:rPr>
              <a:t>algorithm</a:t>
            </a:r>
          </a:p>
          <a:p>
            <a:pPr marL="514350" indent="-514350">
              <a:buFont typeface="+mj-lt"/>
              <a:buAutoNum type="arabicPeriod"/>
            </a:pPr>
            <a:r>
              <a:rPr lang="en-US" i="1" dirty="0" smtClean="0">
                <a:solidFill>
                  <a:srgbClr val="C00000"/>
                </a:solidFill>
                <a:latin typeface="Californian FB" panose="0207040306080B030204" pitchFamily="18" charset="0"/>
              </a:rPr>
              <a:t> </a:t>
            </a:r>
            <a:r>
              <a:rPr lang="en-US" i="1" dirty="0" smtClean="0">
                <a:latin typeface="Californian FB" panose="0207040306080B030204" pitchFamily="18" charset="0"/>
              </a:rPr>
              <a:t>Huffman Code </a:t>
            </a:r>
          </a:p>
          <a:p>
            <a:pPr marL="0" indent="0">
              <a:buNone/>
            </a:pPr>
            <a:r>
              <a:rPr lang="en-US" b="1" dirty="0" smtClean="0"/>
              <a:t>		</a:t>
            </a:r>
            <a:r>
              <a:rPr lang="en-US" dirty="0">
                <a:solidFill>
                  <a:srgbClr val="C00000"/>
                </a:solidFill>
                <a:latin typeface="Californian FB" panose="0207040306080B030204" pitchFamily="18" charset="0"/>
              </a:rPr>
              <a:t>Where Greedy Approach Fails</a:t>
            </a:r>
          </a:p>
          <a:p>
            <a:pPr marL="0" indent="0">
              <a:buNone/>
            </a:pPr>
            <a:r>
              <a:rPr lang="en-US" dirty="0">
                <a:latin typeface="Californian FB" panose="0207040306080B030204" pitchFamily="18" charset="0"/>
              </a:rPr>
              <a:t>In many problems, Greedy algorithm fails to </a:t>
            </a:r>
            <a:r>
              <a:rPr lang="en-US" dirty="0"/>
              <a:t>find an optimal solution, moreover it </a:t>
            </a:r>
            <a:r>
              <a:rPr lang="en-US" dirty="0" smtClean="0"/>
              <a:t>may produce </a:t>
            </a:r>
            <a:r>
              <a:rPr lang="en-US" dirty="0"/>
              <a:t>a worst solution. Problems like </a:t>
            </a:r>
            <a:r>
              <a:rPr lang="en-US" dirty="0">
                <a:solidFill>
                  <a:srgbClr val="C00000"/>
                </a:solidFill>
                <a:latin typeface="Californian FB" panose="0207040306080B030204" pitchFamily="18" charset="0"/>
              </a:rPr>
              <a:t>Travelling Salesman and Knapsack </a:t>
            </a:r>
            <a:r>
              <a:rPr lang="en-US" dirty="0"/>
              <a:t>cannot </a:t>
            </a:r>
            <a:r>
              <a:rPr lang="en-US" dirty="0" smtClean="0"/>
              <a:t>be solved </a:t>
            </a:r>
            <a:r>
              <a:rPr lang="en-US" dirty="0"/>
              <a:t>using this approach.</a:t>
            </a:r>
            <a:endParaRPr lang="en-US" i="1" dirty="0">
              <a:latin typeface="Californian FB" panose="0207040306080B030204" pitchFamily="18" charset="0"/>
            </a:endParaRP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3</a:t>
            </a:fld>
            <a:endParaRPr lang="en-US"/>
          </a:p>
        </p:txBody>
      </p:sp>
    </p:spTree>
    <p:extLst>
      <p:ext uri="{BB962C8B-B14F-4D97-AF65-F5344CB8AC3E}">
        <p14:creationId xmlns:p14="http://schemas.microsoft.com/office/powerpoint/2010/main" val="1815554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535863" y="1125539"/>
            <a:ext cx="288131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next shortest</a:t>
            </a:r>
          </a:p>
          <a:p>
            <a:pPr>
              <a:spcBef>
                <a:spcPct val="0"/>
              </a:spcBef>
              <a:buFont typeface="Verdana" panose="020B0604030504040204" pitchFamily="34" charset="0"/>
              <a:buNone/>
            </a:pPr>
            <a:r>
              <a:rPr lang="en-US" altLang="en-US" sz="2000"/>
              <a:t>edge which does not</a:t>
            </a:r>
          </a:p>
          <a:p>
            <a:pPr>
              <a:spcBef>
                <a:spcPct val="0"/>
              </a:spcBef>
              <a:buFont typeface="Verdana" panose="020B0604030504040204" pitchFamily="34" charset="0"/>
              <a:buNone/>
            </a:pPr>
            <a:r>
              <a:rPr lang="en-US" altLang="en-US" sz="2000"/>
              <a:t>create a cycle</a:t>
            </a:r>
          </a:p>
          <a:p>
            <a:pPr eaLnBrk="1" hangingPunct="1">
              <a:spcBef>
                <a:spcPct val="0"/>
              </a:spcBef>
              <a:buFontTx/>
              <a:buNone/>
            </a:pPr>
            <a:endParaRPr lang="en-GB" altLang="en-US" sz="2000"/>
          </a:p>
          <a:p>
            <a:pPr eaLnBrk="1" hangingPunct="1">
              <a:spcBef>
                <a:spcPct val="0"/>
              </a:spcBef>
              <a:buFontTx/>
              <a:buNone/>
            </a:pPr>
            <a:r>
              <a:rPr lang="en-GB" altLang="en-US" sz="2000" b="1"/>
              <a:t>ED  2</a:t>
            </a:r>
          </a:p>
          <a:p>
            <a:pPr eaLnBrk="1" hangingPunct="1">
              <a:spcBef>
                <a:spcPct val="0"/>
              </a:spcBef>
              <a:buFontTx/>
              <a:buNone/>
            </a:pPr>
            <a:r>
              <a:rPr lang="en-GB" altLang="en-US" sz="2000" b="1"/>
              <a:t>AB  3</a:t>
            </a:r>
          </a:p>
          <a:p>
            <a:pPr eaLnBrk="1" hangingPunct="1">
              <a:spcBef>
                <a:spcPct val="0"/>
              </a:spcBef>
              <a:buFontTx/>
              <a:buNone/>
            </a:pPr>
            <a:r>
              <a:rPr lang="en-GB" altLang="en-US" sz="2000" b="1"/>
              <a:t>CD  4 </a:t>
            </a:r>
          </a:p>
          <a:p>
            <a:pPr eaLnBrk="1" hangingPunct="1">
              <a:spcBef>
                <a:spcPct val="0"/>
              </a:spcBef>
              <a:buFontTx/>
              <a:buNone/>
            </a:pPr>
            <a:r>
              <a:rPr lang="en-GB" altLang="en-US" sz="2000" b="1">
                <a:solidFill>
                  <a:srgbClr val="FF0000"/>
                </a:solidFill>
              </a:rPr>
              <a:t>AE  4</a:t>
            </a:r>
          </a:p>
          <a:p>
            <a:pPr eaLnBrk="1" hangingPunct="1">
              <a:spcBef>
                <a:spcPct val="0"/>
              </a:spcBef>
              <a:buFontTx/>
              <a:buNone/>
            </a:pPr>
            <a:endParaRPr lang="en-GB" altLang="en-US" sz="2000" b="1"/>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1267"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grpSp>
        <p:nvGrpSpPr>
          <p:cNvPr id="11268" name="Group 34"/>
          <p:cNvGrpSpPr>
            <a:grpSpLocks/>
          </p:cNvGrpSpPr>
          <p:nvPr/>
        </p:nvGrpSpPr>
        <p:grpSpPr bwMode="auto">
          <a:xfrm>
            <a:off x="1992313" y="1700213"/>
            <a:ext cx="5486400" cy="4648200"/>
            <a:chOff x="295" y="1071"/>
            <a:chExt cx="3456" cy="2928"/>
          </a:xfrm>
        </p:grpSpPr>
        <p:grpSp>
          <p:nvGrpSpPr>
            <p:cNvPr id="11270" name="Group 4"/>
            <p:cNvGrpSpPr>
              <a:grpSpLocks/>
            </p:cNvGrpSpPr>
            <p:nvPr/>
          </p:nvGrpSpPr>
          <p:grpSpPr bwMode="auto">
            <a:xfrm>
              <a:off x="295" y="1071"/>
              <a:ext cx="3456" cy="2928"/>
              <a:chOff x="295" y="1071"/>
              <a:chExt cx="3456" cy="2928"/>
            </a:xfrm>
          </p:grpSpPr>
          <p:sp>
            <p:nvSpPr>
              <p:cNvPr id="11272" name="Line 5"/>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3" name="Group 6"/>
              <p:cNvGrpSpPr>
                <a:grpSpLocks/>
              </p:cNvGrpSpPr>
              <p:nvPr/>
            </p:nvGrpSpPr>
            <p:grpSpPr bwMode="auto">
              <a:xfrm>
                <a:off x="295" y="1071"/>
                <a:ext cx="3456" cy="2928"/>
                <a:chOff x="295" y="1071"/>
                <a:chExt cx="3456" cy="2928"/>
              </a:xfrm>
            </p:grpSpPr>
            <p:sp>
              <p:nvSpPr>
                <p:cNvPr id="11275" name="Line 7"/>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8"/>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9"/>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10"/>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1"/>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12"/>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13"/>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14"/>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15"/>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Text Box 16"/>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1285" name="Text Box 17"/>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1286" name="Text Box 18"/>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1287" name="Text Box 19"/>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1288" name="Text Box 20"/>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1289" name="Text Box 21"/>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1290" name="Text Box 22"/>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1291" name="Text Box 23"/>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1292" name="Text Box 24"/>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1293" name="Text Box 25"/>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1294" name="Text Box 26"/>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1295" name="Text Box 27"/>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1296" name="Text Box 28"/>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1297" name="Text Box 29"/>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1298" name="Text Box 30"/>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1299" name="Text Box 31"/>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1274" name="Line 32"/>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1" name="Line 33"/>
            <p:cNvSpPr>
              <a:spLocks noChangeShapeType="1"/>
            </p:cNvSpPr>
            <p:nvPr/>
          </p:nvSpPr>
          <p:spPr bwMode="auto">
            <a:xfrm>
              <a:off x="2744" y="1344"/>
              <a:ext cx="726" cy="1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55" name="Line 35"/>
          <p:cNvSpPr>
            <a:spLocks noChangeShapeType="1"/>
          </p:cNvSpPr>
          <p:nvPr/>
        </p:nvSpPr>
        <p:spPr bwMode="auto">
          <a:xfrm>
            <a:off x="2424113" y="3860800"/>
            <a:ext cx="2159000" cy="19446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30</a:t>
            </a:fld>
            <a:endParaRPr lang="en-US"/>
          </a:p>
        </p:txBody>
      </p:sp>
    </p:spTree>
    <p:extLst>
      <p:ext uri="{BB962C8B-B14F-4D97-AF65-F5344CB8AC3E}">
        <p14:creationId xmlns:p14="http://schemas.microsoft.com/office/powerpoint/2010/main" val="1235050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7535863" y="1125539"/>
            <a:ext cx="2881312"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next shortest</a:t>
            </a:r>
          </a:p>
          <a:p>
            <a:pPr>
              <a:spcBef>
                <a:spcPct val="0"/>
              </a:spcBef>
              <a:buFont typeface="Verdana" panose="020B0604030504040204" pitchFamily="34" charset="0"/>
              <a:buNone/>
            </a:pPr>
            <a:r>
              <a:rPr lang="en-US" altLang="en-US" sz="2000"/>
              <a:t>edge which does not</a:t>
            </a:r>
          </a:p>
          <a:p>
            <a:pPr>
              <a:spcBef>
                <a:spcPct val="0"/>
              </a:spcBef>
              <a:buFont typeface="Verdana" panose="020B0604030504040204" pitchFamily="34" charset="0"/>
              <a:buNone/>
            </a:pPr>
            <a:r>
              <a:rPr lang="en-US" altLang="en-US" sz="2000"/>
              <a:t>create a cycle</a:t>
            </a:r>
          </a:p>
          <a:p>
            <a:pPr eaLnBrk="1" hangingPunct="1">
              <a:spcBef>
                <a:spcPct val="0"/>
              </a:spcBef>
              <a:buFontTx/>
              <a:buNone/>
            </a:pPr>
            <a:endParaRPr lang="en-GB" altLang="en-US" sz="2000"/>
          </a:p>
          <a:p>
            <a:pPr eaLnBrk="1" hangingPunct="1">
              <a:spcBef>
                <a:spcPct val="0"/>
              </a:spcBef>
              <a:buFontTx/>
              <a:buNone/>
            </a:pPr>
            <a:r>
              <a:rPr lang="en-GB" altLang="en-US" sz="2000" b="1"/>
              <a:t>ED  2</a:t>
            </a:r>
          </a:p>
          <a:p>
            <a:pPr eaLnBrk="1" hangingPunct="1">
              <a:spcBef>
                <a:spcPct val="0"/>
              </a:spcBef>
              <a:buFontTx/>
              <a:buNone/>
            </a:pPr>
            <a:r>
              <a:rPr lang="en-GB" altLang="en-US" sz="2000" b="1"/>
              <a:t>AB  3</a:t>
            </a:r>
          </a:p>
          <a:p>
            <a:pPr eaLnBrk="1" hangingPunct="1">
              <a:spcBef>
                <a:spcPct val="0"/>
              </a:spcBef>
              <a:buFontTx/>
              <a:buNone/>
            </a:pPr>
            <a:r>
              <a:rPr lang="en-GB" altLang="en-US" sz="2000" b="1"/>
              <a:t>CD  4 </a:t>
            </a:r>
          </a:p>
          <a:p>
            <a:pPr eaLnBrk="1" hangingPunct="1">
              <a:spcBef>
                <a:spcPct val="0"/>
              </a:spcBef>
              <a:buFontTx/>
              <a:buNone/>
            </a:pPr>
            <a:r>
              <a:rPr lang="en-GB" altLang="en-US" sz="2000" b="1"/>
              <a:t>AE  4</a:t>
            </a:r>
          </a:p>
          <a:p>
            <a:pPr eaLnBrk="1" hangingPunct="1">
              <a:spcBef>
                <a:spcPct val="0"/>
              </a:spcBef>
              <a:buFontTx/>
              <a:buNone/>
            </a:pPr>
            <a:r>
              <a:rPr lang="en-GB" altLang="en-US" sz="2000" b="1"/>
              <a:t>BC  5 – forms a cycle</a:t>
            </a:r>
          </a:p>
          <a:p>
            <a:pPr eaLnBrk="1" hangingPunct="1">
              <a:spcBef>
                <a:spcPct val="0"/>
              </a:spcBef>
              <a:buFontTx/>
              <a:buNone/>
            </a:pPr>
            <a:r>
              <a:rPr lang="en-GB" altLang="en-US" sz="2000" b="1">
                <a:solidFill>
                  <a:srgbClr val="FF0000"/>
                </a:solidFill>
              </a:rPr>
              <a:t>EF  5</a:t>
            </a:r>
          </a:p>
          <a:p>
            <a:pPr eaLnBrk="1" hangingPunct="1">
              <a:spcBef>
                <a:spcPct val="0"/>
              </a:spcBef>
              <a:buFontTx/>
              <a:buNone/>
            </a:pPr>
            <a:endParaRPr lang="en-GB" altLang="en-US" sz="2000" b="1"/>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2291"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grpSp>
        <p:nvGrpSpPr>
          <p:cNvPr id="12292" name="Group 36"/>
          <p:cNvGrpSpPr>
            <a:grpSpLocks/>
          </p:cNvGrpSpPr>
          <p:nvPr/>
        </p:nvGrpSpPr>
        <p:grpSpPr bwMode="auto">
          <a:xfrm>
            <a:off x="1992313" y="1700213"/>
            <a:ext cx="5486400" cy="4648200"/>
            <a:chOff x="295" y="1071"/>
            <a:chExt cx="3456" cy="2928"/>
          </a:xfrm>
        </p:grpSpPr>
        <p:grpSp>
          <p:nvGrpSpPr>
            <p:cNvPr id="12294" name="Group 4"/>
            <p:cNvGrpSpPr>
              <a:grpSpLocks/>
            </p:cNvGrpSpPr>
            <p:nvPr/>
          </p:nvGrpSpPr>
          <p:grpSpPr bwMode="auto">
            <a:xfrm>
              <a:off x="295" y="1071"/>
              <a:ext cx="3456" cy="2928"/>
              <a:chOff x="295" y="1071"/>
              <a:chExt cx="3456" cy="2928"/>
            </a:xfrm>
          </p:grpSpPr>
          <p:grpSp>
            <p:nvGrpSpPr>
              <p:cNvPr id="12296" name="Group 5"/>
              <p:cNvGrpSpPr>
                <a:grpSpLocks/>
              </p:cNvGrpSpPr>
              <p:nvPr/>
            </p:nvGrpSpPr>
            <p:grpSpPr bwMode="auto">
              <a:xfrm>
                <a:off x="295" y="1071"/>
                <a:ext cx="3456" cy="2928"/>
                <a:chOff x="295" y="1071"/>
                <a:chExt cx="3456" cy="2928"/>
              </a:xfrm>
            </p:grpSpPr>
            <p:sp>
              <p:nvSpPr>
                <p:cNvPr id="12298" name="Line 6"/>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9" name="Group 7"/>
                <p:cNvGrpSpPr>
                  <a:grpSpLocks/>
                </p:cNvGrpSpPr>
                <p:nvPr/>
              </p:nvGrpSpPr>
              <p:grpSpPr bwMode="auto">
                <a:xfrm>
                  <a:off x="295" y="1071"/>
                  <a:ext cx="3456" cy="2928"/>
                  <a:chOff x="295" y="1071"/>
                  <a:chExt cx="3456" cy="2928"/>
                </a:xfrm>
              </p:grpSpPr>
              <p:sp>
                <p:nvSpPr>
                  <p:cNvPr id="12301" name="Line 8"/>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9"/>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10"/>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Line 11"/>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12"/>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13"/>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14"/>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15"/>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16"/>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Text Box 17"/>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2311" name="Text Box 18"/>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2312" name="Text Box 19"/>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2313" name="Text Box 20"/>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2314" name="Text Box 21"/>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2315" name="Text Box 22"/>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2316" name="Text Box 23"/>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2317" name="Text Box 24"/>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2318" name="Text Box 25"/>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2319" name="Text Box 26"/>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2320" name="Text Box 27"/>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2321" name="Text Box 28"/>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2322" name="Text Box 29"/>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2323" name="Text Box 30"/>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2324" name="Text Box 31"/>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2325" name="Text Box 32"/>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2300" name="Line 33"/>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7" name="Line 34"/>
              <p:cNvSpPr>
                <a:spLocks noChangeShapeType="1"/>
              </p:cNvSpPr>
              <p:nvPr/>
            </p:nvSpPr>
            <p:spPr bwMode="auto">
              <a:xfrm>
                <a:off x="2744" y="1344"/>
                <a:ext cx="726" cy="1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5" name="Line 35"/>
            <p:cNvSpPr>
              <a:spLocks noChangeShapeType="1"/>
            </p:cNvSpPr>
            <p:nvPr/>
          </p:nvSpPr>
          <p:spPr bwMode="auto">
            <a:xfrm>
              <a:off x="567" y="2432"/>
              <a:ext cx="1360" cy="1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81" name="Line 37"/>
          <p:cNvSpPr>
            <a:spLocks noChangeShapeType="1"/>
          </p:cNvSpPr>
          <p:nvPr/>
        </p:nvSpPr>
        <p:spPr bwMode="auto">
          <a:xfrm flipH="1">
            <a:off x="4583114" y="3933826"/>
            <a:ext cx="288925" cy="18716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31</a:t>
            </a:fld>
            <a:endParaRPr lang="en-US"/>
          </a:p>
        </p:txBody>
      </p:sp>
    </p:spTree>
    <p:extLst>
      <p:ext uri="{BB962C8B-B14F-4D97-AF65-F5344CB8AC3E}">
        <p14:creationId xmlns:p14="http://schemas.microsoft.com/office/powerpoint/2010/main" val="281666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535863" y="1125539"/>
            <a:ext cx="288131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Times New Roman" panose="02020603050405020304" pitchFamily="18" charset="0"/>
              <a:buNone/>
            </a:pPr>
            <a:r>
              <a:rPr lang="en-US" altLang="en-US" sz="2000"/>
              <a:t>All vertices have been</a:t>
            </a:r>
          </a:p>
          <a:p>
            <a:pPr>
              <a:spcBef>
                <a:spcPct val="0"/>
              </a:spcBef>
              <a:buFont typeface="Times New Roman" panose="02020603050405020304" pitchFamily="18" charset="0"/>
              <a:buNone/>
            </a:pPr>
            <a:r>
              <a:rPr lang="en-US" altLang="en-US" sz="2000"/>
              <a:t>connected.</a:t>
            </a:r>
          </a:p>
          <a:p>
            <a:pPr>
              <a:spcBef>
                <a:spcPct val="0"/>
              </a:spcBef>
              <a:buFont typeface="Times New Roman" panose="02020603050405020304" pitchFamily="18" charset="0"/>
              <a:buNone/>
            </a:pPr>
            <a:endParaRPr lang="en-GB" altLang="en-US" sz="2000"/>
          </a:p>
          <a:p>
            <a:pPr>
              <a:spcBef>
                <a:spcPct val="0"/>
              </a:spcBef>
              <a:buFont typeface="Times New Roman" panose="02020603050405020304" pitchFamily="18" charset="0"/>
              <a:buNone/>
            </a:pPr>
            <a:r>
              <a:rPr lang="en-GB" altLang="en-US" sz="2000"/>
              <a:t>The solution is</a:t>
            </a:r>
            <a:endParaRPr lang="en-US" altLang="en-US" sz="2000"/>
          </a:p>
          <a:p>
            <a:pPr>
              <a:spcBef>
                <a:spcPct val="0"/>
              </a:spcBef>
              <a:buFont typeface="Verdana" panose="020B0604030504040204" pitchFamily="34" charset="0"/>
              <a:buNone/>
            </a:pPr>
            <a:endParaRPr lang="en-GB" altLang="en-US" sz="2000"/>
          </a:p>
          <a:p>
            <a:pPr eaLnBrk="1" hangingPunct="1">
              <a:spcBef>
                <a:spcPct val="0"/>
              </a:spcBef>
              <a:buFontTx/>
              <a:buNone/>
            </a:pPr>
            <a:r>
              <a:rPr lang="en-GB" altLang="en-US" sz="2000" b="1"/>
              <a:t>ED  2</a:t>
            </a:r>
          </a:p>
          <a:p>
            <a:pPr eaLnBrk="1" hangingPunct="1">
              <a:spcBef>
                <a:spcPct val="0"/>
              </a:spcBef>
              <a:buFontTx/>
              <a:buNone/>
            </a:pPr>
            <a:r>
              <a:rPr lang="en-GB" altLang="en-US" sz="2000" b="1"/>
              <a:t>AB  3</a:t>
            </a:r>
          </a:p>
          <a:p>
            <a:pPr eaLnBrk="1" hangingPunct="1">
              <a:spcBef>
                <a:spcPct val="0"/>
              </a:spcBef>
              <a:buFontTx/>
              <a:buNone/>
            </a:pPr>
            <a:r>
              <a:rPr lang="en-GB" altLang="en-US" sz="2000" b="1"/>
              <a:t>CD  4 </a:t>
            </a:r>
          </a:p>
          <a:p>
            <a:pPr eaLnBrk="1" hangingPunct="1">
              <a:spcBef>
                <a:spcPct val="0"/>
              </a:spcBef>
              <a:buFontTx/>
              <a:buNone/>
            </a:pPr>
            <a:r>
              <a:rPr lang="en-GB" altLang="en-US" sz="2000" b="1"/>
              <a:t>AE  4</a:t>
            </a:r>
          </a:p>
          <a:p>
            <a:pPr eaLnBrk="1" hangingPunct="1">
              <a:spcBef>
                <a:spcPct val="0"/>
              </a:spcBef>
              <a:buFontTx/>
              <a:buNone/>
            </a:pPr>
            <a:r>
              <a:rPr lang="en-GB" altLang="en-US" sz="2000" b="1"/>
              <a:t>EF  5</a:t>
            </a:r>
          </a:p>
          <a:p>
            <a:pPr eaLnBrk="1" hangingPunct="1">
              <a:spcBef>
                <a:spcPct val="0"/>
              </a:spcBef>
              <a:buFontTx/>
              <a:buNone/>
            </a:pPr>
            <a:endParaRPr lang="en-GB" altLang="en-US" sz="2000" b="1"/>
          </a:p>
          <a:p>
            <a:pPr eaLnBrk="1" hangingPunct="1">
              <a:spcBef>
                <a:spcPct val="0"/>
              </a:spcBef>
              <a:buFontTx/>
              <a:buNone/>
            </a:pPr>
            <a:endParaRPr lang="en-GB" altLang="en-US" sz="2000"/>
          </a:p>
          <a:p>
            <a:pPr eaLnBrk="1" hangingPunct="1">
              <a:spcBef>
                <a:spcPct val="0"/>
              </a:spcBef>
              <a:buFontTx/>
              <a:buNone/>
            </a:pPr>
            <a:r>
              <a:rPr lang="en-GB" altLang="en-US" sz="2000"/>
              <a:t>Total weight of tree: 18</a:t>
            </a:r>
          </a:p>
          <a:p>
            <a:pPr eaLnBrk="1" hangingPunct="1">
              <a:spcBef>
                <a:spcPct val="0"/>
              </a:spcBef>
              <a:buFontTx/>
              <a:buNone/>
            </a:pPr>
            <a:endParaRPr lang="en-US" altLang="en-US" sz="2000"/>
          </a:p>
        </p:txBody>
      </p:sp>
      <p:sp>
        <p:nvSpPr>
          <p:cNvPr id="13315"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Kruskal’s Algorithm</a:t>
            </a:r>
            <a:endParaRPr lang="en-US" altLang="en-US" sz="2400" b="1"/>
          </a:p>
        </p:txBody>
      </p:sp>
      <p:grpSp>
        <p:nvGrpSpPr>
          <p:cNvPr id="13316" name="Group 38"/>
          <p:cNvGrpSpPr>
            <a:grpSpLocks/>
          </p:cNvGrpSpPr>
          <p:nvPr/>
        </p:nvGrpSpPr>
        <p:grpSpPr bwMode="auto">
          <a:xfrm>
            <a:off x="1992313" y="1700213"/>
            <a:ext cx="5486400" cy="4648200"/>
            <a:chOff x="295" y="1071"/>
            <a:chExt cx="3456" cy="2928"/>
          </a:xfrm>
        </p:grpSpPr>
        <p:grpSp>
          <p:nvGrpSpPr>
            <p:cNvPr id="13317" name="Group 4"/>
            <p:cNvGrpSpPr>
              <a:grpSpLocks/>
            </p:cNvGrpSpPr>
            <p:nvPr/>
          </p:nvGrpSpPr>
          <p:grpSpPr bwMode="auto">
            <a:xfrm>
              <a:off x="295" y="1071"/>
              <a:ext cx="3456" cy="2928"/>
              <a:chOff x="295" y="1071"/>
              <a:chExt cx="3456" cy="2928"/>
            </a:xfrm>
          </p:grpSpPr>
          <p:grpSp>
            <p:nvGrpSpPr>
              <p:cNvPr id="13319" name="Group 5"/>
              <p:cNvGrpSpPr>
                <a:grpSpLocks/>
              </p:cNvGrpSpPr>
              <p:nvPr/>
            </p:nvGrpSpPr>
            <p:grpSpPr bwMode="auto">
              <a:xfrm>
                <a:off x="295" y="1071"/>
                <a:ext cx="3456" cy="2928"/>
                <a:chOff x="295" y="1071"/>
                <a:chExt cx="3456" cy="2928"/>
              </a:xfrm>
            </p:grpSpPr>
            <p:grpSp>
              <p:nvGrpSpPr>
                <p:cNvPr id="13321" name="Group 6"/>
                <p:cNvGrpSpPr>
                  <a:grpSpLocks/>
                </p:cNvGrpSpPr>
                <p:nvPr/>
              </p:nvGrpSpPr>
              <p:grpSpPr bwMode="auto">
                <a:xfrm>
                  <a:off x="295" y="1071"/>
                  <a:ext cx="3456" cy="2928"/>
                  <a:chOff x="295" y="1071"/>
                  <a:chExt cx="3456" cy="2928"/>
                </a:xfrm>
              </p:grpSpPr>
              <p:sp>
                <p:nvSpPr>
                  <p:cNvPr id="13323" name="Line 7"/>
                  <p:cNvSpPr>
                    <a:spLocks noChangeShapeType="1"/>
                  </p:cNvSpPr>
                  <p:nvPr/>
                </p:nvSpPr>
                <p:spPr bwMode="auto">
                  <a:xfrm flipV="1">
                    <a:off x="567" y="1344"/>
                    <a:ext cx="816" cy="110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4" name="Group 8"/>
                  <p:cNvGrpSpPr>
                    <a:grpSpLocks/>
                  </p:cNvGrpSpPr>
                  <p:nvPr/>
                </p:nvGrpSpPr>
                <p:grpSpPr bwMode="auto">
                  <a:xfrm>
                    <a:off x="295" y="1071"/>
                    <a:ext cx="3456" cy="2928"/>
                    <a:chOff x="295" y="1071"/>
                    <a:chExt cx="3456" cy="2928"/>
                  </a:xfrm>
                </p:grpSpPr>
                <p:sp>
                  <p:nvSpPr>
                    <p:cNvPr id="13326" name="Line 9"/>
                    <p:cNvSpPr>
                      <a:spLocks noChangeShapeType="1"/>
                    </p:cNvSpPr>
                    <p:nvPr/>
                  </p:nvSpPr>
                  <p:spPr bwMode="auto">
                    <a:xfrm>
                      <a:off x="1399" y="135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10"/>
                    <p:cNvSpPr>
                      <a:spLocks noChangeShapeType="1"/>
                    </p:cNvSpPr>
                    <p:nvPr/>
                  </p:nvSpPr>
                  <p:spPr bwMode="auto">
                    <a:xfrm>
                      <a:off x="2743"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11"/>
                    <p:cNvSpPr>
                      <a:spLocks noChangeShapeType="1"/>
                    </p:cNvSpPr>
                    <p:nvPr/>
                  </p:nvSpPr>
                  <p:spPr bwMode="auto">
                    <a:xfrm>
                      <a:off x="583" y="246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12"/>
                    <p:cNvSpPr>
                      <a:spLocks noChangeShapeType="1"/>
                    </p:cNvSpPr>
                    <p:nvPr/>
                  </p:nvSpPr>
                  <p:spPr bwMode="auto">
                    <a:xfrm>
                      <a:off x="2119" y="246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13"/>
                    <p:cNvSpPr>
                      <a:spLocks noChangeShapeType="1"/>
                    </p:cNvSpPr>
                    <p:nvPr/>
                  </p:nvSpPr>
                  <p:spPr bwMode="auto">
                    <a:xfrm>
                      <a:off x="1399" y="1359"/>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Line 14"/>
                    <p:cNvSpPr>
                      <a:spLocks noChangeShapeType="1"/>
                    </p:cNvSpPr>
                    <p:nvPr/>
                  </p:nvSpPr>
                  <p:spPr bwMode="auto">
                    <a:xfrm flipV="1">
                      <a:off x="2119" y="1359"/>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15"/>
                    <p:cNvSpPr>
                      <a:spLocks noChangeShapeType="1"/>
                    </p:cNvSpPr>
                    <p:nvPr/>
                  </p:nvSpPr>
                  <p:spPr bwMode="auto">
                    <a:xfrm>
                      <a:off x="583" y="2463"/>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3" name="Line 16"/>
                    <p:cNvSpPr>
                      <a:spLocks noChangeShapeType="1"/>
                    </p:cNvSpPr>
                    <p:nvPr/>
                  </p:nvSpPr>
                  <p:spPr bwMode="auto">
                    <a:xfrm flipV="1">
                      <a:off x="1927" y="2463"/>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Line 17"/>
                    <p:cNvSpPr>
                      <a:spLocks noChangeShapeType="1"/>
                    </p:cNvSpPr>
                    <p:nvPr/>
                  </p:nvSpPr>
                  <p:spPr bwMode="auto">
                    <a:xfrm flipV="1">
                      <a:off x="1927" y="2463"/>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Text Box 18"/>
                    <p:cNvSpPr txBox="1">
                      <a:spLocks noChangeArrowheads="1"/>
                    </p:cNvSpPr>
                    <p:nvPr/>
                  </p:nvSpPr>
                  <p:spPr bwMode="auto">
                    <a:xfrm>
                      <a:off x="295"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3336" name="Text Box 19"/>
                    <p:cNvSpPr txBox="1">
                      <a:spLocks noChangeArrowheads="1"/>
                    </p:cNvSpPr>
                    <p:nvPr/>
                  </p:nvSpPr>
                  <p:spPr bwMode="auto">
                    <a:xfrm>
                      <a:off x="2119" y="24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3337" name="Text Box 20"/>
                    <p:cNvSpPr txBox="1">
                      <a:spLocks noChangeArrowheads="1"/>
                    </p:cNvSpPr>
                    <p:nvPr/>
                  </p:nvSpPr>
                  <p:spPr bwMode="auto">
                    <a:xfrm>
                      <a:off x="1159"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3338" name="Text Box 21"/>
                    <p:cNvSpPr txBox="1">
                      <a:spLocks noChangeArrowheads="1"/>
                    </p:cNvSpPr>
                    <p:nvPr/>
                  </p:nvSpPr>
                  <p:spPr bwMode="auto">
                    <a:xfrm>
                      <a:off x="2743" y="11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3339" name="Text Box 22"/>
                    <p:cNvSpPr txBox="1">
                      <a:spLocks noChangeArrowheads="1"/>
                    </p:cNvSpPr>
                    <p:nvPr/>
                  </p:nvSpPr>
                  <p:spPr bwMode="auto">
                    <a:xfrm>
                      <a:off x="3463" y="24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3340" name="Text Box 23"/>
                    <p:cNvSpPr txBox="1">
                      <a:spLocks noChangeArrowheads="1"/>
                    </p:cNvSpPr>
                    <p:nvPr/>
                  </p:nvSpPr>
                  <p:spPr bwMode="auto">
                    <a:xfrm>
                      <a:off x="1783" y="37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3341" name="Text Box 24"/>
                    <p:cNvSpPr txBox="1">
                      <a:spLocks noChangeArrowheads="1"/>
                    </p:cNvSpPr>
                    <p:nvPr/>
                  </p:nvSpPr>
                  <p:spPr bwMode="auto">
                    <a:xfrm>
                      <a:off x="2599" y="31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3342" name="Text Box 25"/>
                    <p:cNvSpPr txBox="1">
                      <a:spLocks noChangeArrowheads="1"/>
                    </p:cNvSpPr>
                    <p:nvPr/>
                  </p:nvSpPr>
                  <p:spPr bwMode="auto">
                    <a:xfrm>
                      <a:off x="1207" y="251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3343" name="Text Box 26"/>
                    <p:cNvSpPr txBox="1">
                      <a:spLocks noChangeArrowheads="1"/>
                    </p:cNvSpPr>
                    <p:nvPr/>
                  </p:nvSpPr>
                  <p:spPr bwMode="auto">
                    <a:xfrm>
                      <a:off x="967" y="30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3344" name="Text Box 27"/>
                    <p:cNvSpPr txBox="1">
                      <a:spLocks noChangeArrowheads="1"/>
                    </p:cNvSpPr>
                    <p:nvPr/>
                  </p:nvSpPr>
                  <p:spPr bwMode="auto">
                    <a:xfrm>
                      <a:off x="2023" y="284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3345" name="Text Box 28"/>
                    <p:cNvSpPr txBox="1">
                      <a:spLocks noChangeArrowheads="1"/>
                    </p:cNvSpPr>
                    <p:nvPr/>
                  </p:nvSpPr>
                  <p:spPr bwMode="auto">
                    <a:xfrm>
                      <a:off x="1495" y="183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3346" name="Text Box 29"/>
                    <p:cNvSpPr txBox="1">
                      <a:spLocks noChangeArrowheads="1"/>
                    </p:cNvSpPr>
                    <p:nvPr/>
                  </p:nvSpPr>
                  <p:spPr bwMode="auto">
                    <a:xfrm>
                      <a:off x="2455" y="17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3347" name="Text Box 30"/>
                    <p:cNvSpPr txBox="1">
                      <a:spLocks noChangeArrowheads="1"/>
                    </p:cNvSpPr>
                    <p:nvPr/>
                  </p:nvSpPr>
                  <p:spPr bwMode="auto">
                    <a:xfrm>
                      <a:off x="3079" y="169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3348" name="Text Box 31"/>
                    <p:cNvSpPr txBox="1">
                      <a:spLocks noChangeArrowheads="1"/>
                    </p:cNvSpPr>
                    <p:nvPr/>
                  </p:nvSpPr>
                  <p:spPr bwMode="auto">
                    <a:xfrm>
                      <a:off x="1927" y="10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3349" name="Text Box 32"/>
                    <p:cNvSpPr txBox="1">
                      <a:spLocks noChangeArrowheads="1"/>
                    </p:cNvSpPr>
                    <p:nvPr/>
                  </p:nvSpPr>
                  <p:spPr bwMode="auto">
                    <a:xfrm>
                      <a:off x="839" y="157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3350" name="Text Box 33"/>
                    <p:cNvSpPr txBox="1">
                      <a:spLocks noChangeArrowheads="1"/>
                    </p:cNvSpPr>
                    <p:nvPr/>
                  </p:nvSpPr>
                  <p:spPr bwMode="auto">
                    <a:xfrm>
                      <a:off x="2551" y="217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3325" name="Line 34"/>
                  <p:cNvSpPr>
                    <a:spLocks noChangeShapeType="1"/>
                  </p:cNvSpPr>
                  <p:nvPr/>
                </p:nvSpPr>
                <p:spPr bwMode="auto">
                  <a:xfrm flipV="1">
                    <a:off x="1927" y="2478"/>
                    <a:ext cx="1536" cy="1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2" name="Line 35"/>
                <p:cNvSpPr>
                  <a:spLocks noChangeShapeType="1"/>
                </p:cNvSpPr>
                <p:nvPr/>
              </p:nvSpPr>
              <p:spPr bwMode="auto">
                <a:xfrm>
                  <a:off x="2744" y="1344"/>
                  <a:ext cx="726" cy="1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0" name="Line 36"/>
              <p:cNvSpPr>
                <a:spLocks noChangeShapeType="1"/>
              </p:cNvSpPr>
              <p:nvPr/>
            </p:nvSpPr>
            <p:spPr bwMode="auto">
              <a:xfrm>
                <a:off x="567" y="2432"/>
                <a:ext cx="1360" cy="1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18" name="Line 37"/>
            <p:cNvSpPr>
              <a:spLocks noChangeShapeType="1"/>
            </p:cNvSpPr>
            <p:nvPr/>
          </p:nvSpPr>
          <p:spPr bwMode="auto">
            <a:xfrm flipH="1">
              <a:off x="1927" y="2478"/>
              <a:ext cx="182" cy="117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32</a:t>
            </a:fld>
            <a:endParaRPr lang="en-US"/>
          </a:p>
        </p:txBody>
      </p:sp>
    </p:spTree>
    <p:extLst>
      <p:ext uri="{BB962C8B-B14F-4D97-AF65-F5344CB8AC3E}">
        <p14:creationId xmlns:p14="http://schemas.microsoft.com/office/powerpoint/2010/main" val="1620935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1992313" y="1700213"/>
            <a:ext cx="5486400" cy="4648200"/>
            <a:chOff x="864" y="576"/>
            <a:chExt cx="3456" cy="2928"/>
          </a:xfrm>
        </p:grpSpPr>
        <p:sp>
          <p:nvSpPr>
            <p:cNvPr id="14342" name="Line 3"/>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4"/>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5"/>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6"/>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7"/>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8"/>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9"/>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0"/>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1"/>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2"/>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Text Box 13"/>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4353" name="Text Box 14"/>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4354" name="Text Box 15"/>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4355" name="Text Box 16"/>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4356" name="Text Box 17"/>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4357" name="Text Box 18"/>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4358" name="Text Box 19"/>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4359" name="Text Box 20"/>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4360" name="Text Box 21"/>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4361" name="Text Box 22"/>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4362" name="Text Box 23"/>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4363" name="Text Box 24"/>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4364" name="Text Box 25"/>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4365" name="Text Box 26"/>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4366" name="Text Box 27"/>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4367" name="Text Box 28"/>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33821" name="Text Box 29"/>
          <p:cNvSpPr txBox="1">
            <a:spLocks noChangeArrowheads="1"/>
          </p:cNvSpPr>
          <p:nvPr/>
        </p:nvSpPr>
        <p:spPr bwMode="auto">
          <a:xfrm>
            <a:off x="7535863" y="1125539"/>
            <a:ext cx="2665412"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000"/>
              <a:t>Select any vertex</a:t>
            </a:r>
          </a:p>
          <a:p>
            <a:pPr eaLnBrk="1" hangingPunct="1">
              <a:spcBef>
                <a:spcPct val="0"/>
              </a:spcBef>
              <a:buFontTx/>
              <a:buNone/>
            </a:pPr>
            <a:endParaRPr lang="en-GB" altLang="en-US" sz="2000"/>
          </a:p>
          <a:p>
            <a:pPr eaLnBrk="1" hangingPunct="1">
              <a:spcBef>
                <a:spcPct val="0"/>
              </a:spcBef>
              <a:buFontTx/>
              <a:buNone/>
            </a:pPr>
            <a:r>
              <a:rPr lang="en-GB" altLang="en-US" sz="2000"/>
              <a:t>A</a:t>
            </a:r>
          </a:p>
          <a:p>
            <a:pPr eaLnBrk="1" hangingPunct="1">
              <a:spcBef>
                <a:spcPct val="0"/>
              </a:spcBef>
              <a:buFontTx/>
              <a:buNone/>
            </a:pPr>
            <a:endParaRPr lang="en-US" altLang="en-US" sz="2000"/>
          </a:p>
          <a:p>
            <a:pPr eaLnBrk="1" hangingPunct="1">
              <a:spcBef>
                <a:spcPct val="0"/>
              </a:spcBef>
              <a:buFontTx/>
              <a:buNone/>
            </a:pPr>
            <a:r>
              <a:rPr lang="en-US" altLang="en-US" sz="2000"/>
              <a:t>Select the shortest edge connected to that vertex</a:t>
            </a:r>
          </a:p>
          <a:p>
            <a:pPr eaLnBrk="1" hangingPunct="1">
              <a:spcBef>
                <a:spcPct val="0"/>
              </a:spcBef>
              <a:buFontTx/>
              <a:buNone/>
            </a:pPr>
            <a:endParaRPr lang="en-GB" altLang="en-US" sz="2000"/>
          </a:p>
          <a:p>
            <a:pPr eaLnBrk="1" hangingPunct="1">
              <a:spcBef>
                <a:spcPct val="0"/>
              </a:spcBef>
              <a:buFontTx/>
              <a:buNone/>
            </a:pPr>
            <a:r>
              <a:rPr lang="en-GB" altLang="en-US" sz="2000">
                <a:solidFill>
                  <a:srgbClr val="FF0000"/>
                </a:solidFill>
              </a:rPr>
              <a:t>AB  3</a:t>
            </a:r>
          </a:p>
          <a:p>
            <a:pPr eaLnBrk="1" hangingPunct="1">
              <a:spcBef>
                <a:spcPct val="0"/>
              </a:spcBef>
              <a:buFontTx/>
              <a:buNone/>
            </a:pPr>
            <a:endParaRPr lang="en-GB" altLang="en-US" sz="2000"/>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4340" name="Text Box 30"/>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Prim’s Algorithm</a:t>
            </a:r>
            <a:endParaRPr lang="en-US" altLang="en-US" sz="2400" b="1"/>
          </a:p>
        </p:txBody>
      </p:sp>
      <p:sp>
        <p:nvSpPr>
          <p:cNvPr id="33823" name="Line 31"/>
          <p:cNvSpPr>
            <a:spLocks noChangeShapeType="1"/>
          </p:cNvSpPr>
          <p:nvPr/>
        </p:nvSpPr>
        <p:spPr bwMode="auto">
          <a:xfrm flipV="1">
            <a:off x="2449514" y="2159001"/>
            <a:ext cx="1279525" cy="1724025"/>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33</a:t>
            </a:fld>
            <a:endParaRPr lang="en-US"/>
          </a:p>
        </p:txBody>
      </p:sp>
    </p:spTree>
    <p:extLst>
      <p:ext uri="{BB962C8B-B14F-4D97-AF65-F5344CB8AC3E}">
        <p14:creationId xmlns:p14="http://schemas.microsoft.com/office/powerpoint/2010/main" val="1706237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1" grpId="0"/>
      <p:bldP spid="338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992313" y="1700213"/>
            <a:ext cx="5486400" cy="4648200"/>
            <a:chOff x="864" y="576"/>
            <a:chExt cx="3456" cy="2928"/>
          </a:xfrm>
        </p:grpSpPr>
        <p:sp>
          <p:nvSpPr>
            <p:cNvPr id="15367" name="Line 3"/>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4"/>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5"/>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6"/>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7"/>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8"/>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9"/>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0"/>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Line 11"/>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2"/>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Text Box 13"/>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5378" name="Text Box 14"/>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5379" name="Text Box 15"/>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5380" name="Text Box 16"/>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5381" name="Text Box 17"/>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5382" name="Text Box 18"/>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5383" name="Text Box 19"/>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5384" name="Text Box 20"/>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5385" name="Text Box 21"/>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5386" name="Text Box 22"/>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5387" name="Text Box 23"/>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5388" name="Text Box 24"/>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5389" name="Text Box 25"/>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5390" name="Text Box 26"/>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5391" name="Text Box 27"/>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5392" name="Text Box 28"/>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34845" name="Text Box 29"/>
          <p:cNvSpPr txBox="1">
            <a:spLocks noChangeArrowheads="1"/>
          </p:cNvSpPr>
          <p:nvPr/>
        </p:nvSpPr>
        <p:spPr bwMode="auto">
          <a:xfrm>
            <a:off x="7535863" y="1125539"/>
            <a:ext cx="26654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shortest</a:t>
            </a:r>
          </a:p>
          <a:p>
            <a:pPr>
              <a:spcBef>
                <a:spcPct val="0"/>
              </a:spcBef>
              <a:buFont typeface="Verdana" panose="020B0604030504040204" pitchFamily="34" charset="0"/>
              <a:buNone/>
            </a:pPr>
            <a:r>
              <a:rPr lang="en-US" altLang="en-US" sz="2000"/>
              <a:t>edge connected to </a:t>
            </a:r>
          </a:p>
          <a:p>
            <a:pPr>
              <a:spcBef>
                <a:spcPct val="0"/>
              </a:spcBef>
              <a:buFont typeface="Verdana" panose="020B0604030504040204" pitchFamily="34" charset="0"/>
              <a:buNone/>
            </a:pPr>
            <a:r>
              <a:rPr lang="en-US" altLang="en-US" sz="2000"/>
              <a:t>any vertex already </a:t>
            </a:r>
          </a:p>
          <a:p>
            <a:pPr>
              <a:spcBef>
                <a:spcPct val="0"/>
              </a:spcBef>
              <a:buFont typeface="Verdana" panose="020B0604030504040204" pitchFamily="34" charset="0"/>
              <a:buNone/>
            </a:pPr>
            <a:r>
              <a:rPr lang="en-US" altLang="en-US" sz="2000"/>
              <a:t>connected.</a:t>
            </a:r>
          </a:p>
          <a:p>
            <a:pPr>
              <a:spcBef>
                <a:spcPct val="0"/>
              </a:spcBef>
              <a:buFont typeface="Verdana" panose="020B0604030504040204" pitchFamily="34" charset="0"/>
              <a:buNone/>
            </a:pPr>
            <a:endParaRPr lang="en-GB" altLang="en-US" sz="2000"/>
          </a:p>
          <a:p>
            <a:pPr>
              <a:spcBef>
                <a:spcPct val="0"/>
              </a:spcBef>
              <a:buFont typeface="Verdana" panose="020B0604030504040204" pitchFamily="34" charset="0"/>
              <a:buNone/>
            </a:pPr>
            <a:r>
              <a:rPr lang="en-GB" altLang="en-US" sz="2000">
                <a:solidFill>
                  <a:srgbClr val="FF0000"/>
                </a:solidFill>
              </a:rPr>
              <a:t>AE  4</a:t>
            </a:r>
            <a:endParaRPr lang="en-US" altLang="en-US" sz="2000">
              <a:solidFill>
                <a:srgbClr val="FF0000"/>
              </a:solidFill>
            </a:endParaRPr>
          </a:p>
          <a:p>
            <a:pPr eaLnBrk="1" hangingPunct="1">
              <a:spcBef>
                <a:spcPct val="0"/>
              </a:spcBef>
              <a:buFontTx/>
              <a:buNone/>
            </a:pPr>
            <a:endParaRPr lang="en-GB" altLang="en-US" sz="2000"/>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5364" name="Text Box 30"/>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Prim’s Algorithm</a:t>
            </a:r>
            <a:endParaRPr lang="en-US" altLang="en-US" sz="2400" b="1"/>
          </a:p>
        </p:txBody>
      </p:sp>
      <p:sp>
        <p:nvSpPr>
          <p:cNvPr id="15365" name="Line 34"/>
          <p:cNvSpPr>
            <a:spLocks noChangeShapeType="1"/>
          </p:cNvSpPr>
          <p:nvPr/>
        </p:nvSpPr>
        <p:spPr bwMode="auto">
          <a:xfrm flipV="1">
            <a:off x="2449514" y="2159001"/>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4849" name="Line 33"/>
          <p:cNvSpPr>
            <a:spLocks noChangeShapeType="1"/>
          </p:cNvSpPr>
          <p:nvPr/>
        </p:nvSpPr>
        <p:spPr bwMode="auto">
          <a:xfrm>
            <a:off x="2449513" y="3886200"/>
            <a:ext cx="2133600" cy="1919288"/>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34</a:t>
            </a:fld>
            <a:endParaRPr lang="en-US"/>
          </a:p>
        </p:txBody>
      </p:sp>
    </p:spTree>
    <p:extLst>
      <p:ext uri="{BB962C8B-B14F-4D97-AF65-F5344CB8AC3E}">
        <p14:creationId xmlns:p14="http://schemas.microsoft.com/office/powerpoint/2010/main" val="1473221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5" grpId="0"/>
      <p:bldP spid="348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535863" y="1125539"/>
            <a:ext cx="26654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shortest</a:t>
            </a:r>
          </a:p>
          <a:p>
            <a:pPr>
              <a:spcBef>
                <a:spcPct val="0"/>
              </a:spcBef>
              <a:buFont typeface="Verdana" panose="020B0604030504040204" pitchFamily="34" charset="0"/>
              <a:buNone/>
            </a:pPr>
            <a:r>
              <a:rPr lang="en-US" altLang="en-US" sz="2000"/>
              <a:t>edge connected to </a:t>
            </a:r>
          </a:p>
          <a:p>
            <a:pPr>
              <a:spcBef>
                <a:spcPct val="0"/>
              </a:spcBef>
              <a:buFont typeface="Verdana" panose="020B0604030504040204" pitchFamily="34" charset="0"/>
              <a:buNone/>
            </a:pPr>
            <a:r>
              <a:rPr lang="en-US" altLang="en-US" sz="2000"/>
              <a:t>any vertex already </a:t>
            </a:r>
          </a:p>
          <a:p>
            <a:pPr>
              <a:spcBef>
                <a:spcPct val="0"/>
              </a:spcBef>
              <a:buFont typeface="Verdana" panose="020B0604030504040204" pitchFamily="34" charset="0"/>
              <a:buNone/>
            </a:pPr>
            <a:r>
              <a:rPr lang="en-US" altLang="en-US" sz="2000"/>
              <a:t>connected.</a:t>
            </a:r>
          </a:p>
          <a:p>
            <a:pPr>
              <a:spcBef>
                <a:spcPct val="0"/>
              </a:spcBef>
              <a:buFont typeface="Verdana" panose="020B0604030504040204" pitchFamily="34" charset="0"/>
              <a:buNone/>
            </a:pPr>
            <a:endParaRPr lang="en-GB" altLang="en-US" sz="2000"/>
          </a:p>
          <a:p>
            <a:pPr>
              <a:spcBef>
                <a:spcPct val="0"/>
              </a:spcBef>
              <a:buFont typeface="Verdana" panose="020B0604030504040204" pitchFamily="34" charset="0"/>
              <a:buNone/>
            </a:pPr>
            <a:r>
              <a:rPr lang="en-GB" altLang="en-US" sz="2000">
                <a:solidFill>
                  <a:srgbClr val="FF0000"/>
                </a:solidFill>
              </a:rPr>
              <a:t>ED  2</a:t>
            </a:r>
            <a:endParaRPr lang="en-US" altLang="en-US" sz="2000">
              <a:solidFill>
                <a:srgbClr val="FF0000"/>
              </a:solidFill>
            </a:endParaRPr>
          </a:p>
          <a:p>
            <a:pPr eaLnBrk="1" hangingPunct="1">
              <a:spcBef>
                <a:spcPct val="0"/>
              </a:spcBef>
              <a:buFontTx/>
              <a:buNone/>
            </a:pPr>
            <a:endParaRPr lang="en-GB" altLang="en-US" sz="2000"/>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6387"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Prim’s Algorithm</a:t>
            </a:r>
            <a:endParaRPr lang="en-US" altLang="en-US" sz="2400" b="1"/>
          </a:p>
        </p:txBody>
      </p:sp>
      <p:grpSp>
        <p:nvGrpSpPr>
          <p:cNvPr id="16388" name="Group 5"/>
          <p:cNvGrpSpPr>
            <a:grpSpLocks/>
          </p:cNvGrpSpPr>
          <p:nvPr/>
        </p:nvGrpSpPr>
        <p:grpSpPr bwMode="auto">
          <a:xfrm>
            <a:off x="1992313" y="1700213"/>
            <a:ext cx="5486400" cy="4648200"/>
            <a:chOff x="864" y="576"/>
            <a:chExt cx="3456" cy="2928"/>
          </a:xfrm>
        </p:grpSpPr>
        <p:sp>
          <p:nvSpPr>
            <p:cNvPr id="16392" name="Line 6"/>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7"/>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8"/>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9"/>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0"/>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1"/>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2"/>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Line 13"/>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14"/>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15"/>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Text Box 16"/>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6403" name="Text Box 17"/>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6404" name="Text Box 18"/>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6405" name="Text Box 19"/>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6406" name="Text Box 20"/>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6407" name="Text Box 21"/>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6408" name="Text Box 22"/>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6409" name="Text Box 23"/>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6410" name="Text Box 24"/>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6411" name="Text Box 25"/>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6412" name="Text Box 26"/>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6413" name="Text Box 27"/>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6414" name="Text Box 28"/>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6415" name="Text Box 29"/>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6416" name="Text Box 30"/>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6417" name="Text Box 31"/>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6389" name="Line 36"/>
          <p:cNvSpPr>
            <a:spLocks noChangeShapeType="1"/>
          </p:cNvSpPr>
          <p:nvPr/>
        </p:nvSpPr>
        <p:spPr bwMode="auto">
          <a:xfrm flipV="1">
            <a:off x="2449514" y="2159001"/>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6390" name="Line 37"/>
          <p:cNvSpPr>
            <a:spLocks noChangeShapeType="1"/>
          </p:cNvSpPr>
          <p:nvPr/>
        </p:nvSpPr>
        <p:spPr bwMode="auto">
          <a:xfrm>
            <a:off x="2449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5875" name="Line 35"/>
          <p:cNvSpPr>
            <a:spLocks noChangeShapeType="1"/>
          </p:cNvSpPr>
          <p:nvPr/>
        </p:nvSpPr>
        <p:spPr bwMode="auto">
          <a:xfrm flipV="1">
            <a:off x="4583114" y="3908426"/>
            <a:ext cx="2452687" cy="1897063"/>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35</a:t>
            </a:fld>
            <a:endParaRPr lang="en-US"/>
          </a:p>
        </p:txBody>
      </p:sp>
    </p:spTree>
    <p:extLst>
      <p:ext uri="{BB962C8B-B14F-4D97-AF65-F5344CB8AC3E}">
        <p14:creationId xmlns:p14="http://schemas.microsoft.com/office/powerpoint/2010/main" val="99743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7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535863" y="1125539"/>
            <a:ext cx="26654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shortest</a:t>
            </a:r>
          </a:p>
          <a:p>
            <a:pPr>
              <a:spcBef>
                <a:spcPct val="0"/>
              </a:spcBef>
              <a:buFont typeface="Verdana" panose="020B0604030504040204" pitchFamily="34" charset="0"/>
              <a:buNone/>
            </a:pPr>
            <a:r>
              <a:rPr lang="en-US" altLang="en-US" sz="2000"/>
              <a:t>edge connected to </a:t>
            </a:r>
          </a:p>
          <a:p>
            <a:pPr>
              <a:spcBef>
                <a:spcPct val="0"/>
              </a:spcBef>
              <a:buFont typeface="Verdana" panose="020B0604030504040204" pitchFamily="34" charset="0"/>
              <a:buNone/>
            </a:pPr>
            <a:r>
              <a:rPr lang="en-US" altLang="en-US" sz="2000"/>
              <a:t>any vertex already </a:t>
            </a:r>
          </a:p>
          <a:p>
            <a:pPr>
              <a:spcBef>
                <a:spcPct val="0"/>
              </a:spcBef>
              <a:buFont typeface="Verdana" panose="020B0604030504040204" pitchFamily="34" charset="0"/>
              <a:buNone/>
            </a:pPr>
            <a:r>
              <a:rPr lang="en-US" altLang="en-US" sz="2000"/>
              <a:t>connected.</a:t>
            </a:r>
          </a:p>
          <a:p>
            <a:pPr>
              <a:spcBef>
                <a:spcPct val="0"/>
              </a:spcBef>
              <a:buFont typeface="Verdana" panose="020B0604030504040204" pitchFamily="34" charset="0"/>
              <a:buNone/>
            </a:pPr>
            <a:endParaRPr lang="en-GB" altLang="en-US" sz="2000"/>
          </a:p>
          <a:p>
            <a:pPr>
              <a:spcBef>
                <a:spcPct val="0"/>
              </a:spcBef>
              <a:buFont typeface="Verdana" panose="020B0604030504040204" pitchFamily="34" charset="0"/>
              <a:buNone/>
            </a:pPr>
            <a:r>
              <a:rPr lang="en-GB" altLang="en-US" sz="2000">
                <a:solidFill>
                  <a:srgbClr val="FF0000"/>
                </a:solidFill>
              </a:rPr>
              <a:t>DC  4</a:t>
            </a:r>
            <a:endParaRPr lang="en-US" altLang="en-US" sz="2000">
              <a:solidFill>
                <a:srgbClr val="FF0000"/>
              </a:solidFill>
            </a:endParaRPr>
          </a:p>
          <a:p>
            <a:pPr eaLnBrk="1" hangingPunct="1">
              <a:spcBef>
                <a:spcPct val="0"/>
              </a:spcBef>
              <a:buFontTx/>
              <a:buNone/>
            </a:pPr>
            <a:endParaRPr lang="en-GB" altLang="en-US" sz="2000"/>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7411"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Prim’s Algorithm</a:t>
            </a:r>
            <a:endParaRPr lang="en-US" altLang="en-US" sz="2400" b="1"/>
          </a:p>
        </p:txBody>
      </p:sp>
      <p:grpSp>
        <p:nvGrpSpPr>
          <p:cNvPr id="17412" name="Group 6"/>
          <p:cNvGrpSpPr>
            <a:grpSpLocks/>
          </p:cNvGrpSpPr>
          <p:nvPr/>
        </p:nvGrpSpPr>
        <p:grpSpPr bwMode="auto">
          <a:xfrm>
            <a:off x="1992313" y="1700213"/>
            <a:ext cx="5486400" cy="4648200"/>
            <a:chOff x="864" y="576"/>
            <a:chExt cx="3456" cy="2928"/>
          </a:xfrm>
        </p:grpSpPr>
        <p:sp>
          <p:nvSpPr>
            <p:cNvPr id="17417" name="Line 7"/>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8"/>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9"/>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0"/>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1"/>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2"/>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3"/>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4"/>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5"/>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6"/>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Text Box 17"/>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7428" name="Text Box 18"/>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7429" name="Text Box 19"/>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7430" name="Text Box 20"/>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7431" name="Text Box 21"/>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7432" name="Text Box 22"/>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7433" name="Text Box 23"/>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7434" name="Text Box 24"/>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7435" name="Text Box 25"/>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7436" name="Text Box 26"/>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7437" name="Text Box 27"/>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7438" name="Text Box 28"/>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7439" name="Text Box 29"/>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7440" name="Text Box 30"/>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7441" name="Text Box 31"/>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7442" name="Text Box 32"/>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7413" name="Line 38"/>
          <p:cNvSpPr>
            <a:spLocks noChangeShapeType="1"/>
          </p:cNvSpPr>
          <p:nvPr/>
        </p:nvSpPr>
        <p:spPr bwMode="auto">
          <a:xfrm flipV="1">
            <a:off x="2449514" y="2159001"/>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14" name="Line 39"/>
          <p:cNvSpPr>
            <a:spLocks noChangeShapeType="1"/>
          </p:cNvSpPr>
          <p:nvPr/>
        </p:nvSpPr>
        <p:spPr bwMode="auto">
          <a:xfrm>
            <a:off x="2449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415" name="Line 40"/>
          <p:cNvSpPr>
            <a:spLocks noChangeShapeType="1"/>
          </p:cNvSpPr>
          <p:nvPr/>
        </p:nvSpPr>
        <p:spPr bwMode="auto">
          <a:xfrm flipV="1">
            <a:off x="4583114" y="3908426"/>
            <a:ext cx="2452687" cy="18970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6901" name="Line 37"/>
          <p:cNvSpPr>
            <a:spLocks noChangeShapeType="1"/>
          </p:cNvSpPr>
          <p:nvPr/>
        </p:nvSpPr>
        <p:spPr bwMode="auto">
          <a:xfrm flipH="1" flipV="1">
            <a:off x="5880100" y="2133600"/>
            <a:ext cx="1155700" cy="1778000"/>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36</a:t>
            </a:fld>
            <a:endParaRPr lang="en-US"/>
          </a:p>
        </p:txBody>
      </p:sp>
    </p:spTree>
    <p:extLst>
      <p:ext uri="{BB962C8B-B14F-4D97-AF65-F5344CB8AC3E}">
        <p14:creationId xmlns:p14="http://schemas.microsoft.com/office/powerpoint/2010/main" val="2893202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90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535863" y="1125538"/>
            <a:ext cx="26654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Verdana" panose="020B0604030504040204" pitchFamily="34" charset="0"/>
              <a:buNone/>
            </a:pPr>
            <a:r>
              <a:rPr lang="en-US" altLang="en-US" sz="2000"/>
              <a:t>Select the shortest</a:t>
            </a:r>
          </a:p>
          <a:p>
            <a:pPr>
              <a:spcBef>
                <a:spcPct val="0"/>
              </a:spcBef>
              <a:buFont typeface="Verdana" panose="020B0604030504040204" pitchFamily="34" charset="0"/>
              <a:buNone/>
            </a:pPr>
            <a:r>
              <a:rPr lang="en-US" altLang="en-US" sz="2000"/>
              <a:t>edge connected to </a:t>
            </a:r>
          </a:p>
          <a:p>
            <a:pPr>
              <a:spcBef>
                <a:spcPct val="0"/>
              </a:spcBef>
              <a:buFont typeface="Verdana" panose="020B0604030504040204" pitchFamily="34" charset="0"/>
              <a:buNone/>
            </a:pPr>
            <a:r>
              <a:rPr lang="en-US" altLang="en-US" sz="2000"/>
              <a:t>any vertex already </a:t>
            </a:r>
          </a:p>
          <a:p>
            <a:pPr>
              <a:spcBef>
                <a:spcPct val="0"/>
              </a:spcBef>
              <a:buFont typeface="Verdana" panose="020B0604030504040204" pitchFamily="34" charset="0"/>
              <a:buNone/>
            </a:pPr>
            <a:r>
              <a:rPr lang="en-US" altLang="en-US" sz="2000"/>
              <a:t>connected.</a:t>
            </a:r>
            <a:endParaRPr lang="en-GB" altLang="en-US" sz="2000"/>
          </a:p>
          <a:p>
            <a:pPr>
              <a:spcBef>
                <a:spcPct val="0"/>
              </a:spcBef>
              <a:buFont typeface="Verdana" panose="020B0604030504040204" pitchFamily="34" charset="0"/>
              <a:buNone/>
            </a:pPr>
            <a:endParaRPr lang="en-GB" altLang="en-US" sz="2000"/>
          </a:p>
          <a:p>
            <a:pPr>
              <a:spcBef>
                <a:spcPct val="0"/>
              </a:spcBef>
              <a:buFont typeface="Verdana" panose="020B0604030504040204" pitchFamily="34" charset="0"/>
              <a:buNone/>
            </a:pPr>
            <a:r>
              <a:rPr lang="en-GB" altLang="en-US" sz="2000">
                <a:solidFill>
                  <a:srgbClr val="FF0000"/>
                </a:solidFill>
              </a:rPr>
              <a:t>EF  5</a:t>
            </a:r>
            <a:r>
              <a:rPr lang="en-GB" altLang="en-US" sz="2000"/>
              <a:t>  </a:t>
            </a:r>
            <a:endParaRPr lang="en-US" altLang="en-US" sz="2000"/>
          </a:p>
          <a:p>
            <a:pPr eaLnBrk="1" hangingPunct="1">
              <a:spcBef>
                <a:spcPct val="0"/>
              </a:spcBef>
              <a:buFontTx/>
              <a:buNone/>
            </a:pPr>
            <a:endParaRPr lang="en-GB" altLang="en-US" sz="2000"/>
          </a:p>
          <a:p>
            <a:pPr eaLnBrk="1" hangingPunct="1">
              <a:spcBef>
                <a:spcPct val="0"/>
              </a:spcBef>
              <a:buFontTx/>
              <a:buNone/>
            </a:pPr>
            <a:endParaRPr lang="en-GB" altLang="en-US" sz="2000"/>
          </a:p>
          <a:p>
            <a:pPr eaLnBrk="1" hangingPunct="1">
              <a:spcBef>
                <a:spcPct val="0"/>
              </a:spcBef>
              <a:buFontTx/>
              <a:buNone/>
            </a:pPr>
            <a:endParaRPr lang="en-US" altLang="en-US" sz="2000"/>
          </a:p>
        </p:txBody>
      </p:sp>
      <p:sp>
        <p:nvSpPr>
          <p:cNvPr id="18435"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Prim’s Algorithm</a:t>
            </a:r>
            <a:endParaRPr lang="en-US" altLang="en-US" sz="2400" b="1"/>
          </a:p>
        </p:txBody>
      </p:sp>
      <p:grpSp>
        <p:nvGrpSpPr>
          <p:cNvPr id="18436" name="Group 7"/>
          <p:cNvGrpSpPr>
            <a:grpSpLocks/>
          </p:cNvGrpSpPr>
          <p:nvPr/>
        </p:nvGrpSpPr>
        <p:grpSpPr bwMode="auto">
          <a:xfrm>
            <a:off x="1992313" y="1700213"/>
            <a:ext cx="5486400" cy="4648200"/>
            <a:chOff x="864" y="576"/>
            <a:chExt cx="3456" cy="2928"/>
          </a:xfrm>
        </p:grpSpPr>
        <p:sp>
          <p:nvSpPr>
            <p:cNvPr id="18442" name="Line 8"/>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9"/>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0"/>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1"/>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2"/>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3"/>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4"/>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15"/>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16"/>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17"/>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Text Box 18"/>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8453" name="Text Box 19"/>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8454" name="Text Box 20"/>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8455" name="Text Box 21"/>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8456" name="Text Box 22"/>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8457" name="Text Box 23"/>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8458" name="Text Box 24"/>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8459" name="Text Box 25"/>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8460" name="Text Box 26"/>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8461" name="Text Box 27"/>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8462" name="Text Box 28"/>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8463" name="Text Box 29"/>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8464" name="Text Box 30"/>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8465" name="Text Box 31"/>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8466" name="Text Box 32"/>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8467" name="Text Box 33"/>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18437" name="Line 40"/>
          <p:cNvSpPr>
            <a:spLocks noChangeShapeType="1"/>
          </p:cNvSpPr>
          <p:nvPr/>
        </p:nvSpPr>
        <p:spPr bwMode="auto">
          <a:xfrm flipV="1">
            <a:off x="2449514" y="2159001"/>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8438" name="Line 41"/>
          <p:cNvSpPr>
            <a:spLocks noChangeShapeType="1"/>
          </p:cNvSpPr>
          <p:nvPr/>
        </p:nvSpPr>
        <p:spPr bwMode="auto">
          <a:xfrm>
            <a:off x="2449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8439" name="Line 42"/>
          <p:cNvSpPr>
            <a:spLocks noChangeShapeType="1"/>
          </p:cNvSpPr>
          <p:nvPr/>
        </p:nvSpPr>
        <p:spPr bwMode="auto">
          <a:xfrm flipV="1">
            <a:off x="4583114" y="3908426"/>
            <a:ext cx="2452687" cy="18970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8440" name="Line 43"/>
          <p:cNvSpPr>
            <a:spLocks noChangeShapeType="1"/>
          </p:cNvSpPr>
          <p:nvPr/>
        </p:nvSpPr>
        <p:spPr bwMode="auto">
          <a:xfrm flipH="1" flipV="1">
            <a:off x="5880100" y="2133600"/>
            <a:ext cx="1155700" cy="1778000"/>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37927" name="Line 39"/>
          <p:cNvSpPr>
            <a:spLocks noChangeShapeType="1"/>
          </p:cNvSpPr>
          <p:nvPr/>
        </p:nvSpPr>
        <p:spPr bwMode="auto">
          <a:xfrm flipV="1">
            <a:off x="4583114" y="3921126"/>
            <a:ext cx="301625" cy="1884363"/>
          </a:xfrm>
          <a:prstGeom prst="line">
            <a:avLst/>
          </a:prstGeom>
          <a:noFill/>
          <a:ln w="3810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37</a:t>
            </a:fld>
            <a:endParaRPr lang="en-US"/>
          </a:p>
        </p:txBody>
      </p:sp>
    </p:spTree>
    <p:extLst>
      <p:ext uri="{BB962C8B-B14F-4D97-AF65-F5344CB8AC3E}">
        <p14:creationId xmlns:p14="http://schemas.microsoft.com/office/powerpoint/2010/main" val="1026571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9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2351088" y="4762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GB" altLang="en-US" sz="2400" b="1"/>
              <a:t>Prim’s Algorithm</a:t>
            </a:r>
            <a:endParaRPr lang="en-US" altLang="en-US" sz="2400" b="1"/>
          </a:p>
        </p:txBody>
      </p:sp>
      <p:grpSp>
        <p:nvGrpSpPr>
          <p:cNvPr id="19459" name="Group 8"/>
          <p:cNvGrpSpPr>
            <a:grpSpLocks/>
          </p:cNvGrpSpPr>
          <p:nvPr/>
        </p:nvGrpSpPr>
        <p:grpSpPr bwMode="auto">
          <a:xfrm>
            <a:off x="1992313" y="1700213"/>
            <a:ext cx="5486400" cy="4648200"/>
            <a:chOff x="864" y="576"/>
            <a:chExt cx="3456" cy="2928"/>
          </a:xfrm>
        </p:grpSpPr>
        <p:sp>
          <p:nvSpPr>
            <p:cNvPr id="19466" name="Line 9"/>
            <p:cNvSpPr>
              <a:spLocks noChangeShapeType="1"/>
            </p:cNvSpPr>
            <p:nvPr/>
          </p:nvSpPr>
          <p:spPr bwMode="auto">
            <a:xfrm flipV="1">
              <a:off x="1152" y="864"/>
              <a:ext cx="816"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1968" y="864"/>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1"/>
            <p:cNvSpPr>
              <a:spLocks noChangeShapeType="1"/>
            </p:cNvSpPr>
            <p:nvPr/>
          </p:nvSpPr>
          <p:spPr bwMode="auto">
            <a:xfrm>
              <a:off x="3312"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2"/>
            <p:cNvSpPr>
              <a:spLocks noChangeShapeType="1"/>
            </p:cNvSpPr>
            <p:nvPr/>
          </p:nvSpPr>
          <p:spPr bwMode="auto">
            <a:xfrm>
              <a:off x="1152" y="1968"/>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a:off x="2688" y="196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a:off x="1968" y="864"/>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5"/>
            <p:cNvSpPr>
              <a:spLocks noChangeShapeType="1"/>
            </p:cNvSpPr>
            <p:nvPr/>
          </p:nvSpPr>
          <p:spPr bwMode="auto">
            <a:xfrm flipV="1">
              <a:off x="2688" y="864"/>
              <a:ext cx="624"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nvSpPr>
          <p:spPr bwMode="auto">
            <a:xfrm>
              <a:off x="1152" y="1968"/>
              <a:ext cx="134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7"/>
            <p:cNvSpPr>
              <a:spLocks noChangeShapeType="1"/>
            </p:cNvSpPr>
            <p:nvPr/>
          </p:nvSpPr>
          <p:spPr bwMode="auto">
            <a:xfrm flipV="1">
              <a:off x="2496" y="1968"/>
              <a:ext cx="192"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18"/>
            <p:cNvSpPr>
              <a:spLocks noChangeShapeType="1"/>
            </p:cNvSpPr>
            <p:nvPr/>
          </p:nvSpPr>
          <p:spPr bwMode="auto">
            <a:xfrm flipV="1">
              <a:off x="2496" y="1968"/>
              <a:ext cx="1536"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Text Box 19"/>
            <p:cNvSpPr txBox="1">
              <a:spLocks noChangeArrowheads="1"/>
            </p:cNvSpPr>
            <p:nvPr/>
          </p:nvSpPr>
          <p:spPr bwMode="auto">
            <a:xfrm>
              <a:off x="864"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A</a:t>
              </a:r>
            </a:p>
          </p:txBody>
        </p:sp>
        <p:sp>
          <p:nvSpPr>
            <p:cNvPr id="19477" name="Text Box 20"/>
            <p:cNvSpPr txBox="1">
              <a:spLocks noChangeArrowheads="1"/>
            </p:cNvSpPr>
            <p:nvPr/>
          </p:nvSpPr>
          <p:spPr bwMode="auto">
            <a:xfrm>
              <a:off x="2688"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F</a:t>
              </a:r>
            </a:p>
          </p:txBody>
        </p:sp>
        <p:sp>
          <p:nvSpPr>
            <p:cNvPr id="19478" name="Text Box 21"/>
            <p:cNvSpPr txBox="1">
              <a:spLocks noChangeArrowheads="1"/>
            </p:cNvSpPr>
            <p:nvPr/>
          </p:nvSpPr>
          <p:spPr bwMode="auto">
            <a:xfrm>
              <a:off x="1728"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B</a:t>
              </a:r>
            </a:p>
          </p:txBody>
        </p:sp>
        <p:sp>
          <p:nvSpPr>
            <p:cNvPr id="19479" name="Text Box 22"/>
            <p:cNvSpPr txBox="1">
              <a:spLocks noChangeArrowheads="1"/>
            </p:cNvSpPr>
            <p:nvPr/>
          </p:nvSpPr>
          <p:spPr bwMode="auto">
            <a:xfrm>
              <a:off x="3312"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C</a:t>
              </a:r>
            </a:p>
          </p:txBody>
        </p:sp>
        <p:sp>
          <p:nvSpPr>
            <p:cNvPr id="19480" name="Text Box 23"/>
            <p:cNvSpPr txBox="1">
              <a:spLocks noChangeArrowheads="1"/>
            </p:cNvSpPr>
            <p:nvPr/>
          </p:nvSpPr>
          <p:spPr bwMode="auto">
            <a:xfrm>
              <a:off x="403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D</a:t>
              </a:r>
            </a:p>
          </p:txBody>
        </p:sp>
        <p:sp>
          <p:nvSpPr>
            <p:cNvPr id="19481" name="Text Box 24"/>
            <p:cNvSpPr txBox="1">
              <a:spLocks noChangeArrowheads="1"/>
            </p:cNvSpPr>
            <p:nvPr/>
          </p:nvSpPr>
          <p:spPr bwMode="auto">
            <a:xfrm>
              <a:off x="2352" y="32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E</a:t>
              </a:r>
            </a:p>
          </p:txBody>
        </p:sp>
        <p:sp>
          <p:nvSpPr>
            <p:cNvPr id="19482" name="Text Box 25"/>
            <p:cNvSpPr txBox="1">
              <a:spLocks noChangeArrowheads="1"/>
            </p:cNvSpPr>
            <p:nvPr/>
          </p:nvSpPr>
          <p:spPr bwMode="auto">
            <a:xfrm>
              <a:off x="3168"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2</a:t>
              </a:r>
            </a:p>
          </p:txBody>
        </p:sp>
        <p:sp>
          <p:nvSpPr>
            <p:cNvPr id="19483" name="Text Box 26"/>
            <p:cNvSpPr txBox="1">
              <a:spLocks noChangeArrowheads="1"/>
            </p:cNvSpPr>
            <p:nvPr/>
          </p:nvSpPr>
          <p:spPr bwMode="auto">
            <a:xfrm>
              <a:off x="1776"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7</a:t>
              </a:r>
            </a:p>
          </p:txBody>
        </p:sp>
        <p:sp>
          <p:nvSpPr>
            <p:cNvPr id="19484" name="Text Box 27"/>
            <p:cNvSpPr txBox="1">
              <a:spLocks noChangeArrowheads="1"/>
            </p:cNvSpPr>
            <p:nvPr/>
          </p:nvSpPr>
          <p:spPr bwMode="auto">
            <a:xfrm>
              <a:off x="1536" y="25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9485" name="Text Box 28"/>
            <p:cNvSpPr txBox="1">
              <a:spLocks noChangeArrowheads="1"/>
            </p:cNvSpPr>
            <p:nvPr/>
          </p:nvSpPr>
          <p:spPr bwMode="auto">
            <a:xfrm>
              <a:off x="2592" y="23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9486" name="Text Box 29"/>
            <p:cNvSpPr txBox="1">
              <a:spLocks noChangeArrowheads="1"/>
            </p:cNvSpPr>
            <p:nvPr/>
          </p:nvSpPr>
          <p:spPr bwMode="auto">
            <a:xfrm>
              <a:off x="2064"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sp>
          <p:nvSpPr>
            <p:cNvPr id="19487" name="Text Box 30"/>
            <p:cNvSpPr txBox="1">
              <a:spLocks noChangeArrowheads="1"/>
            </p:cNvSpPr>
            <p:nvPr/>
          </p:nvSpPr>
          <p:spPr bwMode="auto">
            <a:xfrm>
              <a:off x="3024"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6</a:t>
              </a:r>
            </a:p>
          </p:txBody>
        </p:sp>
        <p:sp>
          <p:nvSpPr>
            <p:cNvPr id="19488" name="Text Box 31"/>
            <p:cNvSpPr txBox="1">
              <a:spLocks noChangeArrowheads="1"/>
            </p:cNvSpPr>
            <p:nvPr/>
          </p:nvSpPr>
          <p:spPr bwMode="auto">
            <a:xfrm>
              <a:off x="3648"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4</a:t>
              </a:r>
            </a:p>
          </p:txBody>
        </p:sp>
        <p:sp>
          <p:nvSpPr>
            <p:cNvPr id="19489" name="Text Box 32"/>
            <p:cNvSpPr txBox="1">
              <a:spLocks noChangeArrowheads="1"/>
            </p:cNvSpPr>
            <p:nvPr/>
          </p:nvSpPr>
          <p:spPr bwMode="auto">
            <a:xfrm>
              <a:off x="2496" y="5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5</a:t>
              </a:r>
            </a:p>
          </p:txBody>
        </p:sp>
        <p:sp>
          <p:nvSpPr>
            <p:cNvPr id="19490" name="Text Box 33"/>
            <p:cNvSpPr txBox="1">
              <a:spLocks noChangeArrowheads="1"/>
            </p:cNvSpPr>
            <p:nvPr/>
          </p:nvSpPr>
          <p:spPr bwMode="auto">
            <a:xfrm>
              <a:off x="1392" y="10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3</a:t>
              </a:r>
            </a:p>
          </p:txBody>
        </p:sp>
        <p:sp>
          <p:nvSpPr>
            <p:cNvPr id="19491" name="Text Box 34"/>
            <p:cNvSpPr txBox="1">
              <a:spLocks noChangeArrowheads="1"/>
            </p:cNvSpPr>
            <p:nvPr/>
          </p:nvSpPr>
          <p:spPr bwMode="auto">
            <a:xfrm>
              <a:off x="3120"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400">
                  <a:latin typeface="Times New Roman" panose="02020603050405020304" pitchFamily="18" charset="0"/>
                </a:rPr>
                <a:t>8</a:t>
              </a:r>
            </a:p>
          </p:txBody>
        </p:sp>
      </p:grpSp>
      <p:sp>
        <p:nvSpPr>
          <p:cNvPr id="38953" name="Text Box 41"/>
          <p:cNvSpPr txBox="1">
            <a:spLocks noChangeArrowheads="1"/>
          </p:cNvSpPr>
          <p:nvPr/>
        </p:nvSpPr>
        <p:spPr bwMode="auto">
          <a:xfrm>
            <a:off x="7535863" y="1125538"/>
            <a:ext cx="28813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 typeface="Times New Roman" panose="02020603050405020304" pitchFamily="18" charset="0"/>
              <a:buNone/>
            </a:pPr>
            <a:r>
              <a:rPr lang="en-US" altLang="en-US" sz="2000"/>
              <a:t>All vertices have been</a:t>
            </a:r>
          </a:p>
          <a:p>
            <a:pPr>
              <a:spcBef>
                <a:spcPct val="0"/>
              </a:spcBef>
              <a:buFont typeface="Times New Roman" panose="02020603050405020304" pitchFamily="18" charset="0"/>
              <a:buNone/>
            </a:pPr>
            <a:r>
              <a:rPr lang="en-US" altLang="en-US" sz="2000"/>
              <a:t>connected.</a:t>
            </a:r>
          </a:p>
          <a:p>
            <a:pPr>
              <a:spcBef>
                <a:spcPct val="0"/>
              </a:spcBef>
              <a:buFont typeface="Times New Roman" panose="02020603050405020304" pitchFamily="18" charset="0"/>
              <a:buNone/>
            </a:pPr>
            <a:endParaRPr lang="en-GB" altLang="en-US" sz="2000"/>
          </a:p>
          <a:p>
            <a:pPr>
              <a:spcBef>
                <a:spcPct val="0"/>
              </a:spcBef>
              <a:buFont typeface="Times New Roman" panose="02020603050405020304" pitchFamily="18" charset="0"/>
              <a:buNone/>
            </a:pPr>
            <a:r>
              <a:rPr lang="en-GB" altLang="en-US" sz="2000"/>
              <a:t>The solution is</a:t>
            </a:r>
            <a:endParaRPr lang="en-US" altLang="en-US" sz="2000"/>
          </a:p>
          <a:p>
            <a:pPr>
              <a:spcBef>
                <a:spcPct val="0"/>
              </a:spcBef>
              <a:buFont typeface="Verdana" panose="020B0604030504040204" pitchFamily="34" charset="0"/>
              <a:buNone/>
            </a:pPr>
            <a:endParaRPr lang="en-GB" altLang="en-US" sz="2000"/>
          </a:p>
          <a:p>
            <a:pPr eaLnBrk="1" hangingPunct="1">
              <a:spcBef>
                <a:spcPct val="0"/>
              </a:spcBef>
              <a:buFontTx/>
              <a:buNone/>
            </a:pPr>
            <a:r>
              <a:rPr lang="en-GB" altLang="en-US" sz="2000" b="1"/>
              <a:t>AB 3</a:t>
            </a:r>
          </a:p>
          <a:p>
            <a:pPr eaLnBrk="1" hangingPunct="1">
              <a:spcBef>
                <a:spcPct val="0"/>
              </a:spcBef>
              <a:buFontTx/>
              <a:buNone/>
            </a:pPr>
            <a:r>
              <a:rPr lang="en-GB" altLang="en-US" sz="2000" b="1"/>
              <a:t>AE 4</a:t>
            </a:r>
          </a:p>
          <a:p>
            <a:pPr eaLnBrk="1" hangingPunct="1">
              <a:spcBef>
                <a:spcPct val="0"/>
              </a:spcBef>
              <a:buFontTx/>
              <a:buNone/>
            </a:pPr>
            <a:r>
              <a:rPr lang="en-GB" altLang="en-US" sz="2000" b="1"/>
              <a:t>ED 2</a:t>
            </a:r>
          </a:p>
          <a:p>
            <a:pPr eaLnBrk="1" hangingPunct="1">
              <a:spcBef>
                <a:spcPct val="0"/>
              </a:spcBef>
              <a:buFontTx/>
              <a:buNone/>
            </a:pPr>
            <a:r>
              <a:rPr lang="en-GB" altLang="en-US" sz="2000" b="1"/>
              <a:t>DC 4</a:t>
            </a:r>
          </a:p>
          <a:p>
            <a:pPr eaLnBrk="1" hangingPunct="1">
              <a:spcBef>
                <a:spcPct val="0"/>
              </a:spcBef>
              <a:buFontTx/>
              <a:buNone/>
            </a:pPr>
            <a:r>
              <a:rPr lang="en-GB" altLang="en-US" sz="2000" b="1"/>
              <a:t>EF 5</a:t>
            </a:r>
          </a:p>
          <a:p>
            <a:pPr eaLnBrk="1" hangingPunct="1">
              <a:spcBef>
                <a:spcPct val="0"/>
              </a:spcBef>
              <a:buFontTx/>
              <a:buNone/>
            </a:pPr>
            <a:endParaRPr lang="en-GB" altLang="en-US" sz="2000" b="1"/>
          </a:p>
          <a:p>
            <a:pPr eaLnBrk="1" hangingPunct="1">
              <a:spcBef>
                <a:spcPct val="0"/>
              </a:spcBef>
              <a:buFontTx/>
              <a:buNone/>
            </a:pPr>
            <a:endParaRPr lang="en-GB" altLang="en-US" sz="2000"/>
          </a:p>
          <a:p>
            <a:pPr eaLnBrk="1" hangingPunct="1">
              <a:spcBef>
                <a:spcPct val="0"/>
              </a:spcBef>
              <a:buFontTx/>
              <a:buNone/>
            </a:pPr>
            <a:r>
              <a:rPr lang="en-GB" altLang="en-US" sz="2000"/>
              <a:t>Total weight of tree: 18</a:t>
            </a:r>
          </a:p>
          <a:p>
            <a:pPr eaLnBrk="1" hangingPunct="1">
              <a:spcBef>
                <a:spcPct val="0"/>
              </a:spcBef>
              <a:buFontTx/>
              <a:buNone/>
            </a:pPr>
            <a:endParaRPr lang="en-US" altLang="en-US" sz="2000"/>
          </a:p>
        </p:txBody>
      </p:sp>
      <p:sp>
        <p:nvSpPr>
          <p:cNvPr id="19461" name="Line 42"/>
          <p:cNvSpPr>
            <a:spLocks noChangeShapeType="1"/>
          </p:cNvSpPr>
          <p:nvPr/>
        </p:nvSpPr>
        <p:spPr bwMode="auto">
          <a:xfrm flipV="1">
            <a:off x="2449514" y="2159001"/>
            <a:ext cx="1279525" cy="1724025"/>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9462" name="Line 43"/>
          <p:cNvSpPr>
            <a:spLocks noChangeShapeType="1"/>
          </p:cNvSpPr>
          <p:nvPr/>
        </p:nvSpPr>
        <p:spPr bwMode="auto">
          <a:xfrm>
            <a:off x="2449513" y="3886200"/>
            <a:ext cx="2133600" cy="1919288"/>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9463" name="Line 44"/>
          <p:cNvSpPr>
            <a:spLocks noChangeShapeType="1"/>
          </p:cNvSpPr>
          <p:nvPr/>
        </p:nvSpPr>
        <p:spPr bwMode="auto">
          <a:xfrm flipV="1">
            <a:off x="4583114" y="3908426"/>
            <a:ext cx="2452687" cy="18970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9464" name="Line 45"/>
          <p:cNvSpPr>
            <a:spLocks noChangeShapeType="1"/>
          </p:cNvSpPr>
          <p:nvPr/>
        </p:nvSpPr>
        <p:spPr bwMode="auto">
          <a:xfrm flipH="1" flipV="1">
            <a:off x="5880100" y="2133600"/>
            <a:ext cx="1155700" cy="1778000"/>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9465" name="Line 46"/>
          <p:cNvSpPr>
            <a:spLocks noChangeShapeType="1"/>
          </p:cNvSpPr>
          <p:nvPr/>
        </p:nvSpPr>
        <p:spPr bwMode="auto">
          <a:xfrm flipV="1">
            <a:off x="4583114" y="3921126"/>
            <a:ext cx="301625" cy="1884363"/>
          </a:xfrm>
          <a:prstGeom prst="line">
            <a:avLst/>
          </a:prstGeom>
          <a:noFill/>
          <a:ln w="38100">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38</a:t>
            </a:fld>
            <a:endParaRPr lang="en-US"/>
          </a:p>
        </p:txBody>
      </p:sp>
    </p:spTree>
    <p:extLst>
      <p:ext uri="{BB962C8B-B14F-4D97-AF65-F5344CB8AC3E}">
        <p14:creationId xmlns:p14="http://schemas.microsoft.com/office/powerpoint/2010/main" val="190679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CS                     AA                                                              GS</a:t>
            </a:r>
            <a:endParaRPr lang="en-US" altLang="en-US"/>
          </a:p>
        </p:txBody>
      </p:sp>
      <p:sp>
        <p:nvSpPr>
          <p:cNvPr id="23554" name="Rectangle 2"/>
          <p:cNvSpPr>
            <a:spLocks noGrp="1" noChangeArrowheads="1"/>
          </p:cNvSpPr>
          <p:nvPr>
            <p:ph type="title"/>
          </p:nvPr>
        </p:nvSpPr>
        <p:spPr/>
        <p:txBody>
          <a:bodyPr/>
          <a:lstStyle/>
          <a:p>
            <a:r>
              <a:rPr lang="en-US" altLang="en-US"/>
              <a:t>Prim’s Algorithm</a:t>
            </a:r>
          </a:p>
        </p:txBody>
      </p:sp>
      <p:sp>
        <p:nvSpPr>
          <p:cNvPr id="23555" name="Rectangle 3"/>
          <p:cNvSpPr>
            <a:spLocks noGrp="1" noChangeArrowheads="1"/>
          </p:cNvSpPr>
          <p:nvPr>
            <p:ph type="body" idx="1"/>
          </p:nvPr>
        </p:nvSpPr>
        <p:spPr>
          <a:xfrm>
            <a:off x="768487" y="1425576"/>
            <a:ext cx="8645525" cy="5195887"/>
          </a:xfrm>
        </p:spPr>
        <p:txBody>
          <a:bodyPr/>
          <a:lstStyle/>
          <a:p>
            <a:r>
              <a:rPr lang="en-US" altLang="en-US" sz="2400" dirty="0"/>
              <a:t>Builds </a:t>
            </a:r>
            <a:r>
              <a:rPr lang="en-US" altLang="en-US" sz="2400" b="1" dirty="0">
                <a:solidFill>
                  <a:srgbClr val="CC0000"/>
                </a:solidFill>
              </a:rPr>
              <a:t>one tree</a:t>
            </a:r>
            <a:r>
              <a:rPr lang="en-US" altLang="en-US" sz="2400" dirty="0"/>
              <a:t>, so </a:t>
            </a:r>
            <a:r>
              <a:rPr lang="en-US" altLang="en-US" sz="2400" i="1" dirty="0"/>
              <a:t>A </a:t>
            </a:r>
            <a:r>
              <a:rPr lang="en-US" altLang="en-US" sz="2400" dirty="0"/>
              <a:t>is always a tree.</a:t>
            </a:r>
          </a:p>
          <a:p>
            <a:r>
              <a:rPr lang="en-US" altLang="en-US" sz="2400" dirty="0"/>
              <a:t>Starts from an arbitrary “root” </a:t>
            </a:r>
            <a:r>
              <a:rPr lang="en-US" altLang="en-US" sz="2400" i="1" dirty="0"/>
              <a:t>r </a:t>
            </a:r>
            <a:r>
              <a:rPr lang="en-US" altLang="en-US" sz="2400" dirty="0"/>
              <a:t>.</a:t>
            </a:r>
          </a:p>
          <a:p>
            <a:r>
              <a:rPr lang="en-US" altLang="en-US" sz="2400" dirty="0"/>
              <a:t>At each step, </a:t>
            </a:r>
            <a:r>
              <a:rPr lang="en-US" altLang="en-US" sz="2400" b="1" dirty="0">
                <a:solidFill>
                  <a:srgbClr val="CC0000"/>
                </a:solidFill>
              </a:rPr>
              <a:t>adds a light edge </a:t>
            </a:r>
            <a:r>
              <a:rPr lang="en-US" altLang="en-US" sz="2400" dirty="0"/>
              <a:t>crossing cut </a:t>
            </a:r>
            <a:r>
              <a:rPr lang="en-US" altLang="en-US" sz="2400" dirty="0">
                <a:latin typeface="RMTMI" charset="-95"/>
              </a:rPr>
              <a:t>(</a:t>
            </a:r>
            <a:r>
              <a:rPr lang="en-US" altLang="en-US" sz="2400" i="1" dirty="0"/>
              <a:t>V</a:t>
            </a:r>
            <a:r>
              <a:rPr lang="en-US" altLang="en-US" sz="2400" baseline="-25000" dirty="0"/>
              <a:t>A</a:t>
            </a:r>
            <a:r>
              <a:rPr lang="en-US" altLang="en-US" sz="2400" i="1" dirty="0">
                <a:latin typeface="RMTMI" charset="-95"/>
              </a:rPr>
              <a:t>, </a:t>
            </a:r>
            <a:r>
              <a:rPr lang="en-US" altLang="en-US" sz="2400" i="1" dirty="0"/>
              <a:t>V </a:t>
            </a:r>
            <a:r>
              <a:rPr lang="en-US" altLang="en-US" sz="2400" dirty="0">
                <a:latin typeface="MTSYN" charset="-127"/>
              </a:rPr>
              <a:t>- </a:t>
            </a:r>
            <a:r>
              <a:rPr lang="en-US" altLang="en-US" sz="2400" i="1" dirty="0"/>
              <a:t>V</a:t>
            </a:r>
            <a:r>
              <a:rPr lang="en-US" altLang="en-US" sz="2400" baseline="-25000" dirty="0"/>
              <a:t>A</a:t>
            </a:r>
            <a:r>
              <a:rPr lang="en-US" altLang="en-US" sz="2400" dirty="0">
                <a:latin typeface="RMTMI" charset="-95"/>
              </a:rPr>
              <a:t>) to </a:t>
            </a:r>
            <a:r>
              <a:rPr lang="en-US" altLang="en-US" sz="2400" i="1" dirty="0">
                <a:latin typeface="RMTMI" charset="-95"/>
              </a:rPr>
              <a:t>A</a:t>
            </a:r>
            <a:r>
              <a:rPr lang="en-US" altLang="en-US" sz="2400" dirty="0">
                <a:latin typeface="RMTMI" charset="-95"/>
              </a:rPr>
              <a:t>.</a:t>
            </a:r>
            <a:endParaRPr lang="en-US" altLang="en-US" sz="2400" dirty="0"/>
          </a:p>
          <a:p>
            <a:pPr lvl="1"/>
            <a:r>
              <a:rPr lang="en-US" altLang="en-US" sz="2000" i="1" dirty="0"/>
              <a:t>V</a:t>
            </a:r>
            <a:r>
              <a:rPr lang="en-US" altLang="en-US" sz="2000" baseline="-25000" dirty="0"/>
              <a:t>A</a:t>
            </a:r>
            <a:r>
              <a:rPr lang="en-US" altLang="en-US" sz="2000" i="1" dirty="0"/>
              <a:t> </a:t>
            </a:r>
            <a:r>
              <a:rPr lang="en-US" altLang="en-US" sz="2000" dirty="0">
                <a:latin typeface="MTSYN" charset="-127"/>
              </a:rPr>
              <a:t>= </a:t>
            </a:r>
            <a:r>
              <a:rPr lang="en-US" altLang="en-US" sz="2000" dirty="0"/>
              <a:t>vertices that </a:t>
            </a:r>
            <a:r>
              <a:rPr lang="en-US" altLang="en-US" sz="2000" i="1" dirty="0"/>
              <a:t>A </a:t>
            </a:r>
            <a:r>
              <a:rPr lang="en-US" altLang="en-US" sz="2000" dirty="0"/>
              <a:t>is incident on</a:t>
            </a:r>
            <a:r>
              <a:rPr lang="en-US" altLang="en-US" sz="2000" dirty="0" smtClean="0"/>
              <a:t>.</a:t>
            </a:r>
            <a:endParaRPr lang="en-US" altLang="en-US" sz="2000" dirty="0"/>
          </a:p>
          <a:p>
            <a:r>
              <a:rPr lang="en-US" altLang="en-US" sz="2400" dirty="0"/>
              <a:t>Uses a </a:t>
            </a:r>
            <a:r>
              <a:rPr lang="en-US" altLang="en-US" sz="2400" b="1" dirty="0">
                <a:solidFill>
                  <a:srgbClr val="CC0000"/>
                </a:solidFill>
              </a:rPr>
              <a:t>priority queue </a:t>
            </a:r>
            <a:r>
              <a:rPr lang="en-US" altLang="en-US" sz="2400" b="1" i="1" dirty="0">
                <a:solidFill>
                  <a:srgbClr val="CC0000"/>
                </a:solidFill>
              </a:rPr>
              <a:t>Q</a:t>
            </a:r>
            <a:r>
              <a:rPr lang="en-US" altLang="en-US" sz="2400" dirty="0"/>
              <a:t> to find a  light edge quickly.</a:t>
            </a:r>
          </a:p>
          <a:p>
            <a:r>
              <a:rPr lang="en-US" altLang="en-US" sz="2400" dirty="0"/>
              <a:t>Each object in </a:t>
            </a:r>
            <a:r>
              <a:rPr lang="en-US" altLang="en-US" sz="2400" i="1" dirty="0"/>
              <a:t>Q </a:t>
            </a:r>
            <a:r>
              <a:rPr lang="en-US" altLang="en-US" sz="2400" dirty="0"/>
              <a:t>is a vertex in V</a:t>
            </a:r>
            <a:r>
              <a:rPr lang="en-US" altLang="en-US" sz="2400" i="1" dirty="0"/>
              <a:t> </a:t>
            </a:r>
            <a:r>
              <a:rPr lang="en-US" altLang="en-US" sz="2400" dirty="0">
                <a:latin typeface="MTSYN" charset="-127"/>
              </a:rPr>
              <a:t>- </a:t>
            </a:r>
            <a:r>
              <a:rPr lang="en-US" altLang="en-US" sz="2400" dirty="0"/>
              <a:t>V</a:t>
            </a:r>
            <a:r>
              <a:rPr lang="en-US" altLang="en-US" sz="2400" baseline="-25000" dirty="0"/>
              <a:t>A</a:t>
            </a:r>
            <a:r>
              <a:rPr lang="en-US" altLang="en-US" sz="2400" dirty="0"/>
              <a:t>.</a:t>
            </a:r>
          </a:p>
          <a:p>
            <a:r>
              <a:rPr lang="en-US" altLang="en-US" sz="2400" dirty="0"/>
              <a:t>Key of </a:t>
            </a:r>
            <a:r>
              <a:rPr lang="en-US" altLang="en-US" sz="2400" i="1" dirty="0"/>
              <a:t>v</a:t>
            </a:r>
            <a:r>
              <a:rPr lang="en-US" altLang="en-US" sz="2400" i="1" dirty="0">
                <a:latin typeface="RMTMI" charset="-95"/>
              </a:rPr>
              <a:t> </a:t>
            </a:r>
            <a:r>
              <a:rPr lang="en-US" altLang="en-US" sz="2400" dirty="0"/>
              <a:t>is minimum weight of any edge </a:t>
            </a:r>
            <a:r>
              <a:rPr lang="en-US" altLang="en-US" sz="2400" dirty="0">
                <a:latin typeface="RMTMI" charset="-95"/>
              </a:rPr>
              <a:t>(</a:t>
            </a:r>
            <a:r>
              <a:rPr lang="en-US" altLang="en-US" sz="2400" i="1" dirty="0"/>
              <a:t>u</a:t>
            </a:r>
            <a:r>
              <a:rPr lang="en-US" altLang="en-US" sz="2400" i="1" dirty="0">
                <a:latin typeface="RMTMI" charset="-95"/>
              </a:rPr>
              <a:t>, </a:t>
            </a:r>
            <a:r>
              <a:rPr lang="en-US" altLang="en-US" sz="2400" i="1" dirty="0"/>
              <a:t>v</a:t>
            </a:r>
            <a:r>
              <a:rPr lang="en-US" altLang="en-US" sz="2400" dirty="0">
                <a:latin typeface="RMTMI" charset="-95"/>
              </a:rPr>
              <a:t>)</a:t>
            </a:r>
            <a:r>
              <a:rPr lang="en-US" altLang="en-US" sz="2400" dirty="0"/>
              <a:t>, where </a:t>
            </a:r>
            <a:r>
              <a:rPr lang="en-US" altLang="en-US" sz="2400" i="1" dirty="0"/>
              <a:t>u </a:t>
            </a:r>
            <a:r>
              <a:rPr lang="en-US" altLang="en-US" sz="2400" dirty="0">
                <a:latin typeface="MTSYN" charset="-127"/>
                <a:sym typeface="Symbol" panose="05050102010706020507" pitchFamily="18" charset="2"/>
              </a:rPr>
              <a:t></a:t>
            </a:r>
            <a:r>
              <a:rPr lang="en-US" altLang="en-US" sz="2400" dirty="0">
                <a:latin typeface="MTSYN" charset="-127"/>
              </a:rPr>
              <a:t> </a:t>
            </a:r>
            <a:r>
              <a:rPr lang="en-US" altLang="en-US" sz="2400" dirty="0"/>
              <a:t>V</a:t>
            </a:r>
            <a:r>
              <a:rPr lang="en-US" altLang="en-US" sz="2400" baseline="-25000" dirty="0"/>
              <a:t>A</a:t>
            </a:r>
            <a:r>
              <a:rPr lang="en-US" altLang="en-US" sz="2400" dirty="0"/>
              <a:t>.</a:t>
            </a:r>
          </a:p>
          <a:p>
            <a:r>
              <a:rPr lang="en-US" altLang="en-US" sz="2400" dirty="0"/>
              <a:t>Then the vertex returned by Extract-Min is </a:t>
            </a:r>
            <a:r>
              <a:rPr lang="en-US" altLang="en-US" sz="2400" i="1" dirty="0"/>
              <a:t>v</a:t>
            </a:r>
            <a:r>
              <a:rPr lang="en-US" altLang="en-US" sz="2400" i="1" dirty="0">
                <a:latin typeface="RMTMI" charset="-95"/>
              </a:rPr>
              <a:t> </a:t>
            </a:r>
            <a:r>
              <a:rPr lang="en-US" altLang="en-US" sz="2400" dirty="0"/>
              <a:t>such that there exists </a:t>
            </a:r>
            <a:r>
              <a:rPr lang="en-US" altLang="en-US" sz="2400" i="1" dirty="0"/>
              <a:t>u </a:t>
            </a:r>
            <a:r>
              <a:rPr lang="en-US" altLang="en-US" sz="2400" dirty="0">
                <a:latin typeface="MTSYN" charset="-127"/>
                <a:sym typeface="Symbol" panose="05050102010706020507" pitchFamily="18" charset="2"/>
              </a:rPr>
              <a:t></a:t>
            </a:r>
            <a:r>
              <a:rPr lang="en-US" altLang="en-US" sz="2400" dirty="0">
                <a:latin typeface="MTSYN" charset="-127"/>
              </a:rPr>
              <a:t> </a:t>
            </a:r>
            <a:r>
              <a:rPr lang="en-US" altLang="en-US" sz="2400" dirty="0"/>
              <a:t>V</a:t>
            </a:r>
            <a:r>
              <a:rPr lang="en-US" altLang="en-US" sz="2400" baseline="-25000" dirty="0"/>
              <a:t>A</a:t>
            </a:r>
            <a:r>
              <a:rPr lang="en-US" altLang="en-US" sz="2400" i="1" baseline="-25000" dirty="0"/>
              <a:t> </a:t>
            </a:r>
            <a:r>
              <a:rPr lang="en-US" altLang="en-US" sz="2400" dirty="0"/>
              <a:t>and </a:t>
            </a:r>
            <a:r>
              <a:rPr lang="en-US" altLang="en-US" sz="2400" dirty="0">
                <a:latin typeface="RMTMI" charset="-95"/>
              </a:rPr>
              <a:t>(</a:t>
            </a:r>
            <a:r>
              <a:rPr lang="en-US" altLang="en-US" sz="2400" i="1" dirty="0"/>
              <a:t>u</a:t>
            </a:r>
            <a:r>
              <a:rPr lang="en-US" altLang="en-US" sz="2400" i="1" dirty="0">
                <a:latin typeface="RMTMI" charset="-95"/>
              </a:rPr>
              <a:t>, </a:t>
            </a:r>
            <a:r>
              <a:rPr lang="en-US" altLang="en-US" sz="2400" i="1" dirty="0"/>
              <a:t>v</a:t>
            </a:r>
            <a:r>
              <a:rPr lang="en-US" altLang="en-US" sz="2400" dirty="0">
                <a:latin typeface="RMTMI" charset="-95"/>
              </a:rPr>
              <a:t>)</a:t>
            </a:r>
            <a:r>
              <a:rPr lang="en-US" altLang="en-US" sz="2400" i="1" dirty="0">
                <a:latin typeface="RMTMI" charset="-95"/>
              </a:rPr>
              <a:t> </a:t>
            </a:r>
            <a:r>
              <a:rPr lang="en-US" altLang="en-US" sz="2400" dirty="0"/>
              <a:t>is light edge crossing </a:t>
            </a:r>
            <a:r>
              <a:rPr lang="en-US" altLang="en-US" sz="2400" dirty="0">
                <a:latin typeface="RMTMI" charset="-95"/>
              </a:rPr>
              <a:t>(</a:t>
            </a:r>
            <a:r>
              <a:rPr lang="en-US" altLang="en-US" sz="2400" dirty="0"/>
              <a:t>V</a:t>
            </a:r>
            <a:r>
              <a:rPr lang="en-US" altLang="en-US" sz="2400" baseline="-25000" dirty="0"/>
              <a:t>A</a:t>
            </a:r>
            <a:r>
              <a:rPr lang="en-US" altLang="en-US" sz="2400" i="1" dirty="0">
                <a:latin typeface="RMTMI" charset="-95"/>
              </a:rPr>
              <a:t>, </a:t>
            </a:r>
            <a:r>
              <a:rPr lang="en-US" altLang="en-US" sz="2400" dirty="0"/>
              <a:t>V</a:t>
            </a:r>
            <a:r>
              <a:rPr lang="en-US" altLang="en-US" sz="2400" i="1" dirty="0"/>
              <a:t> </a:t>
            </a:r>
            <a:r>
              <a:rPr lang="en-US" altLang="en-US" sz="2400" dirty="0">
                <a:latin typeface="MTSYN" charset="-127"/>
              </a:rPr>
              <a:t>- </a:t>
            </a:r>
            <a:r>
              <a:rPr lang="en-US" altLang="en-US" sz="2400" dirty="0"/>
              <a:t>V</a:t>
            </a:r>
            <a:r>
              <a:rPr lang="en-US" altLang="en-US" sz="2400" baseline="-25000" dirty="0"/>
              <a:t>A</a:t>
            </a:r>
            <a:r>
              <a:rPr lang="en-US" altLang="en-US" sz="2400" dirty="0">
                <a:latin typeface="RMTMI" charset="-95"/>
              </a:rPr>
              <a:t>)</a:t>
            </a:r>
            <a:r>
              <a:rPr lang="en-US" altLang="en-US" sz="2400" dirty="0"/>
              <a:t>.</a:t>
            </a:r>
          </a:p>
          <a:p>
            <a:r>
              <a:rPr lang="en-US" altLang="en-US" sz="2400" dirty="0"/>
              <a:t>Key of </a:t>
            </a:r>
            <a:r>
              <a:rPr lang="en-US" altLang="en-US" sz="2400" i="1" dirty="0"/>
              <a:t>v</a:t>
            </a:r>
            <a:r>
              <a:rPr lang="en-US" altLang="en-US" sz="2400" i="1" dirty="0">
                <a:latin typeface="RMTMI" charset="-95"/>
              </a:rPr>
              <a:t> </a:t>
            </a:r>
            <a:r>
              <a:rPr lang="en-US" altLang="en-US" sz="2400" dirty="0"/>
              <a:t>is </a:t>
            </a:r>
            <a:r>
              <a:rPr lang="en-US" altLang="en-US" sz="2400" dirty="0">
                <a:latin typeface="MTSYN" charset="-127"/>
                <a:sym typeface="Symbol" panose="05050102010706020507" pitchFamily="18" charset="2"/>
              </a:rPr>
              <a:t> </a:t>
            </a:r>
            <a:r>
              <a:rPr lang="en-US" altLang="en-US" sz="2400" dirty="0"/>
              <a:t>if </a:t>
            </a:r>
            <a:r>
              <a:rPr lang="en-US" altLang="en-US" sz="2400" i="1" dirty="0"/>
              <a:t>v</a:t>
            </a:r>
            <a:r>
              <a:rPr lang="en-US" altLang="en-US" sz="2400" i="1" dirty="0">
                <a:latin typeface="RMTMI" charset="-95"/>
              </a:rPr>
              <a:t> </a:t>
            </a:r>
            <a:r>
              <a:rPr lang="en-US" altLang="en-US" sz="2400" dirty="0"/>
              <a:t>is not adjacent to any vertex in V</a:t>
            </a:r>
            <a:r>
              <a:rPr lang="en-US" altLang="en-US" sz="2400" baseline="-25000" dirty="0"/>
              <a:t>A</a:t>
            </a:r>
            <a:r>
              <a:rPr lang="en-US" altLang="en-US" sz="2400" dirty="0"/>
              <a:t>.</a:t>
            </a:r>
          </a:p>
          <a:p>
            <a:endParaRPr lang="en-US" altLang="en-US" sz="2400" dirty="0"/>
          </a:p>
          <a:p>
            <a:pPr marL="457200" lvl="1" indent="0">
              <a:buNone/>
            </a:pPr>
            <a:endParaRPr lang="en-US" altLang="en-US" sz="2000" dirty="0"/>
          </a:p>
          <a:p>
            <a:endParaRPr lang="en-US" altLang="en-US" sz="2400" dirty="0"/>
          </a:p>
        </p:txBody>
      </p:sp>
      <p:sp>
        <p:nvSpPr>
          <p:cNvPr id="2" name="Slide Number Placeholder 1"/>
          <p:cNvSpPr>
            <a:spLocks noGrp="1"/>
          </p:cNvSpPr>
          <p:nvPr>
            <p:ph type="sldNum" sz="quarter" idx="12"/>
          </p:nvPr>
        </p:nvSpPr>
        <p:spPr/>
        <p:txBody>
          <a:bodyPr/>
          <a:lstStyle/>
          <a:p>
            <a:fld id="{662D0C26-476B-4650-A699-0C2BCF97339C}" type="slidenum">
              <a:rPr lang="en-US" smtClean="0"/>
              <a:t>39</a:t>
            </a:fld>
            <a:endParaRPr lang="en-US"/>
          </a:p>
        </p:txBody>
      </p:sp>
    </p:spTree>
    <p:extLst>
      <p:ext uri="{BB962C8B-B14F-4D97-AF65-F5344CB8AC3E}">
        <p14:creationId xmlns:p14="http://schemas.microsoft.com/office/powerpoint/2010/main" val="1047089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14" y="0"/>
            <a:ext cx="10515600" cy="1325563"/>
          </a:xfrm>
        </p:spPr>
        <p:txBody>
          <a:bodyPr/>
          <a:lstStyle/>
          <a:p>
            <a:pPr marL="742950" indent="-742950">
              <a:buFont typeface="+mj-lt"/>
              <a:buAutoNum type="arabicPeriod"/>
            </a:pPr>
            <a:r>
              <a:rPr lang="en-US" b="1" dirty="0"/>
              <a:t>Job Sequencing with Deadline</a:t>
            </a:r>
            <a:endParaRPr lang="en-US" dirty="0"/>
          </a:p>
        </p:txBody>
      </p:sp>
      <p:sp>
        <p:nvSpPr>
          <p:cNvPr id="3" name="Content Placeholder 2"/>
          <p:cNvSpPr>
            <a:spLocks noGrp="1"/>
          </p:cNvSpPr>
          <p:nvPr>
            <p:ph idx="1"/>
          </p:nvPr>
        </p:nvSpPr>
        <p:spPr>
          <a:xfrm>
            <a:off x="0" y="1120462"/>
            <a:ext cx="12192000" cy="5737538"/>
          </a:xfrm>
        </p:spPr>
        <p:txBody>
          <a:bodyPr>
            <a:normAutofit fontScale="92500" lnSpcReduction="10000"/>
          </a:bodyPr>
          <a:lstStyle/>
          <a:p>
            <a:r>
              <a:rPr lang="en-US" b="1" dirty="0"/>
              <a:t>Problem Statement</a:t>
            </a:r>
          </a:p>
          <a:p>
            <a:r>
              <a:rPr lang="en-US" dirty="0"/>
              <a:t> You are given a set of N jobs where each job comes with a</a:t>
            </a:r>
            <a:r>
              <a:rPr lang="en-US" b="1" dirty="0"/>
              <a:t> </a:t>
            </a:r>
            <a:r>
              <a:rPr lang="en-US" b="1" dirty="0">
                <a:solidFill>
                  <a:srgbClr val="C00000"/>
                </a:solidFill>
              </a:rPr>
              <a:t>deadline</a:t>
            </a:r>
            <a:r>
              <a:rPr lang="en-US" dirty="0"/>
              <a:t> and </a:t>
            </a:r>
            <a:r>
              <a:rPr lang="en-US" b="1" dirty="0">
                <a:solidFill>
                  <a:srgbClr val="C00000"/>
                </a:solidFill>
              </a:rPr>
              <a:t>profit. </a:t>
            </a:r>
            <a:r>
              <a:rPr lang="en-US" dirty="0"/>
              <a:t>The profit can only be earned upon completing the job within its deadline. Find the </a:t>
            </a:r>
            <a:r>
              <a:rPr lang="en-US" b="1" dirty="0">
                <a:solidFill>
                  <a:srgbClr val="C00000"/>
                </a:solidFill>
              </a:rPr>
              <a:t>number of jobs</a:t>
            </a:r>
            <a:r>
              <a:rPr lang="en-US" dirty="0"/>
              <a:t> done and the </a:t>
            </a:r>
            <a:r>
              <a:rPr lang="en-US" b="1" dirty="0">
                <a:solidFill>
                  <a:srgbClr val="C00000"/>
                </a:solidFill>
              </a:rPr>
              <a:t>maximum profit </a:t>
            </a:r>
            <a:r>
              <a:rPr lang="en-US" dirty="0"/>
              <a:t>that can be obtained. Each job takes a </a:t>
            </a:r>
            <a:r>
              <a:rPr lang="en-US" b="1" dirty="0">
                <a:solidFill>
                  <a:srgbClr val="C00000"/>
                </a:solidFill>
              </a:rPr>
              <a:t>single unit</a:t>
            </a:r>
            <a:r>
              <a:rPr lang="en-US" b="1" dirty="0"/>
              <a:t> </a:t>
            </a:r>
            <a:r>
              <a:rPr lang="en-US" dirty="0"/>
              <a:t>of time and only </a:t>
            </a:r>
            <a:r>
              <a:rPr lang="en-US" b="1" dirty="0">
                <a:solidFill>
                  <a:srgbClr val="C00000"/>
                </a:solidFill>
              </a:rPr>
              <a:t>one job </a:t>
            </a:r>
            <a:r>
              <a:rPr lang="en-US" dirty="0"/>
              <a:t>can be performed at a time</a:t>
            </a:r>
            <a:r>
              <a:rPr lang="en-US" dirty="0" smtClean="0"/>
              <a:t>.</a:t>
            </a:r>
          </a:p>
          <a:p>
            <a:r>
              <a:rPr lang="en-US" b="1" dirty="0" smtClean="0"/>
              <a:t>Solution</a:t>
            </a:r>
            <a:endParaRPr lang="en-US" b="1" dirty="0"/>
          </a:p>
          <a:p>
            <a:r>
              <a:rPr lang="en-US" dirty="0"/>
              <a:t>Let us consider, a set of </a:t>
            </a:r>
            <a:r>
              <a:rPr lang="en-US" b="1" i="1" dirty="0"/>
              <a:t>n </a:t>
            </a:r>
            <a:r>
              <a:rPr lang="en-US" dirty="0"/>
              <a:t>given jobs which are associated with deadlines and profit </a:t>
            </a:r>
            <a:r>
              <a:rPr lang="en-US" dirty="0" smtClean="0"/>
              <a:t>is earned</a:t>
            </a:r>
            <a:r>
              <a:rPr lang="en-US" dirty="0"/>
              <a:t>, if a job is completed by its deadline. These jobs need to be ordered in such a </a:t>
            </a:r>
            <a:r>
              <a:rPr lang="en-US" dirty="0" smtClean="0"/>
              <a:t>way that </a:t>
            </a:r>
            <a:r>
              <a:rPr lang="en-US" dirty="0"/>
              <a:t>there is </a:t>
            </a:r>
            <a:r>
              <a:rPr lang="en-US" b="1" dirty="0">
                <a:solidFill>
                  <a:srgbClr val="C00000"/>
                </a:solidFill>
              </a:rPr>
              <a:t>maximum profit</a:t>
            </a:r>
            <a:r>
              <a:rPr lang="en-US" dirty="0" smtClean="0"/>
              <a:t>.</a:t>
            </a:r>
          </a:p>
          <a:p>
            <a:r>
              <a:rPr lang="en-US" dirty="0"/>
              <a:t>It may happen that all of the given jobs may not be completed within their deadlines.</a:t>
            </a:r>
          </a:p>
          <a:p>
            <a:r>
              <a:rPr lang="en-US" dirty="0"/>
              <a:t>Assume, deadline of </a:t>
            </a:r>
            <a:r>
              <a:rPr lang="en-US" b="1" dirty="0" err="1"/>
              <a:t>ith</a:t>
            </a:r>
            <a:r>
              <a:rPr lang="en-US" b="1" dirty="0"/>
              <a:t> </a:t>
            </a:r>
            <a:r>
              <a:rPr lang="en-US" dirty="0"/>
              <a:t>job </a:t>
            </a:r>
            <a:r>
              <a:rPr lang="en-US" b="1" i="1" dirty="0"/>
              <a:t>Ji </a:t>
            </a:r>
            <a:r>
              <a:rPr lang="en-US" dirty="0"/>
              <a:t>is </a:t>
            </a:r>
            <a:r>
              <a:rPr lang="en-US" b="1" i="1" dirty="0"/>
              <a:t>di </a:t>
            </a:r>
            <a:r>
              <a:rPr lang="en-US" dirty="0"/>
              <a:t>and the profit received from this job is </a:t>
            </a:r>
            <a:r>
              <a:rPr lang="en-US" b="1" i="1" dirty="0"/>
              <a:t>pi</a:t>
            </a:r>
            <a:r>
              <a:rPr lang="en-US" dirty="0"/>
              <a:t>. Hence, </a:t>
            </a:r>
            <a:r>
              <a:rPr lang="en-US" dirty="0" smtClean="0"/>
              <a:t>the  optimal </a:t>
            </a:r>
            <a:r>
              <a:rPr lang="en-US" dirty="0"/>
              <a:t>solution of this algorithm is a feasible solution with maximum </a:t>
            </a:r>
            <a:r>
              <a:rPr lang="en-US" dirty="0" smtClean="0"/>
              <a:t>profit. Thus</a:t>
            </a:r>
            <a:r>
              <a:rPr lang="en-US" dirty="0"/>
              <a:t>, 𝑫(𝒊) &gt; 𝟎 for 𝟏 ≤ 𝒊 ≤ 𝒏.</a:t>
            </a:r>
          </a:p>
          <a:p>
            <a:r>
              <a:rPr lang="en-US" dirty="0"/>
              <a:t>Initially, these jobs are ordered according to profit, i.e. 𝒑𝟏 ≥ 𝒑𝟐 ≥ 𝒑𝟑 ≥ … ≥ 𝒑𝒏.</a:t>
            </a: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4</a:t>
            </a:fld>
            <a:endParaRPr lang="en-US"/>
          </a:p>
        </p:txBody>
      </p:sp>
    </p:spTree>
    <p:extLst>
      <p:ext uri="{BB962C8B-B14F-4D97-AF65-F5344CB8AC3E}">
        <p14:creationId xmlns:p14="http://schemas.microsoft.com/office/powerpoint/2010/main" val="162664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367631" y="1397178"/>
            <a:ext cx="4427537" cy="46736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wrap="none">
            <a:spAutoFit/>
          </a:bodyPr>
          <a:lstStyle>
            <a:lvl1pPr>
              <a:tabLst>
                <a:tab pos="461963" algn="l"/>
                <a:tab pos="909638" algn="l"/>
                <a:tab pos="1371600" algn="l"/>
                <a:tab pos="1833563" algn="l"/>
              </a:tabLst>
              <a:defRPr sz="2400">
                <a:solidFill>
                  <a:schemeClr val="tx1"/>
                </a:solidFill>
                <a:latin typeface="Times New Roman" panose="02020603050405020304" pitchFamily="18" charset="0"/>
              </a:defRPr>
            </a:lvl1pPr>
            <a:lvl2pPr>
              <a:tabLst>
                <a:tab pos="461963" algn="l"/>
                <a:tab pos="909638" algn="l"/>
                <a:tab pos="1371600" algn="l"/>
                <a:tab pos="1833563" algn="l"/>
              </a:tabLst>
              <a:defRPr sz="2400">
                <a:solidFill>
                  <a:schemeClr val="tx1"/>
                </a:solidFill>
                <a:latin typeface="Times New Roman" panose="02020603050405020304" pitchFamily="18" charset="0"/>
              </a:defRPr>
            </a:lvl2pPr>
            <a:lvl3pPr>
              <a:tabLst>
                <a:tab pos="461963" algn="l"/>
                <a:tab pos="909638" algn="l"/>
                <a:tab pos="1371600" algn="l"/>
                <a:tab pos="1833563" algn="l"/>
              </a:tabLst>
              <a:defRPr sz="2400">
                <a:solidFill>
                  <a:schemeClr val="tx1"/>
                </a:solidFill>
                <a:latin typeface="Times New Roman" panose="02020603050405020304" pitchFamily="18" charset="0"/>
              </a:defRPr>
            </a:lvl3pPr>
            <a:lvl4pPr>
              <a:tabLst>
                <a:tab pos="461963" algn="l"/>
                <a:tab pos="909638" algn="l"/>
                <a:tab pos="1371600" algn="l"/>
                <a:tab pos="1833563" algn="l"/>
              </a:tabLst>
              <a:defRPr sz="2400">
                <a:solidFill>
                  <a:schemeClr val="tx1"/>
                </a:solidFill>
                <a:latin typeface="Times New Roman" panose="02020603050405020304" pitchFamily="18" charset="0"/>
              </a:defRPr>
            </a:lvl4pPr>
            <a:lvl5pPr>
              <a:tabLst>
                <a:tab pos="461963" algn="l"/>
                <a:tab pos="909638" algn="l"/>
                <a:tab pos="1371600"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461963" algn="l"/>
                <a:tab pos="909638" algn="l"/>
                <a:tab pos="1371600"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461963" algn="l"/>
                <a:tab pos="909638" algn="l"/>
                <a:tab pos="1371600"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461963" algn="l"/>
                <a:tab pos="909638" algn="l"/>
                <a:tab pos="1371600"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461963" algn="l"/>
                <a:tab pos="909638" algn="l"/>
                <a:tab pos="1371600" algn="l"/>
                <a:tab pos="1833563" algn="l"/>
              </a:tabLst>
              <a:defRPr sz="2400">
                <a:solidFill>
                  <a:schemeClr val="tx1"/>
                </a:solidFill>
                <a:latin typeface="Times New Roman" panose="02020603050405020304" pitchFamily="18" charset="0"/>
              </a:defRPr>
            </a:lvl9pPr>
          </a:lstStyle>
          <a:p>
            <a:r>
              <a:rPr lang="en-US" altLang="en-US" sz="2000" dirty="0"/>
              <a:t>Q := V[G];</a:t>
            </a:r>
          </a:p>
          <a:p>
            <a:r>
              <a:rPr lang="en-US" altLang="en-US" sz="2000" b="1" dirty="0"/>
              <a:t>for</a:t>
            </a:r>
            <a:r>
              <a:rPr lang="en-US" altLang="en-US" sz="2000" dirty="0"/>
              <a:t> each u </a:t>
            </a:r>
            <a:r>
              <a:rPr lang="en-US" altLang="en-US" sz="2000" dirty="0">
                <a:sym typeface="Symbol" panose="05050102010706020507" pitchFamily="18" charset="2"/>
              </a:rPr>
              <a:t> Q </a:t>
            </a:r>
            <a:r>
              <a:rPr lang="en-US" altLang="en-US" sz="2000" b="1" dirty="0">
                <a:sym typeface="Symbol" panose="05050102010706020507" pitchFamily="18" charset="2"/>
              </a:rPr>
              <a:t>do</a:t>
            </a:r>
            <a:endParaRPr lang="en-US" altLang="en-US" sz="2000" dirty="0">
              <a:sym typeface="Symbol" panose="05050102010706020507" pitchFamily="18" charset="2"/>
            </a:endParaRPr>
          </a:p>
          <a:p>
            <a:r>
              <a:rPr lang="en-US" altLang="en-US" sz="2000" dirty="0">
                <a:sym typeface="Symbol" panose="05050102010706020507" pitchFamily="18" charset="2"/>
              </a:rPr>
              <a:t>	key[u] := </a:t>
            </a:r>
          </a:p>
          <a:p>
            <a:r>
              <a:rPr lang="en-US" altLang="en-US" sz="2000" b="1" dirty="0">
                <a:sym typeface="Symbol" panose="05050102010706020507" pitchFamily="18" charset="2"/>
              </a:rPr>
              <a:t>od</a:t>
            </a:r>
            <a:r>
              <a:rPr lang="en-US" altLang="en-US" sz="2000" dirty="0">
                <a:sym typeface="Symbol" panose="05050102010706020507" pitchFamily="18" charset="2"/>
              </a:rPr>
              <a:t>;</a:t>
            </a:r>
          </a:p>
          <a:p>
            <a:r>
              <a:rPr lang="en-US" altLang="en-US" sz="2000" dirty="0">
                <a:sym typeface="Symbol" panose="05050102010706020507" pitchFamily="18" charset="2"/>
              </a:rPr>
              <a:t>key[r] := 0;</a:t>
            </a:r>
          </a:p>
          <a:p>
            <a:r>
              <a:rPr lang="en-US" altLang="en-US" sz="2000" dirty="0">
                <a:sym typeface="Symbol" panose="05050102010706020507" pitchFamily="18" charset="2"/>
              </a:rPr>
              <a:t>[r] := NIL;</a:t>
            </a:r>
          </a:p>
          <a:p>
            <a:r>
              <a:rPr lang="en-US" altLang="en-US" sz="2000" b="1" dirty="0">
                <a:sym typeface="Symbol" panose="05050102010706020507" pitchFamily="18" charset="2"/>
              </a:rPr>
              <a:t>while</a:t>
            </a:r>
            <a:r>
              <a:rPr lang="en-US" altLang="en-US" sz="2000" dirty="0">
                <a:sym typeface="Symbol" panose="05050102010706020507" pitchFamily="18" charset="2"/>
              </a:rPr>
              <a:t> Q   </a:t>
            </a:r>
            <a:r>
              <a:rPr lang="en-US" altLang="en-US" sz="2000" b="1" dirty="0">
                <a:sym typeface="Symbol" panose="05050102010706020507" pitchFamily="18" charset="2"/>
              </a:rPr>
              <a:t>do</a:t>
            </a:r>
            <a:endParaRPr lang="en-US" altLang="en-US" sz="2000" dirty="0">
              <a:sym typeface="Symbol" panose="05050102010706020507" pitchFamily="18" charset="2"/>
            </a:endParaRPr>
          </a:p>
          <a:p>
            <a:r>
              <a:rPr lang="en-US" altLang="en-US" sz="2000" dirty="0">
                <a:sym typeface="Symbol" panose="05050102010706020507" pitchFamily="18" charset="2"/>
              </a:rPr>
              <a:t>	u := Extract - Min(Q);</a:t>
            </a:r>
          </a:p>
          <a:p>
            <a:r>
              <a:rPr lang="en-US" altLang="en-US" sz="2000" dirty="0">
                <a:sym typeface="Symbol" panose="05050102010706020507" pitchFamily="18" charset="2"/>
              </a:rPr>
              <a:t>	</a:t>
            </a:r>
            <a:r>
              <a:rPr lang="en-US" altLang="en-US" sz="2000" b="1" dirty="0">
                <a:sym typeface="Symbol" panose="05050102010706020507" pitchFamily="18" charset="2"/>
              </a:rPr>
              <a:t>for</a:t>
            </a:r>
            <a:r>
              <a:rPr lang="en-US" altLang="en-US" sz="2000" dirty="0">
                <a:sym typeface="Symbol" panose="05050102010706020507" pitchFamily="18" charset="2"/>
              </a:rPr>
              <a:t> each v  </a:t>
            </a:r>
            <a:r>
              <a:rPr lang="en-US" altLang="en-US" sz="2000" dirty="0" err="1">
                <a:sym typeface="Symbol" panose="05050102010706020507" pitchFamily="18" charset="2"/>
              </a:rPr>
              <a:t>Adj</a:t>
            </a:r>
            <a:r>
              <a:rPr lang="en-US" altLang="en-US" sz="2000" dirty="0">
                <a:sym typeface="Symbol" panose="05050102010706020507" pitchFamily="18" charset="2"/>
              </a:rPr>
              <a:t>[u] </a:t>
            </a:r>
            <a:r>
              <a:rPr lang="en-US" altLang="en-US" sz="2000" b="1" dirty="0">
                <a:sym typeface="Symbol" panose="05050102010706020507" pitchFamily="18" charset="2"/>
              </a:rPr>
              <a:t>do</a:t>
            </a:r>
            <a:endParaRPr lang="en-US" altLang="en-US" sz="2000" dirty="0">
              <a:sym typeface="Symbol" panose="05050102010706020507" pitchFamily="18" charset="2"/>
            </a:endParaRPr>
          </a:p>
          <a:p>
            <a:r>
              <a:rPr lang="en-US" altLang="en-US" sz="2000" dirty="0">
                <a:sym typeface="Symbol" panose="05050102010706020507" pitchFamily="18" charset="2"/>
              </a:rPr>
              <a:t>		</a:t>
            </a:r>
            <a:r>
              <a:rPr lang="en-US" altLang="en-US" sz="2000" b="1" dirty="0">
                <a:sym typeface="Symbol" panose="05050102010706020507" pitchFamily="18" charset="2"/>
              </a:rPr>
              <a:t>if</a:t>
            </a:r>
            <a:r>
              <a:rPr lang="en-US" altLang="en-US" sz="2000" dirty="0">
                <a:sym typeface="Symbol" panose="05050102010706020507" pitchFamily="18" charset="2"/>
              </a:rPr>
              <a:t> v  Q  w(u, v) &lt; key[v] </a:t>
            </a:r>
            <a:r>
              <a:rPr lang="en-US" altLang="en-US" sz="2000" b="1" dirty="0">
                <a:sym typeface="Symbol" panose="05050102010706020507" pitchFamily="18" charset="2"/>
              </a:rPr>
              <a:t>then</a:t>
            </a:r>
            <a:endParaRPr lang="en-US" altLang="en-US" sz="2000" dirty="0">
              <a:sym typeface="Symbol" panose="05050102010706020507" pitchFamily="18" charset="2"/>
            </a:endParaRPr>
          </a:p>
          <a:p>
            <a:r>
              <a:rPr lang="en-US" altLang="en-US" sz="2000" dirty="0">
                <a:sym typeface="Symbol" panose="05050102010706020507" pitchFamily="18" charset="2"/>
              </a:rPr>
              <a:t>			[v] := u;</a:t>
            </a:r>
          </a:p>
          <a:p>
            <a:r>
              <a:rPr lang="en-US" altLang="en-US" sz="2000" dirty="0">
                <a:sym typeface="Symbol" panose="05050102010706020507" pitchFamily="18" charset="2"/>
              </a:rPr>
              <a:t>			key[v] := w(u, v)</a:t>
            </a:r>
          </a:p>
          <a:p>
            <a:r>
              <a:rPr lang="en-US" altLang="en-US" sz="2000" dirty="0">
                <a:sym typeface="Symbol" panose="05050102010706020507" pitchFamily="18" charset="2"/>
              </a:rPr>
              <a:t>		</a:t>
            </a:r>
            <a:r>
              <a:rPr lang="en-US" altLang="en-US" sz="2000" b="1" dirty="0">
                <a:sym typeface="Symbol" panose="05050102010706020507" pitchFamily="18" charset="2"/>
              </a:rPr>
              <a:t>fi</a:t>
            </a:r>
            <a:endParaRPr lang="en-US" altLang="en-US" sz="2000" dirty="0">
              <a:sym typeface="Symbol" panose="05050102010706020507" pitchFamily="18" charset="2"/>
            </a:endParaRPr>
          </a:p>
          <a:p>
            <a:r>
              <a:rPr lang="en-US" altLang="en-US" sz="2000" dirty="0">
                <a:sym typeface="Symbol" panose="05050102010706020507" pitchFamily="18" charset="2"/>
              </a:rPr>
              <a:t>	</a:t>
            </a:r>
            <a:r>
              <a:rPr lang="en-US" altLang="en-US" sz="2000" b="1" dirty="0">
                <a:sym typeface="Symbol" panose="05050102010706020507" pitchFamily="18" charset="2"/>
              </a:rPr>
              <a:t>od</a:t>
            </a:r>
            <a:endParaRPr lang="en-US" altLang="en-US" sz="2000" dirty="0">
              <a:sym typeface="Symbol" panose="05050102010706020507" pitchFamily="18" charset="2"/>
            </a:endParaRPr>
          </a:p>
          <a:p>
            <a:r>
              <a:rPr lang="en-US" altLang="en-US" sz="2000" b="1" dirty="0">
                <a:sym typeface="Symbol" panose="05050102010706020507" pitchFamily="18" charset="2"/>
              </a:rPr>
              <a:t>od</a:t>
            </a:r>
            <a:endParaRPr lang="en-US" altLang="en-US" sz="2000" dirty="0">
              <a:sym typeface="Symbol" panose="05050102010706020507" pitchFamily="18" charset="2"/>
            </a:endParaRPr>
          </a:p>
        </p:txBody>
      </p:sp>
      <p:sp>
        <p:nvSpPr>
          <p:cNvPr id="25603" name="Text Box 3"/>
          <p:cNvSpPr txBox="1">
            <a:spLocks noChangeArrowheads="1"/>
          </p:cNvSpPr>
          <p:nvPr/>
        </p:nvSpPr>
        <p:spPr bwMode="auto">
          <a:xfrm>
            <a:off x="5795168" y="1397178"/>
            <a:ext cx="3510898" cy="2215991"/>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Complexity:</a:t>
            </a:r>
            <a:endParaRPr lang="en-US" altLang="en-US" dirty="0"/>
          </a:p>
          <a:p>
            <a:r>
              <a:rPr lang="en-US" altLang="en-US" sz="2000" dirty="0">
                <a:solidFill>
                  <a:schemeClr val="hlink"/>
                </a:solidFill>
              </a:rPr>
              <a:t>Using binary heaps: O(E </a:t>
            </a:r>
            <a:r>
              <a:rPr lang="en-US" altLang="en-US" sz="2000" dirty="0" err="1">
                <a:solidFill>
                  <a:schemeClr val="hlink"/>
                </a:solidFill>
              </a:rPr>
              <a:t>lg</a:t>
            </a:r>
            <a:r>
              <a:rPr lang="en-US" altLang="en-US" sz="2000" dirty="0">
                <a:solidFill>
                  <a:schemeClr val="hlink"/>
                </a:solidFill>
              </a:rPr>
              <a:t> V).</a:t>
            </a:r>
          </a:p>
          <a:p>
            <a:r>
              <a:rPr lang="en-US" altLang="en-US" sz="2000" dirty="0"/>
              <a:t>      Initialization – O(V).</a:t>
            </a:r>
          </a:p>
          <a:p>
            <a:r>
              <a:rPr lang="en-US" altLang="en-US" sz="2000" dirty="0"/>
              <a:t>      Building initial queue – O(V).</a:t>
            </a:r>
          </a:p>
          <a:p>
            <a:r>
              <a:rPr lang="en-US" altLang="en-US" sz="2000" dirty="0"/>
              <a:t>      V Extract-Min’s – O(V </a:t>
            </a:r>
            <a:r>
              <a:rPr lang="en-US" altLang="en-US" sz="2000" dirty="0" err="1"/>
              <a:t>lgV</a:t>
            </a:r>
            <a:r>
              <a:rPr lang="en-US" altLang="en-US" sz="2000" dirty="0"/>
              <a:t>).</a:t>
            </a:r>
          </a:p>
          <a:p>
            <a:r>
              <a:rPr lang="en-US" altLang="en-US" sz="2000" dirty="0"/>
              <a:t>      E Decrease-Key’s – O(E </a:t>
            </a:r>
            <a:r>
              <a:rPr lang="en-US" altLang="en-US" sz="2000" dirty="0" err="1"/>
              <a:t>lg</a:t>
            </a:r>
            <a:r>
              <a:rPr lang="en-US" altLang="en-US" sz="2000" dirty="0"/>
              <a:t> V).</a:t>
            </a:r>
          </a:p>
          <a:p>
            <a:r>
              <a:rPr lang="en-US" altLang="en-US" sz="2000" dirty="0"/>
              <a:t>     </a:t>
            </a:r>
          </a:p>
        </p:txBody>
      </p:sp>
      <p:sp>
        <p:nvSpPr>
          <p:cNvPr id="25604" name="Rectangle 4"/>
          <p:cNvSpPr>
            <a:spLocks noGrp="1" noChangeArrowheads="1"/>
          </p:cNvSpPr>
          <p:nvPr>
            <p:ph type="title"/>
          </p:nvPr>
        </p:nvSpPr>
        <p:spPr/>
        <p:txBody>
          <a:bodyPr/>
          <a:lstStyle/>
          <a:p>
            <a:r>
              <a:rPr lang="en-US" altLang="en-US"/>
              <a:t>Prim’s Algorithm</a:t>
            </a:r>
          </a:p>
        </p:txBody>
      </p:sp>
      <p:sp>
        <p:nvSpPr>
          <p:cNvPr id="25605" name="Text Box 5"/>
          <p:cNvSpPr txBox="1">
            <a:spLocks noChangeArrowheads="1"/>
          </p:cNvSpPr>
          <p:nvPr/>
        </p:nvSpPr>
        <p:spPr bwMode="auto">
          <a:xfrm>
            <a:off x="5937927" y="4298725"/>
            <a:ext cx="34198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Monotype Sorts" pitchFamily="2" charset="2"/>
              <a:buNone/>
            </a:pPr>
            <a:r>
              <a:rPr lang="en-US" altLang="en-US" b="1" dirty="0">
                <a:solidFill>
                  <a:srgbClr val="CC0000"/>
                </a:solidFill>
                <a:sym typeface="Symbol" panose="05050102010706020507" pitchFamily="18" charset="2"/>
              </a:rPr>
              <a:t>Note:</a:t>
            </a:r>
            <a:r>
              <a:rPr lang="en-US" altLang="en-US" dirty="0">
                <a:sym typeface="Symbol" panose="05050102010706020507" pitchFamily="18" charset="2"/>
              </a:rPr>
              <a:t> </a:t>
            </a:r>
            <a:r>
              <a:rPr lang="en-US" altLang="en-US" dirty="0">
                <a:solidFill>
                  <a:schemeClr val="hlink"/>
                </a:solidFill>
                <a:sym typeface="Symbol" panose="05050102010706020507" pitchFamily="18" charset="2"/>
              </a:rPr>
              <a:t>A = {(v, [v]) : v  v - {r} - Q}.</a:t>
            </a:r>
            <a:endParaRPr lang="en-US" altLang="en-US" dirty="0">
              <a:solidFill>
                <a:schemeClr val="hlink"/>
              </a:solidFill>
            </a:endParaRPr>
          </a:p>
        </p:txBody>
      </p:sp>
      <p:sp>
        <p:nvSpPr>
          <p:cNvPr id="25606" name="Text Box 6"/>
          <p:cNvSpPr txBox="1">
            <a:spLocks noChangeArrowheads="1"/>
          </p:cNvSpPr>
          <p:nvPr/>
        </p:nvSpPr>
        <p:spPr bwMode="auto">
          <a:xfrm>
            <a:off x="4474710" y="4822776"/>
            <a:ext cx="2640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CC0000"/>
                </a:solidFill>
                <a:sym typeface="Wingdings" panose="05000000000000000000" pitchFamily="2" charset="2"/>
              </a:rPr>
              <a:t> </a:t>
            </a:r>
            <a:r>
              <a:rPr lang="en-US" altLang="en-US" dirty="0">
                <a:solidFill>
                  <a:srgbClr val="CC0000"/>
                </a:solidFill>
                <a:sym typeface="Symbol" panose="05050102010706020507" pitchFamily="18" charset="2"/>
              </a:rPr>
              <a:t>decrease-key operation</a:t>
            </a:r>
            <a:endParaRPr lang="en-US" altLang="en-US" sz="2000" dirty="0">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40</a:t>
            </a:fld>
            <a:endParaRPr lang="en-US"/>
          </a:p>
        </p:txBody>
      </p:sp>
    </p:spTree>
    <p:extLst>
      <p:ext uri="{BB962C8B-B14F-4D97-AF65-F5344CB8AC3E}">
        <p14:creationId xmlns:p14="http://schemas.microsoft.com/office/powerpoint/2010/main" val="3654187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p:cNvSpPr>
            <a:spLocks noGrp="1" noChangeArrowheads="1"/>
          </p:cNvSpPr>
          <p:nvPr>
            <p:ph type="title"/>
          </p:nvPr>
        </p:nvSpPr>
        <p:spPr/>
        <p:txBody>
          <a:bodyPr/>
          <a:lstStyle/>
          <a:p>
            <a:r>
              <a:rPr lang="en-US" altLang="zh-TW" dirty="0" smtClean="0">
                <a:solidFill>
                  <a:srgbClr val="FF0000"/>
                </a:solidFill>
              </a:rPr>
              <a:t>3. Huffman </a:t>
            </a:r>
            <a:r>
              <a:rPr lang="en-US" altLang="zh-TW" dirty="0">
                <a:solidFill>
                  <a:srgbClr val="FF0000"/>
                </a:solidFill>
              </a:rPr>
              <a:t>codes </a:t>
            </a:r>
            <a:r>
              <a:rPr lang="en-US" altLang="en-US" dirty="0" smtClean="0"/>
              <a:t> </a:t>
            </a:r>
            <a:br>
              <a:rPr lang="en-US" altLang="en-US" dirty="0" smtClean="0"/>
            </a:br>
            <a:r>
              <a:rPr lang="en-US" altLang="en-US" dirty="0" smtClean="0"/>
              <a:t>Types </a:t>
            </a:r>
            <a:r>
              <a:rPr lang="en-US" altLang="en-US" dirty="0"/>
              <a:t>of Compression</a:t>
            </a:r>
          </a:p>
        </p:txBody>
      </p:sp>
      <p:sp>
        <p:nvSpPr>
          <p:cNvPr id="1562627" name="Rectangle 3"/>
          <p:cNvSpPr>
            <a:spLocks noGrp="1" noChangeArrowheads="1"/>
          </p:cNvSpPr>
          <p:nvPr>
            <p:ph type="body" idx="1"/>
          </p:nvPr>
        </p:nvSpPr>
        <p:spPr/>
        <p:txBody>
          <a:bodyPr/>
          <a:lstStyle/>
          <a:p>
            <a:r>
              <a:rPr lang="en-US" altLang="en-US" dirty="0">
                <a:solidFill>
                  <a:srgbClr val="C00000"/>
                </a:solidFill>
              </a:rPr>
              <a:t>Lossless</a:t>
            </a:r>
          </a:p>
          <a:p>
            <a:pPr lvl="1"/>
            <a:r>
              <a:rPr lang="en-US" altLang="en-US" dirty="0"/>
              <a:t>Preserves all information</a:t>
            </a:r>
          </a:p>
          <a:p>
            <a:pPr lvl="1"/>
            <a:r>
              <a:rPr lang="en-US" altLang="en-US" dirty="0"/>
              <a:t>Exploits </a:t>
            </a:r>
            <a:r>
              <a:rPr lang="en-US" altLang="en-US" dirty="0">
                <a:solidFill>
                  <a:schemeClr val="tx1"/>
                </a:solidFill>
              </a:rPr>
              <a:t>redundancy</a:t>
            </a:r>
            <a:r>
              <a:rPr lang="en-US" altLang="en-US" dirty="0"/>
              <a:t> in data</a:t>
            </a:r>
          </a:p>
          <a:p>
            <a:pPr lvl="1"/>
            <a:r>
              <a:rPr lang="en-US" altLang="en-US" dirty="0"/>
              <a:t>Applied to general data</a:t>
            </a:r>
          </a:p>
          <a:p>
            <a:r>
              <a:rPr lang="en-US" altLang="en-US" dirty="0" err="1">
                <a:solidFill>
                  <a:srgbClr val="C00000"/>
                </a:solidFill>
              </a:rPr>
              <a:t>Lossy</a:t>
            </a:r>
            <a:endParaRPr lang="en-US" altLang="en-US" dirty="0">
              <a:solidFill>
                <a:srgbClr val="C00000"/>
              </a:solidFill>
            </a:endParaRPr>
          </a:p>
          <a:p>
            <a:pPr lvl="1"/>
            <a:r>
              <a:rPr lang="en-US" altLang="en-US" dirty="0"/>
              <a:t>May lose some information</a:t>
            </a:r>
          </a:p>
          <a:p>
            <a:pPr lvl="1"/>
            <a:r>
              <a:rPr lang="en-US" altLang="en-US" dirty="0"/>
              <a:t>Exploits </a:t>
            </a:r>
            <a:r>
              <a:rPr lang="en-US" altLang="en-US" dirty="0">
                <a:solidFill>
                  <a:schemeClr val="tx1"/>
                </a:solidFill>
              </a:rPr>
              <a:t>redundancy</a:t>
            </a:r>
            <a:r>
              <a:rPr lang="en-US" altLang="en-US" dirty="0">
                <a:solidFill>
                  <a:srgbClr val="FF3300"/>
                </a:solidFill>
              </a:rPr>
              <a:t> </a:t>
            </a:r>
            <a:r>
              <a:rPr lang="en-US" altLang="en-US" dirty="0"/>
              <a:t>&amp;</a:t>
            </a:r>
            <a:r>
              <a:rPr lang="en-US" altLang="en-US" dirty="0">
                <a:solidFill>
                  <a:srgbClr val="FF3300"/>
                </a:solidFill>
              </a:rPr>
              <a:t> </a:t>
            </a:r>
            <a:r>
              <a:rPr lang="en-US" altLang="en-US" dirty="0">
                <a:solidFill>
                  <a:schemeClr val="tx1"/>
                </a:solidFill>
              </a:rPr>
              <a:t>human perception</a:t>
            </a:r>
          </a:p>
          <a:p>
            <a:pPr lvl="1"/>
            <a:r>
              <a:rPr lang="en-US" altLang="en-US" dirty="0"/>
              <a:t>Applied to audio, image, video </a:t>
            </a: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41</a:t>
            </a:fld>
            <a:endParaRPr lang="en-US"/>
          </a:p>
        </p:txBody>
      </p:sp>
    </p:spTree>
    <p:extLst>
      <p:ext uri="{BB962C8B-B14F-4D97-AF65-F5344CB8AC3E}">
        <p14:creationId xmlns:p14="http://schemas.microsoft.com/office/powerpoint/2010/main" val="3282225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838200" y="0"/>
            <a:ext cx="10515600" cy="1064525"/>
          </a:xfrm>
        </p:spPr>
        <p:txBody>
          <a:bodyPr/>
          <a:lstStyle/>
          <a:p>
            <a:r>
              <a:rPr lang="en-US" dirty="0"/>
              <a:t>Example</a:t>
            </a:r>
          </a:p>
        </p:txBody>
      </p:sp>
      <p:sp>
        <p:nvSpPr>
          <p:cNvPr id="268291" name="Rectangle 3"/>
          <p:cNvSpPr>
            <a:spLocks noGrp="1" noChangeArrowheads="1"/>
          </p:cNvSpPr>
          <p:nvPr>
            <p:ph type="body" idx="1"/>
          </p:nvPr>
        </p:nvSpPr>
        <p:spPr>
          <a:xfrm>
            <a:off x="838200" y="1296537"/>
            <a:ext cx="10515600" cy="4880426"/>
          </a:xfrm>
        </p:spPr>
        <p:txBody>
          <a:bodyPr/>
          <a:lstStyle/>
          <a:p>
            <a:r>
              <a:rPr lang="en-US" dirty="0"/>
              <a:t>Build the Huffman coding tree for the message</a:t>
            </a:r>
          </a:p>
          <a:p>
            <a:pPr algn="ctr">
              <a:buFont typeface="Wingdings 2" panose="05020102010507070707" pitchFamily="18" charset="2"/>
              <a:buNone/>
            </a:pPr>
            <a:r>
              <a:rPr lang="en-US" i="1" dirty="0"/>
              <a:t>This is his message</a:t>
            </a:r>
          </a:p>
          <a:p>
            <a:r>
              <a:rPr lang="en-US" dirty="0"/>
              <a:t>Character frequencies</a:t>
            </a:r>
          </a:p>
          <a:p>
            <a:pPr marL="0" indent="0">
              <a:buNone/>
            </a:pPr>
            <a:endParaRPr lang="en-US" dirty="0"/>
          </a:p>
          <a:p>
            <a:endParaRPr lang="en-US" dirty="0"/>
          </a:p>
          <a:p>
            <a:pPr marL="0" indent="0">
              <a:buNone/>
            </a:pPr>
            <a:endParaRPr lang="en-US" dirty="0"/>
          </a:p>
          <a:p>
            <a:r>
              <a:rPr lang="en-US" dirty="0"/>
              <a:t>Begin with forest of single trees</a:t>
            </a:r>
          </a:p>
        </p:txBody>
      </p:sp>
      <p:graphicFrame>
        <p:nvGraphicFramePr>
          <p:cNvPr id="268391" name="Group 103"/>
          <p:cNvGraphicFramePr>
            <a:graphicFrameLocks noGrp="1"/>
          </p:cNvGraphicFramePr>
          <p:nvPr>
            <p:extLst>
              <p:ext uri="{D42A27DB-BD31-4B8C-83A1-F6EECF244321}">
                <p14:modId xmlns:p14="http://schemas.microsoft.com/office/powerpoint/2010/main" val="157107188"/>
              </p:ext>
            </p:extLst>
          </p:nvPr>
        </p:nvGraphicFramePr>
        <p:xfrm>
          <a:off x="1149421" y="2778243"/>
          <a:ext cx="6096000" cy="1371600"/>
        </p:xfrm>
        <a:graphic>
          <a:graphicData uri="http://schemas.openxmlformats.org/drawingml/2006/table">
            <a:tbl>
              <a:tblPr/>
              <a:tblGrid>
                <a:gridCol w="677863">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685800">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smtClean="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0099"/>
                        </a:buClr>
                        <a:buSzPct val="80000"/>
                        <a:buFont typeface="Wingdings 2" panose="05020102010507070707" pitchFamily="18" charset="2"/>
                        <a:defRPr sz="2000">
                          <a:solidFill>
                            <a:schemeClr val="tx1"/>
                          </a:solidFill>
                          <a:latin typeface="Arial" panose="020B0604020202020204" pitchFamily="34" charset="0"/>
                        </a:defRPr>
                      </a:lvl1pPr>
                      <a:lvl2pPr>
                        <a:spcBef>
                          <a:spcPct val="20000"/>
                        </a:spcBef>
                        <a:buClr>
                          <a:srgbClr val="0000FF"/>
                        </a:buClr>
                        <a:buSzPct val="95000"/>
                        <a:buFont typeface="Wingdings" panose="05000000000000000000" pitchFamily="2" charset="2"/>
                        <a:defRPr sz="2000">
                          <a:solidFill>
                            <a:schemeClr val="tx1"/>
                          </a:solidFill>
                          <a:latin typeface="Arial" panose="020B0604020202020204" pitchFamily="34" charset="0"/>
                        </a:defRPr>
                      </a:lvl2pPr>
                      <a:lvl3pPr>
                        <a:spcBef>
                          <a:spcPct val="20000"/>
                        </a:spcBef>
                        <a:buClr>
                          <a:srgbClr val="9900CC"/>
                        </a:buClr>
                        <a:buFont typeface="Arial" panose="020B0604020202020204" pitchFamily="34" charset="0"/>
                        <a:defRPr sz="2000">
                          <a:solidFill>
                            <a:schemeClr val="tx1"/>
                          </a:solidFill>
                          <a:latin typeface="Arial" panose="020B0604020202020204" pitchFamily="34" charset="0"/>
                        </a:defRPr>
                      </a:lvl3pPr>
                      <a:lvl4pPr>
                        <a:spcBef>
                          <a:spcPct val="20000"/>
                        </a:spcBef>
                        <a:buClr>
                          <a:schemeClr val="tx1"/>
                        </a:buClr>
                        <a:buSzPct val="60000"/>
                        <a:buFont typeface="Wingdings" panose="05000000000000000000" pitchFamily="2" charset="2"/>
                        <a:defRPr sz="2000">
                          <a:solidFill>
                            <a:schemeClr val="tx1"/>
                          </a:solidFill>
                          <a:latin typeface="Arial" panose="020B0604020202020204" pitchFamily="34" charset="0"/>
                        </a:defRPr>
                      </a:lvl4pPr>
                      <a:lvl5pPr>
                        <a:spcBef>
                          <a:spcPct val="20000"/>
                        </a:spcBef>
                        <a:defRPr sz="2000">
                          <a:solidFill>
                            <a:schemeClr val="tx1"/>
                          </a:solidFill>
                          <a:latin typeface="Arial" panose="020B0604020202020204" pitchFamily="34" charset="0"/>
                        </a:defRPr>
                      </a:lvl5pPr>
                      <a:lvl6pPr fontAlgn="base">
                        <a:spcBef>
                          <a:spcPct val="20000"/>
                        </a:spcBef>
                        <a:spcAft>
                          <a:spcPct val="0"/>
                        </a:spcAft>
                        <a:defRPr sz="2000">
                          <a:solidFill>
                            <a:schemeClr val="tx1"/>
                          </a:solidFill>
                          <a:latin typeface="Arial" panose="020B0604020202020204" pitchFamily="34" charset="0"/>
                        </a:defRPr>
                      </a:lvl6pPr>
                      <a:lvl7pPr fontAlgn="base">
                        <a:spcBef>
                          <a:spcPct val="20000"/>
                        </a:spcBef>
                        <a:spcAft>
                          <a:spcPct val="0"/>
                        </a:spcAft>
                        <a:defRPr sz="2000">
                          <a:solidFill>
                            <a:schemeClr val="tx1"/>
                          </a:solidFill>
                          <a:latin typeface="Arial" panose="020B0604020202020204" pitchFamily="34" charset="0"/>
                        </a:defRPr>
                      </a:lvl7pPr>
                      <a:lvl8pPr fontAlgn="base">
                        <a:spcBef>
                          <a:spcPct val="20000"/>
                        </a:spcBef>
                        <a:spcAft>
                          <a:spcPct val="0"/>
                        </a:spcAft>
                        <a:defRPr sz="2000">
                          <a:solidFill>
                            <a:schemeClr val="tx1"/>
                          </a:solidFill>
                          <a:latin typeface="Arial" panose="020B0604020202020204" pitchFamily="34" charset="0"/>
                        </a:defRPr>
                      </a:lvl8pPr>
                      <a:lvl9pPr fontAlgn="base">
                        <a:spcBef>
                          <a:spcPct val="20000"/>
                        </a:spcBef>
                        <a:spcAft>
                          <a:spcPct val="0"/>
                        </a:spcAf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CC0099"/>
                        </a:buClr>
                        <a:buSzPct val="80000"/>
                        <a:buFont typeface="Wingdings 2" panose="05020102010507070707" pitchFamily="18" charset="2"/>
                        <a:buNone/>
                        <a:tabLst/>
                      </a:pPr>
                      <a:r>
                        <a:rPr kumimoji="0" lang="en-US" sz="2400" b="1" i="0" u="none" strike="noStrike" cap="none" normalizeH="0" baseline="0" dirty="0" smtClean="0">
                          <a:ln>
                            <a:noFill/>
                          </a:ln>
                          <a:solidFill>
                            <a:schemeClr val="tx1"/>
                          </a:solidFill>
                          <a:effectLst/>
                          <a:latin typeface="Arial" panose="020B0604020202020204" pitchFamily="34"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CC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8324" name="AutoShape 36"/>
          <p:cNvSpPr>
            <a:spLocks noChangeArrowheads="1"/>
          </p:cNvSpPr>
          <p:nvPr/>
        </p:nvSpPr>
        <p:spPr bwMode="auto">
          <a:xfrm>
            <a:off x="4876800"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68325" name="AutoShape 37"/>
          <p:cNvSpPr>
            <a:spLocks noChangeArrowheads="1"/>
          </p:cNvSpPr>
          <p:nvPr/>
        </p:nvSpPr>
        <p:spPr bwMode="auto">
          <a:xfrm>
            <a:off x="2192338"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68326" name="AutoShape 38"/>
          <p:cNvSpPr>
            <a:spLocks noChangeArrowheads="1"/>
          </p:cNvSpPr>
          <p:nvPr/>
        </p:nvSpPr>
        <p:spPr bwMode="auto">
          <a:xfrm>
            <a:off x="7589838"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68327" name="AutoShape 39"/>
          <p:cNvSpPr>
            <a:spLocks noChangeArrowheads="1"/>
          </p:cNvSpPr>
          <p:nvPr/>
        </p:nvSpPr>
        <p:spPr bwMode="auto">
          <a:xfrm>
            <a:off x="4002088"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68328" name="AutoShape 40"/>
          <p:cNvSpPr>
            <a:spLocks noChangeArrowheads="1"/>
          </p:cNvSpPr>
          <p:nvPr/>
        </p:nvSpPr>
        <p:spPr bwMode="auto">
          <a:xfrm>
            <a:off x="5791200"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68329" name="AutoShape 41"/>
          <p:cNvSpPr>
            <a:spLocks noChangeArrowheads="1"/>
          </p:cNvSpPr>
          <p:nvPr/>
        </p:nvSpPr>
        <p:spPr bwMode="auto">
          <a:xfrm>
            <a:off x="3097213"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68330" name="AutoShape 42"/>
          <p:cNvSpPr>
            <a:spLocks noChangeArrowheads="1"/>
          </p:cNvSpPr>
          <p:nvPr/>
        </p:nvSpPr>
        <p:spPr bwMode="auto">
          <a:xfrm>
            <a:off x="6688138"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68331" name="AutoShape 43"/>
          <p:cNvSpPr>
            <a:spLocks noChangeArrowheads="1"/>
          </p:cNvSpPr>
          <p:nvPr/>
        </p:nvSpPr>
        <p:spPr bwMode="auto">
          <a:xfrm>
            <a:off x="8494713"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68332" name="AutoShape 44"/>
          <p:cNvSpPr>
            <a:spLocks noChangeArrowheads="1"/>
          </p:cNvSpPr>
          <p:nvPr/>
        </p:nvSpPr>
        <p:spPr bwMode="auto">
          <a:xfrm>
            <a:off x="9399588" y="5105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68333" name="Text Box 45"/>
          <p:cNvSpPr txBox="1">
            <a:spLocks noChangeArrowheads="1"/>
          </p:cNvSpPr>
          <p:nvPr/>
        </p:nvSpPr>
        <p:spPr bwMode="auto">
          <a:xfrm>
            <a:off x="2249801" y="5602288"/>
            <a:ext cx="394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68334" name="Text Box 46"/>
          <p:cNvSpPr txBox="1">
            <a:spLocks noChangeArrowheads="1"/>
          </p:cNvSpPr>
          <p:nvPr/>
        </p:nvSpPr>
        <p:spPr bwMode="auto">
          <a:xfrm>
            <a:off x="3177998" y="5602288"/>
            <a:ext cx="3321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68335" name="Text Box 47"/>
          <p:cNvSpPr txBox="1">
            <a:spLocks noChangeArrowheads="1"/>
          </p:cNvSpPr>
          <p:nvPr/>
        </p:nvSpPr>
        <p:spPr bwMode="auto">
          <a:xfrm>
            <a:off x="8588375" y="56022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68336" name="Text Box 48"/>
          <p:cNvSpPr txBox="1">
            <a:spLocks noChangeArrowheads="1"/>
          </p:cNvSpPr>
          <p:nvPr/>
        </p:nvSpPr>
        <p:spPr bwMode="auto">
          <a:xfrm>
            <a:off x="9434513" y="56022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68337" name="Text Box 49"/>
          <p:cNvSpPr txBox="1">
            <a:spLocks noChangeArrowheads="1"/>
          </p:cNvSpPr>
          <p:nvPr/>
        </p:nvSpPr>
        <p:spPr bwMode="auto">
          <a:xfrm>
            <a:off x="4090973" y="5602288"/>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68338" name="Text Box 50"/>
          <p:cNvSpPr txBox="1">
            <a:spLocks noChangeArrowheads="1"/>
          </p:cNvSpPr>
          <p:nvPr/>
        </p:nvSpPr>
        <p:spPr bwMode="auto">
          <a:xfrm>
            <a:off x="4964113" y="5602288"/>
            <a:ext cx="386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68339" name="Text Box 51"/>
          <p:cNvSpPr txBox="1">
            <a:spLocks noChangeArrowheads="1"/>
          </p:cNvSpPr>
          <p:nvPr/>
        </p:nvSpPr>
        <p:spPr bwMode="auto">
          <a:xfrm>
            <a:off x="5861050" y="5602288"/>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E</a:t>
            </a:r>
          </a:p>
        </p:txBody>
      </p:sp>
      <p:sp>
        <p:nvSpPr>
          <p:cNvPr id="268340" name="Text Box 52"/>
          <p:cNvSpPr txBox="1">
            <a:spLocks noChangeArrowheads="1"/>
          </p:cNvSpPr>
          <p:nvPr/>
        </p:nvSpPr>
        <p:spPr bwMode="auto">
          <a:xfrm>
            <a:off x="6740525" y="5602288"/>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sp>
        <p:nvSpPr>
          <p:cNvPr id="268341" name="Text Box 53"/>
          <p:cNvSpPr txBox="1">
            <a:spLocks noChangeArrowheads="1"/>
          </p:cNvSpPr>
          <p:nvPr/>
        </p:nvSpPr>
        <p:spPr bwMode="auto">
          <a:xfrm>
            <a:off x="7693025" y="56022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Tree>
    <p:extLst>
      <p:ext uri="{BB962C8B-B14F-4D97-AF65-F5344CB8AC3E}">
        <p14:creationId xmlns:p14="http://schemas.microsoft.com/office/powerpoint/2010/main" val="1140656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a:latin typeface="Times New Roman" panose="02020603050405020304" pitchFamily="18" charset="0"/>
            </a:endParaRPr>
          </a:p>
        </p:txBody>
      </p:sp>
      <p:sp>
        <p:nvSpPr>
          <p:cNvPr id="21506" name="Rectangle 2"/>
          <p:cNvSpPr>
            <a:spLocks noGrp="1" noChangeArrowheads="1"/>
          </p:cNvSpPr>
          <p:nvPr>
            <p:ph type="title"/>
          </p:nvPr>
        </p:nvSpPr>
        <p:spPr>
          <a:xfrm>
            <a:off x="838200" y="179386"/>
            <a:ext cx="10515600" cy="1325563"/>
          </a:xfrm>
        </p:spPr>
        <p:txBody>
          <a:bodyPr/>
          <a:lstStyle/>
          <a:p>
            <a:r>
              <a:rPr lang="en-US" dirty="0"/>
              <a:t>Building a Tree</a:t>
            </a:r>
          </a:p>
        </p:txBody>
      </p:sp>
      <p:sp>
        <p:nvSpPr>
          <p:cNvPr id="21507" name="Rectangle 3"/>
          <p:cNvSpPr>
            <a:spLocks noGrp="1" noChangeArrowheads="1"/>
          </p:cNvSpPr>
          <p:nvPr>
            <p:ph type="body" idx="1"/>
          </p:nvPr>
        </p:nvSpPr>
        <p:spPr>
          <a:xfrm>
            <a:off x="982639" y="1504949"/>
            <a:ext cx="9685361" cy="4745725"/>
          </a:xfrm>
        </p:spPr>
        <p:txBody>
          <a:bodyPr>
            <a:normAutofit/>
          </a:bodyPr>
          <a:lstStyle/>
          <a:p>
            <a:r>
              <a:rPr lang="en-US" sz="3200" dirty="0">
                <a:latin typeface="Times New Roman" panose="02020603050405020304" pitchFamily="18" charset="0"/>
                <a:cs typeface="Times New Roman" panose="02020603050405020304" pitchFamily="18" charset="0"/>
              </a:rPr>
              <a:t>While priority queue contains two or more nodes</a:t>
            </a:r>
          </a:p>
          <a:p>
            <a:pPr lvl="1"/>
            <a:r>
              <a:rPr lang="en-US" sz="3200" dirty="0">
                <a:latin typeface="Times New Roman" panose="02020603050405020304" pitchFamily="18" charset="0"/>
                <a:cs typeface="Times New Roman" panose="02020603050405020304" pitchFamily="18" charset="0"/>
              </a:rPr>
              <a:t>Create new node</a:t>
            </a:r>
          </a:p>
          <a:p>
            <a:pPr lvl="1"/>
            <a:r>
              <a:rPr lang="en-US" sz="3200" dirty="0" err="1">
                <a:latin typeface="Times New Roman" panose="02020603050405020304" pitchFamily="18" charset="0"/>
                <a:cs typeface="Times New Roman" panose="02020603050405020304" pitchFamily="18" charset="0"/>
              </a:rPr>
              <a:t>Dequeue</a:t>
            </a:r>
            <a:r>
              <a:rPr lang="en-US" sz="3200" dirty="0">
                <a:latin typeface="Times New Roman" panose="02020603050405020304" pitchFamily="18" charset="0"/>
                <a:cs typeface="Times New Roman" panose="02020603050405020304" pitchFamily="18" charset="0"/>
              </a:rPr>
              <a:t> node and make it left </a:t>
            </a:r>
            <a:r>
              <a:rPr lang="en-US" sz="3200" dirty="0" err="1">
                <a:latin typeface="Times New Roman" panose="02020603050405020304" pitchFamily="18" charset="0"/>
                <a:cs typeface="Times New Roman" panose="02020603050405020304" pitchFamily="18" charset="0"/>
              </a:rPr>
              <a:t>subtree</a:t>
            </a:r>
            <a:endParaRPr lang="en-US" sz="3200" dirty="0">
              <a:latin typeface="Times New Roman" panose="02020603050405020304" pitchFamily="18" charset="0"/>
              <a:cs typeface="Times New Roman" panose="02020603050405020304" pitchFamily="18" charset="0"/>
            </a:endParaRPr>
          </a:p>
          <a:p>
            <a:pPr lvl="1"/>
            <a:r>
              <a:rPr lang="en-US" sz="3200" dirty="0" err="1">
                <a:latin typeface="Times New Roman" panose="02020603050405020304" pitchFamily="18" charset="0"/>
                <a:cs typeface="Times New Roman" panose="02020603050405020304" pitchFamily="18" charset="0"/>
              </a:rPr>
              <a:t>Dequeue</a:t>
            </a:r>
            <a:r>
              <a:rPr lang="en-US" sz="3200" dirty="0">
                <a:latin typeface="Times New Roman" panose="02020603050405020304" pitchFamily="18" charset="0"/>
                <a:cs typeface="Times New Roman" panose="02020603050405020304" pitchFamily="18" charset="0"/>
              </a:rPr>
              <a:t> next node and make it right </a:t>
            </a:r>
            <a:r>
              <a:rPr lang="en-US" sz="3200" dirty="0" err="1">
                <a:latin typeface="Times New Roman" panose="02020603050405020304" pitchFamily="18" charset="0"/>
                <a:cs typeface="Times New Roman" panose="02020603050405020304" pitchFamily="18" charset="0"/>
              </a:rPr>
              <a:t>subtree</a:t>
            </a:r>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Frequency of new node equals sum of frequency of left and right children</a:t>
            </a:r>
          </a:p>
          <a:p>
            <a:pPr lvl="1"/>
            <a:r>
              <a:rPr lang="en-US" sz="3200" dirty="0" err="1">
                <a:latin typeface="Times New Roman" panose="02020603050405020304" pitchFamily="18" charset="0"/>
                <a:cs typeface="Times New Roman" panose="02020603050405020304" pitchFamily="18" charset="0"/>
              </a:rPr>
              <a:t>Enqueue</a:t>
            </a:r>
            <a:r>
              <a:rPr lang="en-US" sz="3200" dirty="0">
                <a:latin typeface="Times New Roman" panose="02020603050405020304" pitchFamily="18" charset="0"/>
                <a:cs typeface="Times New Roman" panose="02020603050405020304" pitchFamily="18" charset="0"/>
              </a:rPr>
              <a:t> new node back into queue</a:t>
            </a:r>
          </a:p>
          <a:p>
            <a:pPr lvl="1"/>
            <a:endParaRPr lang="en-US" sz="3200" dirty="0">
              <a:latin typeface="Times New Roman" panose="02020603050405020304" pitchFamily="18" charset="0"/>
              <a:cs typeface="Times New Roman" panose="02020603050405020304" pitchFamily="18" charset="0"/>
            </a:endParaRPr>
          </a:p>
          <a:p>
            <a:pPr lvl="1"/>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539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Step 1</a:t>
            </a:r>
          </a:p>
        </p:txBody>
      </p:sp>
      <p:cxnSp>
        <p:nvCxnSpPr>
          <p:cNvPr id="269315" name="AutoShape 3"/>
          <p:cNvCxnSpPr>
            <a:cxnSpLocks noChangeShapeType="1"/>
          </p:cNvCxnSpPr>
          <p:nvPr/>
        </p:nvCxnSpPr>
        <p:spPr bwMode="auto">
          <a:xfrm flipV="1">
            <a:off x="24384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16" name="AutoShape 4"/>
          <p:cNvCxnSpPr>
            <a:cxnSpLocks noChangeShapeType="1"/>
          </p:cNvCxnSpPr>
          <p:nvPr/>
        </p:nvCxnSpPr>
        <p:spPr bwMode="auto">
          <a:xfrm flipH="1" flipV="1">
            <a:off x="28956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17" name="AutoShape 5"/>
          <p:cNvSpPr>
            <a:spLocks noChangeArrowheads="1"/>
          </p:cNvSpPr>
          <p:nvPr/>
        </p:nvSpPr>
        <p:spPr bwMode="auto">
          <a:xfrm>
            <a:off x="48942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69318" name="AutoShape 6"/>
          <p:cNvSpPr>
            <a:spLocks noChangeArrowheads="1"/>
          </p:cNvSpPr>
          <p:nvPr/>
        </p:nvSpPr>
        <p:spPr bwMode="auto">
          <a:xfrm>
            <a:off x="22098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69319" name="AutoShape 7"/>
          <p:cNvSpPr>
            <a:spLocks noChangeArrowheads="1"/>
          </p:cNvSpPr>
          <p:nvPr/>
        </p:nvSpPr>
        <p:spPr bwMode="auto">
          <a:xfrm>
            <a:off x="76073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69320" name="AutoShape 8"/>
          <p:cNvSpPr>
            <a:spLocks noChangeArrowheads="1"/>
          </p:cNvSpPr>
          <p:nvPr/>
        </p:nvSpPr>
        <p:spPr bwMode="auto">
          <a:xfrm>
            <a:off x="40195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69321" name="AutoShape 9"/>
          <p:cNvSpPr>
            <a:spLocks noChangeArrowheads="1"/>
          </p:cNvSpPr>
          <p:nvPr/>
        </p:nvSpPr>
        <p:spPr bwMode="auto">
          <a:xfrm>
            <a:off x="58086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69322" name="AutoShape 10"/>
          <p:cNvSpPr>
            <a:spLocks noChangeArrowheads="1"/>
          </p:cNvSpPr>
          <p:nvPr/>
        </p:nvSpPr>
        <p:spPr bwMode="auto">
          <a:xfrm>
            <a:off x="31146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69323" name="AutoShape 11"/>
          <p:cNvSpPr>
            <a:spLocks noChangeArrowheads="1"/>
          </p:cNvSpPr>
          <p:nvPr/>
        </p:nvSpPr>
        <p:spPr bwMode="auto">
          <a:xfrm>
            <a:off x="67056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69324" name="AutoShape 12"/>
          <p:cNvSpPr>
            <a:spLocks noChangeArrowheads="1"/>
          </p:cNvSpPr>
          <p:nvPr/>
        </p:nvSpPr>
        <p:spPr bwMode="auto">
          <a:xfrm>
            <a:off x="85121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69325" name="AutoShape 13"/>
          <p:cNvSpPr>
            <a:spLocks noChangeArrowheads="1"/>
          </p:cNvSpPr>
          <p:nvPr/>
        </p:nvSpPr>
        <p:spPr bwMode="auto">
          <a:xfrm>
            <a:off x="94170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69326" name="Text Box 14"/>
          <p:cNvSpPr txBox="1">
            <a:spLocks noChangeArrowheads="1"/>
          </p:cNvSpPr>
          <p:nvPr/>
        </p:nvSpPr>
        <p:spPr bwMode="auto">
          <a:xfrm>
            <a:off x="2267265" y="6059488"/>
            <a:ext cx="3946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69327" name="Text Box 15"/>
          <p:cNvSpPr txBox="1">
            <a:spLocks noChangeArrowheads="1"/>
          </p:cNvSpPr>
          <p:nvPr/>
        </p:nvSpPr>
        <p:spPr bwMode="auto">
          <a:xfrm>
            <a:off x="3195460" y="6059488"/>
            <a:ext cx="3321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69328" name="Text Box 16"/>
          <p:cNvSpPr txBox="1">
            <a:spLocks noChangeArrowheads="1"/>
          </p:cNvSpPr>
          <p:nvPr/>
        </p:nvSpPr>
        <p:spPr bwMode="auto">
          <a:xfrm>
            <a:off x="8605838" y="60594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69329" name="Text Box 17"/>
          <p:cNvSpPr txBox="1">
            <a:spLocks noChangeArrowheads="1"/>
          </p:cNvSpPr>
          <p:nvPr/>
        </p:nvSpPr>
        <p:spPr bwMode="auto">
          <a:xfrm>
            <a:off x="9451975" y="60594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69330" name="Text Box 18"/>
          <p:cNvSpPr txBox="1">
            <a:spLocks noChangeArrowheads="1"/>
          </p:cNvSpPr>
          <p:nvPr/>
        </p:nvSpPr>
        <p:spPr bwMode="auto">
          <a:xfrm>
            <a:off x="4108435" y="6059488"/>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a:solidFill>
                  <a:srgbClr val="0000FF"/>
                </a:solidFill>
              </a:rPr>
              <a:t>T</a:t>
            </a:r>
          </a:p>
        </p:txBody>
      </p:sp>
      <p:sp>
        <p:nvSpPr>
          <p:cNvPr id="269331" name="Text Box 19"/>
          <p:cNvSpPr txBox="1">
            <a:spLocks noChangeArrowheads="1"/>
          </p:cNvSpPr>
          <p:nvPr/>
        </p:nvSpPr>
        <p:spPr bwMode="auto">
          <a:xfrm>
            <a:off x="4981575" y="6059488"/>
            <a:ext cx="386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M</a:t>
            </a:r>
          </a:p>
        </p:txBody>
      </p:sp>
      <p:sp>
        <p:nvSpPr>
          <p:cNvPr id="269332" name="Text Box 20"/>
          <p:cNvSpPr txBox="1">
            <a:spLocks noChangeArrowheads="1"/>
          </p:cNvSpPr>
          <p:nvPr/>
        </p:nvSpPr>
        <p:spPr bwMode="auto">
          <a:xfrm>
            <a:off x="5878513" y="6059488"/>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E</a:t>
            </a:r>
          </a:p>
        </p:txBody>
      </p:sp>
      <p:sp>
        <p:nvSpPr>
          <p:cNvPr id="269333" name="Text Box 21"/>
          <p:cNvSpPr txBox="1">
            <a:spLocks noChangeArrowheads="1"/>
          </p:cNvSpPr>
          <p:nvPr/>
        </p:nvSpPr>
        <p:spPr bwMode="auto">
          <a:xfrm>
            <a:off x="6757988" y="6059488"/>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H</a:t>
            </a:r>
          </a:p>
        </p:txBody>
      </p:sp>
      <p:sp>
        <p:nvSpPr>
          <p:cNvPr id="269334" name="Text Box 22"/>
          <p:cNvSpPr txBox="1">
            <a:spLocks noChangeArrowheads="1"/>
          </p:cNvSpPr>
          <p:nvPr/>
        </p:nvSpPr>
        <p:spPr bwMode="auto">
          <a:xfrm>
            <a:off x="7710488" y="60594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69335" name="AutoShape 23"/>
          <p:cNvSpPr>
            <a:spLocks noChangeArrowheads="1"/>
          </p:cNvSpPr>
          <p:nvPr/>
        </p:nvSpPr>
        <p:spPr bwMode="auto">
          <a:xfrm>
            <a:off x="26574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Tree>
    <p:extLst>
      <p:ext uri="{BB962C8B-B14F-4D97-AF65-F5344CB8AC3E}">
        <p14:creationId xmlns:p14="http://schemas.microsoft.com/office/powerpoint/2010/main" val="2036837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Step 2</a:t>
            </a:r>
          </a:p>
        </p:txBody>
      </p:sp>
      <p:cxnSp>
        <p:nvCxnSpPr>
          <p:cNvPr id="270339" name="AutoShape 3"/>
          <p:cNvCxnSpPr>
            <a:cxnSpLocks noChangeShapeType="1"/>
          </p:cNvCxnSpPr>
          <p:nvPr/>
        </p:nvCxnSpPr>
        <p:spPr bwMode="auto">
          <a:xfrm flipV="1">
            <a:off x="24384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40" name="AutoShape 4"/>
          <p:cNvCxnSpPr>
            <a:cxnSpLocks noChangeShapeType="1"/>
          </p:cNvCxnSpPr>
          <p:nvPr/>
        </p:nvCxnSpPr>
        <p:spPr bwMode="auto">
          <a:xfrm flipH="1" flipV="1">
            <a:off x="28956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0341" name="AutoShape 5"/>
          <p:cNvSpPr>
            <a:spLocks noChangeArrowheads="1"/>
          </p:cNvSpPr>
          <p:nvPr/>
        </p:nvSpPr>
        <p:spPr bwMode="auto">
          <a:xfrm>
            <a:off x="48942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0342" name="AutoShape 6"/>
          <p:cNvSpPr>
            <a:spLocks noChangeArrowheads="1"/>
          </p:cNvSpPr>
          <p:nvPr/>
        </p:nvSpPr>
        <p:spPr bwMode="auto">
          <a:xfrm>
            <a:off x="22098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0343" name="AutoShape 7"/>
          <p:cNvSpPr>
            <a:spLocks noChangeArrowheads="1"/>
          </p:cNvSpPr>
          <p:nvPr/>
        </p:nvSpPr>
        <p:spPr bwMode="auto">
          <a:xfrm>
            <a:off x="76073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0344" name="AutoShape 8"/>
          <p:cNvSpPr>
            <a:spLocks noChangeArrowheads="1"/>
          </p:cNvSpPr>
          <p:nvPr/>
        </p:nvSpPr>
        <p:spPr bwMode="auto">
          <a:xfrm>
            <a:off x="40195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0345" name="AutoShape 9"/>
          <p:cNvSpPr>
            <a:spLocks noChangeArrowheads="1"/>
          </p:cNvSpPr>
          <p:nvPr/>
        </p:nvSpPr>
        <p:spPr bwMode="auto">
          <a:xfrm>
            <a:off x="58086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0346" name="AutoShape 10"/>
          <p:cNvSpPr>
            <a:spLocks noChangeArrowheads="1"/>
          </p:cNvSpPr>
          <p:nvPr/>
        </p:nvSpPr>
        <p:spPr bwMode="auto">
          <a:xfrm>
            <a:off x="31146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0347" name="AutoShape 11"/>
          <p:cNvSpPr>
            <a:spLocks noChangeArrowheads="1"/>
          </p:cNvSpPr>
          <p:nvPr/>
        </p:nvSpPr>
        <p:spPr bwMode="auto">
          <a:xfrm>
            <a:off x="67056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0348" name="AutoShape 12"/>
          <p:cNvSpPr>
            <a:spLocks noChangeArrowheads="1"/>
          </p:cNvSpPr>
          <p:nvPr/>
        </p:nvSpPr>
        <p:spPr bwMode="auto">
          <a:xfrm>
            <a:off x="85121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0349" name="AutoShape 13"/>
          <p:cNvSpPr>
            <a:spLocks noChangeArrowheads="1"/>
          </p:cNvSpPr>
          <p:nvPr/>
        </p:nvSpPr>
        <p:spPr bwMode="auto">
          <a:xfrm>
            <a:off x="94170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0350" name="Text Box 14"/>
          <p:cNvSpPr txBox="1">
            <a:spLocks noChangeArrowheads="1"/>
          </p:cNvSpPr>
          <p:nvPr/>
        </p:nvSpPr>
        <p:spPr bwMode="auto">
          <a:xfrm>
            <a:off x="2267264" y="6059488"/>
            <a:ext cx="394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70351" name="Text Box 15"/>
          <p:cNvSpPr txBox="1">
            <a:spLocks noChangeArrowheads="1"/>
          </p:cNvSpPr>
          <p:nvPr/>
        </p:nvSpPr>
        <p:spPr bwMode="auto">
          <a:xfrm>
            <a:off x="3195460" y="6059488"/>
            <a:ext cx="3321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70352" name="Text Box 16"/>
          <p:cNvSpPr txBox="1">
            <a:spLocks noChangeArrowheads="1"/>
          </p:cNvSpPr>
          <p:nvPr/>
        </p:nvSpPr>
        <p:spPr bwMode="auto">
          <a:xfrm>
            <a:off x="8605838" y="60594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0353" name="Text Box 17"/>
          <p:cNvSpPr txBox="1">
            <a:spLocks noChangeArrowheads="1"/>
          </p:cNvSpPr>
          <p:nvPr/>
        </p:nvSpPr>
        <p:spPr bwMode="auto">
          <a:xfrm>
            <a:off x="9451975" y="60594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0354" name="Text Box 18"/>
          <p:cNvSpPr txBox="1">
            <a:spLocks noChangeArrowheads="1"/>
          </p:cNvSpPr>
          <p:nvPr/>
        </p:nvSpPr>
        <p:spPr bwMode="auto">
          <a:xfrm>
            <a:off x="4108435" y="6059488"/>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0355" name="Text Box 19"/>
          <p:cNvSpPr txBox="1">
            <a:spLocks noChangeArrowheads="1"/>
          </p:cNvSpPr>
          <p:nvPr/>
        </p:nvSpPr>
        <p:spPr bwMode="auto">
          <a:xfrm>
            <a:off x="4981575" y="6059488"/>
            <a:ext cx="386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0356" name="Text Box 20"/>
          <p:cNvSpPr txBox="1">
            <a:spLocks noChangeArrowheads="1"/>
          </p:cNvSpPr>
          <p:nvPr/>
        </p:nvSpPr>
        <p:spPr bwMode="auto">
          <a:xfrm>
            <a:off x="5878513" y="6059488"/>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E</a:t>
            </a:r>
          </a:p>
        </p:txBody>
      </p:sp>
      <p:sp>
        <p:nvSpPr>
          <p:cNvPr id="270357" name="Text Box 21"/>
          <p:cNvSpPr txBox="1">
            <a:spLocks noChangeArrowheads="1"/>
          </p:cNvSpPr>
          <p:nvPr/>
        </p:nvSpPr>
        <p:spPr bwMode="auto">
          <a:xfrm>
            <a:off x="6757988" y="6059488"/>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sp>
        <p:nvSpPr>
          <p:cNvPr id="270358" name="Text Box 22"/>
          <p:cNvSpPr txBox="1">
            <a:spLocks noChangeArrowheads="1"/>
          </p:cNvSpPr>
          <p:nvPr/>
        </p:nvSpPr>
        <p:spPr bwMode="auto">
          <a:xfrm>
            <a:off x="7710488" y="60594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0359" name="AutoShape 23"/>
          <p:cNvSpPr>
            <a:spLocks noChangeArrowheads="1"/>
          </p:cNvSpPr>
          <p:nvPr/>
        </p:nvSpPr>
        <p:spPr bwMode="auto">
          <a:xfrm>
            <a:off x="26574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0360" name="AutoShape 24"/>
          <p:cNvCxnSpPr>
            <a:cxnSpLocks noChangeShapeType="1"/>
          </p:cNvCxnSpPr>
          <p:nvPr/>
        </p:nvCxnSpPr>
        <p:spPr bwMode="auto">
          <a:xfrm flipV="1">
            <a:off x="424815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61" name="AutoShape 25"/>
          <p:cNvCxnSpPr>
            <a:cxnSpLocks noChangeShapeType="1"/>
          </p:cNvCxnSpPr>
          <p:nvPr/>
        </p:nvCxnSpPr>
        <p:spPr bwMode="auto">
          <a:xfrm flipH="1" flipV="1">
            <a:off x="470535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0362" name="AutoShape 26"/>
          <p:cNvSpPr>
            <a:spLocks noChangeArrowheads="1"/>
          </p:cNvSpPr>
          <p:nvPr/>
        </p:nvSpPr>
        <p:spPr bwMode="auto">
          <a:xfrm>
            <a:off x="447675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Tree>
    <p:extLst>
      <p:ext uri="{BB962C8B-B14F-4D97-AF65-F5344CB8AC3E}">
        <p14:creationId xmlns:p14="http://schemas.microsoft.com/office/powerpoint/2010/main" val="14648721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Step 3</a:t>
            </a:r>
          </a:p>
        </p:txBody>
      </p:sp>
      <p:cxnSp>
        <p:nvCxnSpPr>
          <p:cNvPr id="271363" name="AutoShape 3"/>
          <p:cNvCxnSpPr>
            <a:cxnSpLocks noChangeShapeType="1"/>
          </p:cNvCxnSpPr>
          <p:nvPr/>
        </p:nvCxnSpPr>
        <p:spPr bwMode="auto">
          <a:xfrm flipV="1">
            <a:off x="24384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364" name="AutoShape 4"/>
          <p:cNvCxnSpPr>
            <a:cxnSpLocks noChangeShapeType="1"/>
          </p:cNvCxnSpPr>
          <p:nvPr/>
        </p:nvCxnSpPr>
        <p:spPr bwMode="auto">
          <a:xfrm flipH="1" flipV="1">
            <a:off x="28956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1365" name="AutoShape 5"/>
          <p:cNvSpPr>
            <a:spLocks noChangeArrowheads="1"/>
          </p:cNvSpPr>
          <p:nvPr/>
        </p:nvSpPr>
        <p:spPr bwMode="auto">
          <a:xfrm>
            <a:off x="48942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1366" name="AutoShape 6"/>
          <p:cNvSpPr>
            <a:spLocks noChangeArrowheads="1"/>
          </p:cNvSpPr>
          <p:nvPr/>
        </p:nvSpPr>
        <p:spPr bwMode="auto">
          <a:xfrm>
            <a:off x="22098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1367" name="AutoShape 7"/>
          <p:cNvSpPr>
            <a:spLocks noChangeArrowheads="1"/>
          </p:cNvSpPr>
          <p:nvPr/>
        </p:nvSpPr>
        <p:spPr bwMode="auto">
          <a:xfrm>
            <a:off x="76073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1368" name="AutoShape 8"/>
          <p:cNvSpPr>
            <a:spLocks noChangeArrowheads="1"/>
          </p:cNvSpPr>
          <p:nvPr/>
        </p:nvSpPr>
        <p:spPr bwMode="auto">
          <a:xfrm>
            <a:off x="40195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1369" name="AutoShape 9"/>
          <p:cNvSpPr>
            <a:spLocks noChangeArrowheads="1"/>
          </p:cNvSpPr>
          <p:nvPr/>
        </p:nvSpPr>
        <p:spPr bwMode="auto">
          <a:xfrm>
            <a:off x="31146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1370" name="AutoShape 10"/>
          <p:cNvSpPr>
            <a:spLocks noChangeArrowheads="1"/>
          </p:cNvSpPr>
          <p:nvPr/>
        </p:nvSpPr>
        <p:spPr bwMode="auto">
          <a:xfrm>
            <a:off x="85121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1371" name="AutoShape 11"/>
          <p:cNvSpPr>
            <a:spLocks noChangeArrowheads="1"/>
          </p:cNvSpPr>
          <p:nvPr/>
        </p:nvSpPr>
        <p:spPr bwMode="auto">
          <a:xfrm>
            <a:off x="94170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1372" name="Text Box 12"/>
          <p:cNvSpPr txBox="1">
            <a:spLocks noChangeArrowheads="1"/>
          </p:cNvSpPr>
          <p:nvPr/>
        </p:nvSpPr>
        <p:spPr bwMode="auto">
          <a:xfrm>
            <a:off x="2267264" y="6059488"/>
            <a:ext cx="394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71373" name="Text Box 13"/>
          <p:cNvSpPr txBox="1">
            <a:spLocks noChangeArrowheads="1"/>
          </p:cNvSpPr>
          <p:nvPr/>
        </p:nvSpPr>
        <p:spPr bwMode="auto">
          <a:xfrm>
            <a:off x="3195460" y="6059488"/>
            <a:ext cx="3321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71374" name="Text Box 14"/>
          <p:cNvSpPr txBox="1">
            <a:spLocks noChangeArrowheads="1"/>
          </p:cNvSpPr>
          <p:nvPr/>
        </p:nvSpPr>
        <p:spPr bwMode="auto">
          <a:xfrm>
            <a:off x="8605838" y="60594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1375" name="Text Box 15"/>
          <p:cNvSpPr txBox="1">
            <a:spLocks noChangeArrowheads="1"/>
          </p:cNvSpPr>
          <p:nvPr/>
        </p:nvSpPr>
        <p:spPr bwMode="auto">
          <a:xfrm>
            <a:off x="9451975" y="60594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1376" name="Text Box 16"/>
          <p:cNvSpPr txBox="1">
            <a:spLocks noChangeArrowheads="1"/>
          </p:cNvSpPr>
          <p:nvPr/>
        </p:nvSpPr>
        <p:spPr bwMode="auto">
          <a:xfrm>
            <a:off x="4108435" y="6059488"/>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1377" name="Text Box 17"/>
          <p:cNvSpPr txBox="1">
            <a:spLocks noChangeArrowheads="1"/>
          </p:cNvSpPr>
          <p:nvPr/>
        </p:nvSpPr>
        <p:spPr bwMode="auto">
          <a:xfrm>
            <a:off x="4981575" y="6059488"/>
            <a:ext cx="386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1378" name="Text Box 18"/>
          <p:cNvSpPr txBox="1">
            <a:spLocks noChangeArrowheads="1"/>
          </p:cNvSpPr>
          <p:nvPr/>
        </p:nvSpPr>
        <p:spPr bwMode="auto">
          <a:xfrm>
            <a:off x="7710488" y="60594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1379" name="AutoShape 19"/>
          <p:cNvSpPr>
            <a:spLocks noChangeArrowheads="1"/>
          </p:cNvSpPr>
          <p:nvPr/>
        </p:nvSpPr>
        <p:spPr bwMode="auto">
          <a:xfrm>
            <a:off x="26574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1380" name="AutoShape 20"/>
          <p:cNvCxnSpPr>
            <a:cxnSpLocks noChangeShapeType="1"/>
          </p:cNvCxnSpPr>
          <p:nvPr/>
        </p:nvCxnSpPr>
        <p:spPr bwMode="auto">
          <a:xfrm flipV="1">
            <a:off x="424815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381" name="AutoShape 21"/>
          <p:cNvCxnSpPr>
            <a:cxnSpLocks noChangeShapeType="1"/>
          </p:cNvCxnSpPr>
          <p:nvPr/>
        </p:nvCxnSpPr>
        <p:spPr bwMode="auto">
          <a:xfrm flipH="1" flipV="1">
            <a:off x="470535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1382" name="AutoShape 22"/>
          <p:cNvSpPr>
            <a:spLocks noChangeArrowheads="1"/>
          </p:cNvSpPr>
          <p:nvPr/>
        </p:nvSpPr>
        <p:spPr bwMode="auto">
          <a:xfrm>
            <a:off x="447675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grpSp>
        <p:nvGrpSpPr>
          <p:cNvPr id="271383" name="Group 23"/>
          <p:cNvGrpSpPr>
            <a:grpSpLocks/>
          </p:cNvGrpSpPr>
          <p:nvPr/>
        </p:nvGrpSpPr>
        <p:grpSpPr bwMode="auto">
          <a:xfrm>
            <a:off x="5808664" y="4371974"/>
            <a:ext cx="1354137" cy="2057400"/>
            <a:chOff x="2699" y="2754"/>
            <a:chExt cx="853" cy="1296"/>
          </a:xfrm>
        </p:grpSpPr>
        <p:sp>
          <p:nvSpPr>
            <p:cNvPr id="271384" name="AutoShape 24"/>
            <p:cNvSpPr>
              <a:spLocks noChangeArrowheads="1"/>
            </p:cNvSpPr>
            <p:nvPr/>
          </p:nvSpPr>
          <p:spPr bwMode="auto">
            <a:xfrm>
              <a:off x="2699"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1385" name="AutoShape 25"/>
            <p:cNvSpPr>
              <a:spLocks noChangeArrowheads="1"/>
            </p:cNvSpPr>
            <p:nvPr/>
          </p:nvSpPr>
          <p:spPr bwMode="auto">
            <a:xfrm>
              <a:off x="3264"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1386" name="Text Box 26"/>
            <p:cNvSpPr txBox="1">
              <a:spLocks noChangeArrowheads="1"/>
            </p:cNvSpPr>
            <p:nvPr/>
          </p:nvSpPr>
          <p:spPr bwMode="auto">
            <a:xfrm>
              <a:off x="2743" y="3817"/>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E</a:t>
              </a:r>
            </a:p>
          </p:txBody>
        </p:sp>
        <p:sp>
          <p:nvSpPr>
            <p:cNvPr id="271387" name="Text Box 27"/>
            <p:cNvSpPr txBox="1">
              <a:spLocks noChangeArrowheads="1"/>
            </p:cNvSpPr>
            <p:nvPr/>
          </p:nvSpPr>
          <p:spPr bwMode="auto">
            <a:xfrm>
              <a:off x="3297" y="3817"/>
              <a:ext cx="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cxnSp>
          <p:nvCxnSpPr>
            <p:cNvPr id="271388" name="AutoShape 28"/>
            <p:cNvCxnSpPr>
              <a:cxnSpLocks noChangeShapeType="1"/>
            </p:cNvCxnSpPr>
            <p:nvPr/>
          </p:nvCxnSpPr>
          <p:spPr bwMode="auto">
            <a:xfrm flipV="1">
              <a:off x="2843"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389" name="AutoShape 29"/>
            <p:cNvCxnSpPr>
              <a:cxnSpLocks noChangeShapeType="1"/>
            </p:cNvCxnSpPr>
            <p:nvPr/>
          </p:nvCxnSpPr>
          <p:spPr bwMode="auto">
            <a:xfrm flipH="1" flipV="1">
              <a:off x="3131"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1390" name="AutoShape 30"/>
            <p:cNvSpPr>
              <a:spLocks noChangeArrowheads="1"/>
            </p:cNvSpPr>
            <p:nvPr/>
          </p:nvSpPr>
          <p:spPr bwMode="auto">
            <a:xfrm>
              <a:off x="2976"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spTree>
    <p:extLst>
      <p:ext uri="{BB962C8B-B14F-4D97-AF65-F5344CB8AC3E}">
        <p14:creationId xmlns:p14="http://schemas.microsoft.com/office/powerpoint/2010/main" val="16112443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Step 4</a:t>
            </a:r>
          </a:p>
        </p:txBody>
      </p:sp>
      <p:cxnSp>
        <p:nvCxnSpPr>
          <p:cNvPr id="272387" name="AutoShape 3"/>
          <p:cNvCxnSpPr>
            <a:cxnSpLocks noChangeShapeType="1"/>
          </p:cNvCxnSpPr>
          <p:nvPr/>
        </p:nvCxnSpPr>
        <p:spPr bwMode="auto">
          <a:xfrm flipV="1">
            <a:off x="24384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388" name="AutoShape 4"/>
          <p:cNvCxnSpPr>
            <a:cxnSpLocks noChangeShapeType="1"/>
          </p:cNvCxnSpPr>
          <p:nvPr/>
        </p:nvCxnSpPr>
        <p:spPr bwMode="auto">
          <a:xfrm flipH="1" flipV="1">
            <a:off x="28956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2389" name="AutoShape 5"/>
          <p:cNvSpPr>
            <a:spLocks noChangeArrowheads="1"/>
          </p:cNvSpPr>
          <p:nvPr/>
        </p:nvSpPr>
        <p:spPr bwMode="auto">
          <a:xfrm>
            <a:off x="48942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2390" name="AutoShape 6"/>
          <p:cNvSpPr>
            <a:spLocks noChangeArrowheads="1"/>
          </p:cNvSpPr>
          <p:nvPr/>
        </p:nvSpPr>
        <p:spPr bwMode="auto">
          <a:xfrm>
            <a:off x="22098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2391" name="AutoShape 7"/>
          <p:cNvSpPr>
            <a:spLocks noChangeArrowheads="1"/>
          </p:cNvSpPr>
          <p:nvPr/>
        </p:nvSpPr>
        <p:spPr bwMode="auto">
          <a:xfrm>
            <a:off x="76073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2392" name="AutoShape 8"/>
          <p:cNvSpPr>
            <a:spLocks noChangeArrowheads="1"/>
          </p:cNvSpPr>
          <p:nvPr/>
        </p:nvSpPr>
        <p:spPr bwMode="auto">
          <a:xfrm>
            <a:off x="40195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2393" name="AutoShape 9"/>
          <p:cNvSpPr>
            <a:spLocks noChangeArrowheads="1"/>
          </p:cNvSpPr>
          <p:nvPr/>
        </p:nvSpPr>
        <p:spPr bwMode="auto">
          <a:xfrm>
            <a:off x="31146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2394" name="AutoShape 10"/>
          <p:cNvSpPr>
            <a:spLocks noChangeArrowheads="1"/>
          </p:cNvSpPr>
          <p:nvPr/>
        </p:nvSpPr>
        <p:spPr bwMode="auto">
          <a:xfrm>
            <a:off x="85121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2395" name="AutoShape 11"/>
          <p:cNvSpPr>
            <a:spLocks noChangeArrowheads="1"/>
          </p:cNvSpPr>
          <p:nvPr/>
        </p:nvSpPr>
        <p:spPr bwMode="auto">
          <a:xfrm>
            <a:off x="94170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2396" name="Text Box 12"/>
          <p:cNvSpPr txBox="1">
            <a:spLocks noChangeArrowheads="1"/>
          </p:cNvSpPr>
          <p:nvPr/>
        </p:nvSpPr>
        <p:spPr bwMode="auto">
          <a:xfrm>
            <a:off x="2267264" y="6059488"/>
            <a:ext cx="394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72397" name="Text Box 13"/>
          <p:cNvSpPr txBox="1">
            <a:spLocks noChangeArrowheads="1"/>
          </p:cNvSpPr>
          <p:nvPr/>
        </p:nvSpPr>
        <p:spPr bwMode="auto">
          <a:xfrm>
            <a:off x="3195460" y="6059488"/>
            <a:ext cx="3321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72398" name="Text Box 14"/>
          <p:cNvSpPr txBox="1">
            <a:spLocks noChangeArrowheads="1"/>
          </p:cNvSpPr>
          <p:nvPr/>
        </p:nvSpPr>
        <p:spPr bwMode="auto">
          <a:xfrm>
            <a:off x="8605838" y="60594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2399" name="Text Box 15"/>
          <p:cNvSpPr txBox="1">
            <a:spLocks noChangeArrowheads="1"/>
          </p:cNvSpPr>
          <p:nvPr/>
        </p:nvSpPr>
        <p:spPr bwMode="auto">
          <a:xfrm>
            <a:off x="9451975" y="60594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2400" name="Text Box 16"/>
          <p:cNvSpPr txBox="1">
            <a:spLocks noChangeArrowheads="1"/>
          </p:cNvSpPr>
          <p:nvPr/>
        </p:nvSpPr>
        <p:spPr bwMode="auto">
          <a:xfrm>
            <a:off x="4108435" y="6059488"/>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2401" name="Text Box 17"/>
          <p:cNvSpPr txBox="1">
            <a:spLocks noChangeArrowheads="1"/>
          </p:cNvSpPr>
          <p:nvPr/>
        </p:nvSpPr>
        <p:spPr bwMode="auto">
          <a:xfrm>
            <a:off x="4981575" y="6059488"/>
            <a:ext cx="386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2402" name="Text Box 18"/>
          <p:cNvSpPr txBox="1">
            <a:spLocks noChangeArrowheads="1"/>
          </p:cNvSpPr>
          <p:nvPr/>
        </p:nvSpPr>
        <p:spPr bwMode="auto">
          <a:xfrm>
            <a:off x="7710488" y="60594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2403" name="AutoShape 19"/>
          <p:cNvSpPr>
            <a:spLocks noChangeArrowheads="1"/>
          </p:cNvSpPr>
          <p:nvPr/>
        </p:nvSpPr>
        <p:spPr bwMode="auto">
          <a:xfrm>
            <a:off x="26574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2404" name="AutoShape 20"/>
          <p:cNvCxnSpPr>
            <a:cxnSpLocks noChangeShapeType="1"/>
          </p:cNvCxnSpPr>
          <p:nvPr/>
        </p:nvCxnSpPr>
        <p:spPr bwMode="auto">
          <a:xfrm flipV="1">
            <a:off x="424815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405" name="AutoShape 21"/>
          <p:cNvCxnSpPr>
            <a:cxnSpLocks noChangeShapeType="1"/>
          </p:cNvCxnSpPr>
          <p:nvPr/>
        </p:nvCxnSpPr>
        <p:spPr bwMode="auto">
          <a:xfrm flipH="1" flipV="1">
            <a:off x="470535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2406" name="AutoShape 22"/>
          <p:cNvSpPr>
            <a:spLocks noChangeArrowheads="1"/>
          </p:cNvSpPr>
          <p:nvPr/>
        </p:nvSpPr>
        <p:spPr bwMode="auto">
          <a:xfrm>
            <a:off x="447675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grpSp>
        <p:nvGrpSpPr>
          <p:cNvPr id="272407" name="Group 23"/>
          <p:cNvGrpSpPr>
            <a:grpSpLocks/>
          </p:cNvGrpSpPr>
          <p:nvPr/>
        </p:nvGrpSpPr>
        <p:grpSpPr bwMode="auto">
          <a:xfrm>
            <a:off x="5808664" y="4371974"/>
            <a:ext cx="1354137" cy="2057400"/>
            <a:chOff x="2699" y="2754"/>
            <a:chExt cx="853" cy="1296"/>
          </a:xfrm>
        </p:grpSpPr>
        <p:sp>
          <p:nvSpPr>
            <p:cNvPr id="272408" name="AutoShape 24"/>
            <p:cNvSpPr>
              <a:spLocks noChangeArrowheads="1"/>
            </p:cNvSpPr>
            <p:nvPr/>
          </p:nvSpPr>
          <p:spPr bwMode="auto">
            <a:xfrm>
              <a:off x="2699"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2409" name="AutoShape 25"/>
            <p:cNvSpPr>
              <a:spLocks noChangeArrowheads="1"/>
            </p:cNvSpPr>
            <p:nvPr/>
          </p:nvSpPr>
          <p:spPr bwMode="auto">
            <a:xfrm>
              <a:off x="3264"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2410" name="Text Box 26"/>
            <p:cNvSpPr txBox="1">
              <a:spLocks noChangeArrowheads="1"/>
            </p:cNvSpPr>
            <p:nvPr/>
          </p:nvSpPr>
          <p:spPr bwMode="auto">
            <a:xfrm>
              <a:off x="2743" y="3817"/>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E</a:t>
              </a:r>
            </a:p>
          </p:txBody>
        </p:sp>
        <p:sp>
          <p:nvSpPr>
            <p:cNvPr id="272411" name="Text Box 27"/>
            <p:cNvSpPr txBox="1">
              <a:spLocks noChangeArrowheads="1"/>
            </p:cNvSpPr>
            <p:nvPr/>
          </p:nvSpPr>
          <p:spPr bwMode="auto">
            <a:xfrm>
              <a:off x="3297" y="3817"/>
              <a:ext cx="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cxnSp>
          <p:nvCxnSpPr>
            <p:cNvPr id="272412" name="AutoShape 28"/>
            <p:cNvCxnSpPr>
              <a:cxnSpLocks noChangeShapeType="1"/>
            </p:cNvCxnSpPr>
            <p:nvPr/>
          </p:nvCxnSpPr>
          <p:spPr bwMode="auto">
            <a:xfrm flipV="1">
              <a:off x="2843"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413" name="AutoShape 29"/>
            <p:cNvCxnSpPr>
              <a:cxnSpLocks noChangeShapeType="1"/>
            </p:cNvCxnSpPr>
            <p:nvPr/>
          </p:nvCxnSpPr>
          <p:spPr bwMode="auto">
            <a:xfrm flipH="1" flipV="1">
              <a:off x="3131"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2414" name="AutoShape 30"/>
            <p:cNvSpPr>
              <a:spLocks noChangeArrowheads="1"/>
            </p:cNvSpPr>
            <p:nvPr/>
          </p:nvSpPr>
          <p:spPr bwMode="auto">
            <a:xfrm>
              <a:off x="2976"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cxnSp>
        <p:nvCxnSpPr>
          <p:cNvPr id="272415" name="AutoShape 31"/>
          <p:cNvCxnSpPr>
            <a:cxnSpLocks noChangeShapeType="1"/>
          </p:cNvCxnSpPr>
          <p:nvPr/>
        </p:nvCxnSpPr>
        <p:spPr bwMode="auto">
          <a:xfrm flipV="1">
            <a:off x="2881314" y="3657601"/>
            <a:ext cx="923925" cy="714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416" name="AutoShape 32"/>
          <p:cNvCxnSpPr>
            <a:cxnSpLocks noChangeShapeType="1"/>
          </p:cNvCxnSpPr>
          <p:nvPr/>
        </p:nvCxnSpPr>
        <p:spPr bwMode="auto">
          <a:xfrm flipH="1" flipV="1">
            <a:off x="3805238" y="3657601"/>
            <a:ext cx="900112" cy="714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2417" name="AutoShape 33"/>
          <p:cNvSpPr>
            <a:spLocks noChangeArrowheads="1"/>
          </p:cNvSpPr>
          <p:nvPr/>
        </p:nvSpPr>
        <p:spPr bwMode="auto">
          <a:xfrm>
            <a:off x="3562350"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spTree>
    <p:extLst>
      <p:ext uri="{BB962C8B-B14F-4D97-AF65-F5344CB8AC3E}">
        <p14:creationId xmlns:p14="http://schemas.microsoft.com/office/powerpoint/2010/main" val="30345657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Step 5</a:t>
            </a:r>
          </a:p>
        </p:txBody>
      </p:sp>
      <p:cxnSp>
        <p:nvCxnSpPr>
          <p:cNvPr id="273411" name="AutoShape 3"/>
          <p:cNvCxnSpPr>
            <a:cxnSpLocks noChangeShapeType="1"/>
          </p:cNvCxnSpPr>
          <p:nvPr/>
        </p:nvCxnSpPr>
        <p:spPr bwMode="auto">
          <a:xfrm flipV="1">
            <a:off x="24384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12" name="AutoShape 4"/>
          <p:cNvCxnSpPr>
            <a:cxnSpLocks noChangeShapeType="1"/>
          </p:cNvCxnSpPr>
          <p:nvPr/>
        </p:nvCxnSpPr>
        <p:spPr bwMode="auto">
          <a:xfrm flipH="1" flipV="1">
            <a:off x="28956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13" name="AutoShape 5"/>
          <p:cNvSpPr>
            <a:spLocks noChangeArrowheads="1"/>
          </p:cNvSpPr>
          <p:nvPr/>
        </p:nvSpPr>
        <p:spPr bwMode="auto">
          <a:xfrm>
            <a:off x="4894263"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3414" name="AutoShape 6"/>
          <p:cNvSpPr>
            <a:spLocks noChangeArrowheads="1"/>
          </p:cNvSpPr>
          <p:nvPr/>
        </p:nvSpPr>
        <p:spPr bwMode="auto">
          <a:xfrm>
            <a:off x="22098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3415" name="AutoShape 7"/>
          <p:cNvSpPr>
            <a:spLocks noChangeArrowheads="1"/>
          </p:cNvSpPr>
          <p:nvPr/>
        </p:nvSpPr>
        <p:spPr bwMode="auto">
          <a:xfrm>
            <a:off x="76073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3416" name="AutoShape 8"/>
          <p:cNvSpPr>
            <a:spLocks noChangeArrowheads="1"/>
          </p:cNvSpPr>
          <p:nvPr/>
        </p:nvSpPr>
        <p:spPr bwMode="auto">
          <a:xfrm>
            <a:off x="40195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3417" name="AutoShape 9"/>
          <p:cNvSpPr>
            <a:spLocks noChangeArrowheads="1"/>
          </p:cNvSpPr>
          <p:nvPr/>
        </p:nvSpPr>
        <p:spPr bwMode="auto">
          <a:xfrm>
            <a:off x="31146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3418" name="AutoShape 10"/>
          <p:cNvSpPr>
            <a:spLocks noChangeArrowheads="1"/>
          </p:cNvSpPr>
          <p:nvPr/>
        </p:nvSpPr>
        <p:spPr bwMode="auto">
          <a:xfrm>
            <a:off x="85121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3419" name="AutoShape 11"/>
          <p:cNvSpPr>
            <a:spLocks noChangeArrowheads="1"/>
          </p:cNvSpPr>
          <p:nvPr/>
        </p:nvSpPr>
        <p:spPr bwMode="auto">
          <a:xfrm>
            <a:off x="94170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3420" name="Text Box 12"/>
          <p:cNvSpPr txBox="1">
            <a:spLocks noChangeArrowheads="1"/>
          </p:cNvSpPr>
          <p:nvPr/>
        </p:nvSpPr>
        <p:spPr bwMode="auto">
          <a:xfrm>
            <a:off x="2267264" y="6059488"/>
            <a:ext cx="394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73421" name="Text Box 13"/>
          <p:cNvSpPr txBox="1">
            <a:spLocks noChangeArrowheads="1"/>
          </p:cNvSpPr>
          <p:nvPr/>
        </p:nvSpPr>
        <p:spPr bwMode="auto">
          <a:xfrm>
            <a:off x="3195460" y="6059488"/>
            <a:ext cx="3321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a:solidFill>
                  <a:srgbClr val="0000FF"/>
                </a:solidFill>
              </a:rPr>
              <a:t>G</a:t>
            </a:r>
          </a:p>
        </p:txBody>
      </p:sp>
      <p:sp>
        <p:nvSpPr>
          <p:cNvPr id="273422" name="Text Box 14"/>
          <p:cNvSpPr txBox="1">
            <a:spLocks noChangeArrowheads="1"/>
          </p:cNvSpPr>
          <p:nvPr/>
        </p:nvSpPr>
        <p:spPr bwMode="auto">
          <a:xfrm>
            <a:off x="8605838" y="60594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3423" name="Text Box 15"/>
          <p:cNvSpPr txBox="1">
            <a:spLocks noChangeArrowheads="1"/>
          </p:cNvSpPr>
          <p:nvPr/>
        </p:nvSpPr>
        <p:spPr bwMode="auto">
          <a:xfrm>
            <a:off x="9451975" y="60594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3424" name="Text Box 16"/>
          <p:cNvSpPr txBox="1">
            <a:spLocks noChangeArrowheads="1"/>
          </p:cNvSpPr>
          <p:nvPr/>
        </p:nvSpPr>
        <p:spPr bwMode="auto">
          <a:xfrm>
            <a:off x="4108435" y="6059488"/>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3425" name="Text Box 17"/>
          <p:cNvSpPr txBox="1">
            <a:spLocks noChangeArrowheads="1"/>
          </p:cNvSpPr>
          <p:nvPr/>
        </p:nvSpPr>
        <p:spPr bwMode="auto">
          <a:xfrm>
            <a:off x="4981575" y="6059488"/>
            <a:ext cx="386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3426" name="Text Box 18"/>
          <p:cNvSpPr txBox="1">
            <a:spLocks noChangeArrowheads="1"/>
          </p:cNvSpPr>
          <p:nvPr/>
        </p:nvSpPr>
        <p:spPr bwMode="auto">
          <a:xfrm>
            <a:off x="7710488" y="60594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3427" name="AutoShape 19"/>
          <p:cNvSpPr>
            <a:spLocks noChangeArrowheads="1"/>
          </p:cNvSpPr>
          <p:nvPr/>
        </p:nvSpPr>
        <p:spPr bwMode="auto">
          <a:xfrm>
            <a:off x="26574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3428" name="AutoShape 20"/>
          <p:cNvCxnSpPr>
            <a:cxnSpLocks noChangeShapeType="1"/>
          </p:cNvCxnSpPr>
          <p:nvPr/>
        </p:nvCxnSpPr>
        <p:spPr bwMode="auto">
          <a:xfrm flipV="1">
            <a:off x="424815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29" name="AutoShape 21"/>
          <p:cNvCxnSpPr>
            <a:cxnSpLocks noChangeShapeType="1"/>
          </p:cNvCxnSpPr>
          <p:nvPr/>
        </p:nvCxnSpPr>
        <p:spPr bwMode="auto">
          <a:xfrm flipH="1" flipV="1">
            <a:off x="470535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30" name="AutoShape 22"/>
          <p:cNvSpPr>
            <a:spLocks noChangeArrowheads="1"/>
          </p:cNvSpPr>
          <p:nvPr/>
        </p:nvSpPr>
        <p:spPr bwMode="auto">
          <a:xfrm>
            <a:off x="447675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grpSp>
        <p:nvGrpSpPr>
          <p:cNvPr id="273431" name="Group 23"/>
          <p:cNvGrpSpPr>
            <a:grpSpLocks/>
          </p:cNvGrpSpPr>
          <p:nvPr/>
        </p:nvGrpSpPr>
        <p:grpSpPr bwMode="auto">
          <a:xfrm>
            <a:off x="5808664" y="4371974"/>
            <a:ext cx="1354137" cy="2057400"/>
            <a:chOff x="2699" y="2754"/>
            <a:chExt cx="853" cy="1296"/>
          </a:xfrm>
        </p:grpSpPr>
        <p:sp>
          <p:nvSpPr>
            <p:cNvPr id="273432" name="AutoShape 24"/>
            <p:cNvSpPr>
              <a:spLocks noChangeArrowheads="1"/>
            </p:cNvSpPr>
            <p:nvPr/>
          </p:nvSpPr>
          <p:spPr bwMode="auto">
            <a:xfrm>
              <a:off x="2699"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3433" name="AutoShape 25"/>
            <p:cNvSpPr>
              <a:spLocks noChangeArrowheads="1"/>
            </p:cNvSpPr>
            <p:nvPr/>
          </p:nvSpPr>
          <p:spPr bwMode="auto">
            <a:xfrm>
              <a:off x="3264"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3434" name="Text Box 26"/>
            <p:cNvSpPr txBox="1">
              <a:spLocks noChangeArrowheads="1"/>
            </p:cNvSpPr>
            <p:nvPr/>
          </p:nvSpPr>
          <p:spPr bwMode="auto">
            <a:xfrm>
              <a:off x="2743" y="3817"/>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E</a:t>
              </a:r>
            </a:p>
          </p:txBody>
        </p:sp>
        <p:sp>
          <p:nvSpPr>
            <p:cNvPr id="273435" name="Text Box 27"/>
            <p:cNvSpPr txBox="1">
              <a:spLocks noChangeArrowheads="1"/>
            </p:cNvSpPr>
            <p:nvPr/>
          </p:nvSpPr>
          <p:spPr bwMode="auto">
            <a:xfrm>
              <a:off x="3297" y="3817"/>
              <a:ext cx="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cxnSp>
          <p:nvCxnSpPr>
            <p:cNvPr id="273436" name="AutoShape 28"/>
            <p:cNvCxnSpPr>
              <a:cxnSpLocks noChangeShapeType="1"/>
            </p:cNvCxnSpPr>
            <p:nvPr/>
          </p:nvCxnSpPr>
          <p:spPr bwMode="auto">
            <a:xfrm flipV="1">
              <a:off x="2843"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37" name="AutoShape 29"/>
            <p:cNvCxnSpPr>
              <a:cxnSpLocks noChangeShapeType="1"/>
            </p:cNvCxnSpPr>
            <p:nvPr/>
          </p:nvCxnSpPr>
          <p:spPr bwMode="auto">
            <a:xfrm flipH="1" flipV="1">
              <a:off x="3131"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38" name="AutoShape 30"/>
            <p:cNvSpPr>
              <a:spLocks noChangeArrowheads="1"/>
            </p:cNvSpPr>
            <p:nvPr/>
          </p:nvSpPr>
          <p:spPr bwMode="auto">
            <a:xfrm>
              <a:off x="2976"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cxnSp>
        <p:nvCxnSpPr>
          <p:cNvPr id="273439" name="AutoShape 31"/>
          <p:cNvCxnSpPr>
            <a:cxnSpLocks noChangeShapeType="1"/>
          </p:cNvCxnSpPr>
          <p:nvPr/>
        </p:nvCxnSpPr>
        <p:spPr bwMode="auto">
          <a:xfrm flipV="1">
            <a:off x="2881314" y="3657601"/>
            <a:ext cx="923925" cy="714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40" name="AutoShape 32"/>
          <p:cNvCxnSpPr>
            <a:cxnSpLocks noChangeShapeType="1"/>
          </p:cNvCxnSpPr>
          <p:nvPr/>
        </p:nvCxnSpPr>
        <p:spPr bwMode="auto">
          <a:xfrm flipH="1" flipV="1">
            <a:off x="3805238" y="3657601"/>
            <a:ext cx="900112" cy="714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41" name="AutoShape 33"/>
          <p:cNvSpPr>
            <a:spLocks noChangeArrowheads="1"/>
          </p:cNvSpPr>
          <p:nvPr/>
        </p:nvSpPr>
        <p:spPr bwMode="auto">
          <a:xfrm>
            <a:off x="3562350"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cxnSp>
        <p:nvCxnSpPr>
          <p:cNvPr id="273442" name="AutoShape 34"/>
          <p:cNvCxnSpPr>
            <a:cxnSpLocks noChangeShapeType="1"/>
          </p:cNvCxnSpPr>
          <p:nvPr/>
        </p:nvCxnSpPr>
        <p:spPr bwMode="auto">
          <a:xfrm flipV="1">
            <a:off x="78359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443" name="AutoShape 35"/>
          <p:cNvCxnSpPr>
            <a:cxnSpLocks noChangeShapeType="1"/>
          </p:cNvCxnSpPr>
          <p:nvPr/>
        </p:nvCxnSpPr>
        <p:spPr bwMode="auto">
          <a:xfrm flipH="1" flipV="1">
            <a:off x="82931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444" name="AutoShape 36"/>
          <p:cNvSpPr>
            <a:spLocks noChangeArrowheads="1"/>
          </p:cNvSpPr>
          <p:nvPr/>
        </p:nvSpPr>
        <p:spPr bwMode="auto">
          <a:xfrm>
            <a:off x="80549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6</a:t>
            </a:r>
          </a:p>
        </p:txBody>
      </p:sp>
    </p:spTree>
    <p:extLst>
      <p:ext uri="{BB962C8B-B14F-4D97-AF65-F5344CB8AC3E}">
        <p14:creationId xmlns:p14="http://schemas.microsoft.com/office/powerpoint/2010/main" val="21344164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Step 6</a:t>
            </a:r>
          </a:p>
        </p:txBody>
      </p:sp>
      <p:sp>
        <p:nvSpPr>
          <p:cNvPr id="274435" name="AutoShape 3"/>
          <p:cNvSpPr>
            <a:spLocks noChangeArrowheads="1"/>
          </p:cNvSpPr>
          <p:nvPr/>
        </p:nvSpPr>
        <p:spPr bwMode="auto">
          <a:xfrm>
            <a:off x="760730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4436" name="AutoShape 4"/>
          <p:cNvSpPr>
            <a:spLocks noChangeArrowheads="1"/>
          </p:cNvSpPr>
          <p:nvPr/>
        </p:nvSpPr>
        <p:spPr bwMode="auto">
          <a:xfrm>
            <a:off x="8512175"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4437" name="AutoShape 5"/>
          <p:cNvSpPr>
            <a:spLocks noChangeArrowheads="1"/>
          </p:cNvSpPr>
          <p:nvPr/>
        </p:nvSpPr>
        <p:spPr bwMode="auto">
          <a:xfrm>
            <a:off x="9417050" y="55626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4438" name="Text Box 6"/>
          <p:cNvSpPr txBox="1">
            <a:spLocks noChangeArrowheads="1"/>
          </p:cNvSpPr>
          <p:nvPr/>
        </p:nvSpPr>
        <p:spPr bwMode="auto">
          <a:xfrm>
            <a:off x="8605838" y="60594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4439" name="Text Box 7"/>
          <p:cNvSpPr txBox="1">
            <a:spLocks noChangeArrowheads="1"/>
          </p:cNvSpPr>
          <p:nvPr/>
        </p:nvSpPr>
        <p:spPr bwMode="auto">
          <a:xfrm>
            <a:off x="9451975" y="60594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4440" name="Text Box 8"/>
          <p:cNvSpPr txBox="1">
            <a:spLocks noChangeArrowheads="1"/>
          </p:cNvSpPr>
          <p:nvPr/>
        </p:nvSpPr>
        <p:spPr bwMode="auto">
          <a:xfrm>
            <a:off x="7710488" y="6059488"/>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4441" name="AutoShape 9"/>
          <p:cNvSpPr>
            <a:spLocks noChangeArrowheads="1"/>
          </p:cNvSpPr>
          <p:nvPr/>
        </p:nvSpPr>
        <p:spPr bwMode="auto">
          <a:xfrm>
            <a:off x="5808663"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4442" name="AutoShape 10"/>
          <p:cNvSpPr>
            <a:spLocks noChangeArrowheads="1"/>
          </p:cNvSpPr>
          <p:nvPr/>
        </p:nvSpPr>
        <p:spPr bwMode="auto">
          <a:xfrm>
            <a:off x="67056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4443" name="Text Box 11"/>
          <p:cNvSpPr txBox="1">
            <a:spLocks noChangeArrowheads="1"/>
          </p:cNvSpPr>
          <p:nvPr/>
        </p:nvSpPr>
        <p:spPr bwMode="auto">
          <a:xfrm>
            <a:off x="5878513" y="4887913"/>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E</a:t>
            </a:r>
          </a:p>
        </p:txBody>
      </p:sp>
      <p:sp>
        <p:nvSpPr>
          <p:cNvPr id="274444" name="Text Box 12"/>
          <p:cNvSpPr txBox="1">
            <a:spLocks noChangeArrowheads="1"/>
          </p:cNvSpPr>
          <p:nvPr/>
        </p:nvSpPr>
        <p:spPr bwMode="auto">
          <a:xfrm>
            <a:off x="6757988" y="4887913"/>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cxnSp>
        <p:nvCxnSpPr>
          <p:cNvPr id="274445" name="AutoShape 13"/>
          <p:cNvCxnSpPr>
            <a:cxnSpLocks noChangeShapeType="1"/>
          </p:cNvCxnSpPr>
          <p:nvPr/>
        </p:nvCxnSpPr>
        <p:spPr bwMode="auto">
          <a:xfrm flipV="1">
            <a:off x="6037263" y="3657601"/>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46" name="AutoShape 14"/>
          <p:cNvCxnSpPr>
            <a:cxnSpLocks noChangeShapeType="1"/>
          </p:cNvCxnSpPr>
          <p:nvPr/>
        </p:nvCxnSpPr>
        <p:spPr bwMode="auto">
          <a:xfrm flipH="1" flipV="1">
            <a:off x="6494464" y="3657601"/>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447" name="AutoShape 15"/>
          <p:cNvSpPr>
            <a:spLocks noChangeArrowheads="1"/>
          </p:cNvSpPr>
          <p:nvPr/>
        </p:nvSpPr>
        <p:spPr bwMode="auto">
          <a:xfrm>
            <a:off x="6248400"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nvGrpSpPr>
          <p:cNvPr id="274448" name="Group 16"/>
          <p:cNvGrpSpPr>
            <a:grpSpLocks/>
          </p:cNvGrpSpPr>
          <p:nvPr/>
        </p:nvGrpSpPr>
        <p:grpSpPr bwMode="auto">
          <a:xfrm>
            <a:off x="2209802" y="3200401"/>
            <a:ext cx="3159127" cy="3228975"/>
            <a:chOff x="432" y="2016"/>
            <a:chExt cx="1990" cy="2034"/>
          </a:xfrm>
        </p:grpSpPr>
        <p:cxnSp>
          <p:nvCxnSpPr>
            <p:cNvPr id="274449" name="AutoShape 17"/>
            <p:cNvCxnSpPr>
              <a:cxnSpLocks noChangeShapeType="1"/>
            </p:cNvCxnSpPr>
            <p:nvPr/>
          </p:nvCxnSpPr>
          <p:spPr bwMode="auto">
            <a:xfrm flipV="1">
              <a:off x="57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50" name="AutoShape 18"/>
            <p:cNvCxnSpPr>
              <a:cxnSpLocks noChangeShapeType="1"/>
            </p:cNvCxnSpPr>
            <p:nvPr/>
          </p:nvCxnSpPr>
          <p:spPr bwMode="auto">
            <a:xfrm flipH="1" flipV="1">
              <a:off x="86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451" name="AutoShape 19"/>
            <p:cNvSpPr>
              <a:spLocks noChangeArrowheads="1"/>
            </p:cNvSpPr>
            <p:nvPr/>
          </p:nvSpPr>
          <p:spPr bwMode="auto">
            <a:xfrm>
              <a:off x="2123"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4452" name="AutoShape 20"/>
            <p:cNvSpPr>
              <a:spLocks noChangeArrowheads="1"/>
            </p:cNvSpPr>
            <p:nvPr/>
          </p:nvSpPr>
          <p:spPr bwMode="auto">
            <a:xfrm>
              <a:off x="43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4453" name="AutoShape 21"/>
            <p:cNvSpPr>
              <a:spLocks noChangeArrowheads="1"/>
            </p:cNvSpPr>
            <p:nvPr/>
          </p:nvSpPr>
          <p:spPr bwMode="auto">
            <a:xfrm>
              <a:off x="157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4454" name="AutoShape 22"/>
            <p:cNvSpPr>
              <a:spLocks noChangeArrowheads="1"/>
            </p:cNvSpPr>
            <p:nvPr/>
          </p:nvSpPr>
          <p:spPr bwMode="auto">
            <a:xfrm>
              <a:off x="100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4455" name="Text Box 23"/>
            <p:cNvSpPr txBox="1">
              <a:spLocks noChangeArrowheads="1"/>
            </p:cNvSpPr>
            <p:nvPr/>
          </p:nvSpPr>
          <p:spPr bwMode="auto">
            <a:xfrm>
              <a:off x="470" y="3817"/>
              <a:ext cx="2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74456" name="Text Box 24"/>
            <p:cNvSpPr txBox="1">
              <a:spLocks noChangeArrowheads="1"/>
            </p:cNvSpPr>
            <p:nvPr/>
          </p:nvSpPr>
          <p:spPr bwMode="auto">
            <a:xfrm>
              <a:off x="1053" y="3817"/>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74457" name="Text Box 25"/>
            <p:cNvSpPr txBox="1">
              <a:spLocks noChangeArrowheads="1"/>
            </p:cNvSpPr>
            <p:nvPr/>
          </p:nvSpPr>
          <p:spPr bwMode="auto">
            <a:xfrm>
              <a:off x="1628" y="3817"/>
              <a:ext cx="1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4458" name="Text Box 26"/>
            <p:cNvSpPr txBox="1">
              <a:spLocks noChangeArrowheads="1"/>
            </p:cNvSpPr>
            <p:nvPr/>
          </p:nvSpPr>
          <p:spPr bwMode="auto">
            <a:xfrm>
              <a:off x="2178" y="3817"/>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4459" name="AutoShape 27"/>
            <p:cNvSpPr>
              <a:spLocks noChangeArrowheads="1"/>
            </p:cNvSpPr>
            <p:nvPr/>
          </p:nvSpPr>
          <p:spPr bwMode="auto">
            <a:xfrm>
              <a:off x="714"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4460" name="AutoShape 28"/>
            <p:cNvCxnSpPr>
              <a:cxnSpLocks noChangeShapeType="1"/>
            </p:cNvCxnSpPr>
            <p:nvPr/>
          </p:nvCxnSpPr>
          <p:spPr bwMode="auto">
            <a:xfrm flipV="1">
              <a:off x="171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61" name="AutoShape 29"/>
            <p:cNvCxnSpPr>
              <a:cxnSpLocks noChangeShapeType="1"/>
            </p:cNvCxnSpPr>
            <p:nvPr/>
          </p:nvCxnSpPr>
          <p:spPr bwMode="auto">
            <a:xfrm flipH="1" flipV="1">
              <a:off x="200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462" name="AutoShape 30"/>
            <p:cNvSpPr>
              <a:spLocks noChangeArrowheads="1"/>
            </p:cNvSpPr>
            <p:nvPr/>
          </p:nvSpPr>
          <p:spPr bwMode="auto">
            <a:xfrm>
              <a:off x="1860"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4463" name="AutoShape 31"/>
            <p:cNvCxnSpPr>
              <a:cxnSpLocks noChangeShapeType="1"/>
            </p:cNvCxnSpPr>
            <p:nvPr/>
          </p:nvCxnSpPr>
          <p:spPr bwMode="auto">
            <a:xfrm flipV="1">
              <a:off x="855" y="2304"/>
              <a:ext cx="582"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64" name="AutoShape 32"/>
            <p:cNvCxnSpPr>
              <a:cxnSpLocks noChangeShapeType="1"/>
            </p:cNvCxnSpPr>
            <p:nvPr/>
          </p:nvCxnSpPr>
          <p:spPr bwMode="auto">
            <a:xfrm flipH="1" flipV="1">
              <a:off x="1437" y="2304"/>
              <a:ext cx="567"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465" name="AutoShape 33"/>
            <p:cNvSpPr>
              <a:spLocks noChangeArrowheads="1"/>
            </p:cNvSpPr>
            <p:nvPr/>
          </p:nvSpPr>
          <p:spPr bwMode="auto">
            <a:xfrm>
              <a:off x="1284" y="2016"/>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cxnSp>
        <p:nvCxnSpPr>
          <p:cNvPr id="274466" name="AutoShape 34"/>
          <p:cNvCxnSpPr>
            <a:cxnSpLocks noChangeShapeType="1"/>
            <a:endCxn id="274471" idx="4"/>
          </p:cNvCxnSpPr>
          <p:nvPr/>
        </p:nvCxnSpPr>
        <p:spPr bwMode="auto">
          <a:xfrm flipV="1">
            <a:off x="3810001" y="2481264"/>
            <a:ext cx="1400175"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67" name="AutoShape 35"/>
          <p:cNvCxnSpPr>
            <a:cxnSpLocks noChangeShapeType="1"/>
            <a:endCxn id="274471" idx="4"/>
          </p:cNvCxnSpPr>
          <p:nvPr/>
        </p:nvCxnSpPr>
        <p:spPr bwMode="auto">
          <a:xfrm flipH="1" flipV="1">
            <a:off x="5210176" y="2481264"/>
            <a:ext cx="1262063"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68" name="AutoShape 36"/>
          <p:cNvCxnSpPr>
            <a:cxnSpLocks noChangeShapeType="1"/>
          </p:cNvCxnSpPr>
          <p:nvPr/>
        </p:nvCxnSpPr>
        <p:spPr bwMode="auto">
          <a:xfrm flipV="1">
            <a:off x="7835900" y="4829176"/>
            <a:ext cx="457200"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69" name="AutoShape 37"/>
          <p:cNvCxnSpPr>
            <a:cxnSpLocks noChangeShapeType="1"/>
          </p:cNvCxnSpPr>
          <p:nvPr/>
        </p:nvCxnSpPr>
        <p:spPr bwMode="auto">
          <a:xfrm flipH="1" flipV="1">
            <a:off x="8293101" y="4829176"/>
            <a:ext cx="447675" cy="733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470" name="AutoShape 38"/>
          <p:cNvSpPr>
            <a:spLocks noChangeArrowheads="1"/>
          </p:cNvSpPr>
          <p:nvPr/>
        </p:nvSpPr>
        <p:spPr bwMode="auto">
          <a:xfrm>
            <a:off x="80549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6</a:t>
            </a:r>
          </a:p>
        </p:txBody>
      </p:sp>
      <p:sp>
        <p:nvSpPr>
          <p:cNvPr id="274471" name="AutoShape 39"/>
          <p:cNvSpPr>
            <a:spLocks noChangeArrowheads="1"/>
          </p:cNvSpPr>
          <p:nvPr/>
        </p:nvSpPr>
        <p:spPr bwMode="auto">
          <a:xfrm>
            <a:off x="4981575" y="20097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8</a:t>
            </a:r>
          </a:p>
        </p:txBody>
      </p:sp>
    </p:spTree>
    <p:extLst>
      <p:ext uri="{BB962C8B-B14F-4D97-AF65-F5344CB8AC3E}">
        <p14:creationId xmlns:p14="http://schemas.microsoft.com/office/powerpoint/2010/main" val="340411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40"/>
            <a:ext cx="10515600" cy="839421"/>
          </a:xfrm>
        </p:spPr>
        <p:txBody>
          <a:bodyPr/>
          <a:lstStyle/>
          <a:p>
            <a:r>
              <a:rPr lang="en-US" dirty="0"/>
              <a:t>Basic Outline of the </a:t>
            </a:r>
            <a:r>
              <a:rPr lang="en-US" dirty="0" smtClean="0"/>
              <a:t>approach</a:t>
            </a:r>
            <a:endParaRPr lang="en-US" dirty="0"/>
          </a:p>
        </p:txBody>
      </p:sp>
      <p:sp>
        <p:nvSpPr>
          <p:cNvPr id="3" name="Content Placeholder 2"/>
          <p:cNvSpPr>
            <a:spLocks noGrp="1"/>
          </p:cNvSpPr>
          <p:nvPr>
            <p:ph idx="1"/>
          </p:nvPr>
        </p:nvSpPr>
        <p:spPr>
          <a:xfrm>
            <a:off x="404447" y="1072662"/>
            <a:ext cx="11386038" cy="5372100"/>
          </a:xfrm>
        </p:spPr>
        <p:txBody>
          <a:bodyPr>
            <a:normAutofit fontScale="92500"/>
          </a:bodyPr>
          <a:lstStyle/>
          <a:p>
            <a:r>
              <a:rPr lang="en-US" b="1" dirty="0"/>
              <a:t>Approach</a:t>
            </a:r>
            <a:r>
              <a:rPr lang="en-US" dirty="0"/>
              <a:t>:  The strategy to maximize profit should be to pick up jobs that offer</a:t>
            </a:r>
            <a:r>
              <a:rPr lang="en-US" b="1" dirty="0"/>
              <a:t> higher profits. </a:t>
            </a:r>
            <a:r>
              <a:rPr lang="en-US" dirty="0"/>
              <a:t>Hence we should </a:t>
            </a:r>
            <a:r>
              <a:rPr lang="en-US" b="1" dirty="0"/>
              <a:t>sort</a:t>
            </a:r>
            <a:r>
              <a:rPr lang="en-US" dirty="0"/>
              <a:t> the jobs in descending order of profit. Now say if a job has a deadline of 4 we can perform it anytime between day 1-4, but it is preferable to perform the job on its </a:t>
            </a:r>
            <a:r>
              <a:rPr lang="en-US" b="1" dirty="0"/>
              <a:t>last day</a:t>
            </a:r>
            <a:r>
              <a:rPr lang="en-US" dirty="0"/>
              <a:t>. This leaves enough empty slots on the previous days to perform other jobs.</a:t>
            </a:r>
          </a:p>
          <a:p>
            <a:r>
              <a:rPr lang="en-US" dirty="0"/>
              <a:t>Basic Outline of the approach:-</a:t>
            </a:r>
          </a:p>
          <a:p>
            <a:pPr marL="514350" indent="-514350">
              <a:buFont typeface="+mj-lt"/>
              <a:buAutoNum type="arabicPeriod"/>
            </a:pPr>
            <a:r>
              <a:rPr lang="en-US" dirty="0"/>
              <a:t>Sort the jobs in descending order of profit. </a:t>
            </a:r>
          </a:p>
          <a:p>
            <a:pPr marL="514350" indent="-514350">
              <a:buFont typeface="+mj-lt"/>
              <a:buAutoNum type="arabicPeriod"/>
            </a:pPr>
            <a:r>
              <a:rPr lang="en-US" dirty="0"/>
              <a:t>If the maximum deadline is x, make an array of size x .Each array index is set to -1 initially as no jobs have been performed yet.</a:t>
            </a:r>
          </a:p>
          <a:p>
            <a:pPr marL="514350" indent="-514350">
              <a:buFont typeface="+mj-lt"/>
              <a:buAutoNum type="arabicPeriod"/>
            </a:pPr>
            <a:r>
              <a:rPr lang="en-US" dirty="0"/>
              <a:t>For every job check if it can be performed on its last day.</a:t>
            </a:r>
          </a:p>
          <a:p>
            <a:pPr marL="514350" indent="-514350">
              <a:buFont typeface="+mj-lt"/>
              <a:buAutoNum type="arabicPeriod"/>
            </a:pPr>
            <a:r>
              <a:rPr lang="en-US" dirty="0"/>
              <a:t>If possible mark that index with the job id and add the profit to our answer. </a:t>
            </a:r>
          </a:p>
          <a:p>
            <a:pPr marL="514350" indent="-514350">
              <a:buFont typeface="+mj-lt"/>
              <a:buAutoNum type="arabicPeriod"/>
            </a:pPr>
            <a:r>
              <a:rPr lang="en-US" dirty="0"/>
              <a:t>If not possible, loop through the previous indexes until an empty slot is found.</a:t>
            </a:r>
          </a:p>
          <a:p>
            <a:endParaRPr lang="en-US" dirty="0"/>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5</a:t>
            </a:fld>
            <a:endParaRPr lang="en-US"/>
          </a:p>
        </p:txBody>
      </p:sp>
    </p:spTree>
    <p:extLst>
      <p:ext uri="{BB962C8B-B14F-4D97-AF65-F5344CB8AC3E}">
        <p14:creationId xmlns:p14="http://schemas.microsoft.com/office/powerpoint/2010/main" val="1480252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Step 7</a:t>
            </a:r>
          </a:p>
        </p:txBody>
      </p:sp>
      <p:sp>
        <p:nvSpPr>
          <p:cNvPr id="275459" name="AutoShape 3"/>
          <p:cNvSpPr>
            <a:spLocks noChangeArrowheads="1"/>
          </p:cNvSpPr>
          <p:nvPr/>
        </p:nvSpPr>
        <p:spPr bwMode="auto">
          <a:xfrm>
            <a:off x="76073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5460" name="AutoShape 4"/>
          <p:cNvSpPr>
            <a:spLocks noChangeArrowheads="1"/>
          </p:cNvSpPr>
          <p:nvPr/>
        </p:nvSpPr>
        <p:spPr bwMode="auto">
          <a:xfrm>
            <a:off x="85121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5461" name="AutoShape 5"/>
          <p:cNvSpPr>
            <a:spLocks noChangeArrowheads="1"/>
          </p:cNvSpPr>
          <p:nvPr/>
        </p:nvSpPr>
        <p:spPr bwMode="auto">
          <a:xfrm>
            <a:off x="8994775" y="3186113"/>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5462" name="Text Box 6"/>
          <p:cNvSpPr txBox="1">
            <a:spLocks noChangeArrowheads="1"/>
          </p:cNvSpPr>
          <p:nvPr/>
        </p:nvSpPr>
        <p:spPr bwMode="auto">
          <a:xfrm>
            <a:off x="8605838" y="4887913"/>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5463" name="Text Box 7"/>
          <p:cNvSpPr txBox="1">
            <a:spLocks noChangeArrowheads="1"/>
          </p:cNvSpPr>
          <p:nvPr/>
        </p:nvSpPr>
        <p:spPr bwMode="auto">
          <a:xfrm>
            <a:off x="9064625" y="36718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S</a:t>
            </a:r>
          </a:p>
        </p:txBody>
      </p:sp>
      <p:sp>
        <p:nvSpPr>
          <p:cNvPr id="275464" name="Text Box 8"/>
          <p:cNvSpPr txBox="1">
            <a:spLocks noChangeArrowheads="1"/>
          </p:cNvSpPr>
          <p:nvPr/>
        </p:nvSpPr>
        <p:spPr bwMode="auto">
          <a:xfrm>
            <a:off x="7607300" y="4887913"/>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5465" name="AutoShape 9"/>
          <p:cNvSpPr>
            <a:spLocks noChangeArrowheads="1"/>
          </p:cNvSpPr>
          <p:nvPr/>
        </p:nvSpPr>
        <p:spPr bwMode="auto">
          <a:xfrm>
            <a:off x="5808663"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5466" name="AutoShape 10"/>
          <p:cNvSpPr>
            <a:spLocks noChangeArrowheads="1"/>
          </p:cNvSpPr>
          <p:nvPr/>
        </p:nvSpPr>
        <p:spPr bwMode="auto">
          <a:xfrm>
            <a:off x="67056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5467" name="Text Box 11"/>
          <p:cNvSpPr txBox="1">
            <a:spLocks noChangeArrowheads="1"/>
          </p:cNvSpPr>
          <p:nvPr/>
        </p:nvSpPr>
        <p:spPr bwMode="auto">
          <a:xfrm>
            <a:off x="5878513" y="4887913"/>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E</a:t>
            </a:r>
          </a:p>
        </p:txBody>
      </p:sp>
      <p:sp>
        <p:nvSpPr>
          <p:cNvPr id="275468" name="Text Box 12"/>
          <p:cNvSpPr txBox="1">
            <a:spLocks noChangeArrowheads="1"/>
          </p:cNvSpPr>
          <p:nvPr/>
        </p:nvSpPr>
        <p:spPr bwMode="auto">
          <a:xfrm>
            <a:off x="6757988" y="4887913"/>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FF"/>
                </a:solidFill>
              </a:rPr>
              <a:t>H</a:t>
            </a:r>
          </a:p>
        </p:txBody>
      </p:sp>
      <p:cxnSp>
        <p:nvCxnSpPr>
          <p:cNvPr id="275469" name="AutoShape 13"/>
          <p:cNvCxnSpPr>
            <a:cxnSpLocks noChangeShapeType="1"/>
            <a:stCxn id="275465" idx="0"/>
            <a:endCxn id="275471" idx="4"/>
          </p:cNvCxnSpPr>
          <p:nvPr/>
        </p:nvCxnSpPr>
        <p:spPr bwMode="auto">
          <a:xfrm flipV="1">
            <a:off x="6037264" y="3671888"/>
            <a:ext cx="439737"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70" name="AutoShape 14"/>
          <p:cNvCxnSpPr>
            <a:cxnSpLocks noChangeShapeType="1"/>
            <a:stCxn id="275466" idx="0"/>
            <a:endCxn id="275471" idx="4"/>
          </p:cNvCxnSpPr>
          <p:nvPr/>
        </p:nvCxnSpPr>
        <p:spPr bwMode="auto">
          <a:xfrm flipH="1" flipV="1">
            <a:off x="6477000" y="3671888"/>
            <a:ext cx="457200"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5471" name="AutoShape 15"/>
          <p:cNvSpPr>
            <a:spLocks noChangeArrowheads="1"/>
          </p:cNvSpPr>
          <p:nvPr/>
        </p:nvSpPr>
        <p:spPr bwMode="auto">
          <a:xfrm>
            <a:off x="6248400"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nvGrpSpPr>
          <p:cNvPr id="275472" name="Group 16"/>
          <p:cNvGrpSpPr>
            <a:grpSpLocks/>
          </p:cNvGrpSpPr>
          <p:nvPr/>
        </p:nvGrpSpPr>
        <p:grpSpPr bwMode="auto">
          <a:xfrm>
            <a:off x="2209801" y="3200401"/>
            <a:ext cx="3159126" cy="3228975"/>
            <a:chOff x="432" y="2016"/>
            <a:chExt cx="1990" cy="2034"/>
          </a:xfrm>
        </p:grpSpPr>
        <p:cxnSp>
          <p:nvCxnSpPr>
            <p:cNvPr id="275473" name="AutoShape 17"/>
            <p:cNvCxnSpPr>
              <a:cxnSpLocks noChangeShapeType="1"/>
            </p:cNvCxnSpPr>
            <p:nvPr/>
          </p:nvCxnSpPr>
          <p:spPr bwMode="auto">
            <a:xfrm flipV="1">
              <a:off x="57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74" name="AutoShape 18"/>
            <p:cNvCxnSpPr>
              <a:cxnSpLocks noChangeShapeType="1"/>
            </p:cNvCxnSpPr>
            <p:nvPr/>
          </p:nvCxnSpPr>
          <p:spPr bwMode="auto">
            <a:xfrm flipH="1" flipV="1">
              <a:off x="86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5475" name="AutoShape 19"/>
            <p:cNvSpPr>
              <a:spLocks noChangeArrowheads="1"/>
            </p:cNvSpPr>
            <p:nvPr/>
          </p:nvSpPr>
          <p:spPr bwMode="auto">
            <a:xfrm>
              <a:off x="2123"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5476" name="AutoShape 20"/>
            <p:cNvSpPr>
              <a:spLocks noChangeArrowheads="1"/>
            </p:cNvSpPr>
            <p:nvPr/>
          </p:nvSpPr>
          <p:spPr bwMode="auto">
            <a:xfrm>
              <a:off x="43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5477" name="AutoShape 21"/>
            <p:cNvSpPr>
              <a:spLocks noChangeArrowheads="1"/>
            </p:cNvSpPr>
            <p:nvPr/>
          </p:nvSpPr>
          <p:spPr bwMode="auto">
            <a:xfrm>
              <a:off x="157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5478" name="AutoShape 22"/>
            <p:cNvSpPr>
              <a:spLocks noChangeArrowheads="1"/>
            </p:cNvSpPr>
            <p:nvPr/>
          </p:nvSpPr>
          <p:spPr bwMode="auto">
            <a:xfrm>
              <a:off x="100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5479" name="Text Box 23"/>
            <p:cNvSpPr txBox="1">
              <a:spLocks noChangeArrowheads="1"/>
            </p:cNvSpPr>
            <p:nvPr/>
          </p:nvSpPr>
          <p:spPr bwMode="auto">
            <a:xfrm>
              <a:off x="468" y="3817"/>
              <a:ext cx="2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W</a:t>
              </a:r>
              <a:endParaRPr lang="en-US" b="1" dirty="0">
                <a:solidFill>
                  <a:srgbClr val="0000FF"/>
                </a:solidFill>
              </a:endParaRPr>
            </a:p>
          </p:txBody>
        </p:sp>
        <p:sp>
          <p:nvSpPr>
            <p:cNvPr id="275480" name="Text Box 24"/>
            <p:cNvSpPr txBox="1">
              <a:spLocks noChangeArrowheads="1"/>
            </p:cNvSpPr>
            <p:nvPr/>
          </p:nvSpPr>
          <p:spPr bwMode="auto">
            <a:xfrm>
              <a:off x="1053" y="3817"/>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75481" name="Text Box 25"/>
            <p:cNvSpPr txBox="1">
              <a:spLocks noChangeArrowheads="1"/>
            </p:cNvSpPr>
            <p:nvPr/>
          </p:nvSpPr>
          <p:spPr bwMode="auto">
            <a:xfrm>
              <a:off x="1628" y="3817"/>
              <a:ext cx="1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5482" name="Text Box 26"/>
            <p:cNvSpPr txBox="1">
              <a:spLocks noChangeArrowheads="1"/>
            </p:cNvSpPr>
            <p:nvPr/>
          </p:nvSpPr>
          <p:spPr bwMode="auto">
            <a:xfrm>
              <a:off x="2178" y="3817"/>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5483" name="AutoShape 27"/>
            <p:cNvSpPr>
              <a:spLocks noChangeArrowheads="1"/>
            </p:cNvSpPr>
            <p:nvPr/>
          </p:nvSpPr>
          <p:spPr bwMode="auto">
            <a:xfrm>
              <a:off x="714"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5484" name="AutoShape 28"/>
            <p:cNvCxnSpPr>
              <a:cxnSpLocks noChangeShapeType="1"/>
            </p:cNvCxnSpPr>
            <p:nvPr/>
          </p:nvCxnSpPr>
          <p:spPr bwMode="auto">
            <a:xfrm flipV="1">
              <a:off x="171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85" name="AutoShape 29"/>
            <p:cNvCxnSpPr>
              <a:cxnSpLocks noChangeShapeType="1"/>
            </p:cNvCxnSpPr>
            <p:nvPr/>
          </p:nvCxnSpPr>
          <p:spPr bwMode="auto">
            <a:xfrm flipH="1" flipV="1">
              <a:off x="200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5486" name="AutoShape 30"/>
            <p:cNvSpPr>
              <a:spLocks noChangeArrowheads="1"/>
            </p:cNvSpPr>
            <p:nvPr/>
          </p:nvSpPr>
          <p:spPr bwMode="auto">
            <a:xfrm>
              <a:off x="1860"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5487" name="AutoShape 31"/>
            <p:cNvCxnSpPr>
              <a:cxnSpLocks noChangeShapeType="1"/>
            </p:cNvCxnSpPr>
            <p:nvPr/>
          </p:nvCxnSpPr>
          <p:spPr bwMode="auto">
            <a:xfrm flipV="1">
              <a:off x="855" y="2304"/>
              <a:ext cx="582"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88" name="AutoShape 32"/>
            <p:cNvCxnSpPr>
              <a:cxnSpLocks noChangeShapeType="1"/>
            </p:cNvCxnSpPr>
            <p:nvPr/>
          </p:nvCxnSpPr>
          <p:spPr bwMode="auto">
            <a:xfrm flipH="1" flipV="1">
              <a:off x="1437" y="2304"/>
              <a:ext cx="567"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5489" name="AutoShape 33"/>
            <p:cNvSpPr>
              <a:spLocks noChangeArrowheads="1"/>
            </p:cNvSpPr>
            <p:nvPr/>
          </p:nvSpPr>
          <p:spPr bwMode="auto">
            <a:xfrm>
              <a:off x="1284" y="2016"/>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cxnSp>
        <p:nvCxnSpPr>
          <p:cNvPr id="275490" name="AutoShape 34"/>
          <p:cNvCxnSpPr>
            <a:cxnSpLocks noChangeShapeType="1"/>
            <a:stCxn id="275489" idx="0"/>
            <a:endCxn id="275495" idx="4"/>
          </p:cNvCxnSpPr>
          <p:nvPr/>
        </p:nvCxnSpPr>
        <p:spPr bwMode="auto">
          <a:xfrm flipV="1">
            <a:off x="3790951" y="2481263"/>
            <a:ext cx="14192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91" name="AutoShape 35"/>
          <p:cNvCxnSpPr>
            <a:cxnSpLocks noChangeShapeType="1"/>
            <a:stCxn id="275471" idx="0"/>
            <a:endCxn id="275495" idx="4"/>
          </p:cNvCxnSpPr>
          <p:nvPr/>
        </p:nvCxnSpPr>
        <p:spPr bwMode="auto">
          <a:xfrm flipH="1" flipV="1">
            <a:off x="5210176" y="2481263"/>
            <a:ext cx="12668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92" name="AutoShape 36"/>
          <p:cNvCxnSpPr>
            <a:cxnSpLocks noChangeShapeType="1"/>
            <a:stCxn id="275459" idx="0"/>
            <a:endCxn id="275494" idx="4"/>
          </p:cNvCxnSpPr>
          <p:nvPr/>
        </p:nvCxnSpPr>
        <p:spPr bwMode="auto">
          <a:xfrm flipV="1">
            <a:off x="7835901" y="3671888"/>
            <a:ext cx="447675"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93" name="AutoShape 37"/>
          <p:cNvCxnSpPr>
            <a:cxnSpLocks noChangeShapeType="1"/>
            <a:stCxn id="275460" idx="0"/>
            <a:endCxn id="275494" idx="4"/>
          </p:cNvCxnSpPr>
          <p:nvPr/>
        </p:nvCxnSpPr>
        <p:spPr bwMode="auto">
          <a:xfrm flipH="1" flipV="1">
            <a:off x="8283575" y="3671888"/>
            <a:ext cx="457200"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5494" name="AutoShape 38"/>
          <p:cNvSpPr>
            <a:spLocks noChangeArrowheads="1"/>
          </p:cNvSpPr>
          <p:nvPr/>
        </p:nvSpPr>
        <p:spPr bwMode="auto">
          <a:xfrm>
            <a:off x="8054975"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6</a:t>
            </a:r>
          </a:p>
        </p:txBody>
      </p:sp>
      <p:sp>
        <p:nvSpPr>
          <p:cNvPr id="275495" name="AutoShape 39"/>
          <p:cNvSpPr>
            <a:spLocks noChangeArrowheads="1"/>
          </p:cNvSpPr>
          <p:nvPr/>
        </p:nvSpPr>
        <p:spPr bwMode="auto">
          <a:xfrm>
            <a:off x="4981575" y="20097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8</a:t>
            </a:r>
          </a:p>
        </p:txBody>
      </p:sp>
      <p:cxnSp>
        <p:nvCxnSpPr>
          <p:cNvPr id="275496" name="AutoShape 40"/>
          <p:cNvCxnSpPr>
            <a:cxnSpLocks noChangeShapeType="1"/>
            <a:stCxn id="275494" idx="0"/>
            <a:endCxn id="275498" idx="4"/>
          </p:cNvCxnSpPr>
          <p:nvPr/>
        </p:nvCxnSpPr>
        <p:spPr bwMode="auto">
          <a:xfrm flipV="1">
            <a:off x="8283576" y="2514601"/>
            <a:ext cx="447675"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497" name="AutoShape 41"/>
          <p:cNvCxnSpPr>
            <a:cxnSpLocks noChangeShapeType="1"/>
            <a:stCxn id="275461" idx="0"/>
            <a:endCxn id="275498" idx="4"/>
          </p:cNvCxnSpPr>
          <p:nvPr/>
        </p:nvCxnSpPr>
        <p:spPr bwMode="auto">
          <a:xfrm flipH="1" flipV="1">
            <a:off x="8731251" y="2514601"/>
            <a:ext cx="492125" cy="657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5498" name="AutoShape 42"/>
          <p:cNvSpPr>
            <a:spLocks noChangeArrowheads="1"/>
          </p:cNvSpPr>
          <p:nvPr/>
        </p:nvSpPr>
        <p:spPr bwMode="auto">
          <a:xfrm>
            <a:off x="8502650" y="2043113"/>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11</a:t>
            </a:r>
          </a:p>
        </p:txBody>
      </p:sp>
    </p:spTree>
    <p:extLst>
      <p:ext uri="{BB962C8B-B14F-4D97-AF65-F5344CB8AC3E}">
        <p14:creationId xmlns:p14="http://schemas.microsoft.com/office/powerpoint/2010/main" val="11541707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Step 8</a:t>
            </a:r>
          </a:p>
        </p:txBody>
      </p:sp>
      <p:sp>
        <p:nvSpPr>
          <p:cNvPr id="276483" name="AutoShape 3"/>
          <p:cNvSpPr>
            <a:spLocks noChangeArrowheads="1"/>
          </p:cNvSpPr>
          <p:nvPr/>
        </p:nvSpPr>
        <p:spPr bwMode="auto">
          <a:xfrm>
            <a:off x="76073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6484" name="AutoShape 4"/>
          <p:cNvSpPr>
            <a:spLocks noChangeArrowheads="1"/>
          </p:cNvSpPr>
          <p:nvPr/>
        </p:nvSpPr>
        <p:spPr bwMode="auto">
          <a:xfrm>
            <a:off x="85121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6485" name="AutoShape 5"/>
          <p:cNvSpPr>
            <a:spLocks noChangeArrowheads="1"/>
          </p:cNvSpPr>
          <p:nvPr/>
        </p:nvSpPr>
        <p:spPr bwMode="auto">
          <a:xfrm>
            <a:off x="8994775" y="3186113"/>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6486" name="Text Box 6"/>
          <p:cNvSpPr txBox="1">
            <a:spLocks noChangeArrowheads="1"/>
          </p:cNvSpPr>
          <p:nvPr/>
        </p:nvSpPr>
        <p:spPr bwMode="auto">
          <a:xfrm>
            <a:off x="8605838" y="4887913"/>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6487" name="Text Box 7"/>
          <p:cNvSpPr txBox="1">
            <a:spLocks noChangeArrowheads="1"/>
          </p:cNvSpPr>
          <p:nvPr/>
        </p:nvSpPr>
        <p:spPr bwMode="auto">
          <a:xfrm>
            <a:off x="9064625" y="36718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6488" name="Text Box 8"/>
          <p:cNvSpPr txBox="1">
            <a:spLocks noChangeArrowheads="1"/>
          </p:cNvSpPr>
          <p:nvPr/>
        </p:nvSpPr>
        <p:spPr bwMode="auto">
          <a:xfrm>
            <a:off x="7607300" y="4887913"/>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6489" name="AutoShape 9"/>
          <p:cNvSpPr>
            <a:spLocks noChangeArrowheads="1"/>
          </p:cNvSpPr>
          <p:nvPr/>
        </p:nvSpPr>
        <p:spPr bwMode="auto">
          <a:xfrm>
            <a:off x="5808663"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6490" name="AutoShape 10"/>
          <p:cNvSpPr>
            <a:spLocks noChangeArrowheads="1"/>
          </p:cNvSpPr>
          <p:nvPr/>
        </p:nvSpPr>
        <p:spPr bwMode="auto">
          <a:xfrm>
            <a:off x="67056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6491" name="Text Box 11"/>
          <p:cNvSpPr txBox="1">
            <a:spLocks noChangeArrowheads="1"/>
          </p:cNvSpPr>
          <p:nvPr/>
        </p:nvSpPr>
        <p:spPr bwMode="auto">
          <a:xfrm>
            <a:off x="5878513" y="4887913"/>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E</a:t>
            </a:r>
          </a:p>
        </p:txBody>
      </p:sp>
      <p:sp>
        <p:nvSpPr>
          <p:cNvPr id="276492" name="Text Box 12"/>
          <p:cNvSpPr txBox="1">
            <a:spLocks noChangeArrowheads="1"/>
          </p:cNvSpPr>
          <p:nvPr/>
        </p:nvSpPr>
        <p:spPr bwMode="auto">
          <a:xfrm>
            <a:off x="6757988" y="4887913"/>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cxnSp>
        <p:nvCxnSpPr>
          <p:cNvPr id="276493" name="AutoShape 13"/>
          <p:cNvCxnSpPr>
            <a:cxnSpLocks noChangeShapeType="1"/>
            <a:stCxn id="276489" idx="0"/>
            <a:endCxn id="276495" idx="4"/>
          </p:cNvCxnSpPr>
          <p:nvPr/>
        </p:nvCxnSpPr>
        <p:spPr bwMode="auto">
          <a:xfrm flipV="1">
            <a:off x="6037264" y="3671888"/>
            <a:ext cx="439737"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4" name="AutoShape 14"/>
          <p:cNvCxnSpPr>
            <a:cxnSpLocks noChangeShapeType="1"/>
            <a:stCxn id="276490" idx="0"/>
            <a:endCxn id="276495" idx="4"/>
          </p:cNvCxnSpPr>
          <p:nvPr/>
        </p:nvCxnSpPr>
        <p:spPr bwMode="auto">
          <a:xfrm flipH="1" flipV="1">
            <a:off x="6477000" y="3671888"/>
            <a:ext cx="457200"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495" name="AutoShape 15"/>
          <p:cNvSpPr>
            <a:spLocks noChangeArrowheads="1"/>
          </p:cNvSpPr>
          <p:nvPr/>
        </p:nvSpPr>
        <p:spPr bwMode="auto">
          <a:xfrm>
            <a:off x="6248400"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nvGrpSpPr>
          <p:cNvPr id="276496" name="Group 16"/>
          <p:cNvGrpSpPr>
            <a:grpSpLocks/>
          </p:cNvGrpSpPr>
          <p:nvPr/>
        </p:nvGrpSpPr>
        <p:grpSpPr bwMode="auto">
          <a:xfrm>
            <a:off x="2209801" y="3200401"/>
            <a:ext cx="3159126" cy="3228975"/>
            <a:chOff x="432" y="2016"/>
            <a:chExt cx="1990" cy="2034"/>
          </a:xfrm>
        </p:grpSpPr>
        <p:cxnSp>
          <p:nvCxnSpPr>
            <p:cNvPr id="276497" name="AutoShape 17"/>
            <p:cNvCxnSpPr>
              <a:cxnSpLocks noChangeShapeType="1"/>
            </p:cNvCxnSpPr>
            <p:nvPr/>
          </p:nvCxnSpPr>
          <p:spPr bwMode="auto">
            <a:xfrm flipV="1">
              <a:off x="57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8" name="AutoShape 18"/>
            <p:cNvCxnSpPr>
              <a:cxnSpLocks noChangeShapeType="1"/>
            </p:cNvCxnSpPr>
            <p:nvPr/>
          </p:nvCxnSpPr>
          <p:spPr bwMode="auto">
            <a:xfrm flipH="1" flipV="1">
              <a:off x="86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499" name="AutoShape 19"/>
            <p:cNvSpPr>
              <a:spLocks noChangeArrowheads="1"/>
            </p:cNvSpPr>
            <p:nvPr/>
          </p:nvSpPr>
          <p:spPr bwMode="auto">
            <a:xfrm>
              <a:off x="2123"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6500" name="AutoShape 20"/>
            <p:cNvSpPr>
              <a:spLocks noChangeArrowheads="1"/>
            </p:cNvSpPr>
            <p:nvPr/>
          </p:nvSpPr>
          <p:spPr bwMode="auto">
            <a:xfrm>
              <a:off x="43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6501" name="AutoShape 21"/>
            <p:cNvSpPr>
              <a:spLocks noChangeArrowheads="1"/>
            </p:cNvSpPr>
            <p:nvPr/>
          </p:nvSpPr>
          <p:spPr bwMode="auto">
            <a:xfrm>
              <a:off x="157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6502" name="AutoShape 22"/>
            <p:cNvSpPr>
              <a:spLocks noChangeArrowheads="1"/>
            </p:cNvSpPr>
            <p:nvPr/>
          </p:nvSpPr>
          <p:spPr bwMode="auto">
            <a:xfrm>
              <a:off x="100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6503" name="Text Box 23"/>
            <p:cNvSpPr txBox="1">
              <a:spLocks noChangeArrowheads="1"/>
            </p:cNvSpPr>
            <p:nvPr/>
          </p:nvSpPr>
          <p:spPr bwMode="auto">
            <a:xfrm>
              <a:off x="468" y="3817"/>
              <a:ext cx="2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W</a:t>
              </a:r>
            </a:p>
          </p:txBody>
        </p:sp>
        <p:sp>
          <p:nvSpPr>
            <p:cNvPr id="276504" name="Text Box 24"/>
            <p:cNvSpPr txBox="1">
              <a:spLocks noChangeArrowheads="1"/>
            </p:cNvSpPr>
            <p:nvPr/>
          </p:nvSpPr>
          <p:spPr bwMode="auto">
            <a:xfrm>
              <a:off x="1053" y="3817"/>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a:solidFill>
                    <a:srgbClr val="0000FF"/>
                  </a:solidFill>
                </a:rPr>
                <a:t>G</a:t>
              </a:r>
            </a:p>
          </p:txBody>
        </p:sp>
        <p:sp>
          <p:nvSpPr>
            <p:cNvPr id="276505" name="Text Box 25"/>
            <p:cNvSpPr txBox="1">
              <a:spLocks noChangeArrowheads="1"/>
            </p:cNvSpPr>
            <p:nvPr/>
          </p:nvSpPr>
          <p:spPr bwMode="auto">
            <a:xfrm>
              <a:off x="1628" y="3817"/>
              <a:ext cx="1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6506" name="Text Box 26"/>
            <p:cNvSpPr txBox="1">
              <a:spLocks noChangeArrowheads="1"/>
            </p:cNvSpPr>
            <p:nvPr/>
          </p:nvSpPr>
          <p:spPr bwMode="auto">
            <a:xfrm>
              <a:off x="2178" y="3817"/>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6507" name="AutoShape 27"/>
            <p:cNvSpPr>
              <a:spLocks noChangeArrowheads="1"/>
            </p:cNvSpPr>
            <p:nvPr/>
          </p:nvSpPr>
          <p:spPr bwMode="auto">
            <a:xfrm>
              <a:off x="714"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6508" name="AutoShape 28"/>
            <p:cNvCxnSpPr>
              <a:cxnSpLocks noChangeShapeType="1"/>
            </p:cNvCxnSpPr>
            <p:nvPr/>
          </p:nvCxnSpPr>
          <p:spPr bwMode="auto">
            <a:xfrm flipV="1">
              <a:off x="171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09" name="AutoShape 29"/>
            <p:cNvCxnSpPr>
              <a:cxnSpLocks noChangeShapeType="1"/>
            </p:cNvCxnSpPr>
            <p:nvPr/>
          </p:nvCxnSpPr>
          <p:spPr bwMode="auto">
            <a:xfrm flipH="1" flipV="1">
              <a:off x="200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10" name="AutoShape 30"/>
            <p:cNvSpPr>
              <a:spLocks noChangeArrowheads="1"/>
            </p:cNvSpPr>
            <p:nvPr/>
          </p:nvSpPr>
          <p:spPr bwMode="auto">
            <a:xfrm>
              <a:off x="1860"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6511" name="AutoShape 31"/>
            <p:cNvCxnSpPr>
              <a:cxnSpLocks noChangeShapeType="1"/>
            </p:cNvCxnSpPr>
            <p:nvPr/>
          </p:nvCxnSpPr>
          <p:spPr bwMode="auto">
            <a:xfrm flipV="1">
              <a:off x="855" y="2304"/>
              <a:ext cx="582"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2" name="AutoShape 32"/>
            <p:cNvCxnSpPr>
              <a:cxnSpLocks noChangeShapeType="1"/>
            </p:cNvCxnSpPr>
            <p:nvPr/>
          </p:nvCxnSpPr>
          <p:spPr bwMode="auto">
            <a:xfrm flipH="1" flipV="1">
              <a:off x="1437" y="2304"/>
              <a:ext cx="567"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13" name="AutoShape 33"/>
            <p:cNvSpPr>
              <a:spLocks noChangeArrowheads="1"/>
            </p:cNvSpPr>
            <p:nvPr/>
          </p:nvSpPr>
          <p:spPr bwMode="auto">
            <a:xfrm>
              <a:off x="1284" y="2016"/>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cxnSp>
        <p:nvCxnSpPr>
          <p:cNvPr id="276514" name="AutoShape 34"/>
          <p:cNvCxnSpPr>
            <a:cxnSpLocks noChangeShapeType="1"/>
            <a:stCxn id="276513" idx="0"/>
            <a:endCxn id="276519" idx="4"/>
          </p:cNvCxnSpPr>
          <p:nvPr/>
        </p:nvCxnSpPr>
        <p:spPr bwMode="auto">
          <a:xfrm flipV="1">
            <a:off x="3790951" y="2481263"/>
            <a:ext cx="14192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5" name="AutoShape 35"/>
          <p:cNvCxnSpPr>
            <a:cxnSpLocks noChangeShapeType="1"/>
            <a:stCxn id="276495" idx="0"/>
            <a:endCxn id="276519" idx="4"/>
          </p:cNvCxnSpPr>
          <p:nvPr/>
        </p:nvCxnSpPr>
        <p:spPr bwMode="auto">
          <a:xfrm flipH="1" flipV="1">
            <a:off x="5210176" y="2481263"/>
            <a:ext cx="12668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6" name="AutoShape 36"/>
          <p:cNvCxnSpPr>
            <a:cxnSpLocks noChangeShapeType="1"/>
            <a:stCxn id="276483" idx="0"/>
            <a:endCxn id="276518" idx="4"/>
          </p:cNvCxnSpPr>
          <p:nvPr/>
        </p:nvCxnSpPr>
        <p:spPr bwMode="auto">
          <a:xfrm flipV="1">
            <a:off x="7835901" y="3671888"/>
            <a:ext cx="447675"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17" name="AutoShape 37"/>
          <p:cNvCxnSpPr>
            <a:cxnSpLocks noChangeShapeType="1"/>
            <a:stCxn id="276484" idx="0"/>
            <a:endCxn id="276518" idx="4"/>
          </p:cNvCxnSpPr>
          <p:nvPr/>
        </p:nvCxnSpPr>
        <p:spPr bwMode="auto">
          <a:xfrm flipH="1" flipV="1">
            <a:off x="8283575" y="3671888"/>
            <a:ext cx="457200"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18" name="AutoShape 38"/>
          <p:cNvSpPr>
            <a:spLocks noChangeArrowheads="1"/>
          </p:cNvSpPr>
          <p:nvPr/>
        </p:nvSpPr>
        <p:spPr bwMode="auto">
          <a:xfrm>
            <a:off x="8054975"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6</a:t>
            </a:r>
          </a:p>
        </p:txBody>
      </p:sp>
      <p:sp>
        <p:nvSpPr>
          <p:cNvPr id="276519" name="AutoShape 39"/>
          <p:cNvSpPr>
            <a:spLocks noChangeArrowheads="1"/>
          </p:cNvSpPr>
          <p:nvPr/>
        </p:nvSpPr>
        <p:spPr bwMode="auto">
          <a:xfrm>
            <a:off x="4981575" y="20097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8</a:t>
            </a:r>
          </a:p>
        </p:txBody>
      </p:sp>
      <p:cxnSp>
        <p:nvCxnSpPr>
          <p:cNvPr id="276520" name="AutoShape 40"/>
          <p:cNvCxnSpPr>
            <a:cxnSpLocks noChangeShapeType="1"/>
            <a:stCxn id="276518" idx="0"/>
            <a:endCxn id="276522" idx="4"/>
          </p:cNvCxnSpPr>
          <p:nvPr/>
        </p:nvCxnSpPr>
        <p:spPr bwMode="auto">
          <a:xfrm flipV="1">
            <a:off x="8283576" y="2514601"/>
            <a:ext cx="447675"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1" name="AutoShape 41"/>
          <p:cNvCxnSpPr>
            <a:cxnSpLocks noChangeShapeType="1"/>
            <a:stCxn id="276485" idx="0"/>
            <a:endCxn id="276522" idx="4"/>
          </p:cNvCxnSpPr>
          <p:nvPr/>
        </p:nvCxnSpPr>
        <p:spPr bwMode="auto">
          <a:xfrm flipH="1" flipV="1">
            <a:off x="8731251" y="2514601"/>
            <a:ext cx="492125" cy="657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22" name="AutoShape 42"/>
          <p:cNvSpPr>
            <a:spLocks noChangeArrowheads="1"/>
          </p:cNvSpPr>
          <p:nvPr/>
        </p:nvSpPr>
        <p:spPr bwMode="auto">
          <a:xfrm>
            <a:off x="8502650" y="2043113"/>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11</a:t>
            </a:r>
          </a:p>
        </p:txBody>
      </p:sp>
      <p:sp>
        <p:nvSpPr>
          <p:cNvPr id="276523" name="AutoShape 43"/>
          <p:cNvSpPr>
            <a:spLocks noChangeArrowheads="1"/>
          </p:cNvSpPr>
          <p:nvPr/>
        </p:nvSpPr>
        <p:spPr bwMode="auto">
          <a:xfrm>
            <a:off x="6757988" y="8382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19</a:t>
            </a:r>
          </a:p>
        </p:txBody>
      </p:sp>
      <p:cxnSp>
        <p:nvCxnSpPr>
          <p:cNvPr id="276524" name="AutoShape 44"/>
          <p:cNvCxnSpPr>
            <a:cxnSpLocks noChangeShapeType="1"/>
            <a:stCxn id="276519" idx="0"/>
            <a:endCxn id="276523" idx="4"/>
          </p:cNvCxnSpPr>
          <p:nvPr/>
        </p:nvCxnSpPr>
        <p:spPr bwMode="auto">
          <a:xfrm flipV="1">
            <a:off x="5210176" y="1309688"/>
            <a:ext cx="1776413"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25" name="AutoShape 45"/>
          <p:cNvCxnSpPr>
            <a:cxnSpLocks noChangeShapeType="1"/>
            <a:stCxn id="276522" idx="0"/>
            <a:endCxn id="276523" idx="4"/>
          </p:cNvCxnSpPr>
          <p:nvPr/>
        </p:nvCxnSpPr>
        <p:spPr bwMode="auto">
          <a:xfrm flipH="1" flipV="1">
            <a:off x="6986588" y="1309689"/>
            <a:ext cx="1744662" cy="719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5444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Label edges</a:t>
            </a:r>
          </a:p>
        </p:txBody>
      </p:sp>
      <p:sp>
        <p:nvSpPr>
          <p:cNvPr id="277507" name="AutoShape 3"/>
          <p:cNvSpPr>
            <a:spLocks noChangeArrowheads="1"/>
          </p:cNvSpPr>
          <p:nvPr/>
        </p:nvSpPr>
        <p:spPr bwMode="auto">
          <a:xfrm>
            <a:off x="76073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3</a:t>
            </a:r>
          </a:p>
        </p:txBody>
      </p:sp>
      <p:sp>
        <p:nvSpPr>
          <p:cNvPr id="277508" name="AutoShape 4"/>
          <p:cNvSpPr>
            <a:spLocks noChangeArrowheads="1"/>
          </p:cNvSpPr>
          <p:nvPr/>
        </p:nvSpPr>
        <p:spPr bwMode="auto">
          <a:xfrm>
            <a:off x="8512175"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3</a:t>
            </a:r>
          </a:p>
        </p:txBody>
      </p:sp>
      <p:sp>
        <p:nvSpPr>
          <p:cNvPr id="277509" name="AutoShape 5"/>
          <p:cNvSpPr>
            <a:spLocks noChangeArrowheads="1"/>
          </p:cNvSpPr>
          <p:nvPr/>
        </p:nvSpPr>
        <p:spPr bwMode="auto">
          <a:xfrm>
            <a:off x="8994775" y="3186113"/>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5</a:t>
            </a:r>
          </a:p>
        </p:txBody>
      </p:sp>
      <p:sp>
        <p:nvSpPr>
          <p:cNvPr id="277510" name="Text Box 6"/>
          <p:cNvSpPr txBox="1">
            <a:spLocks noChangeArrowheads="1"/>
          </p:cNvSpPr>
          <p:nvPr/>
        </p:nvSpPr>
        <p:spPr bwMode="auto">
          <a:xfrm>
            <a:off x="8605838" y="4887913"/>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R</a:t>
            </a:r>
            <a:endParaRPr lang="en-US" b="1" dirty="0">
              <a:solidFill>
                <a:srgbClr val="0000FF"/>
              </a:solidFill>
            </a:endParaRPr>
          </a:p>
        </p:txBody>
      </p:sp>
      <p:sp>
        <p:nvSpPr>
          <p:cNvPr id="277511" name="Text Box 7"/>
          <p:cNvSpPr txBox="1">
            <a:spLocks noChangeArrowheads="1"/>
          </p:cNvSpPr>
          <p:nvPr/>
        </p:nvSpPr>
        <p:spPr bwMode="auto">
          <a:xfrm>
            <a:off x="9064625" y="367188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S</a:t>
            </a:r>
          </a:p>
        </p:txBody>
      </p:sp>
      <p:sp>
        <p:nvSpPr>
          <p:cNvPr id="277512" name="Text Box 8"/>
          <p:cNvSpPr txBox="1">
            <a:spLocks noChangeArrowheads="1"/>
          </p:cNvSpPr>
          <p:nvPr/>
        </p:nvSpPr>
        <p:spPr bwMode="auto">
          <a:xfrm>
            <a:off x="7607300" y="4887913"/>
            <a:ext cx="282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L</a:t>
            </a:r>
            <a:endParaRPr lang="en-US" b="1" dirty="0">
              <a:solidFill>
                <a:srgbClr val="0000FF"/>
              </a:solidFill>
            </a:endParaRPr>
          </a:p>
        </p:txBody>
      </p:sp>
      <p:sp>
        <p:nvSpPr>
          <p:cNvPr id="277513" name="AutoShape 9"/>
          <p:cNvSpPr>
            <a:spLocks noChangeArrowheads="1"/>
          </p:cNvSpPr>
          <p:nvPr/>
        </p:nvSpPr>
        <p:spPr bwMode="auto">
          <a:xfrm>
            <a:off x="5808663"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7514" name="AutoShape 10"/>
          <p:cNvSpPr>
            <a:spLocks noChangeArrowheads="1"/>
          </p:cNvSpPr>
          <p:nvPr/>
        </p:nvSpPr>
        <p:spPr bwMode="auto">
          <a:xfrm>
            <a:off x="6705600" y="4371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sp>
        <p:nvSpPr>
          <p:cNvPr id="277515" name="Text Box 11"/>
          <p:cNvSpPr txBox="1">
            <a:spLocks noChangeArrowheads="1"/>
          </p:cNvSpPr>
          <p:nvPr/>
        </p:nvSpPr>
        <p:spPr bwMode="auto">
          <a:xfrm>
            <a:off x="5878513" y="4887913"/>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E</a:t>
            </a:r>
          </a:p>
        </p:txBody>
      </p:sp>
      <p:sp>
        <p:nvSpPr>
          <p:cNvPr id="277516" name="Text Box 12"/>
          <p:cNvSpPr txBox="1">
            <a:spLocks noChangeArrowheads="1"/>
          </p:cNvSpPr>
          <p:nvPr/>
        </p:nvSpPr>
        <p:spPr bwMode="auto">
          <a:xfrm>
            <a:off x="6757988" y="4887913"/>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H</a:t>
            </a:r>
          </a:p>
        </p:txBody>
      </p:sp>
      <p:cxnSp>
        <p:nvCxnSpPr>
          <p:cNvPr id="277517" name="AutoShape 13"/>
          <p:cNvCxnSpPr>
            <a:cxnSpLocks noChangeShapeType="1"/>
            <a:stCxn id="277513" idx="0"/>
            <a:endCxn id="277519" idx="4"/>
          </p:cNvCxnSpPr>
          <p:nvPr/>
        </p:nvCxnSpPr>
        <p:spPr bwMode="auto">
          <a:xfrm flipV="1">
            <a:off x="6037264" y="3671888"/>
            <a:ext cx="439737"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18" name="AutoShape 14"/>
          <p:cNvCxnSpPr>
            <a:cxnSpLocks noChangeShapeType="1"/>
            <a:stCxn id="277514" idx="0"/>
            <a:endCxn id="277519" idx="4"/>
          </p:cNvCxnSpPr>
          <p:nvPr/>
        </p:nvCxnSpPr>
        <p:spPr bwMode="auto">
          <a:xfrm flipH="1" flipV="1">
            <a:off x="6477000" y="3671888"/>
            <a:ext cx="457200"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19" name="AutoShape 15"/>
          <p:cNvSpPr>
            <a:spLocks noChangeArrowheads="1"/>
          </p:cNvSpPr>
          <p:nvPr/>
        </p:nvSpPr>
        <p:spPr bwMode="auto">
          <a:xfrm>
            <a:off x="6248400"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nvGrpSpPr>
          <p:cNvPr id="277520" name="Group 16"/>
          <p:cNvGrpSpPr>
            <a:grpSpLocks/>
          </p:cNvGrpSpPr>
          <p:nvPr/>
        </p:nvGrpSpPr>
        <p:grpSpPr bwMode="auto">
          <a:xfrm>
            <a:off x="2209801" y="3200401"/>
            <a:ext cx="3159126" cy="3228975"/>
            <a:chOff x="432" y="2016"/>
            <a:chExt cx="1990" cy="2034"/>
          </a:xfrm>
        </p:grpSpPr>
        <p:cxnSp>
          <p:nvCxnSpPr>
            <p:cNvPr id="277521" name="AutoShape 17"/>
            <p:cNvCxnSpPr>
              <a:cxnSpLocks noChangeShapeType="1"/>
            </p:cNvCxnSpPr>
            <p:nvPr/>
          </p:nvCxnSpPr>
          <p:spPr bwMode="auto">
            <a:xfrm flipV="1">
              <a:off x="57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22" name="AutoShape 18"/>
            <p:cNvCxnSpPr>
              <a:cxnSpLocks noChangeShapeType="1"/>
            </p:cNvCxnSpPr>
            <p:nvPr/>
          </p:nvCxnSpPr>
          <p:spPr bwMode="auto">
            <a:xfrm flipH="1" flipV="1">
              <a:off x="86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23" name="AutoShape 19"/>
            <p:cNvSpPr>
              <a:spLocks noChangeArrowheads="1"/>
            </p:cNvSpPr>
            <p:nvPr/>
          </p:nvSpPr>
          <p:spPr bwMode="auto">
            <a:xfrm>
              <a:off x="2123"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7524" name="AutoShape 20"/>
            <p:cNvSpPr>
              <a:spLocks noChangeArrowheads="1"/>
            </p:cNvSpPr>
            <p:nvPr/>
          </p:nvSpPr>
          <p:spPr bwMode="auto">
            <a:xfrm>
              <a:off x="43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7525" name="AutoShape 21"/>
            <p:cNvSpPr>
              <a:spLocks noChangeArrowheads="1"/>
            </p:cNvSpPr>
            <p:nvPr/>
          </p:nvSpPr>
          <p:spPr bwMode="auto">
            <a:xfrm>
              <a:off x="157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1</a:t>
              </a:r>
            </a:p>
          </p:txBody>
        </p:sp>
        <p:sp>
          <p:nvSpPr>
            <p:cNvPr id="277526" name="AutoShape 22"/>
            <p:cNvSpPr>
              <a:spLocks noChangeArrowheads="1"/>
            </p:cNvSpPr>
            <p:nvPr/>
          </p:nvSpPr>
          <p:spPr bwMode="auto">
            <a:xfrm>
              <a:off x="1002" y="350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a:t>
              </a:r>
            </a:p>
          </p:txBody>
        </p:sp>
        <p:sp>
          <p:nvSpPr>
            <p:cNvPr id="277527" name="Text Box 23"/>
            <p:cNvSpPr txBox="1">
              <a:spLocks noChangeArrowheads="1"/>
            </p:cNvSpPr>
            <p:nvPr/>
          </p:nvSpPr>
          <p:spPr bwMode="auto">
            <a:xfrm>
              <a:off x="490" y="3817"/>
              <a:ext cx="2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A</a:t>
              </a:r>
            </a:p>
          </p:txBody>
        </p:sp>
        <p:sp>
          <p:nvSpPr>
            <p:cNvPr id="277528" name="Text Box 24"/>
            <p:cNvSpPr txBox="1">
              <a:spLocks noChangeArrowheads="1"/>
            </p:cNvSpPr>
            <p:nvPr/>
          </p:nvSpPr>
          <p:spPr bwMode="auto">
            <a:xfrm>
              <a:off x="1053" y="3817"/>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G</a:t>
              </a:r>
            </a:p>
          </p:txBody>
        </p:sp>
        <p:sp>
          <p:nvSpPr>
            <p:cNvPr id="277529" name="Text Box 25"/>
            <p:cNvSpPr txBox="1">
              <a:spLocks noChangeArrowheads="1"/>
            </p:cNvSpPr>
            <p:nvPr/>
          </p:nvSpPr>
          <p:spPr bwMode="auto">
            <a:xfrm>
              <a:off x="1628" y="3817"/>
              <a:ext cx="1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dirty="0" smtClean="0">
                  <a:solidFill>
                    <a:srgbClr val="0000FF"/>
                  </a:solidFill>
                </a:rPr>
                <a:t>T</a:t>
              </a:r>
              <a:endParaRPr lang="en-US" b="1" dirty="0">
                <a:solidFill>
                  <a:srgbClr val="0000FF"/>
                </a:solidFill>
              </a:endParaRPr>
            </a:p>
          </p:txBody>
        </p:sp>
        <p:sp>
          <p:nvSpPr>
            <p:cNvPr id="277530" name="Text Box 26"/>
            <p:cNvSpPr txBox="1">
              <a:spLocks noChangeArrowheads="1"/>
            </p:cNvSpPr>
            <p:nvPr/>
          </p:nvSpPr>
          <p:spPr bwMode="auto">
            <a:xfrm>
              <a:off x="2178" y="3817"/>
              <a:ext cx="2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FF"/>
                  </a:solidFill>
                </a:rPr>
                <a:t>M</a:t>
              </a:r>
              <a:endParaRPr lang="en-US" b="1" dirty="0">
                <a:solidFill>
                  <a:srgbClr val="0000FF"/>
                </a:solidFill>
              </a:endParaRPr>
            </a:p>
          </p:txBody>
        </p:sp>
        <p:sp>
          <p:nvSpPr>
            <p:cNvPr id="277531" name="AutoShape 27"/>
            <p:cNvSpPr>
              <a:spLocks noChangeArrowheads="1"/>
            </p:cNvSpPr>
            <p:nvPr/>
          </p:nvSpPr>
          <p:spPr bwMode="auto">
            <a:xfrm>
              <a:off x="714"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7532" name="AutoShape 28"/>
            <p:cNvCxnSpPr>
              <a:cxnSpLocks noChangeShapeType="1"/>
            </p:cNvCxnSpPr>
            <p:nvPr/>
          </p:nvCxnSpPr>
          <p:spPr bwMode="auto">
            <a:xfrm flipV="1">
              <a:off x="1716" y="3042"/>
              <a:ext cx="288"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33" name="AutoShape 29"/>
            <p:cNvCxnSpPr>
              <a:cxnSpLocks noChangeShapeType="1"/>
            </p:cNvCxnSpPr>
            <p:nvPr/>
          </p:nvCxnSpPr>
          <p:spPr bwMode="auto">
            <a:xfrm flipH="1" flipV="1">
              <a:off x="2004" y="3042"/>
              <a:ext cx="282" cy="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34" name="AutoShape 30"/>
            <p:cNvSpPr>
              <a:spLocks noChangeArrowheads="1"/>
            </p:cNvSpPr>
            <p:nvPr/>
          </p:nvSpPr>
          <p:spPr bwMode="auto">
            <a:xfrm>
              <a:off x="1860" y="2754"/>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2</a:t>
              </a:r>
            </a:p>
          </p:txBody>
        </p:sp>
        <p:cxnSp>
          <p:nvCxnSpPr>
            <p:cNvPr id="277535" name="AutoShape 31"/>
            <p:cNvCxnSpPr>
              <a:cxnSpLocks noChangeShapeType="1"/>
            </p:cNvCxnSpPr>
            <p:nvPr/>
          </p:nvCxnSpPr>
          <p:spPr bwMode="auto">
            <a:xfrm flipV="1">
              <a:off x="855" y="2304"/>
              <a:ext cx="582"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36" name="AutoShape 32"/>
            <p:cNvCxnSpPr>
              <a:cxnSpLocks noChangeShapeType="1"/>
            </p:cNvCxnSpPr>
            <p:nvPr/>
          </p:nvCxnSpPr>
          <p:spPr bwMode="auto">
            <a:xfrm flipH="1" flipV="1">
              <a:off x="1437" y="2304"/>
              <a:ext cx="567" cy="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37" name="AutoShape 33"/>
            <p:cNvSpPr>
              <a:spLocks noChangeArrowheads="1"/>
            </p:cNvSpPr>
            <p:nvPr/>
          </p:nvSpPr>
          <p:spPr bwMode="auto">
            <a:xfrm>
              <a:off x="1284" y="2016"/>
              <a:ext cx="288" cy="288"/>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4</a:t>
              </a:r>
            </a:p>
          </p:txBody>
        </p:sp>
      </p:grpSp>
      <p:cxnSp>
        <p:nvCxnSpPr>
          <p:cNvPr id="277538" name="AutoShape 34"/>
          <p:cNvCxnSpPr>
            <a:cxnSpLocks noChangeShapeType="1"/>
            <a:stCxn id="277537" idx="0"/>
            <a:endCxn id="277543" idx="4"/>
          </p:cNvCxnSpPr>
          <p:nvPr/>
        </p:nvCxnSpPr>
        <p:spPr bwMode="auto">
          <a:xfrm flipV="1">
            <a:off x="3790951" y="2481263"/>
            <a:ext cx="14192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39" name="AutoShape 35"/>
          <p:cNvCxnSpPr>
            <a:cxnSpLocks noChangeShapeType="1"/>
            <a:stCxn id="277519" idx="0"/>
            <a:endCxn id="277543" idx="4"/>
          </p:cNvCxnSpPr>
          <p:nvPr/>
        </p:nvCxnSpPr>
        <p:spPr bwMode="auto">
          <a:xfrm flipH="1" flipV="1">
            <a:off x="5210176" y="2481263"/>
            <a:ext cx="1266825" cy="704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0" name="AutoShape 36"/>
          <p:cNvCxnSpPr>
            <a:cxnSpLocks noChangeShapeType="1"/>
            <a:stCxn id="277507" idx="0"/>
            <a:endCxn id="277542" idx="4"/>
          </p:cNvCxnSpPr>
          <p:nvPr/>
        </p:nvCxnSpPr>
        <p:spPr bwMode="auto">
          <a:xfrm flipV="1">
            <a:off x="7835901" y="3671888"/>
            <a:ext cx="447675"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1" name="AutoShape 37"/>
          <p:cNvCxnSpPr>
            <a:cxnSpLocks noChangeShapeType="1"/>
            <a:stCxn id="277508" idx="0"/>
            <a:endCxn id="277542" idx="4"/>
          </p:cNvCxnSpPr>
          <p:nvPr/>
        </p:nvCxnSpPr>
        <p:spPr bwMode="auto">
          <a:xfrm flipH="1" flipV="1">
            <a:off x="8283575" y="3671888"/>
            <a:ext cx="457200" cy="685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42" name="AutoShape 38"/>
          <p:cNvSpPr>
            <a:spLocks noChangeArrowheads="1"/>
          </p:cNvSpPr>
          <p:nvPr/>
        </p:nvSpPr>
        <p:spPr bwMode="auto">
          <a:xfrm>
            <a:off x="8054975" y="3200400"/>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6</a:t>
            </a:r>
          </a:p>
        </p:txBody>
      </p:sp>
      <p:sp>
        <p:nvSpPr>
          <p:cNvPr id="277543" name="AutoShape 39"/>
          <p:cNvSpPr>
            <a:spLocks noChangeArrowheads="1"/>
          </p:cNvSpPr>
          <p:nvPr/>
        </p:nvSpPr>
        <p:spPr bwMode="auto">
          <a:xfrm>
            <a:off x="4981575" y="20097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8</a:t>
            </a:r>
          </a:p>
        </p:txBody>
      </p:sp>
      <p:cxnSp>
        <p:nvCxnSpPr>
          <p:cNvPr id="277544" name="AutoShape 40"/>
          <p:cNvCxnSpPr>
            <a:cxnSpLocks noChangeShapeType="1"/>
            <a:stCxn id="277542" idx="0"/>
            <a:endCxn id="277546" idx="4"/>
          </p:cNvCxnSpPr>
          <p:nvPr/>
        </p:nvCxnSpPr>
        <p:spPr bwMode="auto">
          <a:xfrm flipV="1">
            <a:off x="8283576" y="2514601"/>
            <a:ext cx="447675"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5" name="AutoShape 41"/>
          <p:cNvCxnSpPr>
            <a:cxnSpLocks noChangeShapeType="1"/>
            <a:stCxn id="277509" idx="0"/>
            <a:endCxn id="277546" idx="4"/>
          </p:cNvCxnSpPr>
          <p:nvPr/>
        </p:nvCxnSpPr>
        <p:spPr bwMode="auto">
          <a:xfrm flipH="1" flipV="1">
            <a:off x="8731251" y="2514601"/>
            <a:ext cx="492125" cy="657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46" name="AutoShape 42"/>
          <p:cNvSpPr>
            <a:spLocks noChangeArrowheads="1"/>
          </p:cNvSpPr>
          <p:nvPr/>
        </p:nvSpPr>
        <p:spPr bwMode="auto">
          <a:xfrm>
            <a:off x="8502650" y="2043113"/>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11</a:t>
            </a:r>
          </a:p>
        </p:txBody>
      </p:sp>
      <p:sp>
        <p:nvSpPr>
          <p:cNvPr id="277547" name="AutoShape 43"/>
          <p:cNvSpPr>
            <a:spLocks noChangeArrowheads="1"/>
          </p:cNvSpPr>
          <p:nvPr/>
        </p:nvSpPr>
        <p:spPr bwMode="auto">
          <a:xfrm>
            <a:off x="6757988" y="942975"/>
            <a:ext cx="457200" cy="457200"/>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19</a:t>
            </a:r>
          </a:p>
        </p:txBody>
      </p:sp>
      <p:cxnSp>
        <p:nvCxnSpPr>
          <p:cNvPr id="277548" name="AutoShape 44"/>
          <p:cNvCxnSpPr>
            <a:cxnSpLocks noChangeShapeType="1"/>
            <a:stCxn id="277543" idx="0"/>
            <a:endCxn id="277547" idx="4"/>
          </p:cNvCxnSpPr>
          <p:nvPr/>
        </p:nvCxnSpPr>
        <p:spPr bwMode="auto">
          <a:xfrm flipV="1">
            <a:off x="5210176" y="1414464"/>
            <a:ext cx="1776413" cy="581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549" name="AutoShape 45"/>
          <p:cNvCxnSpPr>
            <a:cxnSpLocks noChangeShapeType="1"/>
            <a:stCxn id="277546" idx="0"/>
            <a:endCxn id="277547" idx="4"/>
          </p:cNvCxnSpPr>
          <p:nvPr/>
        </p:nvCxnSpPr>
        <p:spPr bwMode="auto">
          <a:xfrm flipH="1" flipV="1">
            <a:off x="6986588" y="1414463"/>
            <a:ext cx="1744662" cy="6143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550" name="Text Box 46"/>
          <p:cNvSpPr txBox="1">
            <a:spLocks noChangeArrowheads="1"/>
          </p:cNvSpPr>
          <p:nvPr/>
        </p:nvSpPr>
        <p:spPr bwMode="auto">
          <a:xfrm>
            <a:off x="8064500" y="25288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1" name="Text Box 47"/>
          <p:cNvSpPr txBox="1">
            <a:spLocks noChangeArrowheads="1"/>
          </p:cNvSpPr>
          <p:nvPr/>
        </p:nvSpPr>
        <p:spPr bwMode="auto">
          <a:xfrm>
            <a:off x="7607300" y="36718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2" name="Text Box 48"/>
          <p:cNvSpPr txBox="1">
            <a:spLocks noChangeArrowheads="1"/>
          </p:cNvSpPr>
          <p:nvPr/>
        </p:nvSpPr>
        <p:spPr bwMode="auto">
          <a:xfrm>
            <a:off x="5808663" y="36718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3" name="Text Box 49"/>
          <p:cNvSpPr txBox="1">
            <a:spLocks noChangeArrowheads="1"/>
          </p:cNvSpPr>
          <p:nvPr/>
        </p:nvSpPr>
        <p:spPr bwMode="auto">
          <a:xfrm>
            <a:off x="4019550" y="48291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4" name="Text Box 50"/>
          <p:cNvSpPr txBox="1">
            <a:spLocks noChangeArrowheads="1"/>
          </p:cNvSpPr>
          <p:nvPr/>
        </p:nvSpPr>
        <p:spPr bwMode="auto">
          <a:xfrm>
            <a:off x="2235200" y="48291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5" name="Text Box 51"/>
          <p:cNvSpPr txBox="1">
            <a:spLocks noChangeArrowheads="1"/>
          </p:cNvSpPr>
          <p:nvPr/>
        </p:nvSpPr>
        <p:spPr bwMode="auto">
          <a:xfrm>
            <a:off x="2919413" y="364331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6" name="Text Box 52"/>
          <p:cNvSpPr txBox="1">
            <a:spLocks noChangeArrowheads="1"/>
          </p:cNvSpPr>
          <p:nvPr/>
        </p:nvSpPr>
        <p:spPr bwMode="auto">
          <a:xfrm>
            <a:off x="5808663" y="118586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0</a:t>
            </a:r>
          </a:p>
        </p:txBody>
      </p:sp>
      <p:sp>
        <p:nvSpPr>
          <p:cNvPr id="277557" name="Text Box 53"/>
          <p:cNvSpPr txBox="1">
            <a:spLocks noChangeArrowheads="1"/>
          </p:cNvSpPr>
          <p:nvPr/>
        </p:nvSpPr>
        <p:spPr bwMode="auto">
          <a:xfrm>
            <a:off x="4122738" y="2376488"/>
            <a:ext cx="354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CC0099"/>
                </a:solidFill>
              </a:rPr>
              <a:t>0</a:t>
            </a:r>
          </a:p>
        </p:txBody>
      </p:sp>
      <p:sp>
        <p:nvSpPr>
          <p:cNvPr id="277558" name="Text Box 54"/>
          <p:cNvSpPr txBox="1">
            <a:spLocks noChangeArrowheads="1"/>
          </p:cNvSpPr>
          <p:nvPr/>
        </p:nvSpPr>
        <p:spPr bwMode="auto">
          <a:xfrm>
            <a:off x="6756400" y="36576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59" name="Text Box 55"/>
          <p:cNvSpPr txBox="1">
            <a:spLocks noChangeArrowheads="1"/>
          </p:cNvSpPr>
          <p:nvPr/>
        </p:nvSpPr>
        <p:spPr bwMode="auto">
          <a:xfrm>
            <a:off x="4975225" y="48291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60" name="Text Box 56"/>
          <p:cNvSpPr txBox="1">
            <a:spLocks noChangeArrowheads="1"/>
          </p:cNvSpPr>
          <p:nvPr/>
        </p:nvSpPr>
        <p:spPr bwMode="auto">
          <a:xfrm>
            <a:off x="3165475" y="482917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61" name="Text Box 57"/>
          <p:cNvSpPr txBox="1">
            <a:spLocks noChangeArrowheads="1"/>
          </p:cNvSpPr>
          <p:nvPr/>
        </p:nvSpPr>
        <p:spPr bwMode="auto">
          <a:xfrm>
            <a:off x="4373563" y="36718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62" name="Text Box 58"/>
          <p:cNvSpPr txBox="1">
            <a:spLocks noChangeArrowheads="1"/>
          </p:cNvSpPr>
          <p:nvPr/>
        </p:nvSpPr>
        <p:spPr bwMode="auto">
          <a:xfrm>
            <a:off x="8605838" y="36718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63" name="Text Box 59"/>
          <p:cNvSpPr txBox="1">
            <a:spLocks noChangeArrowheads="1"/>
          </p:cNvSpPr>
          <p:nvPr/>
        </p:nvSpPr>
        <p:spPr bwMode="auto">
          <a:xfrm>
            <a:off x="9097963" y="25288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64" name="Text Box 60"/>
          <p:cNvSpPr txBox="1">
            <a:spLocks noChangeArrowheads="1"/>
          </p:cNvSpPr>
          <p:nvPr/>
        </p:nvSpPr>
        <p:spPr bwMode="auto">
          <a:xfrm>
            <a:off x="5808663" y="2376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77565" name="Text Box 61"/>
          <p:cNvSpPr txBox="1">
            <a:spLocks noChangeArrowheads="1"/>
          </p:cNvSpPr>
          <p:nvPr/>
        </p:nvSpPr>
        <p:spPr bwMode="auto">
          <a:xfrm>
            <a:off x="7658100" y="1185863"/>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99"/>
                </a:solidFill>
              </a:rPr>
              <a:t>1</a:t>
            </a:r>
          </a:p>
        </p:txBody>
      </p:sp>
      <p:sp>
        <p:nvSpPr>
          <p:cNvPr id="2" name="Rectangle 1"/>
          <p:cNvSpPr/>
          <p:nvPr/>
        </p:nvSpPr>
        <p:spPr>
          <a:xfrm>
            <a:off x="5808663" y="5300663"/>
            <a:ext cx="6462712" cy="1477328"/>
          </a:xfrm>
          <a:prstGeom prst="rect">
            <a:avLst/>
          </a:prstGeom>
        </p:spPr>
        <p:txBody>
          <a:bodyPr wrap="square">
            <a:spAutoFit/>
          </a:bodyPr>
          <a:lstStyle/>
          <a:p>
            <a:r>
              <a:rPr lang="en-US" dirty="0"/>
              <a:t>The representation of “decoding process” is binary tree whose leaves are characters. We interpret the binary code word for a character as path from the root to that character, where</a:t>
            </a:r>
          </a:p>
          <a:p>
            <a:r>
              <a:rPr lang="en-US" dirty="0"/>
              <a:t>⇒ </a:t>
            </a:r>
            <a:r>
              <a:rPr lang="en-US" dirty="0">
                <a:solidFill>
                  <a:srgbClr val="FF0000"/>
                </a:solidFill>
              </a:rPr>
              <a:t>“0” </a:t>
            </a:r>
            <a:r>
              <a:rPr lang="en-US" dirty="0"/>
              <a:t>means “go to the left child”</a:t>
            </a:r>
          </a:p>
          <a:p>
            <a:r>
              <a:rPr lang="en-US" dirty="0"/>
              <a:t>⇒ </a:t>
            </a:r>
            <a:r>
              <a:rPr lang="en-US" dirty="0">
                <a:solidFill>
                  <a:srgbClr val="FF0000"/>
                </a:solidFill>
              </a:rPr>
              <a:t>“1” </a:t>
            </a:r>
            <a:r>
              <a:rPr lang="en-US" dirty="0"/>
              <a:t>means “go to the right child”</a:t>
            </a:r>
          </a:p>
        </p:txBody>
      </p:sp>
    </p:spTree>
    <p:extLst>
      <p:ext uri="{BB962C8B-B14F-4D97-AF65-F5344CB8AC3E}">
        <p14:creationId xmlns:p14="http://schemas.microsoft.com/office/powerpoint/2010/main" val="23240311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Huffman code &amp; encoded message</a:t>
            </a:r>
          </a:p>
        </p:txBody>
      </p:sp>
      <p:sp>
        <p:nvSpPr>
          <p:cNvPr id="278532" name="Text Box 4"/>
          <p:cNvSpPr txBox="1">
            <a:spLocks noChangeArrowheads="1"/>
          </p:cNvSpPr>
          <p:nvPr/>
        </p:nvSpPr>
        <p:spPr bwMode="auto">
          <a:xfrm>
            <a:off x="4724401" y="1752601"/>
            <a:ext cx="2759075" cy="3028521"/>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C0099"/>
              </a:buClr>
              <a:buSzPct val="80000"/>
              <a:buFont typeface="Wingdings 2" panose="05020102010507070707" pitchFamily="18" charset="2"/>
              <a:buNone/>
            </a:pPr>
            <a:r>
              <a:rPr lang="en-US" dirty="0"/>
              <a:t>S		    11</a:t>
            </a:r>
          </a:p>
          <a:p>
            <a:pPr>
              <a:spcBef>
                <a:spcPct val="20000"/>
              </a:spcBef>
              <a:buClr>
                <a:srgbClr val="CC0099"/>
              </a:buClr>
              <a:buSzPct val="80000"/>
              <a:buFont typeface="Wingdings 2" panose="05020102010507070707" pitchFamily="18" charset="2"/>
              <a:buNone/>
            </a:pPr>
            <a:r>
              <a:rPr lang="en-US" dirty="0"/>
              <a:t>E	  	  010</a:t>
            </a:r>
          </a:p>
          <a:p>
            <a:pPr>
              <a:spcBef>
                <a:spcPct val="20000"/>
              </a:spcBef>
              <a:buClr>
                <a:srgbClr val="CC0099"/>
              </a:buClr>
              <a:buSzPct val="80000"/>
              <a:buFont typeface="Wingdings 2" panose="05020102010507070707" pitchFamily="18" charset="2"/>
              <a:buNone/>
            </a:pPr>
            <a:r>
              <a:rPr lang="en-US" dirty="0"/>
              <a:t>H		  011</a:t>
            </a:r>
          </a:p>
          <a:p>
            <a:pPr>
              <a:spcBef>
                <a:spcPct val="20000"/>
              </a:spcBef>
              <a:buClr>
                <a:srgbClr val="CC0099"/>
              </a:buClr>
              <a:buSzPct val="80000"/>
              <a:buFont typeface="Wingdings 2" panose="05020102010507070707" pitchFamily="18" charset="2"/>
              <a:buNone/>
            </a:pPr>
            <a:r>
              <a:rPr lang="en-US" dirty="0" smtClean="0"/>
              <a:t>R</a:t>
            </a:r>
            <a:r>
              <a:rPr lang="en-US" dirty="0"/>
              <a:t>		  100</a:t>
            </a:r>
          </a:p>
          <a:p>
            <a:pPr>
              <a:spcBef>
                <a:spcPct val="20000"/>
              </a:spcBef>
              <a:buClr>
                <a:srgbClr val="CC0099"/>
              </a:buClr>
              <a:buSzPct val="80000"/>
              <a:buFont typeface="Wingdings 2" panose="05020102010507070707" pitchFamily="18" charset="2"/>
              <a:buNone/>
            </a:pPr>
            <a:r>
              <a:rPr lang="en-US" dirty="0" smtClean="0"/>
              <a:t>L</a:t>
            </a:r>
            <a:r>
              <a:rPr lang="en-US" dirty="0"/>
              <a:t>		  101</a:t>
            </a:r>
          </a:p>
          <a:p>
            <a:pPr>
              <a:spcBef>
                <a:spcPct val="20000"/>
              </a:spcBef>
              <a:buClr>
                <a:srgbClr val="CC0099"/>
              </a:buClr>
              <a:buSzPct val="80000"/>
              <a:buFont typeface="Wingdings 2" panose="05020102010507070707" pitchFamily="18" charset="2"/>
              <a:buNone/>
            </a:pPr>
            <a:r>
              <a:rPr lang="en-US" dirty="0"/>
              <a:t>W		0000</a:t>
            </a:r>
          </a:p>
          <a:p>
            <a:pPr>
              <a:spcBef>
                <a:spcPct val="20000"/>
              </a:spcBef>
              <a:buClr>
                <a:srgbClr val="CC0099"/>
              </a:buClr>
              <a:buSzPct val="80000"/>
              <a:buFont typeface="Wingdings 2" panose="05020102010507070707" pitchFamily="18" charset="2"/>
              <a:buNone/>
            </a:pPr>
            <a:r>
              <a:rPr lang="en-US" dirty="0"/>
              <a:t>G		0001</a:t>
            </a:r>
          </a:p>
          <a:p>
            <a:pPr>
              <a:spcBef>
                <a:spcPct val="20000"/>
              </a:spcBef>
              <a:buClr>
                <a:srgbClr val="CC0099"/>
              </a:buClr>
              <a:buSzPct val="80000"/>
              <a:buFont typeface="Wingdings 2" panose="05020102010507070707" pitchFamily="18" charset="2"/>
              <a:buNone/>
            </a:pPr>
            <a:r>
              <a:rPr lang="en-US" dirty="0" smtClean="0"/>
              <a:t>T</a:t>
            </a:r>
            <a:r>
              <a:rPr lang="en-US" dirty="0"/>
              <a:t>		0010</a:t>
            </a:r>
          </a:p>
          <a:p>
            <a:pPr>
              <a:spcBef>
                <a:spcPct val="20000"/>
              </a:spcBef>
              <a:buClr>
                <a:srgbClr val="CC0099"/>
              </a:buClr>
              <a:buSzPct val="80000"/>
              <a:buFont typeface="Wingdings 2" panose="05020102010507070707" pitchFamily="18" charset="2"/>
              <a:buNone/>
            </a:pPr>
            <a:r>
              <a:rPr lang="en-US" dirty="0" smtClean="0"/>
              <a:t>M</a:t>
            </a:r>
            <a:r>
              <a:rPr lang="en-US" dirty="0"/>
              <a:t>		0011</a:t>
            </a:r>
          </a:p>
        </p:txBody>
      </p:sp>
      <p:sp>
        <p:nvSpPr>
          <p:cNvPr id="278533" name="Text Box 5"/>
          <p:cNvSpPr txBox="1">
            <a:spLocks noChangeArrowheads="1"/>
          </p:cNvSpPr>
          <p:nvPr/>
        </p:nvSpPr>
        <p:spPr bwMode="auto">
          <a:xfrm>
            <a:off x="5098771" y="1352313"/>
            <a:ext cx="1994457" cy="369332"/>
          </a:xfrm>
          <a:prstGeom prst="rect">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99"/>
              </a:buClr>
              <a:buSzPct val="80000"/>
              <a:buFont typeface="Wingdings 2" panose="05020102010507070707" pitchFamily="18" charset="2"/>
              <a:buNone/>
            </a:pPr>
            <a:r>
              <a:rPr lang="en-US" i="1" dirty="0"/>
              <a:t>This is his message </a:t>
            </a:r>
            <a:endParaRPr lang="en-US" dirty="0"/>
          </a:p>
        </p:txBody>
      </p:sp>
      <p:sp>
        <p:nvSpPr>
          <p:cNvPr id="278536" name="Text Box 8"/>
          <p:cNvSpPr txBox="1">
            <a:spLocks noChangeArrowheads="1"/>
          </p:cNvSpPr>
          <p:nvPr/>
        </p:nvSpPr>
        <p:spPr bwMode="auto">
          <a:xfrm>
            <a:off x="1614489" y="5943601"/>
            <a:ext cx="8174033" cy="430887"/>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b="1"/>
              <a:t>00110111011110010111100011101111000010010111100000001010</a:t>
            </a:r>
          </a:p>
        </p:txBody>
      </p:sp>
    </p:spTree>
    <p:extLst>
      <p:ext uri="{BB962C8B-B14F-4D97-AF65-F5344CB8AC3E}">
        <p14:creationId xmlns:p14="http://schemas.microsoft.com/office/powerpoint/2010/main" val="11918359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4" y="1"/>
            <a:ext cx="10866783" cy="805070"/>
          </a:xfrm>
        </p:spPr>
        <p:txBody>
          <a:bodyPr/>
          <a:lstStyle/>
          <a:p>
            <a:r>
              <a:rPr lang="en-US" b="1" dirty="0" smtClean="0"/>
              <a:t>   Algorithm </a:t>
            </a:r>
            <a:r>
              <a:rPr lang="en-US" dirty="0" smtClean="0"/>
              <a:t>HUFFMAN</a:t>
            </a:r>
            <a:endParaRPr lang="en-US" dirty="0"/>
          </a:p>
        </p:txBody>
      </p:sp>
      <p:sp>
        <p:nvSpPr>
          <p:cNvPr id="3" name="Content Placeholder 2"/>
          <p:cNvSpPr>
            <a:spLocks noGrp="1"/>
          </p:cNvSpPr>
          <p:nvPr>
            <p:ph sz="half" idx="1"/>
          </p:nvPr>
        </p:nvSpPr>
        <p:spPr>
          <a:xfrm>
            <a:off x="818321" y="672686"/>
            <a:ext cx="9071114" cy="5683664"/>
          </a:xfrm>
        </p:spPr>
        <p:txBody>
          <a:bodyPr>
            <a:noAutofit/>
          </a:bodyPr>
          <a:lstStyle/>
          <a:p>
            <a:pPr marL="1371600" lvl="3" indent="0">
              <a:buNone/>
            </a:pPr>
            <a:r>
              <a:rPr lang="en-US" sz="1600" b="1" dirty="0" err="1">
                <a:latin typeface="Times New Roman" panose="02020603050405020304" pitchFamily="18" charset="0"/>
                <a:cs typeface="Times New Roman" panose="02020603050405020304" pitchFamily="18" charset="0"/>
              </a:rPr>
              <a:t>Algorithm</a:t>
            </a:r>
            <a:r>
              <a:rPr lang="en-US" sz="1600" dirty="0" err="1">
                <a:latin typeface="Times New Roman" panose="02020603050405020304" pitchFamily="18" charset="0"/>
                <a:cs typeface="Times New Roman" panose="02020603050405020304" pitchFamily="18" charset="0"/>
              </a:rPr>
              <a:t>HUFFMAN</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dirty="0">
                <a:latin typeface="Times New Roman" panose="02020603050405020304" pitchFamily="18" charset="0"/>
                <a:cs typeface="Times New Roman" panose="02020603050405020304" pitchFamily="18" charset="0"/>
              </a:rPr>
              <a:t>{</a:t>
            </a:r>
          </a:p>
          <a:p>
            <a:pPr marL="1371600" lvl="3"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n </a:t>
            </a:r>
            <a:r>
              <a:rPr lang="en-US" sz="1600" dirty="0">
                <a:latin typeface="Times New Roman" panose="02020603050405020304" pitchFamily="18" charset="0"/>
                <a:cs typeface="Times New Roman" panose="02020603050405020304" pitchFamily="18" charset="0"/>
              </a:rPr>
              <a:t>is the number of symbols and </a:t>
            </a:r>
            <a:r>
              <a:rPr lang="en-US" sz="1600" i="1" dirty="0">
                <a:latin typeface="Times New Roman" panose="02020603050405020304" pitchFamily="18" charset="0"/>
                <a:cs typeface="Times New Roman" panose="02020603050405020304" pitchFamily="18" charset="0"/>
              </a:rPr>
              <a:t>S </a:t>
            </a:r>
            <a:r>
              <a:rPr lang="en-US" sz="1600" dirty="0">
                <a:latin typeface="Times New Roman" panose="02020603050405020304" pitchFamily="18" charset="0"/>
                <a:cs typeface="Times New Roman" panose="02020603050405020304" pitchFamily="18" charset="0"/>
              </a:rPr>
              <a:t>in the set of characters, for each character </a:t>
            </a:r>
            <a:r>
              <a:rPr lang="en-US" sz="1600" i="1" dirty="0" err="1">
                <a:latin typeface="Times New Roman" panose="02020603050405020304" pitchFamily="18" charset="0"/>
                <a:cs typeface="Times New Roman" panose="02020603050405020304" pitchFamily="18" charset="0"/>
              </a:rPr>
              <a:t>c</a:t>
            </a:r>
            <a:r>
              <a:rPr lang="en-US" sz="1600" dirty="0" err="1">
                <a:latin typeface="Times New Roman" panose="02020603050405020304" pitchFamily="18" charset="0"/>
                <a:cs typeface="Times New Roman" panose="02020603050405020304" pitchFamily="18" charset="0"/>
              </a:rPr>
              <a:t>Î</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the frequency of</a:t>
            </a:r>
          </a:p>
          <a:p>
            <a:pPr marL="1371600" lvl="3" indent="0">
              <a:buNone/>
            </a:pPr>
            <a:r>
              <a:rPr lang="en-US" sz="1600" dirty="0">
                <a:latin typeface="Times New Roman" panose="02020603050405020304" pitchFamily="18" charset="0"/>
                <a:cs typeface="Times New Roman" panose="02020603050405020304" pitchFamily="18" charset="0"/>
              </a:rPr>
              <a:t>occurrence in </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a:t>
            </a:r>
          </a:p>
          <a:p>
            <a:pPr marL="1371600" lvl="3" indent="0">
              <a:buNone/>
            </a:pPr>
            <a:r>
              <a:rPr lang="en-US" sz="1600" dirty="0">
                <a:latin typeface="Times New Roman" panose="02020603050405020304" pitchFamily="18" charset="0"/>
                <a:cs typeface="Times New Roman" panose="02020603050405020304" pitchFamily="18" charset="0"/>
              </a:rPr>
              <a:t>Initialize the priority queue;</a:t>
            </a:r>
          </a:p>
          <a:p>
            <a:pPr marL="1371600" lvl="3" indent="0">
              <a:buNone/>
            </a:pPr>
            <a:r>
              <a:rPr lang="en-US" sz="1600" i="1" dirty="0">
                <a:latin typeface="Times New Roman" panose="02020603050405020304" pitchFamily="18" charset="0"/>
                <a:cs typeface="Times New Roman" panose="02020603050405020304" pitchFamily="18" charset="0"/>
              </a:rPr>
              <a:t>Q </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 </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Inilialize</a:t>
            </a:r>
            <a:r>
              <a:rPr lang="en-US" sz="1600" dirty="0">
                <a:latin typeface="Times New Roman" panose="02020603050405020304" pitchFamily="18" charset="0"/>
                <a:cs typeface="Times New Roman" panose="02020603050405020304" pitchFamily="18" charset="0"/>
              </a:rPr>
              <a:t> the priority Q with the frequencies of all the characters of set S//</a:t>
            </a:r>
          </a:p>
          <a:p>
            <a:pPr marL="1371600" lvl="3" indent="0">
              <a:buNone/>
            </a:pPr>
            <a:r>
              <a:rPr lang="nn-NO" sz="1600" b="1" dirty="0">
                <a:latin typeface="Times New Roman" panose="02020603050405020304" pitchFamily="18" charset="0"/>
                <a:cs typeface="Times New Roman" panose="02020603050405020304" pitchFamily="18" charset="0"/>
              </a:rPr>
              <a:t>for</a:t>
            </a:r>
            <a:r>
              <a:rPr lang="nn-NO" sz="1600" dirty="0">
                <a:latin typeface="Times New Roman" panose="02020603050405020304" pitchFamily="18" charset="0"/>
                <a:cs typeface="Times New Roman" panose="02020603050405020304" pitchFamily="18" charset="0"/>
              </a:rPr>
              <a:t>(</a:t>
            </a:r>
            <a:r>
              <a:rPr lang="nn-NO" sz="1600" i="1" dirty="0">
                <a:latin typeface="Times New Roman" panose="02020603050405020304" pitchFamily="18" charset="0"/>
                <a:cs typeface="Times New Roman" panose="02020603050405020304" pitchFamily="18" charset="0"/>
              </a:rPr>
              <a:t>i </a:t>
            </a:r>
            <a:r>
              <a:rPr lang="nn-NO" sz="1600" dirty="0">
                <a:latin typeface="Times New Roman" panose="02020603050405020304" pitchFamily="18" charset="0"/>
                <a:cs typeface="Times New Roman" panose="02020603050405020304" pitchFamily="18" charset="0"/>
              </a:rPr>
              <a:t>=1 ; </a:t>
            </a:r>
            <a:r>
              <a:rPr lang="nn-NO" sz="1600" i="1" dirty="0">
                <a:latin typeface="Times New Roman" panose="02020603050405020304" pitchFamily="18" charset="0"/>
                <a:cs typeface="Times New Roman" panose="02020603050405020304" pitchFamily="18" charset="0"/>
              </a:rPr>
              <a:t>i</a:t>
            </a:r>
            <a:r>
              <a:rPr lang="nn-NO" sz="1600" dirty="0">
                <a:latin typeface="Times New Roman" panose="02020603050405020304" pitchFamily="18" charset="0"/>
                <a:cs typeface="Times New Roman" panose="02020603050405020304" pitchFamily="18" charset="0"/>
              </a:rPr>
              <a:t>&lt;= </a:t>
            </a:r>
            <a:r>
              <a:rPr lang="nn-NO" sz="1600" i="1" dirty="0">
                <a:latin typeface="Times New Roman" panose="02020603050405020304" pitchFamily="18" charset="0"/>
                <a:cs typeface="Times New Roman" panose="02020603050405020304" pitchFamily="18" charset="0"/>
              </a:rPr>
              <a:t>n-i</a:t>
            </a:r>
            <a:r>
              <a:rPr lang="nn-NO" sz="1600" dirty="0">
                <a:latin typeface="Times New Roman" panose="02020603050405020304" pitchFamily="18" charset="0"/>
                <a:cs typeface="Times New Roman" panose="02020603050405020304" pitchFamily="18" charset="0"/>
              </a:rPr>
              <a:t>, </a:t>
            </a:r>
            <a:r>
              <a:rPr lang="nn-NO" sz="1600" i="1" dirty="0">
                <a:latin typeface="Times New Roman" panose="02020603050405020304" pitchFamily="18" charset="0"/>
                <a:cs typeface="Times New Roman" panose="02020603050405020304" pitchFamily="18" charset="0"/>
              </a:rPr>
              <a:t>i</a:t>
            </a:r>
            <a:r>
              <a:rPr lang="nn-NO" sz="1600" dirty="0">
                <a:latin typeface="Times New Roman" panose="02020603050405020304" pitchFamily="18" charset="0"/>
                <a:cs typeface="Times New Roman" panose="02020603050405020304" pitchFamily="18" charset="0"/>
              </a:rPr>
              <a:t>++){</a:t>
            </a:r>
          </a:p>
          <a:p>
            <a:pPr marL="1371600" lvl="3" indent="0">
              <a:buNone/>
            </a:pPr>
            <a:r>
              <a:rPr lang="en-US" sz="1600" dirty="0">
                <a:latin typeface="Times New Roman" panose="02020603050405020304" pitchFamily="18" charset="0"/>
                <a:cs typeface="Times New Roman" panose="02020603050405020304" pitchFamily="18" charset="0"/>
              </a:rPr>
              <a:t>z = CREAT _NODE ( ); // create a node pointed by z; //</a:t>
            </a:r>
          </a:p>
          <a:p>
            <a:pPr marL="1371600" lvl="3" indent="0">
              <a:buNone/>
            </a:pPr>
            <a:r>
              <a:rPr lang="en-US" sz="1600" dirty="0">
                <a:latin typeface="Times New Roman" panose="02020603050405020304" pitchFamily="18" charset="0"/>
                <a:cs typeface="Times New Roman" panose="02020603050405020304" pitchFamily="18" charset="0"/>
              </a:rPr>
              <a:t>// Delete the character with minimum frequency from the Q and store in node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i="1" dirty="0">
                <a:latin typeface="Times New Roman" panose="02020603050405020304" pitchFamily="18" charset="0"/>
                <a:cs typeface="Times New Roman" panose="02020603050405020304" pitchFamily="18" charset="0"/>
              </a:rPr>
              <a:t>x </a:t>
            </a:r>
            <a:r>
              <a:rPr lang="en-US" sz="1600" dirty="0">
                <a:latin typeface="Times New Roman" panose="02020603050405020304" pitchFamily="18" charset="0"/>
                <a:cs typeface="Times New Roman" panose="02020603050405020304" pitchFamily="18" charset="0"/>
              </a:rPr>
              <a:t>= DELETE _MIN (Q);</a:t>
            </a:r>
          </a:p>
          <a:p>
            <a:pPr marL="1371600" lvl="3" indent="0">
              <a:buNone/>
            </a:pPr>
            <a:r>
              <a:rPr lang="en-US" sz="1600" dirty="0">
                <a:latin typeface="Times New Roman" panose="02020603050405020304" pitchFamily="18" charset="0"/>
                <a:cs typeface="Times New Roman" panose="02020603050405020304" pitchFamily="18" charset="0"/>
              </a:rPr>
              <a:t>// Delete the character with next minimum frequency from the Q and store in node </a:t>
            </a:r>
            <a:r>
              <a:rPr lang="en-US" sz="1600" i="1" dirty="0">
                <a:latin typeface="Times New Roman" panose="02020603050405020304" pitchFamily="18" charset="0"/>
                <a:cs typeface="Times New Roman" panose="02020603050405020304" pitchFamily="18" charset="0"/>
              </a:rPr>
              <a:t>y</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i="1" dirty="0">
                <a:latin typeface="Times New Roman" panose="02020603050405020304" pitchFamily="18" charset="0"/>
                <a:cs typeface="Times New Roman" panose="02020603050405020304" pitchFamily="18" charset="0"/>
              </a:rPr>
              <a:t>y </a:t>
            </a:r>
            <a:r>
              <a:rPr lang="en-US" sz="1600" dirty="0">
                <a:latin typeface="Times New Roman" panose="02020603050405020304" pitchFamily="18" charset="0"/>
                <a:cs typeface="Times New Roman" panose="02020603050405020304" pitchFamily="18" charset="0"/>
              </a:rPr>
              <a:t>= DELETE_MIN (Q);</a:t>
            </a:r>
          </a:p>
          <a:p>
            <a:pPr marL="1371600" lvl="3" indent="0">
              <a:buNone/>
            </a:pPr>
            <a:r>
              <a:rPr lang="en-US" sz="1600" i="1" dirty="0" smtClean="0">
                <a:latin typeface="Times New Roman" panose="02020603050405020304" pitchFamily="18" charset="0"/>
                <a:cs typeface="Times New Roman" panose="02020603050405020304" pitchFamily="18" charset="0"/>
              </a:rPr>
              <a:t>z</a:t>
            </a:r>
            <a:r>
              <a:rPr lang="en-US" sz="1600" dirty="0" smtClean="0">
                <a:latin typeface="Times New Roman" panose="02020603050405020304" pitchFamily="18" charset="0"/>
                <a:cs typeface="Times New Roman" panose="02020603050405020304" pitchFamily="18" charset="0"/>
              </a:rPr>
              <a:t>-&gt;</a:t>
            </a:r>
            <a:r>
              <a:rPr lang="en-US" sz="1600" i="1" dirty="0" smtClean="0">
                <a:latin typeface="Times New Roman" panose="02020603050405020304" pitchFamily="18" charset="0"/>
                <a:cs typeface="Times New Roman" panose="02020603050405020304" pitchFamily="18" charset="0"/>
              </a:rPr>
              <a:t>left </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 Place x as the left child of </a:t>
            </a:r>
            <a:r>
              <a:rPr lang="en-US" sz="1600" i="1"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i="1" dirty="0" smtClean="0">
                <a:latin typeface="Times New Roman" panose="02020603050405020304" pitchFamily="18" charset="0"/>
                <a:cs typeface="Times New Roman" panose="02020603050405020304" pitchFamily="18" charset="0"/>
              </a:rPr>
              <a:t>Z</a:t>
            </a:r>
            <a:r>
              <a:rPr lang="en-US" sz="1600" dirty="0" smtClean="0">
                <a:latin typeface="Times New Roman" panose="02020603050405020304" pitchFamily="18" charset="0"/>
                <a:cs typeface="Times New Roman" panose="02020603050405020304" pitchFamily="18" charset="0"/>
              </a:rPr>
              <a:t>-&gt;</a:t>
            </a:r>
            <a:r>
              <a:rPr lang="en-US" sz="1600" i="1" dirty="0" smtClean="0">
                <a:latin typeface="Times New Roman" panose="02020603050405020304" pitchFamily="18" charset="0"/>
                <a:cs typeface="Times New Roman" panose="02020603050405020304" pitchFamily="18" charset="0"/>
              </a:rPr>
              <a:t>right </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y</a:t>
            </a:r>
            <a:r>
              <a:rPr lang="en-US" sz="1600" dirty="0">
                <a:latin typeface="Times New Roman" panose="02020603050405020304" pitchFamily="18" charset="0"/>
                <a:cs typeface="Times New Roman" panose="02020603050405020304" pitchFamily="18" charset="0"/>
              </a:rPr>
              <a:t>; // Place y as the right child of z//</a:t>
            </a:r>
          </a:p>
          <a:p>
            <a:pPr marL="1371600" lvl="3" indent="0">
              <a:buNone/>
            </a:pPr>
            <a:r>
              <a:rPr lang="en-US" sz="1600" dirty="0">
                <a:latin typeface="Times New Roman" panose="02020603050405020304" pitchFamily="18" charset="0"/>
                <a:cs typeface="Times New Roman" panose="02020603050405020304" pitchFamily="18" charset="0"/>
              </a:rPr>
              <a:t>//The value of node </a:t>
            </a:r>
            <a:r>
              <a:rPr lang="en-US" sz="1600" i="1" dirty="0">
                <a:latin typeface="Times New Roman" panose="02020603050405020304" pitchFamily="18" charset="0"/>
                <a:cs typeface="Times New Roman" panose="02020603050405020304" pitchFamily="18" charset="0"/>
              </a:rPr>
              <a:t>z </a:t>
            </a:r>
            <a:r>
              <a:rPr lang="en-US" sz="1600" dirty="0">
                <a:latin typeface="Times New Roman" panose="02020603050405020304" pitchFamily="18" charset="0"/>
                <a:cs typeface="Times New Roman" panose="02020603050405020304" pitchFamily="18" charset="0"/>
              </a:rPr>
              <a:t>is the sum of values at node x and node y//</a:t>
            </a:r>
          </a:p>
          <a:p>
            <a:pPr marL="1371600" lvl="3" indent="0">
              <a:buNone/>
            </a:pP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 = </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 </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y</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dirty="0">
                <a:latin typeface="Times New Roman" panose="02020603050405020304" pitchFamily="18" charset="0"/>
                <a:cs typeface="Times New Roman" panose="02020603050405020304" pitchFamily="18" charset="0"/>
              </a:rPr>
              <a:t>//insert z into the priority Q//</a:t>
            </a:r>
          </a:p>
          <a:p>
            <a:pPr marL="1371600" lvl="3" indent="0">
              <a:buNone/>
            </a:pPr>
            <a:r>
              <a:rPr lang="en-US" sz="1600" dirty="0">
                <a:latin typeface="Times New Roman" panose="02020603050405020304" pitchFamily="18" charset="0"/>
                <a:cs typeface="Times New Roman" panose="02020603050405020304" pitchFamily="18" charset="0"/>
              </a:rPr>
              <a:t>INSERT (</a:t>
            </a:r>
            <a:r>
              <a:rPr lang="en-US" sz="1600" i="1" dirty="0">
                <a:latin typeface="Times New Roman" panose="02020603050405020304" pitchFamily="18" charset="0"/>
                <a:cs typeface="Times New Roman" panose="02020603050405020304" pitchFamily="18" charset="0"/>
              </a:rPr>
              <a:t>Q</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dirty="0">
                <a:latin typeface="Times New Roman" panose="02020603050405020304" pitchFamily="18" charset="0"/>
                <a:cs typeface="Times New Roman" panose="02020603050405020304" pitchFamily="18" charset="0"/>
              </a:rPr>
              <a:t>}</a:t>
            </a:r>
          </a:p>
          <a:p>
            <a:pPr marL="1371600" lvl="3" indent="0">
              <a:buNone/>
            </a:pPr>
            <a:r>
              <a:rPr lang="en-US" sz="1600" b="1" dirty="0" err="1">
                <a:latin typeface="Times New Roman" panose="02020603050405020304" pitchFamily="18" charset="0"/>
                <a:cs typeface="Times New Roman" panose="02020603050405020304" pitchFamily="18" charset="0"/>
              </a:rPr>
              <a:t>return</a:t>
            </a:r>
            <a:r>
              <a:rPr lang="en-US" sz="1600" dirty="0" err="1">
                <a:latin typeface="Times New Roman" panose="02020603050405020304" pitchFamily="18" charset="0"/>
                <a:cs typeface="Times New Roman" panose="02020603050405020304" pitchFamily="18" charset="0"/>
              </a:rPr>
              <a:t>DELETE_MIN</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Q</a:t>
            </a:r>
            <a:r>
              <a:rPr lang="en-US" sz="1600" dirty="0">
                <a:latin typeface="Times New Roman" panose="02020603050405020304" pitchFamily="18" charset="0"/>
                <a:cs typeface="Times New Roman" panose="02020603050405020304" pitchFamily="18" charset="0"/>
              </a:rPr>
              <a:t>)</a:t>
            </a:r>
          </a:p>
          <a:p>
            <a:pPr marL="1371600" lvl="3" indent="0">
              <a:buNone/>
            </a:pPr>
            <a:r>
              <a:rPr lang="en-US" sz="16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smtClean="0"/>
              <a:t>CS                     AA                                                              GS</a:t>
            </a:r>
            <a:endParaRPr lang="en-US"/>
          </a:p>
        </p:txBody>
      </p:sp>
      <p:sp>
        <p:nvSpPr>
          <p:cNvPr id="4" name="Slide Number Placeholder 3"/>
          <p:cNvSpPr>
            <a:spLocks noGrp="1"/>
          </p:cNvSpPr>
          <p:nvPr>
            <p:ph type="sldNum" sz="quarter" idx="12"/>
          </p:nvPr>
        </p:nvSpPr>
        <p:spPr/>
        <p:txBody>
          <a:bodyPr/>
          <a:lstStyle/>
          <a:p>
            <a:fld id="{662D0C26-476B-4650-A699-0C2BCF97339C}" type="slidenum">
              <a:rPr lang="en-US" smtClean="0"/>
              <a:t>54</a:t>
            </a:fld>
            <a:endParaRPr lang="en-US"/>
          </a:p>
        </p:txBody>
      </p:sp>
      <p:sp>
        <p:nvSpPr>
          <p:cNvPr id="6" name="Rectangle 5"/>
          <p:cNvSpPr/>
          <p:nvPr/>
        </p:nvSpPr>
        <p:spPr>
          <a:xfrm>
            <a:off x="8610600" y="5336275"/>
            <a:ext cx="2743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Binary min heap T(n)=(</a:t>
            </a:r>
            <a:r>
              <a:rPr lang="en-US" dirty="0" err="1" smtClean="0">
                <a:solidFill>
                  <a:schemeClr val="tx1"/>
                </a:solidFill>
              </a:rPr>
              <a:t>nlogn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3908986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a:latin typeface="Times New Roman" panose="02020603050405020304" pitchFamily="18" charset="0"/>
            </a:endParaRPr>
          </a:p>
        </p:txBody>
      </p:sp>
      <p:sp>
        <p:nvSpPr>
          <p:cNvPr id="61442" name="Rectangle 2"/>
          <p:cNvSpPr>
            <a:spLocks noGrp="1" noChangeArrowheads="1"/>
          </p:cNvSpPr>
          <p:nvPr>
            <p:ph type="title"/>
          </p:nvPr>
        </p:nvSpPr>
        <p:spPr/>
        <p:txBody>
          <a:bodyPr/>
          <a:lstStyle/>
          <a:p>
            <a:r>
              <a:rPr lang="en-US"/>
              <a:t>Summary</a:t>
            </a:r>
          </a:p>
        </p:txBody>
      </p:sp>
      <p:sp>
        <p:nvSpPr>
          <p:cNvPr id="61443" name="Rectangle 3"/>
          <p:cNvSpPr>
            <a:spLocks noGrp="1" noChangeArrowheads="1"/>
          </p:cNvSpPr>
          <p:nvPr>
            <p:ph type="body" idx="1"/>
          </p:nvPr>
        </p:nvSpPr>
        <p:spPr/>
        <p:txBody>
          <a:bodyPr/>
          <a:lstStyle/>
          <a:p>
            <a:r>
              <a:rPr lang="en-US" dirty="0">
                <a:latin typeface="Times New Roman" panose="02020603050405020304" pitchFamily="18" charset="0"/>
                <a:cs typeface="Times New Roman" panose="02020603050405020304" pitchFamily="18" charset="0"/>
              </a:rPr>
              <a:t>Huffman coding is a technique used to compress files for transmission</a:t>
            </a:r>
          </a:p>
          <a:p>
            <a:r>
              <a:rPr lang="en-US" dirty="0">
                <a:latin typeface="Times New Roman" panose="02020603050405020304" pitchFamily="18" charset="0"/>
                <a:cs typeface="Times New Roman" panose="02020603050405020304" pitchFamily="18" charset="0"/>
              </a:rPr>
              <a:t>Uses statistical coding</a:t>
            </a:r>
          </a:p>
          <a:p>
            <a:pPr lvl="1"/>
            <a:r>
              <a:rPr lang="en-US" dirty="0">
                <a:latin typeface="Times New Roman" panose="02020603050405020304" pitchFamily="18" charset="0"/>
                <a:cs typeface="Times New Roman" panose="02020603050405020304" pitchFamily="18" charset="0"/>
              </a:rPr>
              <a:t>more frequently used symbols have shorter code words</a:t>
            </a:r>
          </a:p>
          <a:p>
            <a:r>
              <a:rPr lang="en-US" dirty="0">
                <a:latin typeface="Times New Roman" panose="02020603050405020304" pitchFamily="18" charset="0"/>
                <a:cs typeface="Times New Roman" panose="02020603050405020304" pitchFamily="18" charset="0"/>
              </a:rPr>
              <a:t>Works well for text and fax transmissions</a:t>
            </a:r>
          </a:p>
          <a:p>
            <a:r>
              <a:rPr lang="en-US" dirty="0">
                <a:latin typeface="Times New Roman" panose="02020603050405020304" pitchFamily="18" charset="0"/>
                <a:cs typeface="Times New Roman" panose="02020603050405020304" pitchFamily="18" charset="0"/>
              </a:rPr>
              <a:t>An application that uses several data structures</a:t>
            </a:r>
          </a:p>
        </p:txBody>
      </p:sp>
    </p:spTree>
    <p:extLst>
      <p:ext uri="{BB962C8B-B14F-4D97-AF65-F5344CB8AC3E}">
        <p14:creationId xmlns:p14="http://schemas.microsoft.com/office/powerpoint/2010/main" val="676206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a:defRPr/>
            </a:pPr>
            <a:r>
              <a:rPr lang="en-US" altLang="zh-CN" dirty="0" smtClean="0">
                <a:ea typeface="宋体" pitchFamily="2" charset="-122"/>
              </a:rPr>
              <a:t>Knapsack Problem</a:t>
            </a: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56</a:t>
            </a:fld>
            <a:endParaRPr lang="en-US"/>
          </a:p>
        </p:txBody>
      </p:sp>
    </p:spTree>
    <p:extLst>
      <p:ext uri="{BB962C8B-B14F-4D97-AF65-F5344CB8AC3E}">
        <p14:creationId xmlns:p14="http://schemas.microsoft.com/office/powerpoint/2010/main" val="2761421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147493"/>
            <a:ext cx="10515600" cy="1325563"/>
          </a:xfrm>
        </p:spPr>
        <p:txBody>
          <a:bodyPr/>
          <a:lstStyle/>
          <a:p>
            <a:r>
              <a:rPr lang="en-US" altLang="zh-CN" dirty="0" smtClean="0">
                <a:ea typeface="宋体" panose="02010600030101010101" pitchFamily="2" charset="-122"/>
              </a:rPr>
              <a:t> </a:t>
            </a:r>
            <a:br>
              <a:rPr lang="en-US" altLang="zh-CN" dirty="0" smtClean="0">
                <a:ea typeface="宋体" panose="02010600030101010101" pitchFamily="2" charset="-122"/>
              </a:rPr>
            </a:br>
            <a:r>
              <a:rPr lang="en-US" altLang="zh-CN" dirty="0" smtClean="0">
                <a:ea typeface="宋体" panose="02010600030101010101" pitchFamily="2" charset="-122"/>
              </a:rPr>
              <a:t>The Knapsack Problem</a:t>
            </a:r>
          </a:p>
        </p:txBody>
      </p:sp>
      <p:sp>
        <p:nvSpPr>
          <p:cNvPr id="27651" name="Rectangle 3"/>
          <p:cNvSpPr>
            <a:spLocks noGrp="1" noChangeArrowheads="1"/>
          </p:cNvSpPr>
          <p:nvPr>
            <p:ph type="body" idx="1"/>
          </p:nvPr>
        </p:nvSpPr>
        <p:spPr>
          <a:xfrm>
            <a:off x="618186" y="1454727"/>
            <a:ext cx="11573813" cy="5538501"/>
          </a:xfrm>
        </p:spPr>
        <p:txBody>
          <a:bodyPr/>
          <a:lstStyle/>
          <a:p>
            <a:r>
              <a:rPr lang="en-US" altLang="zh-CN" dirty="0" smtClean="0">
                <a:ea typeface="宋体" panose="02010600030101010101" pitchFamily="2" charset="-122"/>
              </a:rPr>
              <a:t>The famous </a:t>
            </a:r>
            <a:r>
              <a:rPr lang="en-US" altLang="zh-CN" i="1" dirty="0" smtClean="0">
                <a:solidFill>
                  <a:schemeClr val="tx2"/>
                </a:solidFill>
                <a:ea typeface="宋体" panose="02010600030101010101" pitchFamily="2" charset="-122"/>
              </a:rPr>
              <a:t>knapsack problem</a:t>
            </a:r>
            <a:r>
              <a:rPr lang="en-US" altLang="zh-CN" dirty="0" smtClean="0">
                <a:ea typeface="宋体" panose="02010600030101010101" pitchFamily="2" charset="-122"/>
              </a:rPr>
              <a:t>:</a:t>
            </a: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a:p>
            <a:r>
              <a:rPr lang="en-US" b="1" dirty="0"/>
              <a:t>The Problem: </a:t>
            </a:r>
            <a:r>
              <a:rPr lang="en-US" sz="2400" dirty="0">
                <a:latin typeface="Times New Roman" panose="02020603050405020304" pitchFamily="18" charset="0"/>
                <a:ea typeface="宋体" panose="02010600030101010101" pitchFamily="2" charset="-122"/>
                <a:cs typeface="Times New Roman" panose="02020603050405020304" pitchFamily="18" charset="0"/>
              </a:rPr>
              <a:t>Given a set of items where each item contains a weight and value, determine the number of each to include in a collection so that the total weight is less than or equal to a given limit and the total value is as large as possible.</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57</a:t>
            </a:fld>
            <a:endParaRPr lang="en-US"/>
          </a:p>
        </p:txBody>
      </p:sp>
    </p:spTree>
    <p:extLst>
      <p:ext uri="{BB962C8B-B14F-4D97-AF65-F5344CB8AC3E}">
        <p14:creationId xmlns:p14="http://schemas.microsoft.com/office/powerpoint/2010/main" val="18035725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Footlight MT Light" panose="0204060206030A020304" pitchFamily="18" charset="0"/>
              </a:rPr>
              <a:t>Fractional Knapsack Problem</a:t>
            </a:r>
          </a:p>
        </p:txBody>
      </p:sp>
      <p:sp>
        <p:nvSpPr>
          <p:cNvPr id="3" name="Content Placeholder 2"/>
          <p:cNvSpPr>
            <a:spLocks noGrp="1"/>
          </p:cNvSpPr>
          <p:nvPr>
            <p:ph idx="1"/>
          </p:nvPr>
        </p:nvSpPr>
        <p:spPr/>
        <p:txBody>
          <a:bodyPr/>
          <a:lstStyle/>
          <a:p>
            <a:r>
              <a:rPr lang="en-US" dirty="0" smtClean="0"/>
              <a:t>Let there are </a:t>
            </a:r>
            <a:r>
              <a:rPr lang="en-US" i="1" dirty="0" smtClean="0"/>
              <a:t>n </a:t>
            </a:r>
            <a:r>
              <a:rPr lang="en-US" dirty="0" smtClean="0"/>
              <a:t>number of objects and each object is having a weight and contribution to profit. The knapsack of capacity </a:t>
            </a:r>
            <a:r>
              <a:rPr lang="en-US" i="1" dirty="0" smtClean="0"/>
              <a:t>M </a:t>
            </a:r>
            <a:r>
              <a:rPr lang="en-US" dirty="0" smtClean="0"/>
              <a:t>is given. The objective is to fill the knapsack in such a way that profit shall be maximum. We allow a fraction of item to be added to the knapsack.</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CS                     AA                                                              GS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66" y="3361387"/>
            <a:ext cx="4404574" cy="3360088"/>
          </a:xfrm>
          <a:prstGeom prst="rect">
            <a:avLst/>
          </a:prstGeom>
        </p:spPr>
      </p:pic>
      <p:sp>
        <p:nvSpPr>
          <p:cNvPr id="6" name="Rectangle 5"/>
          <p:cNvSpPr/>
          <p:nvPr/>
        </p:nvSpPr>
        <p:spPr>
          <a:xfrm>
            <a:off x="3701066" y="4001294"/>
            <a:ext cx="738764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Where </a:t>
            </a:r>
            <a:r>
              <a:rPr lang="en-US" sz="2000" i="1" dirty="0">
                <a:latin typeface="Times New Roman" panose="02020603050405020304" pitchFamily="18" charset="0"/>
                <a:cs typeface="Times New Roman" panose="02020603050405020304" pitchFamily="18" charset="0"/>
              </a:rPr>
              <a:t>pi </a:t>
            </a:r>
            <a:r>
              <a:rPr lang="en-US" sz="2000" dirty="0">
                <a:latin typeface="Times New Roman" panose="02020603050405020304" pitchFamily="18" charset="0"/>
                <a:cs typeface="Times New Roman" panose="02020603050405020304" pitchFamily="18" charset="0"/>
              </a:rPr>
              <a:t>and </a:t>
            </a:r>
            <a:r>
              <a:rPr lang="en-US" sz="2000" i="1" dirty="0" err="1">
                <a:latin typeface="Times New Roman" panose="02020603050405020304" pitchFamily="18" charset="0"/>
                <a:cs typeface="Times New Roman" panose="02020603050405020304" pitchFamily="18" charset="0"/>
              </a:rPr>
              <a:t>wi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the profit and weight of </a:t>
            </a:r>
            <a:r>
              <a:rPr lang="en-US" sz="2000" i="1" dirty="0" err="1">
                <a:latin typeface="Times New Roman" panose="02020603050405020304" pitchFamily="18" charset="0"/>
                <a:cs typeface="Times New Roman" panose="02020603050405020304" pitchFamily="18" charset="0"/>
              </a:rPr>
              <a:t>ith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and </a:t>
            </a:r>
            <a:r>
              <a:rPr lang="en-US" sz="2000" i="1" dirty="0">
                <a:latin typeface="Times New Roman" panose="02020603050405020304" pitchFamily="18" charset="0"/>
                <a:cs typeface="Times New Roman" panose="02020603050405020304" pitchFamily="18" charset="0"/>
              </a:rPr>
              <a:t>xi </a:t>
            </a:r>
            <a:r>
              <a:rPr lang="en-US" sz="2000" dirty="0">
                <a:latin typeface="Times New Roman" panose="02020603050405020304" pitchFamily="18" charset="0"/>
                <a:cs typeface="Times New Roman" panose="02020603050405020304" pitchFamily="18" charset="0"/>
              </a:rPr>
              <a:t>is the fraction of </a:t>
            </a:r>
            <a:r>
              <a:rPr lang="en-US" sz="2000" i="1" dirty="0" err="1">
                <a:latin typeface="Times New Roman" panose="02020603050405020304" pitchFamily="18" charset="0"/>
                <a:cs typeface="Times New Roman" panose="02020603050405020304" pitchFamily="18" charset="0"/>
              </a:rPr>
              <a:t>ith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to </a:t>
            </a:r>
            <a:r>
              <a:rPr lang="en-US" sz="2000" dirty="0" smtClean="0">
                <a:latin typeface="Times New Roman" panose="02020603050405020304" pitchFamily="18" charset="0"/>
                <a:cs typeface="Times New Roman" panose="02020603050405020304" pitchFamily="18" charset="0"/>
              </a:rPr>
              <a:t>be selected</a:t>
            </a:r>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4799526" y="5041431"/>
            <a:ext cx="6096000" cy="1015663"/>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For example</a:t>
            </a:r>
          </a:p>
          <a:p>
            <a:r>
              <a:rPr lang="en-US" sz="2000" dirty="0">
                <a:latin typeface="Times New Roman" panose="02020603050405020304" pitchFamily="18" charset="0"/>
                <a:cs typeface="Times New Roman" panose="02020603050405020304" pitchFamily="18" charset="0"/>
              </a:rPr>
              <a:t>Given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 3, (</a:t>
            </a:r>
            <a:r>
              <a:rPr lang="en-US" sz="2000" i="1" dirty="0">
                <a:latin typeface="Times New Roman" panose="02020603050405020304" pitchFamily="18" charset="0"/>
                <a:cs typeface="Times New Roman" panose="02020603050405020304" pitchFamily="18" charset="0"/>
              </a:rPr>
              <a:t>p1, p2, p3</a:t>
            </a:r>
            <a:r>
              <a:rPr lang="en-US" sz="2000" dirty="0">
                <a:latin typeface="Times New Roman" panose="02020603050405020304" pitchFamily="18" charset="0"/>
                <a:cs typeface="Times New Roman" panose="02020603050405020304" pitchFamily="18" charset="0"/>
              </a:rPr>
              <a:t>) = {25, 24, 15}</a:t>
            </a:r>
          </a:p>
          <a:p>
            <a:r>
              <a:rPr lang="pl-PL" sz="2000" dirty="0">
                <a:latin typeface="Times New Roman" panose="02020603050405020304" pitchFamily="18" charset="0"/>
                <a:cs typeface="Times New Roman" panose="02020603050405020304" pitchFamily="18" charset="0"/>
              </a:rPr>
              <a:t>( </a:t>
            </a:r>
            <a:r>
              <a:rPr lang="pl-PL" sz="2000" i="1" dirty="0">
                <a:latin typeface="Times New Roman" panose="02020603050405020304" pitchFamily="18" charset="0"/>
                <a:cs typeface="Times New Roman" panose="02020603050405020304" pitchFamily="18" charset="0"/>
              </a:rPr>
              <a:t>w1, w2, w3</a:t>
            </a:r>
            <a:r>
              <a:rPr lang="pl-PL" sz="2000" dirty="0">
                <a:latin typeface="Times New Roman" panose="02020603050405020304" pitchFamily="18" charset="0"/>
                <a:cs typeface="Times New Roman" panose="02020603050405020304" pitchFamily="18" charset="0"/>
              </a:rPr>
              <a:t>) = {18, 15, 10} </a:t>
            </a:r>
            <a:r>
              <a:rPr lang="pl-PL" sz="2000" i="1" dirty="0">
                <a:latin typeface="Times New Roman" panose="02020603050405020304" pitchFamily="18" charset="0"/>
                <a:cs typeface="Times New Roman" panose="02020603050405020304" pitchFamily="18" charset="0"/>
              </a:rPr>
              <a:t>M </a:t>
            </a:r>
            <a:r>
              <a:rPr lang="pl-PL" sz="2000" dirty="0">
                <a:latin typeface="Times New Roman" panose="02020603050405020304" pitchFamily="18" charset="0"/>
                <a:cs typeface="Times New Roman" panose="02020603050405020304" pitchFamily="18" charset="0"/>
              </a:rPr>
              <a:t>= 20</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62D0C26-476B-4650-A699-0C2BCF97339C}" type="slidenum">
              <a:rPr lang="en-US" smtClean="0"/>
              <a:t>58</a:t>
            </a:fld>
            <a:endParaRPr lang="en-US"/>
          </a:p>
        </p:txBody>
      </p:sp>
    </p:spTree>
    <p:extLst>
      <p:ext uri="{BB962C8B-B14F-4D97-AF65-F5344CB8AC3E}">
        <p14:creationId xmlns:p14="http://schemas.microsoft.com/office/powerpoint/2010/main" val="31588387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latin typeface="Times New Roman" panose="02020603050405020304" pitchFamily="18" charset="0"/>
                <a:cs typeface="Times New Roman" panose="02020603050405020304" pitchFamily="18" charset="0"/>
              </a:rPr>
              <a:t>Algorithm </a:t>
            </a:r>
            <a:r>
              <a:rPr lang="pt-BR" dirty="0" smtClean="0">
                <a:latin typeface="Times New Roman" panose="02020603050405020304" pitchFamily="18" charset="0"/>
                <a:cs typeface="Times New Roman" panose="02020603050405020304" pitchFamily="18" charset="0"/>
              </a:rPr>
              <a:t>KNAPSACK</a:t>
            </a:r>
            <a:endParaRPr lang="en-US" dirty="0"/>
          </a:p>
        </p:txBody>
      </p:sp>
      <p:sp>
        <p:nvSpPr>
          <p:cNvPr id="3" name="Content Placeholder 2"/>
          <p:cNvSpPr>
            <a:spLocks noGrp="1"/>
          </p:cNvSpPr>
          <p:nvPr>
            <p:ph idx="1"/>
          </p:nvPr>
        </p:nvSpPr>
        <p:spPr>
          <a:xfrm>
            <a:off x="838199" y="1390918"/>
            <a:ext cx="11010363" cy="5190185"/>
          </a:xfrm>
        </p:spPr>
        <p:txBody>
          <a:bodyPr>
            <a:noAutofit/>
          </a:bodyPr>
          <a:lstStyle/>
          <a:p>
            <a:pPr marL="2286000" lvl="5" indent="0">
              <a:buNone/>
            </a:pPr>
            <a:r>
              <a:rPr lang="pt-BR" sz="1400" b="1" dirty="0">
                <a:latin typeface="Times New Roman" panose="02020603050405020304" pitchFamily="18" charset="0"/>
                <a:cs typeface="Times New Roman" panose="02020603050405020304" pitchFamily="18" charset="0"/>
              </a:rPr>
              <a:t>Algorithm</a:t>
            </a:r>
            <a:r>
              <a:rPr lang="pt-BR" sz="1400" dirty="0">
                <a:latin typeface="Times New Roman" panose="02020603050405020304" pitchFamily="18" charset="0"/>
                <a:cs typeface="Times New Roman" panose="02020603050405020304" pitchFamily="18" charset="0"/>
              </a:rPr>
              <a:t>FKNAPSACK (</a:t>
            </a:r>
            <a:r>
              <a:rPr lang="pt-BR" sz="1400" i="1" dirty="0">
                <a:latin typeface="Times New Roman" panose="02020603050405020304" pitchFamily="18" charset="0"/>
                <a:cs typeface="Times New Roman" panose="02020603050405020304" pitchFamily="18" charset="0"/>
              </a:rPr>
              <a:t>p, w, x, n, M</a:t>
            </a:r>
            <a:r>
              <a:rPr lang="pt-BR"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[1:</a:t>
            </a:r>
            <a:r>
              <a:rPr lang="en-US" sz="1400" i="1" dirty="0">
                <a:latin typeface="Times New Roman" panose="02020603050405020304" pitchFamily="18" charset="0"/>
                <a:cs typeface="Times New Roman" panose="02020603050405020304" pitchFamily="18" charset="0"/>
              </a:rPr>
              <a:t>n</a:t>
            </a:r>
            <a:r>
              <a:rPr lang="en-US" sz="1400" dirty="0">
                <a:latin typeface="Times New Roman" panose="02020603050405020304" pitchFamily="18" charset="0"/>
                <a:cs typeface="Times New Roman" panose="02020603050405020304" pitchFamily="18" charset="0"/>
              </a:rPr>
              <a:t>] and </a:t>
            </a:r>
            <a:r>
              <a:rPr lang="en-US" sz="1400" i="1" dirty="0">
                <a:latin typeface="Times New Roman" panose="02020603050405020304" pitchFamily="18" charset="0"/>
                <a:cs typeface="Times New Roman" panose="02020603050405020304" pitchFamily="18" charset="0"/>
              </a:rPr>
              <a:t>w</a:t>
            </a:r>
            <a:r>
              <a:rPr lang="en-US" sz="1400" dirty="0">
                <a:latin typeface="Times New Roman" panose="02020603050405020304" pitchFamily="18" charset="0"/>
                <a:cs typeface="Times New Roman" panose="02020603050405020304" pitchFamily="18" charset="0"/>
              </a:rPr>
              <a:t>[1:</a:t>
            </a:r>
            <a:r>
              <a:rPr lang="en-US" sz="1400" i="1" dirty="0">
                <a:latin typeface="Times New Roman" panose="02020603050405020304" pitchFamily="18" charset="0"/>
                <a:cs typeface="Times New Roman" panose="02020603050405020304" pitchFamily="18" charset="0"/>
              </a:rPr>
              <a:t>n</a:t>
            </a:r>
            <a:r>
              <a:rPr lang="en-US" sz="1400" dirty="0">
                <a:latin typeface="Times New Roman" panose="02020603050405020304" pitchFamily="18" charset="0"/>
                <a:cs typeface="Times New Roman" panose="02020603050405020304" pitchFamily="18" charset="0"/>
              </a:rPr>
              <a:t>] contains the profit and weight of </a:t>
            </a:r>
            <a:r>
              <a:rPr lang="en-US" sz="1400" i="1" dirty="0">
                <a:latin typeface="Times New Roman" panose="02020603050405020304" pitchFamily="18" charset="0"/>
                <a:cs typeface="Times New Roman" panose="02020603050405020304" pitchFamily="18" charset="0"/>
              </a:rPr>
              <a:t>n </a:t>
            </a:r>
            <a:r>
              <a:rPr lang="en-US" sz="1400" dirty="0">
                <a:latin typeface="Times New Roman" panose="02020603050405020304" pitchFamily="18" charset="0"/>
                <a:cs typeface="Times New Roman" panose="02020603050405020304" pitchFamily="18" charset="0"/>
              </a:rPr>
              <a:t>objects. </a:t>
            </a:r>
            <a:r>
              <a:rPr lang="en-US" sz="1400" dirty="0" smtClean="0">
                <a:latin typeface="Times New Roman" panose="02020603050405020304" pitchFamily="18" charset="0"/>
                <a:cs typeface="Times New Roman" panose="02020603050405020304" pitchFamily="18" charset="0"/>
              </a:rPr>
              <a:t> </a:t>
            </a:r>
            <a:r>
              <a:rPr lang="en-US" sz="1400" i="1" dirty="0" err="1" smtClean="0">
                <a:latin typeface="Times New Roman" panose="02020603050405020304" pitchFamily="18" charset="0"/>
                <a:cs typeface="Times New Roman" panose="02020603050405020304" pitchFamily="18" charset="0"/>
              </a:rPr>
              <a:t>M</a:t>
            </a:r>
            <a:r>
              <a:rPr lang="en-US" sz="1400" dirty="0" err="1" smtClean="0">
                <a:latin typeface="Times New Roman" panose="02020603050405020304" pitchFamily="18" charset="0"/>
                <a:cs typeface="Times New Roman" panose="02020603050405020304" pitchFamily="18" charset="0"/>
              </a:rPr>
              <a:t>is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maximum capacity of </a:t>
            </a:r>
            <a:r>
              <a:rPr lang="en-US" sz="1400" dirty="0" smtClean="0">
                <a:latin typeface="Times New Roman" panose="02020603050405020304" pitchFamily="18" charset="0"/>
                <a:cs typeface="Times New Roman" panose="02020603050405020304" pitchFamily="18" charset="0"/>
              </a:rPr>
              <a:t>knapsack and </a:t>
            </a: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[1:</a:t>
            </a:r>
            <a:r>
              <a:rPr lang="en-US" sz="1400" i="1" dirty="0">
                <a:latin typeface="Times New Roman" panose="02020603050405020304" pitchFamily="18" charset="0"/>
                <a:cs typeface="Times New Roman" panose="02020603050405020304" pitchFamily="18" charset="0"/>
              </a:rPr>
              <a:t>n</a:t>
            </a:r>
            <a:r>
              <a:rPr lang="en-US" sz="1400" dirty="0">
                <a:latin typeface="Times New Roman" panose="02020603050405020304" pitchFamily="18" charset="0"/>
                <a:cs typeface="Times New Roman" panose="02020603050405020304" pitchFamily="18" charset="0"/>
              </a:rPr>
              <a:t>] in the solution vector.//</a:t>
            </a:r>
          </a:p>
          <a:p>
            <a:pPr marL="2286000" lvl="5" indent="0">
              <a:buNone/>
            </a:pPr>
            <a:r>
              <a:rPr lang="en-US" sz="1400" dirty="0">
                <a:latin typeface="Times New Roman" panose="02020603050405020304" pitchFamily="18" charset="0"/>
                <a:cs typeface="Times New Roman" panose="02020603050405020304" pitchFamily="18" charset="0"/>
              </a:rPr>
              <a:t>{</a:t>
            </a:r>
          </a:p>
          <a:p>
            <a:pPr marL="2286000" lvl="5" indent="0">
              <a:buNone/>
            </a:pPr>
            <a:r>
              <a:rPr lang="nn-NO" sz="1400" b="1" dirty="0">
                <a:latin typeface="Times New Roman" panose="02020603050405020304" pitchFamily="18" charset="0"/>
                <a:cs typeface="Times New Roman" panose="02020603050405020304" pitchFamily="18" charset="0"/>
              </a:rPr>
              <a:t>for </a:t>
            </a:r>
            <a:r>
              <a:rPr lang="nn-NO" sz="1400" dirty="0">
                <a:latin typeface="Times New Roman" panose="02020603050405020304" pitchFamily="18" charset="0"/>
                <a:cs typeface="Times New Roman" panose="02020603050405020304" pitchFamily="18" charset="0"/>
              </a:rPr>
              <a:t>(</a:t>
            </a:r>
            <a:r>
              <a:rPr lang="nn-NO" sz="1400" i="1" dirty="0">
                <a:latin typeface="Times New Roman" panose="02020603050405020304" pitchFamily="18" charset="0"/>
                <a:cs typeface="Times New Roman" panose="02020603050405020304" pitchFamily="18" charset="0"/>
              </a:rPr>
              <a:t>i </a:t>
            </a:r>
            <a:r>
              <a:rPr lang="nn-NO" sz="1400" dirty="0">
                <a:latin typeface="Times New Roman" panose="02020603050405020304" pitchFamily="18" charset="0"/>
                <a:cs typeface="Times New Roman" panose="02020603050405020304" pitchFamily="18" charset="0"/>
              </a:rPr>
              <a:t>= 1; </a:t>
            </a:r>
            <a:r>
              <a:rPr lang="nn-NO" sz="1400" i="1" dirty="0">
                <a:latin typeface="Times New Roman" panose="02020603050405020304" pitchFamily="18" charset="0"/>
                <a:cs typeface="Times New Roman" panose="02020603050405020304" pitchFamily="18" charset="0"/>
              </a:rPr>
              <a:t>i</a:t>
            </a:r>
            <a:r>
              <a:rPr lang="nn-NO" sz="1400" dirty="0">
                <a:latin typeface="Times New Roman" panose="02020603050405020304" pitchFamily="18" charset="0"/>
                <a:cs typeface="Times New Roman" panose="02020603050405020304" pitchFamily="18" charset="0"/>
              </a:rPr>
              <a:t>&lt;= </a:t>
            </a:r>
            <a:r>
              <a:rPr lang="nn-NO" sz="1400" i="1" dirty="0">
                <a:latin typeface="Times New Roman" panose="02020603050405020304" pitchFamily="18" charset="0"/>
                <a:cs typeface="Times New Roman" panose="02020603050405020304" pitchFamily="18" charset="0"/>
              </a:rPr>
              <a:t>n</a:t>
            </a:r>
            <a:r>
              <a:rPr lang="nn-NO" sz="1400" dirty="0">
                <a:latin typeface="Times New Roman" panose="02020603050405020304" pitchFamily="18" charset="0"/>
                <a:cs typeface="Times New Roman" panose="02020603050405020304" pitchFamily="18" charset="0"/>
              </a:rPr>
              <a:t>; </a:t>
            </a:r>
            <a:r>
              <a:rPr lang="nn-NO" sz="1400" i="1" dirty="0">
                <a:latin typeface="Times New Roman" panose="02020603050405020304" pitchFamily="18" charset="0"/>
                <a:cs typeface="Times New Roman" panose="02020603050405020304" pitchFamily="18" charset="0"/>
              </a:rPr>
              <a:t>i </a:t>
            </a:r>
            <a:r>
              <a:rPr lang="nn-NO" sz="1400" dirty="0">
                <a:latin typeface="Times New Roman" panose="02020603050405020304" pitchFamily="18" charset="0"/>
                <a:cs typeface="Times New Roman" panose="02020603050405020304" pitchFamily="18" charset="0"/>
              </a:rPr>
              <a:t>++)</a:t>
            </a:r>
          </a:p>
          <a:p>
            <a:pPr marL="2286000" lvl="5" indent="0">
              <a:buNone/>
            </a:pP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 ; // initialize the solution to 0 //</a:t>
            </a:r>
          </a:p>
          <a:p>
            <a:pPr marL="2286000" lvl="5" indent="0">
              <a:buNone/>
            </a:pPr>
            <a:r>
              <a:rPr lang="en-US" sz="1400" i="1" dirty="0">
                <a:latin typeface="Times New Roman" panose="02020603050405020304" pitchFamily="18" charset="0"/>
                <a:cs typeface="Times New Roman" panose="02020603050405020304" pitchFamily="18" charset="0"/>
              </a:rPr>
              <a:t>cu </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M </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cu </a:t>
            </a:r>
            <a:r>
              <a:rPr lang="en-US" sz="1400" dirty="0">
                <a:latin typeface="Times New Roman" panose="02020603050405020304" pitchFamily="18" charset="0"/>
                <a:cs typeface="Times New Roman" panose="02020603050405020304" pitchFamily="18" charset="0"/>
              </a:rPr>
              <a:t>is the remaining capacity of the knapsack//</a:t>
            </a:r>
          </a:p>
          <a:p>
            <a:pPr marL="2286000" lvl="5" indent="0">
              <a:buNone/>
            </a:pPr>
            <a:r>
              <a:rPr lang="nn-NO" sz="1400" b="1" dirty="0">
                <a:latin typeface="Times New Roman" panose="02020603050405020304" pitchFamily="18" charset="0"/>
                <a:cs typeface="Times New Roman" panose="02020603050405020304" pitchFamily="18" charset="0"/>
              </a:rPr>
              <a:t>for </a:t>
            </a:r>
            <a:r>
              <a:rPr lang="nn-NO" sz="1400" dirty="0">
                <a:latin typeface="Times New Roman" panose="02020603050405020304" pitchFamily="18" charset="0"/>
                <a:cs typeface="Times New Roman" panose="02020603050405020304" pitchFamily="18" charset="0"/>
              </a:rPr>
              <a:t>(</a:t>
            </a:r>
            <a:r>
              <a:rPr lang="nn-NO" sz="1400" i="1" dirty="0">
                <a:latin typeface="Times New Roman" panose="02020603050405020304" pitchFamily="18" charset="0"/>
                <a:cs typeface="Times New Roman" panose="02020603050405020304" pitchFamily="18" charset="0"/>
              </a:rPr>
              <a:t>i </a:t>
            </a:r>
            <a:r>
              <a:rPr lang="nn-NO" sz="1400" dirty="0">
                <a:latin typeface="Times New Roman" panose="02020603050405020304" pitchFamily="18" charset="0"/>
                <a:cs typeface="Times New Roman" panose="02020603050405020304" pitchFamily="18" charset="0"/>
              </a:rPr>
              <a:t>=1; </a:t>
            </a:r>
            <a:r>
              <a:rPr lang="nn-NO" sz="1400" i="1" dirty="0">
                <a:latin typeface="Times New Roman" panose="02020603050405020304" pitchFamily="18" charset="0"/>
                <a:cs typeface="Times New Roman" panose="02020603050405020304" pitchFamily="18" charset="0"/>
              </a:rPr>
              <a:t>i</a:t>
            </a:r>
            <a:r>
              <a:rPr lang="nn-NO" sz="1400" dirty="0">
                <a:latin typeface="Times New Roman" panose="02020603050405020304" pitchFamily="18" charset="0"/>
                <a:cs typeface="Times New Roman" panose="02020603050405020304" pitchFamily="18" charset="0"/>
              </a:rPr>
              <a:t>&lt;= </a:t>
            </a:r>
            <a:r>
              <a:rPr lang="nn-NO" sz="1400" i="1" dirty="0">
                <a:latin typeface="Times New Roman" panose="02020603050405020304" pitchFamily="18" charset="0"/>
                <a:cs typeface="Times New Roman" panose="02020603050405020304" pitchFamily="18" charset="0"/>
              </a:rPr>
              <a:t>n </a:t>
            </a:r>
            <a:r>
              <a:rPr lang="nn-NO" sz="1400" dirty="0">
                <a:latin typeface="Times New Roman" panose="02020603050405020304" pitchFamily="18" charset="0"/>
                <a:cs typeface="Times New Roman" panose="02020603050405020304" pitchFamily="18" charset="0"/>
              </a:rPr>
              <a:t>; </a:t>
            </a:r>
            <a:r>
              <a:rPr lang="nn-NO" sz="1400" i="1" dirty="0">
                <a:latin typeface="Times New Roman" panose="02020603050405020304" pitchFamily="18" charset="0"/>
                <a:cs typeface="Times New Roman" panose="02020603050405020304" pitchFamily="18" charset="0"/>
              </a:rPr>
              <a:t>i </a:t>
            </a:r>
            <a:r>
              <a:rPr lang="nn-NO" sz="1400" dirty="0">
                <a:latin typeface="Times New Roman" panose="02020603050405020304" pitchFamily="18" charset="0"/>
                <a:cs typeface="Times New Roman" panose="02020603050405020304" pitchFamily="18" charset="0"/>
              </a:rPr>
              <a:t>++){</a:t>
            </a:r>
          </a:p>
          <a:p>
            <a:pPr marL="2286000" lvl="5" indent="0">
              <a:buNone/>
            </a:pPr>
            <a:r>
              <a:rPr lang="en-US" sz="1400" b="1" dirty="0">
                <a:latin typeface="Times New Roman" panose="02020603050405020304" pitchFamily="18" charset="0"/>
                <a:cs typeface="Times New Roman" panose="02020603050405020304" pitchFamily="18" charset="0"/>
              </a:rPr>
              <a:t>if</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w</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&gt;</a:t>
            </a:r>
            <a:r>
              <a:rPr lang="en-US" sz="1400" i="1" dirty="0">
                <a:latin typeface="Times New Roman" panose="02020603050405020304" pitchFamily="18" charset="0"/>
                <a:cs typeface="Times New Roman" panose="02020603050405020304" pitchFamily="18" charset="0"/>
              </a:rPr>
              <a:t>cu </a:t>
            </a:r>
            <a:r>
              <a:rPr lang="en-US" sz="1400" dirty="0">
                <a:latin typeface="Times New Roman" panose="02020603050405020304" pitchFamily="18" charset="0"/>
                <a:cs typeface="Times New Roman" panose="02020603050405020304" pitchFamily="18" charset="0"/>
              </a:rPr>
              <a:t>)</a:t>
            </a:r>
          </a:p>
          <a:p>
            <a:pPr marL="2286000" lvl="5" indent="0">
              <a:buNone/>
            </a:pPr>
            <a:r>
              <a:rPr lang="en-US" sz="1400" b="1" dirty="0">
                <a:latin typeface="Times New Roman" panose="02020603050405020304" pitchFamily="18" charset="0"/>
                <a:cs typeface="Times New Roman" panose="02020603050405020304" pitchFamily="18" charset="0"/>
              </a:rPr>
              <a:t>break</a:t>
            </a:r>
            <a:r>
              <a:rPr lang="en-US" sz="1400" dirty="0">
                <a:latin typeface="Times New Roman" panose="02020603050405020304" pitchFamily="18" charset="0"/>
                <a:cs typeface="Times New Roman" panose="02020603050405020304" pitchFamily="18" charset="0"/>
              </a:rPr>
              <a:t>;</a:t>
            </a:r>
          </a:p>
          <a:p>
            <a:pPr marL="2286000" lvl="5" indent="0">
              <a:buNone/>
            </a:pPr>
            <a:r>
              <a:rPr lang="en-US" sz="1400" b="1" dirty="0">
                <a:latin typeface="Times New Roman" panose="02020603050405020304" pitchFamily="18" charset="0"/>
                <a:cs typeface="Times New Roman" panose="02020603050405020304" pitchFamily="18" charset="0"/>
              </a:rPr>
              <a:t>else</a:t>
            </a:r>
            <a:r>
              <a:rPr lang="en-US" sz="1400" dirty="0">
                <a:latin typeface="Times New Roman" panose="02020603050405020304" pitchFamily="18" charset="0"/>
                <a:cs typeface="Times New Roman" panose="02020603050405020304" pitchFamily="18" charset="0"/>
              </a:rPr>
              <a:t>{</a:t>
            </a:r>
          </a:p>
          <a:p>
            <a:pPr marL="2286000" lvl="5" indent="0">
              <a:buNone/>
            </a:pP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1 ;</a:t>
            </a:r>
          </a:p>
          <a:p>
            <a:pPr marL="2286000" lvl="5" indent="0">
              <a:buNone/>
            </a:pPr>
            <a:r>
              <a:rPr lang="en-US" sz="1400" i="1" dirty="0">
                <a:latin typeface="Times New Roman" panose="02020603050405020304" pitchFamily="18" charset="0"/>
                <a:cs typeface="Times New Roman" panose="02020603050405020304" pitchFamily="18" charset="0"/>
              </a:rPr>
              <a:t>cu </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cu </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w</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marL="2286000" lvl="5" indent="0">
              <a:buNone/>
            </a:pPr>
            <a:r>
              <a:rPr lang="en-US" sz="1400" dirty="0">
                <a:latin typeface="Times New Roman" panose="02020603050405020304" pitchFamily="18" charset="0"/>
                <a:cs typeface="Times New Roman" panose="02020603050405020304" pitchFamily="18" charset="0"/>
              </a:rPr>
              <a:t>}</a:t>
            </a:r>
          </a:p>
          <a:p>
            <a:pPr marL="2286000" lvl="5" indent="0">
              <a:buNone/>
            </a:pPr>
            <a:r>
              <a:rPr lang="en-US" sz="1400" dirty="0">
                <a:latin typeface="Times New Roman" panose="02020603050405020304" pitchFamily="18" charset="0"/>
                <a:cs typeface="Times New Roman" panose="02020603050405020304" pitchFamily="18" charset="0"/>
              </a:rPr>
              <a:t>}</a:t>
            </a:r>
          </a:p>
          <a:p>
            <a:pPr marL="2286000" lvl="5" indent="0">
              <a:buNone/>
            </a:pPr>
            <a:r>
              <a:rPr lang="en-US" sz="1400" b="1" dirty="0">
                <a:latin typeface="Times New Roman" panose="02020603050405020304" pitchFamily="18" charset="0"/>
                <a:cs typeface="Times New Roman" panose="02020603050405020304" pitchFamily="18" charset="0"/>
              </a:rPr>
              <a:t>if</a:t>
            </a:r>
            <a:r>
              <a:rPr lang="en-US" sz="1400"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&lt;= </a:t>
            </a:r>
            <a:r>
              <a:rPr lang="en-US" sz="1400" i="1" dirty="0">
                <a:latin typeface="Times New Roman" panose="02020603050405020304" pitchFamily="18" charset="0"/>
                <a:cs typeface="Times New Roman" panose="02020603050405020304" pitchFamily="18" charset="0"/>
              </a:rPr>
              <a:t>n</a:t>
            </a:r>
            <a:r>
              <a:rPr lang="en-US" sz="1400" dirty="0">
                <a:latin typeface="Times New Roman" panose="02020603050405020304" pitchFamily="18" charset="0"/>
                <a:cs typeface="Times New Roman" panose="02020603050405020304" pitchFamily="18" charset="0"/>
              </a:rPr>
              <a:t>){</a:t>
            </a:r>
          </a:p>
          <a:p>
            <a:pPr marL="2286000" lvl="5" indent="0">
              <a:buNone/>
            </a:pP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t>
            </a:r>
            <a:r>
              <a:rPr lang="en-US" sz="1400" i="1" dirty="0">
                <a:latin typeface="Times New Roman" panose="02020603050405020304" pitchFamily="18" charset="0"/>
                <a:cs typeface="Times New Roman" panose="02020603050405020304" pitchFamily="18" charset="0"/>
              </a:rPr>
              <a:t>cu</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w</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marL="2286000" lvl="5" indent="0">
              <a:buNone/>
            </a:pPr>
            <a:r>
              <a:rPr lang="en-US" sz="1400" b="1" dirty="0" err="1">
                <a:latin typeface="Times New Roman" panose="02020603050405020304" pitchFamily="18" charset="0"/>
                <a:cs typeface="Times New Roman" panose="02020603050405020304" pitchFamily="18" charset="0"/>
              </a:rPr>
              <a:t>return</a:t>
            </a:r>
            <a:r>
              <a:rPr lang="en-US" sz="1400" i="1" dirty="0" err="1">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a:t>
            </a:r>
          </a:p>
          <a:p>
            <a:pPr marL="2286000" lvl="5" indent="0">
              <a:buNone/>
            </a:pPr>
            <a:r>
              <a:rPr lang="en-US" sz="1400"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59</a:t>
            </a:fld>
            <a:endParaRPr lang="en-US"/>
          </a:p>
        </p:txBody>
      </p:sp>
    </p:spTree>
    <p:extLst>
      <p:ext uri="{BB962C8B-B14F-4D97-AF65-F5344CB8AC3E}">
        <p14:creationId xmlns:p14="http://schemas.microsoft.com/office/powerpoint/2010/main" val="886000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Job-Sequencing-With-Deadline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8789" y="1455313"/>
                <a:ext cx="11861442" cy="5138670"/>
              </a:xfrm>
            </p:spPr>
            <p:txBody>
              <a:bodyPr>
                <a:normAutofit fontScale="92500" lnSpcReduction="20000"/>
              </a:bodyPr>
              <a:lstStyle/>
              <a:p>
                <a:pPr marL="2286000" lvl="5" indent="0">
                  <a:buNone/>
                </a:pPr>
                <a:r>
                  <a:rPr lang="en-US" b="1" dirty="0" smtClean="0"/>
                  <a:t>Algorithm: Job-Sequencing-With-Deadline (D, J, n, k)</a:t>
                </a:r>
              </a:p>
              <a:p>
                <a:pPr marL="2286000" lvl="5" indent="0">
                  <a:buNone/>
                </a:pPr>
                <a:r>
                  <a:rPr lang="en-US" sz="2400" dirty="0"/>
                  <a:t>D(0) := J(0) := 0</a:t>
                </a:r>
              </a:p>
              <a:p>
                <a:pPr marL="2286000" lvl="5" indent="0">
                  <a:buNone/>
                </a:pPr>
                <a:r>
                  <a:rPr lang="en-US" sz="2400" dirty="0"/>
                  <a:t>k := 1</a:t>
                </a:r>
              </a:p>
              <a:p>
                <a:pPr marL="2286000" lvl="5" indent="0">
                  <a:buNone/>
                </a:pPr>
                <a:r>
                  <a:rPr lang="en-US" sz="2400" dirty="0"/>
                  <a:t>J(1) := 1 // means first job is selected</a:t>
                </a:r>
              </a:p>
              <a:p>
                <a:pPr marL="2286000" lvl="5" indent="0">
                  <a:buNone/>
                </a:pPr>
                <a:r>
                  <a:rPr lang="pt-BR" sz="2400" dirty="0"/>
                  <a:t>for i = 2 … n do</a:t>
                </a:r>
              </a:p>
              <a:p>
                <a:pPr marL="2286000" lvl="5" indent="0">
                  <a:buNone/>
                </a:pPr>
                <a:r>
                  <a:rPr lang="en-US" sz="2400" dirty="0"/>
                  <a:t>r := k</a:t>
                </a:r>
              </a:p>
              <a:p>
                <a:pPr marL="2286000" lvl="5" indent="0">
                  <a:buNone/>
                </a:pPr>
                <a:r>
                  <a:rPr lang="pt-BR" sz="2400" dirty="0"/>
                  <a:t>while D(J(r)) &gt; D(i) and D(J(r)) ≠ r do</a:t>
                </a:r>
              </a:p>
              <a:p>
                <a:pPr marL="2286000" lvl="5" indent="0">
                  <a:buNone/>
                </a:pPr>
                <a:r>
                  <a:rPr lang="en-US" sz="2400" dirty="0"/>
                  <a:t>r := r – 1</a:t>
                </a:r>
              </a:p>
              <a:p>
                <a:pPr marL="2286000" lvl="5" indent="0">
                  <a:buNone/>
                </a:pPr>
                <a:r>
                  <a:rPr lang="en-US" sz="2400" dirty="0"/>
                  <a:t>if D(J(r)) ≤ D(</a:t>
                </a:r>
                <a:r>
                  <a:rPr lang="en-US" sz="2400" dirty="0" err="1"/>
                  <a:t>i</a:t>
                </a:r>
                <a:r>
                  <a:rPr lang="en-US" sz="2400" dirty="0"/>
                  <a:t>) and D(</a:t>
                </a:r>
                <a:r>
                  <a:rPr lang="en-US" sz="2400" dirty="0" err="1"/>
                  <a:t>i</a:t>
                </a:r>
                <a:r>
                  <a:rPr lang="en-US" sz="2400" dirty="0"/>
                  <a:t>) &gt; r then</a:t>
                </a:r>
              </a:p>
              <a:p>
                <a:pPr marL="2286000" lvl="5" indent="0">
                  <a:buNone/>
                </a:pPr>
                <a:r>
                  <a:rPr lang="en-US" sz="2400" dirty="0"/>
                  <a:t>for l = k … r + 1 by -1 do</a:t>
                </a:r>
              </a:p>
              <a:p>
                <a:pPr marL="2286000" lvl="5" indent="0">
                  <a:buNone/>
                </a:pPr>
                <a:r>
                  <a:rPr lang="en-US" sz="2400" dirty="0"/>
                  <a:t>J(l + 1) := J(l)</a:t>
                </a:r>
              </a:p>
              <a:p>
                <a:pPr marL="2286000" lvl="5" indent="0">
                  <a:buNone/>
                </a:pPr>
                <a:r>
                  <a:rPr lang="en-US" sz="2400" dirty="0"/>
                  <a:t>J(r + 1) := </a:t>
                </a:r>
                <a:r>
                  <a:rPr lang="en-US" sz="2400" dirty="0" err="1"/>
                  <a:t>i</a:t>
                </a:r>
                <a:endParaRPr lang="en-US" sz="2400" dirty="0"/>
              </a:p>
              <a:p>
                <a:pPr marL="2286000" lvl="5" indent="0">
                  <a:buNone/>
                </a:pPr>
                <a:r>
                  <a:rPr lang="en-US" sz="2400" dirty="0"/>
                  <a:t>k := k + </a:t>
                </a:r>
                <a:r>
                  <a:rPr lang="en-US" sz="2400" dirty="0" smtClean="0"/>
                  <a:t>1</a:t>
                </a:r>
              </a:p>
              <a:p>
                <a:pPr marL="0" indent="0">
                  <a:buNone/>
                </a:pPr>
                <a:r>
                  <a:rPr lang="en-US" b="1" dirty="0">
                    <a:solidFill>
                      <a:srgbClr val="C00000"/>
                    </a:solidFill>
                  </a:rPr>
                  <a:t>Analysis</a:t>
                </a:r>
              </a:p>
              <a:p>
                <a:r>
                  <a:rPr lang="en-US" dirty="0"/>
                  <a:t>In this algorithm, we are using two loops, one is within another. Hence, the complexity </a:t>
                </a:r>
                <a:r>
                  <a:rPr lang="en-US" dirty="0" smtClean="0"/>
                  <a:t>of this </a:t>
                </a:r>
                <a:r>
                  <a:rPr lang="en-US" dirty="0"/>
                  <a:t>algorithm is </a:t>
                </a:r>
                <a:r>
                  <a:rPr lang="en-US" b="1" dirty="0" smtClean="0">
                    <a:solidFill>
                      <a:srgbClr val="C00000"/>
                    </a:solidFill>
                  </a:rPr>
                  <a:t>𝑶(</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𝒏</m:t>
                        </m:r>
                      </m:e>
                      <m:sup>
                        <m:r>
                          <a:rPr lang="en-US" b="1" i="1" smtClean="0">
                            <a:solidFill>
                              <a:srgbClr val="C00000"/>
                            </a:solidFill>
                            <a:latin typeface="Cambria Math" panose="02040503050406030204" pitchFamily="18" charset="0"/>
                          </a:rPr>
                          <m:t>𝟐</m:t>
                        </m:r>
                      </m:sup>
                    </m:sSup>
                  </m:oMath>
                </a14:m>
                <a:r>
                  <a:rPr lang="en-US" b="1" dirty="0" smtClean="0">
                    <a:solidFill>
                      <a:srgbClr val="C00000"/>
                    </a:solidFill>
                  </a:rPr>
                  <a:t>).</a:t>
                </a:r>
                <a:endParaRPr lang="en-US" sz="6600"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8789" y="1455313"/>
                <a:ext cx="11861442" cy="5138670"/>
              </a:xfrm>
              <a:blipFill rotWithShape="0">
                <a:blip r:embed="rId2"/>
                <a:stretch>
                  <a:fillRect l="-925" t="-177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6</a:t>
            </a:fld>
            <a:endParaRPr lang="en-US"/>
          </a:p>
        </p:txBody>
      </p:sp>
    </p:spTree>
    <p:extLst>
      <p:ext uri="{BB962C8B-B14F-4D97-AF65-F5344CB8AC3E}">
        <p14:creationId xmlns:p14="http://schemas.microsoft.com/office/powerpoint/2010/main" val="39666599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smtClean="0">
                <a:solidFill>
                  <a:srgbClr val="C00000"/>
                </a:solidFill>
                <a:latin typeface="Footlight MT Light" panose="0204060206030A020304" pitchFamily="18" charset="0"/>
              </a:rPr>
              <a:t>Knapsack 0-1 Problem</a:t>
            </a:r>
          </a:p>
        </p:txBody>
      </p:sp>
      <p:sp>
        <p:nvSpPr>
          <p:cNvPr id="3" name="Content Placeholder 2"/>
          <p:cNvSpPr>
            <a:spLocks noGrp="1"/>
          </p:cNvSpPr>
          <p:nvPr>
            <p:ph idx="1"/>
          </p:nvPr>
        </p:nvSpPr>
        <p:spPr>
          <a:xfrm>
            <a:off x="1524000" y="1219200"/>
            <a:ext cx="5257800" cy="4876800"/>
          </a:xfrm>
        </p:spPr>
        <p:txBody>
          <a:bodyPr>
            <a:normAutofit/>
          </a:bodyPr>
          <a:lstStyle/>
          <a:p>
            <a:pPr>
              <a:defRPr/>
            </a:pPr>
            <a:r>
              <a:rPr lang="en-US" sz="3000" dirty="0">
                <a:latin typeface="Times New Roman" panose="02020603050405020304" pitchFamily="18" charset="0"/>
                <a:cs typeface="Times New Roman" panose="02020603050405020304" pitchFamily="18" charset="0"/>
              </a:rPr>
              <a:t>The goal is to </a:t>
            </a:r>
            <a:r>
              <a:rPr lang="en-US" sz="3000" b="1" dirty="0">
                <a:latin typeface="Times New Roman" panose="02020603050405020304" pitchFamily="18" charset="0"/>
                <a:cs typeface="Times New Roman" panose="02020603050405020304" pitchFamily="18" charset="0"/>
              </a:rPr>
              <a:t>maximize the value of a knapsack </a:t>
            </a:r>
            <a:r>
              <a:rPr lang="en-US" sz="3000" dirty="0">
                <a:latin typeface="Times New Roman" pitchFamily="18" charset="0"/>
                <a:cs typeface="Times New Roman" pitchFamily="18" charset="0"/>
              </a:rPr>
              <a:t>that can hold at most W units (kg) worth of goods from a list of items I</a:t>
            </a:r>
            <a:r>
              <a:rPr lang="en-US" sz="3000" baseline="-25000" dirty="0">
                <a:latin typeface="Times New Roman" pitchFamily="18" charset="0"/>
                <a:cs typeface="Times New Roman" pitchFamily="18" charset="0"/>
              </a:rPr>
              <a:t>0</a:t>
            </a:r>
            <a:r>
              <a:rPr lang="en-US" sz="3000" dirty="0">
                <a:latin typeface="Times New Roman" pitchFamily="18" charset="0"/>
                <a:cs typeface="Times New Roman" pitchFamily="18" charset="0"/>
              </a:rPr>
              <a:t>, I</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 … I</a:t>
            </a:r>
            <a:r>
              <a:rPr lang="en-US" sz="3000" baseline="-25000" dirty="0">
                <a:latin typeface="Times New Roman" pitchFamily="18" charset="0"/>
                <a:cs typeface="Times New Roman" pitchFamily="18" charset="0"/>
              </a:rPr>
              <a:t>n-1</a:t>
            </a:r>
            <a:r>
              <a:rPr lang="en-US" sz="3000" dirty="0">
                <a:latin typeface="Times New Roman" pitchFamily="18" charset="0"/>
                <a:cs typeface="Times New Roman" pitchFamily="18" charset="0"/>
              </a:rPr>
              <a:t>. </a:t>
            </a:r>
          </a:p>
          <a:p>
            <a:pPr>
              <a:buFont typeface="Wingdings 2" panose="05020102010507070707" pitchFamily="18" charset="2"/>
              <a:buNone/>
              <a:defRPr/>
            </a:pPr>
            <a:r>
              <a:rPr lang="en-US" sz="3000" dirty="0">
                <a:latin typeface="Times New Roman" pitchFamily="18" charset="0"/>
                <a:cs typeface="Times New Roman" pitchFamily="18" charset="0"/>
              </a:rPr>
              <a:t> </a:t>
            </a:r>
          </a:p>
          <a:p>
            <a:pPr lvl="1">
              <a:defRPr/>
            </a:pPr>
            <a:r>
              <a:rPr lang="en-US" dirty="0" smtClean="0">
                <a:latin typeface="Times New Roman" pitchFamily="18" charset="0"/>
                <a:cs typeface="Times New Roman" pitchFamily="18" charset="0"/>
              </a:rPr>
              <a:t>Each item has 2 attributes:</a:t>
            </a:r>
          </a:p>
          <a:p>
            <a:pPr marL="1163637" lvl="2" indent="-514350">
              <a:buFont typeface="+mj-lt"/>
              <a:buAutoNum type="arabicParenR"/>
              <a:defRPr/>
            </a:pPr>
            <a:r>
              <a:rPr lang="en-US" dirty="0" smtClean="0">
                <a:latin typeface="Times New Roman" pitchFamily="18" charset="0"/>
                <a:cs typeface="Times New Roman" pitchFamily="18" charset="0"/>
              </a:rPr>
              <a:t>Value – let this be v</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for item I</a:t>
            </a:r>
            <a:r>
              <a:rPr lang="en-US" baseline="-25000" dirty="0" smtClean="0">
                <a:latin typeface="Times New Roman" pitchFamily="18" charset="0"/>
                <a:cs typeface="Times New Roman" pitchFamily="18" charset="0"/>
              </a:rPr>
              <a:t>i</a:t>
            </a:r>
          </a:p>
          <a:p>
            <a:pPr marL="1163637" lvl="2" indent="-514350">
              <a:buFont typeface="+mj-lt"/>
              <a:buAutoNum type="arabicParenR"/>
              <a:defRPr/>
            </a:pPr>
            <a:r>
              <a:rPr lang="en-US" dirty="0" smtClean="0">
                <a:latin typeface="Times New Roman" pitchFamily="18" charset="0"/>
                <a:cs typeface="Times New Roman" pitchFamily="18" charset="0"/>
              </a:rPr>
              <a:t>Weight – let this be </a:t>
            </a:r>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for item I</a:t>
            </a:r>
            <a:r>
              <a:rPr lang="en-US" baseline="-25000" dirty="0" smtClean="0">
                <a:latin typeface="Times New Roman" pitchFamily="18" charset="0"/>
                <a:cs typeface="Times New Roman" pitchFamily="18" charset="0"/>
              </a:rPr>
              <a:t>i</a:t>
            </a:r>
          </a:p>
          <a:p>
            <a:pPr marL="642937" indent="-514350">
              <a:defRPr/>
            </a:pPr>
            <a:endParaRPr lang="en-US" baseline="-25000" dirty="0" smtClean="0">
              <a:latin typeface="Times New Roman" pitchFamily="18" charset="0"/>
              <a:cs typeface="Times New Roman" pitchFamily="18" charset="0"/>
            </a:endParaRPr>
          </a:p>
        </p:txBody>
      </p:sp>
      <p:pic>
        <p:nvPicPr>
          <p:cNvPr id="58372" name="Content Placeholder 5" descr="knapsack_proble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00200"/>
            <a:ext cx="396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Footer Placeholder 3"/>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a:spcBef>
                <a:spcPct val="0"/>
              </a:spcBef>
              <a:buClrTx/>
              <a:buSzTx/>
              <a:buFontTx/>
              <a:buNone/>
            </a:pPr>
            <a:r>
              <a:rPr kumimoji="0" lang="en-US" altLang="en-US" sz="1400" dirty="0" smtClean="0">
                <a:solidFill>
                  <a:schemeClr val="accent1"/>
                </a:solidFill>
              </a:rPr>
              <a:t>CS                     AA                                                              GS</a:t>
            </a:r>
            <a:endParaRPr kumimoji="0" lang="en-US" altLang="en-US" sz="1400" dirty="0">
              <a:solidFill>
                <a:schemeClr val="accent1"/>
              </a:solidFill>
            </a:endParaRPr>
          </a:p>
        </p:txBody>
      </p:sp>
      <p:sp>
        <p:nvSpPr>
          <p:cNvPr id="583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a:spcBef>
                <a:spcPct val="0"/>
              </a:spcBef>
              <a:buClrTx/>
              <a:buSzTx/>
              <a:buFontTx/>
              <a:buNone/>
            </a:pPr>
            <a:fld id="{0174E6CF-5658-4C69-89B8-BB8EFF5519C5}" type="slidenum">
              <a:rPr kumimoji="0" lang="en-US" altLang="zh-TW" sz="1400">
                <a:solidFill>
                  <a:schemeClr val="accent1"/>
                </a:solidFill>
              </a:rPr>
              <a:pPr>
                <a:spcBef>
                  <a:spcPct val="0"/>
                </a:spcBef>
                <a:buClrTx/>
                <a:buSzTx/>
                <a:buFontTx/>
                <a:buNone/>
              </a:pPr>
              <a:t>60</a:t>
            </a:fld>
            <a:endParaRPr kumimoji="0" lang="en-US" altLang="zh-TW" sz="1400">
              <a:solidFill>
                <a:schemeClr val="accent1"/>
              </a:solidFill>
            </a:endParaRPr>
          </a:p>
        </p:txBody>
      </p:sp>
    </p:spTree>
    <p:extLst>
      <p:ext uri="{BB962C8B-B14F-4D97-AF65-F5344CB8AC3E}">
        <p14:creationId xmlns:p14="http://schemas.microsoft.com/office/powerpoint/2010/main" val="41341865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a:spcBef>
                <a:spcPct val="0"/>
              </a:spcBef>
              <a:buClrTx/>
              <a:buSzTx/>
              <a:buFontTx/>
              <a:buNone/>
            </a:pPr>
            <a:fld id="{F1F833F4-6A8E-4CAD-87EA-EC872774864C}" type="slidenum">
              <a:rPr kumimoji="0" lang="en-US" altLang="zh-TW" sz="1400">
                <a:solidFill>
                  <a:schemeClr val="accent1"/>
                </a:solidFill>
              </a:rPr>
              <a:pPr>
                <a:spcBef>
                  <a:spcPct val="0"/>
                </a:spcBef>
                <a:buClrTx/>
                <a:buSzTx/>
                <a:buFontTx/>
                <a:buNone/>
              </a:pPr>
              <a:t>61</a:t>
            </a:fld>
            <a:endParaRPr kumimoji="0" lang="en-US" altLang="zh-TW" sz="1400">
              <a:solidFill>
                <a:schemeClr val="accent1"/>
              </a:solidFill>
            </a:endParaRPr>
          </a:p>
        </p:txBody>
      </p:sp>
      <p:pic>
        <p:nvPicPr>
          <p:cNvPr id="5939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260350"/>
            <a:ext cx="8964612"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Footer Placeholder 5"/>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a:spcBef>
                <a:spcPct val="0"/>
              </a:spcBef>
              <a:buClrTx/>
              <a:buSzTx/>
              <a:buFontTx/>
              <a:buNone/>
            </a:pPr>
            <a:r>
              <a:rPr kumimoji="0" lang="en-US" altLang="en-US" sz="1400" smtClean="0">
                <a:solidFill>
                  <a:schemeClr val="accent1"/>
                </a:solidFill>
              </a:rPr>
              <a:t>CS                     AA                                                              GS</a:t>
            </a:r>
            <a:endParaRPr kumimoji="0" lang="en-US" altLang="en-US" sz="1400">
              <a:solidFill>
                <a:schemeClr val="accent1"/>
              </a:solidFill>
            </a:endParaRPr>
          </a:p>
        </p:txBody>
      </p:sp>
    </p:spTree>
    <p:extLst>
      <p:ext uri="{BB962C8B-B14F-4D97-AF65-F5344CB8AC3E}">
        <p14:creationId xmlns:p14="http://schemas.microsoft.com/office/powerpoint/2010/main" val="2265121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67000" y="228600"/>
            <a:ext cx="7772400" cy="1295400"/>
          </a:xfrm>
        </p:spPr>
        <p:txBody>
          <a:bodyPr>
            <a:normAutofit fontScale="90000"/>
          </a:bodyPr>
          <a:lstStyle/>
          <a:p>
            <a:r>
              <a:rPr lang="en-US" altLang="zh-CN" smtClean="0">
                <a:ea typeface="宋体" panose="02010600030101010101" pitchFamily="2" charset="-122"/>
              </a:rPr>
              <a:t>0-1 Knapsack problem: brute-force approach</a:t>
            </a:r>
          </a:p>
        </p:txBody>
      </p:sp>
      <p:sp>
        <p:nvSpPr>
          <p:cNvPr id="31747" name="Rectangle 3"/>
          <p:cNvSpPr>
            <a:spLocks noGrp="1" noChangeArrowheads="1"/>
          </p:cNvSpPr>
          <p:nvPr>
            <p:ph type="body" idx="1"/>
          </p:nvPr>
        </p:nvSpPr>
        <p:spPr>
          <a:xfrm>
            <a:off x="2697163" y="1752600"/>
            <a:ext cx="7772400" cy="4343400"/>
          </a:xfrm>
        </p:spPr>
        <p:txBody>
          <a:bodyPr/>
          <a:lstStyle/>
          <a:p>
            <a:pPr algn="ctr">
              <a:buFont typeface="Monotype Sorts" pitchFamily="2" charset="2"/>
              <a:buNone/>
            </a:pPr>
            <a:r>
              <a:rPr lang="en-US" altLang="zh-CN" dirty="0" smtClean="0">
                <a:ea typeface="宋体" panose="02010600030101010101" pitchFamily="2" charset="-122"/>
              </a:rPr>
              <a:t>Let’s first solve this problem with a straightforward algorithm</a:t>
            </a:r>
          </a:p>
          <a:p>
            <a:r>
              <a:rPr lang="en-US" altLang="zh-CN" dirty="0" smtClean="0">
                <a:ea typeface="宋体" panose="02010600030101010101" pitchFamily="2" charset="-122"/>
              </a:rPr>
              <a:t>Since there are </a:t>
            </a:r>
            <a:r>
              <a:rPr lang="en-US" altLang="zh-CN" i="1" dirty="0" smtClean="0">
                <a:ea typeface="宋体" panose="02010600030101010101" pitchFamily="2" charset="-122"/>
              </a:rPr>
              <a:t>n</a:t>
            </a:r>
            <a:r>
              <a:rPr lang="en-US" altLang="zh-CN" dirty="0" smtClean="0">
                <a:ea typeface="宋体" panose="02010600030101010101" pitchFamily="2" charset="-122"/>
              </a:rPr>
              <a:t> items, there are </a:t>
            </a:r>
            <a:r>
              <a:rPr lang="en-US" altLang="zh-CN" i="1" dirty="0" smtClean="0">
                <a:ea typeface="宋体" panose="02010600030101010101" pitchFamily="2" charset="-122"/>
              </a:rPr>
              <a:t>2</a:t>
            </a:r>
            <a:r>
              <a:rPr lang="en-US" altLang="zh-CN" i="1" baseline="30000" dirty="0" smtClean="0">
                <a:ea typeface="宋体" panose="02010600030101010101" pitchFamily="2" charset="-122"/>
              </a:rPr>
              <a:t>n</a:t>
            </a:r>
            <a:r>
              <a:rPr lang="en-US" altLang="zh-CN" dirty="0" smtClean="0">
                <a:ea typeface="宋体" panose="02010600030101010101" pitchFamily="2" charset="-122"/>
              </a:rPr>
              <a:t> possible combinations of items.</a:t>
            </a:r>
          </a:p>
          <a:p>
            <a:r>
              <a:rPr lang="en-US" altLang="zh-CN" dirty="0" smtClean="0">
                <a:ea typeface="宋体" panose="02010600030101010101" pitchFamily="2" charset="-122"/>
              </a:rPr>
              <a:t>We go through all combinations and find the one with the most total value and with total weight less or equal to </a:t>
            </a:r>
            <a:r>
              <a:rPr lang="en-US" altLang="zh-CN" i="1" dirty="0" smtClean="0">
                <a:ea typeface="宋体" panose="02010600030101010101" pitchFamily="2" charset="-122"/>
              </a:rPr>
              <a:t>W.</a:t>
            </a:r>
            <a:endParaRPr lang="en-US" altLang="zh-CN" dirty="0" smtClean="0">
              <a:ea typeface="宋体" panose="02010600030101010101" pitchFamily="2" charset="-122"/>
            </a:endParaRPr>
          </a:p>
          <a:p>
            <a:r>
              <a:rPr lang="en-US" altLang="zh-CN" dirty="0" smtClean="0">
                <a:ea typeface="宋体" panose="02010600030101010101" pitchFamily="2" charset="-122"/>
              </a:rPr>
              <a:t>Running time will </a:t>
            </a:r>
            <a:r>
              <a:rPr lang="en-US" altLang="zh-CN" dirty="0" smtClean="0">
                <a:solidFill>
                  <a:srgbClr val="C00000"/>
                </a:solidFill>
                <a:ea typeface="宋体" panose="02010600030101010101" pitchFamily="2" charset="-122"/>
              </a:rPr>
              <a:t>be </a:t>
            </a:r>
            <a:r>
              <a:rPr lang="en-US" altLang="zh-CN" i="1" smtClean="0">
                <a:solidFill>
                  <a:srgbClr val="C00000"/>
                </a:solidFill>
                <a:ea typeface="宋体" panose="02010600030101010101" pitchFamily="2" charset="-122"/>
              </a:rPr>
              <a:t>O(2</a:t>
            </a:r>
            <a:r>
              <a:rPr lang="en-US" altLang="zh-CN" i="1" baseline="30000" smtClean="0">
                <a:solidFill>
                  <a:srgbClr val="C00000"/>
                </a:solidFill>
                <a:ea typeface="宋体" panose="02010600030101010101" pitchFamily="2" charset="-122"/>
              </a:rPr>
              <a:t>n</a:t>
            </a:r>
            <a:r>
              <a:rPr lang="en-US" altLang="zh-CN" i="1" smtClean="0">
                <a:solidFill>
                  <a:srgbClr val="C00000"/>
                </a:solidFill>
                <a:ea typeface="宋体" panose="02010600030101010101" pitchFamily="2" charset="-122"/>
              </a:rPr>
              <a:t>).</a:t>
            </a:r>
            <a:endParaRPr lang="en-US" altLang="zh-CN" dirty="0" smtClean="0">
              <a:solidFill>
                <a:srgbClr val="C00000"/>
              </a:solidFill>
              <a:ea typeface="宋体" panose="02010600030101010101" pitchFamily="2" charset="-122"/>
            </a:endParaRPr>
          </a:p>
        </p:txBody>
      </p:sp>
      <p:sp>
        <p:nvSpPr>
          <p:cNvPr id="2" name="Footer Placeholder 1"/>
          <p:cNvSpPr>
            <a:spLocks noGrp="1"/>
          </p:cNvSpPr>
          <p:nvPr>
            <p:ph type="ftr" sz="quarter" idx="11"/>
          </p:nvPr>
        </p:nvSpPr>
        <p:spPr/>
        <p:txBody>
          <a:bodyPr/>
          <a:lstStyle/>
          <a:p>
            <a:r>
              <a:rPr lang="en-US" smtClean="0"/>
              <a:t>CS                     AA                                                              GS</a:t>
            </a:r>
            <a:endParaRPr lang="en-US"/>
          </a:p>
        </p:txBody>
      </p:sp>
      <p:sp>
        <p:nvSpPr>
          <p:cNvPr id="3" name="Slide Number Placeholder 2"/>
          <p:cNvSpPr>
            <a:spLocks noGrp="1"/>
          </p:cNvSpPr>
          <p:nvPr>
            <p:ph type="sldNum" sz="quarter" idx="12"/>
          </p:nvPr>
        </p:nvSpPr>
        <p:spPr/>
        <p:txBody>
          <a:bodyPr/>
          <a:lstStyle/>
          <a:p>
            <a:fld id="{662D0C26-476B-4650-A699-0C2BCF97339C}" type="slidenum">
              <a:rPr lang="en-US" smtClean="0"/>
              <a:t>62</a:t>
            </a:fld>
            <a:endParaRPr lang="en-US"/>
          </a:p>
        </p:txBody>
      </p:sp>
    </p:spTree>
    <p:extLst>
      <p:ext uri="{BB962C8B-B14F-4D97-AF65-F5344CB8AC3E}">
        <p14:creationId xmlns:p14="http://schemas.microsoft.com/office/powerpoint/2010/main" val="656632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t>
            </a:r>
            <a:r>
              <a:rPr lang="en-US" b="1" dirty="0"/>
              <a:t>The Traveling Salesman Problem </a:t>
            </a:r>
            <a:endParaRPr lang="en-US" dirty="0"/>
          </a:p>
        </p:txBody>
      </p:sp>
      <p:sp>
        <p:nvSpPr>
          <p:cNvPr id="3" name="Content Placeholder 2"/>
          <p:cNvSpPr>
            <a:spLocks noGrp="1"/>
          </p:cNvSpPr>
          <p:nvPr>
            <p:ph idx="1"/>
          </p:nvPr>
        </p:nvSpPr>
        <p:spPr>
          <a:xfrm>
            <a:off x="360608" y="1825624"/>
            <a:ext cx="11372046" cy="4530725"/>
          </a:xfrm>
        </p:spPr>
        <p:txBody>
          <a:bodyPr>
            <a:normAutofit/>
          </a:bodyPr>
          <a:lstStyle/>
          <a:p>
            <a:pPr>
              <a:buFont typeface="Wingdings" panose="05000000000000000000" pitchFamily="2" charset="2"/>
              <a:buChar char="v"/>
            </a:pPr>
            <a:r>
              <a:rPr lang="en-US" dirty="0" smtClean="0"/>
              <a:t> </a:t>
            </a:r>
            <a:r>
              <a:rPr lang="en-US" dirty="0"/>
              <a:t>The traveling salesman problem consists of a salesman and a set of cities. </a:t>
            </a:r>
            <a:endParaRPr lang="en-US" dirty="0" smtClean="0"/>
          </a:p>
          <a:p>
            <a:pPr>
              <a:buFont typeface="Wingdings" panose="05000000000000000000" pitchFamily="2" charset="2"/>
              <a:buChar char="v"/>
            </a:pPr>
            <a:r>
              <a:rPr lang="en-US" dirty="0" smtClean="0"/>
              <a:t>The </a:t>
            </a:r>
            <a:r>
              <a:rPr lang="en-US" dirty="0"/>
              <a:t>salesman has to visit each one of the cities starting from a certain one (e.g. the hometown) and returning to the same city</a:t>
            </a:r>
            <a:r>
              <a:rPr lang="en-US" dirty="0" smtClean="0"/>
              <a:t>.</a:t>
            </a:r>
          </a:p>
          <a:p>
            <a:pPr>
              <a:buFont typeface="Wingdings" panose="05000000000000000000" pitchFamily="2" charset="2"/>
              <a:buChar char="v"/>
            </a:pPr>
            <a:r>
              <a:rPr lang="en-US" dirty="0" smtClean="0"/>
              <a:t> </a:t>
            </a:r>
            <a:r>
              <a:rPr lang="en-US" dirty="0"/>
              <a:t>The challenge of the problem is that the traveling salesman wants to minimize the total length of the </a:t>
            </a:r>
            <a:r>
              <a:rPr lang="en-US" dirty="0" smtClean="0"/>
              <a:t>trip</a:t>
            </a:r>
            <a:r>
              <a:rPr lang="en-US" dirty="0"/>
              <a:t>. </a:t>
            </a:r>
          </a:p>
          <a:p>
            <a:pPr marL="0" indent="0">
              <a:buNone/>
            </a:pPr>
            <a:r>
              <a:rPr lang="en-US" dirty="0"/>
              <a:t> The traveling salesman problem can be described as follows: </a:t>
            </a:r>
          </a:p>
          <a:p>
            <a:pPr marL="0" indent="0">
              <a:buNone/>
            </a:pPr>
            <a:r>
              <a:rPr lang="fr-FR" dirty="0"/>
              <a:t>TSP = {(G, f, t): G = (V, E) a </a:t>
            </a:r>
            <a:r>
              <a:rPr lang="fr-FR" dirty="0" smtClean="0"/>
              <a:t>complète </a:t>
            </a:r>
            <a:r>
              <a:rPr lang="fr-FR" dirty="0"/>
              <a:t>graph, </a:t>
            </a:r>
            <a:r>
              <a:rPr lang="fr-FR" dirty="0" smtClean="0"/>
              <a:t> </a:t>
            </a:r>
            <a:r>
              <a:rPr lang="en-US" dirty="0" smtClean="0"/>
              <a:t>f </a:t>
            </a:r>
            <a:r>
              <a:rPr lang="en-US" dirty="0"/>
              <a:t>is a function V×V Z, → </a:t>
            </a:r>
          </a:p>
          <a:p>
            <a:pPr marL="0" indent="0">
              <a:buNone/>
            </a:pPr>
            <a:r>
              <a:rPr lang="en-US" dirty="0"/>
              <a:t>t ∈ Z, </a:t>
            </a:r>
            <a:r>
              <a:rPr lang="en-US" dirty="0" smtClean="0"/>
              <a:t> G </a:t>
            </a:r>
            <a:r>
              <a:rPr lang="en-US" dirty="0"/>
              <a:t>is a graph that contains a traveling salesman tour with cost that does not exceed t}. </a:t>
            </a: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63</a:t>
            </a:fld>
            <a:endParaRPr lang="en-US"/>
          </a:p>
        </p:txBody>
      </p:sp>
    </p:spTree>
    <p:extLst>
      <p:ext uri="{BB962C8B-B14F-4D97-AF65-F5344CB8AC3E}">
        <p14:creationId xmlns:p14="http://schemas.microsoft.com/office/powerpoint/2010/main" val="40853625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356350"/>
          </a:xfrm>
        </p:spPr>
        <p:txBody>
          <a:bodyPr>
            <a:normAutofit/>
          </a:bodyPr>
          <a:lstStyle/>
          <a:p>
            <a:pPr marL="0" indent="0">
              <a:buNone/>
            </a:pPr>
            <a:r>
              <a:rPr lang="en-US" dirty="0" smtClean="0"/>
              <a:t> </a:t>
            </a:r>
            <a:r>
              <a:rPr lang="en-US" b="1" dirty="0"/>
              <a:t>Example</a:t>
            </a:r>
            <a:r>
              <a:rPr lang="en-US" dirty="0"/>
              <a:t>: </a:t>
            </a:r>
          </a:p>
          <a:p>
            <a:r>
              <a:rPr lang="en-US" dirty="0"/>
              <a:t>Consider the following set of cities: </a:t>
            </a:r>
            <a:endParaRPr lang="en-US" dirty="0" smtClean="0"/>
          </a:p>
          <a:p>
            <a:pPr marL="0" indent="0">
              <a:buNone/>
            </a:pPr>
            <a:endParaRPr lang="en-US" dirty="0" smtClean="0"/>
          </a:p>
          <a:p>
            <a:endParaRPr lang="en-US" dirty="0" smtClean="0"/>
          </a:p>
          <a:p>
            <a:endParaRPr lang="en-US" dirty="0"/>
          </a:p>
          <a:p>
            <a:endParaRPr lang="en-US" dirty="0"/>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r>
              <a:rPr lang="en-US" dirty="0" smtClean="0"/>
              <a:t>A </a:t>
            </a:r>
            <a:r>
              <a:rPr lang="en-US" dirty="0"/>
              <a:t>graph with weights on its edges. </a:t>
            </a:r>
            <a:r>
              <a:rPr lang="en-US" dirty="0" smtClean="0"/>
              <a:t>The </a:t>
            </a:r>
            <a:r>
              <a:rPr lang="en-US" dirty="0"/>
              <a:t>problem lies in finding a minimal path passing from all vertices once. For example the path </a:t>
            </a:r>
          </a:p>
          <a:p>
            <a:r>
              <a:rPr lang="en-US" dirty="0"/>
              <a:t>Path1 {A, B, C, D, E, A} and the path Path2 {A, B, C, E, D, A} pass all the vertices but Path1 has a total length of 24 and Path2 has a total length of 31. </a:t>
            </a:r>
          </a:p>
        </p:txBody>
      </p:sp>
      <p:sp>
        <p:nvSpPr>
          <p:cNvPr id="4" name="Footer Placeholder 3"/>
          <p:cNvSpPr>
            <a:spLocks noGrp="1"/>
          </p:cNvSpPr>
          <p:nvPr>
            <p:ph type="ftr" sz="quarter" idx="11"/>
          </p:nvPr>
        </p:nvSpPr>
        <p:spPr/>
        <p:txBody>
          <a:bodyPr/>
          <a:lstStyle/>
          <a:p>
            <a:r>
              <a:rPr lang="en-US" smtClean="0"/>
              <a:t>CS                     AA                                                              GS</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2" y="1035913"/>
            <a:ext cx="6163535" cy="3343742"/>
          </a:xfrm>
          <a:prstGeom prst="rect">
            <a:avLst/>
          </a:prstGeom>
        </p:spPr>
      </p:pic>
      <p:sp>
        <p:nvSpPr>
          <p:cNvPr id="2" name="Slide Number Placeholder 1"/>
          <p:cNvSpPr>
            <a:spLocks noGrp="1"/>
          </p:cNvSpPr>
          <p:nvPr>
            <p:ph type="sldNum" sz="quarter" idx="12"/>
          </p:nvPr>
        </p:nvSpPr>
        <p:spPr/>
        <p:txBody>
          <a:bodyPr/>
          <a:lstStyle/>
          <a:p>
            <a:fld id="{662D0C26-476B-4650-A699-0C2BCF97339C}" type="slidenum">
              <a:rPr lang="en-US" smtClean="0"/>
              <a:t>64</a:t>
            </a:fld>
            <a:endParaRPr lang="en-US"/>
          </a:p>
        </p:txBody>
      </p:sp>
    </p:spTree>
    <p:extLst>
      <p:ext uri="{BB962C8B-B14F-4D97-AF65-F5344CB8AC3E}">
        <p14:creationId xmlns:p14="http://schemas.microsoft.com/office/powerpoint/2010/main" val="28034613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356350"/>
          </a:xfrm>
        </p:spPr>
      </p:pic>
      <p:sp>
        <p:nvSpPr>
          <p:cNvPr id="4" name="Footer Placeholder 3"/>
          <p:cNvSpPr>
            <a:spLocks noGrp="1"/>
          </p:cNvSpPr>
          <p:nvPr>
            <p:ph type="ftr" sz="quarter" idx="11"/>
          </p:nvPr>
        </p:nvSpPr>
        <p:spPr/>
        <p:txBody>
          <a:bodyPr/>
          <a:lstStyle/>
          <a:p>
            <a:r>
              <a:rPr lang="en-US" smtClean="0"/>
              <a:t>CS                     AA                                                              GS</a:t>
            </a:r>
            <a:endParaRPr lang="en-US"/>
          </a:p>
        </p:txBody>
      </p:sp>
      <p:sp>
        <p:nvSpPr>
          <p:cNvPr id="2" name="Slide Number Placeholder 1"/>
          <p:cNvSpPr>
            <a:spLocks noGrp="1"/>
          </p:cNvSpPr>
          <p:nvPr>
            <p:ph type="sldNum" sz="quarter" idx="12"/>
          </p:nvPr>
        </p:nvSpPr>
        <p:spPr/>
        <p:txBody>
          <a:bodyPr/>
          <a:lstStyle/>
          <a:p>
            <a:fld id="{662D0C26-476B-4650-A699-0C2BCF97339C}" type="slidenum">
              <a:rPr lang="en-US" smtClean="0"/>
              <a:t>65</a:t>
            </a:fld>
            <a:endParaRPr lang="en-US"/>
          </a:p>
        </p:txBody>
      </p:sp>
    </p:spTree>
    <p:extLst>
      <p:ext uri="{BB962C8B-B14F-4D97-AF65-F5344CB8AC3E}">
        <p14:creationId xmlns:p14="http://schemas.microsoft.com/office/powerpoint/2010/main" val="20316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br>
              <a:rPr lang="en-US" b="1" dirty="0"/>
            </a:br>
            <a:endParaRPr lang="en-US" dirty="0"/>
          </a:p>
        </p:txBody>
      </p:sp>
      <p:sp>
        <p:nvSpPr>
          <p:cNvPr id="3" name="Content Placeholder 2"/>
          <p:cNvSpPr>
            <a:spLocks noGrp="1"/>
          </p:cNvSpPr>
          <p:nvPr>
            <p:ph idx="1"/>
          </p:nvPr>
        </p:nvSpPr>
        <p:spPr>
          <a:xfrm>
            <a:off x="0" y="1429554"/>
            <a:ext cx="12192000" cy="5428445"/>
          </a:xfrm>
        </p:spPr>
        <p:txBody>
          <a:bodyPr/>
          <a:lstStyle/>
          <a:p>
            <a:r>
              <a:rPr lang="en-US" dirty="0" smtClean="0"/>
              <a:t>Let </a:t>
            </a:r>
            <a:r>
              <a:rPr lang="en-US" dirty="0"/>
              <a:t>us consider a set of given jobs as shown in the following table. We have to find </a:t>
            </a:r>
            <a:r>
              <a:rPr lang="en-US" dirty="0" smtClean="0"/>
              <a:t>a sequence </a:t>
            </a:r>
            <a:r>
              <a:rPr lang="en-US" dirty="0"/>
              <a:t>of jobs, which will be completed within their deadlines and will give </a:t>
            </a:r>
            <a:r>
              <a:rPr lang="en-US" dirty="0" smtClean="0"/>
              <a:t>maximum profit</a:t>
            </a:r>
            <a:r>
              <a:rPr lang="en-US" dirty="0"/>
              <a:t>. Each job is associated with a deadline and profit</a:t>
            </a:r>
            <a:r>
              <a:rPr lang="en-US" dirty="0" smtClean="0"/>
              <a: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414" y="2755117"/>
            <a:ext cx="9469171" cy="1596980"/>
          </a:xfrm>
          <a:prstGeom prst="rect">
            <a:avLst/>
          </a:prstGeom>
        </p:spPr>
      </p:pic>
      <p:sp>
        <p:nvSpPr>
          <p:cNvPr id="5" name="Rectangle 4"/>
          <p:cNvSpPr/>
          <p:nvPr/>
        </p:nvSpPr>
        <p:spPr>
          <a:xfrm>
            <a:off x="231820" y="4352097"/>
            <a:ext cx="11472928" cy="1415772"/>
          </a:xfrm>
          <a:prstGeom prst="rect">
            <a:avLst/>
          </a:prstGeom>
        </p:spPr>
        <p:txBody>
          <a:bodyPr wrap="square">
            <a:spAutoFit/>
          </a:bodyPr>
          <a:lstStyle/>
          <a:p>
            <a:r>
              <a:rPr lang="en-US" sz="3200" b="1" dirty="0">
                <a:solidFill>
                  <a:srgbClr val="C00000"/>
                </a:solidFill>
                <a:latin typeface="Arial" panose="020B0604020202020204" pitchFamily="34" charset="0"/>
              </a:rPr>
              <a:t>Solution</a:t>
            </a:r>
          </a:p>
          <a:p>
            <a:r>
              <a:rPr lang="en-US" dirty="0">
                <a:latin typeface="Verdana" panose="020B0604030504040204" pitchFamily="34" charset="0"/>
              </a:rPr>
              <a:t>To solve this problem, the given jobs are sorted according to their profit in a descending</a:t>
            </a:r>
          </a:p>
          <a:p>
            <a:r>
              <a:rPr lang="en-US" dirty="0">
                <a:latin typeface="Verdana" panose="020B0604030504040204" pitchFamily="34" charset="0"/>
              </a:rPr>
              <a:t>order. Hence, after sorting, the jobs are ordered as shown in the following table</a:t>
            </a:r>
            <a:r>
              <a:rPr lang="en-US" dirty="0" smtClean="0">
                <a:latin typeface="Verdana" panose="020B0604030504040204" pitchFamily="34" charset="0"/>
              </a:rPr>
              <a:t>.</a:t>
            </a:r>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16" y="5482286"/>
            <a:ext cx="10343335" cy="1350011"/>
          </a:xfrm>
          <a:prstGeom prst="rect">
            <a:avLst/>
          </a:prstGeom>
        </p:spPr>
      </p:pic>
      <p:sp>
        <p:nvSpPr>
          <p:cNvPr id="7" name="Footer Placeholder 6"/>
          <p:cNvSpPr>
            <a:spLocks noGrp="1"/>
          </p:cNvSpPr>
          <p:nvPr>
            <p:ph type="ftr" sz="quarter" idx="11"/>
          </p:nvPr>
        </p:nvSpPr>
        <p:spPr/>
        <p:txBody>
          <a:bodyPr/>
          <a:lstStyle/>
          <a:p>
            <a:r>
              <a:rPr lang="en-US" smtClean="0"/>
              <a:t>CS                     AA                                                              GS</a:t>
            </a:r>
            <a:endParaRPr lang="en-US"/>
          </a:p>
        </p:txBody>
      </p:sp>
      <p:sp>
        <p:nvSpPr>
          <p:cNvPr id="8" name="Slide Number Placeholder 7"/>
          <p:cNvSpPr>
            <a:spLocks noGrp="1"/>
          </p:cNvSpPr>
          <p:nvPr>
            <p:ph type="sldNum" sz="quarter" idx="12"/>
          </p:nvPr>
        </p:nvSpPr>
        <p:spPr/>
        <p:txBody>
          <a:bodyPr/>
          <a:lstStyle/>
          <a:p>
            <a:fld id="{662D0C26-476B-4650-A699-0C2BCF97339C}" type="slidenum">
              <a:rPr lang="en-US" smtClean="0"/>
              <a:t>7</a:t>
            </a:fld>
            <a:endParaRPr lang="en-US"/>
          </a:p>
        </p:txBody>
      </p:sp>
    </p:spTree>
    <p:extLst>
      <p:ext uri="{BB962C8B-B14F-4D97-AF65-F5344CB8AC3E}">
        <p14:creationId xmlns:p14="http://schemas.microsoft.com/office/powerpoint/2010/main" val="66304585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365126"/>
            <a:ext cx="11237890" cy="884126"/>
          </a:xfrm>
        </p:spPr>
        <p:txBody>
          <a:bodyPr/>
          <a:lstStyle/>
          <a:p>
            <a:r>
              <a:rPr lang="en-US" dirty="0" smtClean="0"/>
              <a:t>     Cont.… </a:t>
            </a:r>
            <a:endParaRPr lang="en-US" dirty="0"/>
          </a:p>
        </p:txBody>
      </p:sp>
      <p:sp>
        <p:nvSpPr>
          <p:cNvPr id="3" name="Content Placeholder 2"/>
          <p:cNvSpPr>
            <a:spLocks noGrp="1"/>
          </p:cNvSpPr>
          <p:nvPr>
            <p:ph idx="1"/>
          </p:nvPr>
        </p:nvSpPr>
        <p:spPr>
          <a:xfrm>
            <a:off x="0" y="1609859"/>
            <a:ext cx="12041746" cy="5100034"/>
          </a:xfrm>
        </p:spPr>
        <p:txBody>
          <a:bodyPr>
            <a:normAutofit/>
          </a:bodyPr>
          <a:lstStyle/>
          <a:p>
            <a:r>
              <a:rPr lang="en-US" dirty="0"/>
              <a:t>From this set of jobs, first we select </a:t>
            </a:r>
            <a:r>
              <a:rPr lang="en-US" b="1" i="1" dirty="0"/>
              <a:t>J2</a:t>
            </a:r>
            <a:r>
              <a:rPr lang="en-US" dirty="0"/>
              <a:t>, as it can be completed within its deadline </a:t>
            </a:r>
            <a:r>
              <a:rPr lang="en-US" dirty="0" smtClean="0"/>
              <a:t>and contributes </a:t>
            </a:r>
            <a:r>
              <a:rPr lang="en-US" dirty="0"/>
              <a:t>maximum profit.</a:t>
            </a:r>
          </a:p>
          <a:p>
            <a:r>
              <a:rPr lang="en-US" dirty="0" smtClean="0"/>
              <a:t>Next</a:t>
            </a:r>
            <a:r>
              <a:rPr lang="en-US" dirty="0"/>
              <a:t>, </a:t>
            </a:r>
            <a:r>
              <a:rPr lang="en-US" b="1" i="1" dirty="0"/>
              <a:t>J1 </a:t>
            </a:r>
            <a:r>
              <a:rPr lang="en-US" dirty="0"/>
              <a:t>is selected as it gives more profit compared to </a:t>
            </a:r>
            <a:r>
              <a:rPr lang="en-US" b="1" i="1" dirty="0"/>
              <a:t>J4</a:t>
            </a:r>
            <a:r>
              <a:rPr lang="en-US" dirty="0"/>
              <a:t>.</a:t>
            </a:r>
          </a:p>
          <a:p>
            <a:r>
              <a:rPr lang="en-US" dirty="0" smtClean="0"/>
              <a:t>In </a:t>
            </a:r>
            <a:r>
              <a:rPr lang="en-US" dirty="0"/>
              <a:t>the next clock, </a:t>
            </a:r>
            <a:r>
              <a:rPr lang="en-US" b="1" i="1" dirty="0"/>
              <a:t>J4 </a:t>
            </a:r>
            <a:r>
              <a:rPr lang="en-US" dirty="0"/>
              <a:t>cannot be selected as its deadline is over, hence </a:t>
            </a:r>
            <a:r>
              <a:rPr lang="en-US" b="1" i="1" dirty="0"/>
              <a:t>J3 </a:t>
            </a:r>
            <a:r>
              <a:rPr lang="en-US" dirty="0"/>
              <a:t>is </a:t>
            </a:r>
            <a:r>
              <a:rPr lang="en-US" dirty="0" smtClean="0"/>
              <a:t>selected as </a:t>
            </a:r>
            <a:r>
              <a:rPr lang="en-US" dirty="0"/>
              <a:t>it executes within its deadline.</a:t>
            </a:r>
          </a:p>
          <a:p>
            <a:r>
              <a:rPr lang="en-US" dirty="0" smtClean="0"/>
              <a:t> </a:t>
            </a:r>
            <a:r>
              <a:rPr lang="en-US" dirty="0"/>
              <a:t>The job </a:t>
            </a:r>
            <a:r>
              <a:rPr lang="en-US" b="1" i="1" dirty="0">
                <a:solidFill>
                  <a:srgbClr val="C00000"/>
                </a:solidFill>
              </a:rPr>
              <a:t>J5 </a:t>
            </a:r>
            <a:r>
              <a:rPr lang="en-US" dirty="0"/>
              <a:t>is discarded as it cannot be executed within its deadline.</a:t>
            </a:r>
          </a:p>
          <a:p>
            <a:r>
              <a:rPr lang="en-US" dirty="0"/>
              <a:t>Thus, the solution is the sequence of jobs (</a:t>
            </a:r>
            <a:r>
              <a:rPr lang="en-US" b="1" i="1" dirty="0"/>
              <a:t>J2, J1, </a:t>
            </a:r>
            <a:r>
              <a:rPr lang="en-US" b="1" i="1" dirty="0" smtClean="0"/>
              <a:t>J3</a:t>
            </a:r>
            <a:r>
              <a:rPr lang="en-US" dirty="0" smtClean="0"/>
              <a:t>), </a:t>
            </a:r>
            <a:r>
              <a:rPr lang="en-US" dirty="0"/>
              <a:t>which are being executed </a:t>
            </a:r>
            <a:r>
              <a:rPr lang="en-US" dirty="0" smtClean="0"/>
              <a:t>within their </a:t>
            </a:r>
            <a:r>
              <a:rPr lang="en-US" dirty="0"/>
              <a:t>deadline and gives maximum profit.</a:t>
            </a:r>
          </a:p>
          <a:p>
            <a:r>
              <a:rPr lang="en-US" dirty="0">
                <a:solidFill>
                  <a:srgbClr val="C00000"/>
                </a:solidFill>
              </a:rPr>
              <a:t>Total profit </a:t>
            </a:r>
            <a:r>
              <a:rPr lang="en-US" dirty="0"/>
              <a:t>of this sequence is 𝟏𝟎𝟎 + 𝟔𝟎 + 𝟐𝟎 = 𝟏𝟖𝟎</a:t>
            </a:r>
            <a:r>
              <a:rPr lang="en-US" b="1" dirty="0"/>
              <a:t>.</a:t>
            </a:r>
            <a:endParaRPr lang="en-US" dirty="0"/>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8</a:t>
            </a:fld>
            <a:endParaRPr lang="en-US"/>
          </a:p>
        </p:txBody>
      </p:sp>
    </p:spTree>
    <p:extLst>
      <p:ext uri="{BB962C8B-B14F-4D97-AF65-F5344CB8AC3E}">
        <p14:creationId xmlns:p14="http://schemas.microsoft.com/office/powerpoint/2010/main" val="1138708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alifornian FB" panose="0207040306080B030204" pitchFamily="18" charset="0"/>
              </a:rPr>
              <a:t>Dijkstra’s algorithm</a:t>
            </a:r>
            <a:endParaRPr lang="en-US" b="1" dirty="0"/>
          </a:p>
        </p:txBody>
      </p:sp>
      <p:sp>
        <p:nvSpPr>
          <p:cNvPr id="3" name="Content Placeholder 2"/>
          <p:cNvSpPr>
            <a:spLocks noGrp="1"/>
          </p:cNvSpPr>
          <p:nvPr>
            <p:ph idx="1"/>
          </p:nvPr>
        </p:nvSpPr>
        <p:spPr>
          <a:xfrm>
            <a:off x="838200" y="1337480"/>
            <a:ext cx="10515600" cy="5018869"/>
          </a:xfrm>
        </p:spPr>
        <p:txBody>
          <a:bodyPr>
            <a:normAutofit lnSpcReduction="10000"/>
          </a:bodyPr>
          <a:lstStyle/>
          <a:p>
            <a:pPr marL="0" indent="0">
              <a:lnSpc>
                <a:spcPct val="95000"/>
              </a:lnSpc>
              <a:spcBef>
                <a:spcPct val="0"/>
              </a:spcBef>
              <a:buNone/>
            </a:pPr>
            <a:r>
              <a:rPr lang="en-US" altLang="en-US" b="1" u="sng" dirty="0">
                <a:solidFill>
                  <a:srgbClr val="444444"/>
                </a:solidFill>
                <a:latin typeface="Times New Roman" panose="02020603050405020304" pitchFamily="18" charset="0"/>
                <a:cs typeface="Times New Roman" panose="02020603050405020304" pitchFamily="18" charset="0"/>
              </a:rPr>
              <a:t>Dijkstra's algorithm</a:t>
            </a:r>
            <a:r>
              <a:rPr lang="en-US" altLang="en-US" b="1" dirty="0">
                <a:solidFill>
                  <a:srgbClr val="444444"/>
                </a:solidFill>
                <a:latin typeface="Times New Roman" panose="02020603050405020304" pitchFamily="18" charset="0"/>
                <a:cs typeface="Times New Roman" panose="02020603050405020304" pitchFamily="18" charset="0"/>
              </a:rPr>
              <a:t> </a:t>
            </a:r>
            <a:r>
              <a:rPr lang="en-US" altLang="en-US" dirty="0">
                <a:solidFill>
                  <a:srgbClr val="444444"/>
                </a:solidFill>
                <a:latin typeface="Times New Roman" panose="02020603050405020304" pitchFamily="18" charset="0"/>
                <a:cs typeface="Times New Roman" panose="02020603050405020304" pitchFamily="18" charset="0"/>
              </a:rPr>
              <a:t>-</a:t>
            </a:r>
            <a:r>
              <a:rPr lang="en-US" altLang="en-US" b="1" dirty="0">
                <a:solidFill>
                  <a:srgbClr val="444444"/>
                </a:solidFill>
                <a:latin typeface="Times New Roman" panose="02020603050405020304" pitchFamily="18" charset="0"/>
                <a:cs typeface="Times New Roman" panose="02020603050405020304" pitchFamily="18" charset="0"/>
              </a:rPr>
              <a:t> </a:t>
            </a:r>
            <a:r>
              <a:rPr lang="en-US" altLang="en-US" dirty="0">
                <a:solidFill>
                  <a:srgbClr val="444444"/>
                </a:solidFill>
                <a:latin typeface="Times New Roman" panose="02020603050405020304" pitchFamily="18" charset="0"/>
                <a:cs typeface="Times New Roman" panose="02020603050405020304" pitchFamily="18" charset="0"/>
              </a:rPr>
              <a:t>is a solution to the single-source shortest path problem in graph theory. </a:t>
            </a:r>
            <a:endParaRPr lang="en-US" altLang="en-US" dirty="0">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a:solidFill>
                  <a:srgbClr val="444444"/>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a:solidFill>
                  <a:srgbClr val="444444"/>
                </a:solidFill>
                <a:latin typeface="Times New Roman" panose="02020603050405020304" pitchFamily="18" charset="0"/>
                <a:cs typeface="Times New Roman" panose="02020603050405020304" pitchFamily="18" charset="0"/>
              </a:rPr>
              <a:t>Works on both directed and undirected graphs. However, all edges must have nonnegative weights.</a:t>
            </a:r>
          </a:p>
          <a:p>
            <a:pPr marL="0" indent="0">
              <a:lnSpc>
                <a:spcPct val="95000"/>
              </a:lnSpc>
              <a:spcBef>
                <a:spcPct val="0"/>
              </a:spcBef>
              <a:buNone/>
            </a:pPr>
            <a:endParaRPr lang="en-US" altLang="en-US" dirty="0">
              <a:solidFill>
                <a:srgbClr val="444444"/>
              </a:solidFill>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a:solidFill>
                  <a:srgbClr val="990000"/>
                </a:solidFill>
                <a:latin typeface="Times New Roman" panose="02020603050405020304" pitchFamily="18" charset="0"/>
                <a:cs typeface="Times New Roman" panose="02020603050405020304" pitchFamily="18" charset="0"/>
              </a:rPr>
              <a:t>Approach:</a:t>
            </a:r>
            <a:r>
              <a:rPr lang="en-US" altLang="en-US" dirty="0">
                <a:solidFill>
                  <a:srgbClr val="444444"/>
                </a:solidFill>
                <a:latin typeface="Times New Roman" panose="02020603050405020304" pitchFamily="18" charset="0"/>
                <a:cs typeface="Times New Roman" panose="02020603050405020304" pitchFamily="18" charset="0"/>
              </a:rPr>
              <a:t> Greedy</a:t>
            </a:r>
          </a:p>
          <a:p>
            <a:pPr marL="0" indent="0">
              <a:lnSpc>
                <a:spcPct val="95000"/>
              </a:lnSpc>
              <a:spcBef>
                <a:spcPct val="0"/>
              </a:spcBef>
              <a:buNone/>
            </a:pPr>
            <a:endParaRPr lang="en-US" altLang="en-US" dirty="0">
              <a:solidFill>
                <a:srgbClr val="444444"/>
              </a:solidFill>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a:solidFill>
                  <a:srgbClr val="990000"/>
                </a:solidFill>
                <a:latin typeface="Times New Roman" panose="02020603050405020304" pitchFamily="18" charset="0"/>
                <a:cs typeface="Times New Roman" panose="02020603050405020304" pitchFamily="18" charset="0"/>
              </a:rPr>
              <a:t>Input:</a:t>
            </a:r>
            <a:r>
              <a:rPr lang="en-US" altLang="en-US" dirty="0">
                <a:solidFill>
                  <a:srgbClr val="444444"/>
                </a:solidFill>
                <a:latin typeface="Times New Roman" panose="02020603050405020304" pitchFamily="18" charset="0"/>
                <a:cs typeface="Times New Roman" panose="02020603050405020304" pitchFamily="18" charset="0"/>
              </a:rPr>
              <a:t> Weighted graph G={E,V} and source vertex </a:t>
            </a:r>
            <a:r>
              <a:rPr lang="en-US" altLang="en-US" i="1" dirty="0" err="1">
                <a:solidFill>
                  <a:srgbClr val="444444"/>
                </a:solidFill>
                <a:latin typeface="Times New Roman" panose="02020603050405020304" pitchFamily="18" charset="0"/>
                <a:cs typeface="Times New Roman" panose="02020603050405020304" pitchFamily="18" charset="0"/>
              </a:rPr>
              <a:t>v</a:t>
            </a:r>
            <a:r>
              <a:rPr lang="en-US" altLang="en-US" dirty="0" err="1">
                <a:latin typeface="Times New Roman" panose="02020603050405020304" pitchFamily="18" charset="0"/>
                <a:cs typeface="Times New Roman" panose="02020603050405020304" pitchFamily="18" charset="0"/>
              </a:rPr>
              <a:t>∈</a:t>
            </a:r>
            <a:r>
              <a:rPr lang="en-US" altLang="en-US" dirty="0" err="1">
                <a:solidFill>
                  <a:srgbClr val="444444"/>
                </a:solidFill>
                <a:latin typeface="Times New Roman" panose="02020603050405020304" pitchFamily="18" charset="0"/>
                <a:cs typeface="Times New Roman" panose="02020603050405020304" pitchFamily="18" charset="0"/>
              </a:rPr>
              <a:t>V</a:t>
            </a:r>
            <a:r>
              <a:rPr lang="en-US" altLang="en-US" dirty="0">
                <a:solidFill>
                  <a:srgbClr val="444444"/>
                </a:solidFill>
                <a:latin typeface="Times New Roman" panose="02020603050405020304" pitchFamily="18" charset="0"/>
                <a:cs typeface="Times New Roman" panose="02020603050405020304" pitchFamily="18" charset="0"/>
              </a:rPr>
              <a:t>, such that all edge weights are nonnegative</a:t>
            </a:r>
            <a:endParaRPr lang="en-US" altLang="en-US" dirty="0">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a:solidFill>
                  <a:srgbClr val="444444"/>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indent="0">
              <a:lnSpc>
                <a:spcPct val="95000"/>
              </a:lnSpc>
              <a:spcBef>
                <a:spcPct val="0"/>
              </a:spcBef>
              <a:buNone/>
            </a:pPr>
            <a:r>
              <a:rPr lang="en-US" altLang="en-US" dirty="0">
                <a:solidFill>
                  <a:srgbClr val="990000"/>
                </a:solidFill>
                <a:latin typeface="Times New Roman" panose="02020603050405020304" pitchFamily="18" charset="0"/>
                <a:cs typeface="Times New Roman" panose="02020603050405020304" pitchFamily="18" charset="0"/>
              </a:rPr>
              <a:t>Output:</a:t>
            </a:r>
            <a:r>
              <a:rPr lang="en-US" altLang="en-US" dirty="0">
                <a:solidFill>
                  <a:srgbClr val="444444"/>
                </a:solidFill>
                <a:latin typeface="Times New Roman" panose="02020603050405020304" pitchFamily="18" charset="0"/>
                <a:cs typeface="Times New Roman" panose="02020603050405020304" pitchFamily="18" charset="0"/>
              </a:rPr>
              <a:t> Lengths of shortest paths (or the shortest paths themselves) from a given source vertex</a:t>
            </a:r>
            <a:r>
              <a:rPr lang="en-US" altLang="en-US" i="1" dirty="0">
                <a:solidFill>
                  <a:srgbClr val="444444"/>
                </a:solidFill>
                <a:latin typeface="Times New Roman" panose="02020603050405020304" pitchFamily="18" charset="0"/>
                <a:cs typeface="Times New Roman" panose="02020603050405020304" pitchFamily="18" charset="0"/>
              </a:rPr>
              <a:t> </a:t>
            </a:r>
            <a:r>
              <a:rPr lang="en-US" altLang="en-US" i="1" dirty="0" err="1">
                <a:solidFill>
                  <a:srgbClr val="444444"/>
                </a:solidFill>
                <a:latin typeface="Times New Roman" panose="02020603050405020304" pitchFamily="18" charset="0"/>
                <a:cs typeface="Times New Roman" panose="02020603050405020304" pitchFamily="18" charset="0"/>
              </a:rPr>
              <a:t>v</a:t>
            </a:r>
            <a:r>
              <a:rPr lang="en-US" altLang="en-US" dirty="0" err="1">
                <a:latin typeface="Times New Roman" panose="02020603050405020304" pitchFamily="18" charset="0"/>
                <a:cs typeface="Times New Roman" panose="02020603050405020304" pitchFamily="18" charset="0"/>
              </a:rPr>
              <a:t>∈</a:t>
            </a:r>
            <a:r>
              <a:rPr lang="en-US" altLang="en-US" dirty="0" err="1">
                <a:solidFill>
                  <a:srgbClr val="444444"/>
                </a:solidFill>
                <a:latin typeface="Times New Roman" panose="02020603050405020304" pitchFamily="18" charset="0"/>
                <a:cs typeface="Times New Roman" panose="02020603050405020304" pitchFamily="18" charset="0"/>
              </a:rPr>
              <a:t>V</a:t>
            </a:r>
            <a:r>
              <a:rPr lang="en-US" altLang="en-US" dirty="0">
                <a:solidFill>
                  <a:srgbClr val="444444"/>
                </a:solidFill>
                <a:latin typeface="Times New Roman" panose="02020603050405020304" pitchFamily="18" charset="0"/>
                <a:cs typeface="Times New Roman" panose="02020603050405020304" pitchFamily="18" charset="0"/>
              </a:rPr>
              <a:t>  to all other vertices</a:t>
            </a: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CS                     AA                                                              GS</a:t>
            </a:r>
            <a:endParaRPr lang="en-US"/>
          </a:p>
        </p:txBody>
      </p:sp>
      <p:sp>
        <p:nvSpPr>
          <p:cNvPr id="5" name="Slide Number Placeholder 4"/>
          <p:cNvSpPr>
            <a:spLocks noGrp="1"/>
          </p:cNvSpPr>
          <p:nvPr>
            <p:ph type="sldNum" sz="quarter" idx="12"/>
          </p:nvPr>
        </p:nvSpPr>
        <p:spPr/>
        <p:txBody>
          <a:bodyPr/>
          <a:lstStyle/>
          <a:p>
            <a:fld id="{662D0C26-476B-4650-A699-0C2BCF97339C}" type="slidenum">
              <a:rPr lang="en-US" smtClean="0"/>
              <a:t>9</a:t>
            </a:fld>
            <a:endParaRPr lang="en-US"/>
          </a:p>
        </p:txBody>
      </p:sp>
    </p:spTree>
    <p:extLst>
      <p:ext uri="{BB962C8B-B14F-4D97-AF65-F5344CB8AC3E}">
        <p14:creationId xmlns:p14="http://schemas.microsoft.com/office/powerpoint/2010/main" val="509543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4232</Words>
  <Application>Microsoft Office PowerPoint</Application>
  <PresentationFormat>Widescreen</PresentationFormat>
  <Paragraphs>1034</Paragraphs>
  <Slides>65</Slides>
  <Notes>7</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65</vt:i4>
      </vt:variant>
    </vt:vector>
  </HeadingPairs>
  <TitlesOfParts>
    <vt:vector size="85" baseType="lpstr">
      <vt:lpstr>MS PGothic</vt:lpstr>
      <vt:lpstr>宋体</vt:lpstr>
      <vt:lpstr>Arial</vt:lpstr>
      <vt:lpstr>Calibri</vt:lpstr>
      <vt:lpstr>Calibri Light</vt:lpstr>
      <vt:lpstr>Californian FB</vt:lpstr>
      <vt:lpstr>Cambria Math</vt:lpstr>
      <vt:lpstr>Constantia</vt:lpstr>
      <vt:lpstr>Footlight MT Light</vt:lpstr>
      <vt:lpstr>Monotype Sorts</vt:lpstr>
      <vt:lpstr>MTSYN</vt:lpstr>
      <vt:lpstr>新細明體</vt:lpstr>
      <vt:lpstr>RMTMI</vt:lpstr>
      <vt:lpstr>Symbol</vt:lpstr>
      <vt:lpstr>Tahoma</vt:lpstr>
      <vt:lpstr>Times New Roman</vt:lpstr>
      <vt:lpstr>Verdana</vt:lpstr>
      <vt:lpstr>Wingdings</vt:lpstr>
      <vt:lpstr>Wingdings 2</vt:lpstr>
      <vt:lpstr>Office Theme</vt:lpstr>
      <vt:lpstr>Chapter Three     Greedy Method</vt:lpstr>
      <vt:lpstr>Components of Greedy Algorithm</vt:lpstr>
      <vt:lpstr> Application of Greedy Method </vt:lpstr>
      <vt:lpstr>Job Sequencing with Deadline</vt:lpstr>
      <vt:lpstr>Basic Outline of the approach</vt:lpstr>
      <vt:lpstr>Algorithm: Job-Sequencing-With-Deadline</vt:lpstr>
      <vt:lpstr>Example </vt:lpstr>
      <vt:lpstr>     Cont.… </vt:lpstr>
      <vt:lpstr>Dijkstra’s algorithm</vt:lpstr>
      <vt:lpstr>Dijkstra's algorithm - Pseudocode</vt:lpstr>
      <vt:lpstr>Dijkstra  Example</vt:lpstr>
      <vt:lpstr>Dijkstra  Example</vt:lpstr>
      <vt:lpstr>Dijkstra  Example</vt:lpstr>
      <vt:lpstr>Dijkstra  Example</vt:lpstr>
      <vt:lpstr>Dijkstra  Example</vt:lpstr>
      <vt:lpstr>Dijkstra  Example</vt:lpstr>
      <vt:lpstr>Dijkstra  Example</vt:lpstr>
      <vt:lpstr>Dijkstra  Example</vt:lpstr>
      <vt:lpstr>Dijkstra  Example</vt:lpstr>
      <vt:lpstr>Dijkstra  Example</vt:lpstr>
      <vt:lpstr>Implementations and Running Times    </vt:lpstr>
      <vt:lpstr>PowerPoint Presentation</vt:lpstr>
      <vt:lpstr>PowerPoint Presentation</vt:lpstr>
      <vt:lpstr>A cable company want to connect five city  to their network     which currently extends to the market town of Dilla. What is the minimum length of cable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Prim’s Algorithm</vt:lpstr>
      <vt:lpstr>3. Huffman codes   Types of Compression</vt:lpstr>
      <vt:lpstr>Example</vt:lpstr>
      <vt:lpstr>Building a Tree</vt:lpstr>
      <vt:lpstr>Step 1</vt:lpstr>
      <vt:lpstr>Step 2</vt:lpstr>
      <vt:lpstr>Step 3</vt:lpstr>
      <vt:lpstr>Step 4</vt:lpstr>
      <vt:lpstr>Step 5</vt:lpstr>
      <vt:lpstr>Step 6</vt:lpstr>
      <vt:lpstr>Step 7</vt:lpstr>
      <vt:lpstr>Step 8</vt:lpstr>
      <vt:lpstr>Label edges</vt:lpstr>
      <vt:lpstr>Huffman code &amp; encoded message</vt:lpstr>
      <vt:lpstr>   Algorithm HUFFMAN</vt:lpstr>
      <vt:lpstr>Summary</vt:lpstr>
      <vt:lpstr>Knapsack Problem</vt:lpstr>
      <vt:lpstr>  The Knapsack Problem</vt:lpstr>
      <vt:lpstr>Fractional Knapsack Problem</vt:lpstr>
      <vt:lpstr>Algorithm KNAPSACK</vt:lpstr>
      <vt:lpstr>Knapsack 0-1 Problem</vt:lpstr>
      <vt:lpstr>PowerPoint Presentation</vt:lpstr>
      <vt:lpstr>0-1 Knapsack problem: brute-force approach</vt:lpstr>
      <vt:lpstr>  The Traveling Salesman Problem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Strategy</dc:title>
  <dc:creator>Windows User</dc:creator>
  <cp:lastModifiedBy>Admin</cp:lastModifiedBy>
  <cp:revision>113</cp:revision>
  <dcterms:created xsi:type="dcterms:W3CDTF">2018-04-28T16:27:59Z</dcterms:created>
  <dcterms:modified xsi:type="dcterms:W3CDTF">2022-08-20T05:58:47Z</dcterms:modified>
</cp:coreProperties>
</file>