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7" r:id="rId3"/>
    <p:sldId id="288" r:id="rId4"/>
    <p:sldId id="257" r:id="rId5"/>
    <p:sldId id="261" r:id="rId6"/>
    <p:sldId id="264" r:id="rId7"/>
    <p:sldId id="258" r:id="rId8"/>
    <p:sldId id="262" r:id="rId9"/>
    <p:sldId id="289" r:id="rId10"/>
    <p:sldId id="290" r:id="rId11"/>
    <p:sldId id="309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1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D14CC-7140-44F5-A8DD-AE6EC0D81715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76BCA-EA62-480E-AD3D-9E41C0CF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8A42D3-AEC0-482A-B41B-B7D197FF3F5B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49660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29097F-DF14-447C-B317-45E759CADDE2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73891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83FE32-74C6-487C-8937-4A2E9AC3D757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38019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892F35-8A23-4EBB-B46D-67E24EFB88D3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65403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582738-864F-4046-9C7A-7E647F36E3A2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69464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D79FFE-CE47-4841-8B75-5483172CA38B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76173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B62678-69C5-4C11-BE20-041E1272782B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79213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BEC79D-EF99-4A92-9AC0-DA8BA6BED99D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22612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5597B9-322A-4657-9C5A-3CABA79B7113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8038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A3E45A-C90E-445C-ACD6-3F1468F7237D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68104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8858F4-F4EE-439A-9EE3-18D1C93BDD94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62486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559525-DCEA-4564-9651-0155B8A7364B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13277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DE00A5-0CDF-46BC-A496-A1C7BCDDB219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21324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05D0F0-05B8-4F71-AA0D-83FEDC1D9CA0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30964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ED0180-FC8D-4AA2-9C40-EA565BC79274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79098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E2934B-D554-428F-9AF0-0FE4ADD2621A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1689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683EA1-775B-4DC5-B447-C00CFA972F1D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2905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54038" y="674688"/>
            <a:ext cx="5994400" cy="33718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182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54038" y="674688"/>
            <a:ext cx="5994400" cy="33718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03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70B540-B753-43FB-90EE-9408957D6C7C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6324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12D01D-FD7D-43F5-B250-98138A0F6E5C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55281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9EBEB5-77AF-42A6-9668-3DA7FD475667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58858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3DF6B-52AA-42DB-B9CB-431E3CD8551D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39137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77F3E7-D944-439D-B973-427C2B431021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4925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9EBC-B1EA-4704-AFCA-A1FCA21541D8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8E15-6443-4487-A92A-2EE052C5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2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08BD-D7C7-42A8-AE9D-AA3F0FF986F1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8E15-6443-4487-A92A-2EE052C5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4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FD2A-3FD1-4FF7-A292-4B412F3856C9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8E15-6443-4487-A92A-2EE052C5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7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67E2A-7CAF-47ED-A567-55CB9631C9D3}" type="datetime1">
              <a:rPr lang="en-US" smtClean="0"/>
              <a:t>7/22/2022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      DAA       GS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111B-C13F-4DEE-BE23-163E6437CD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700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16E0C-9EBF-4156-9A25-B60E9F1B4D6B}" type="datetime1">
              <a:rPr lang="en-US" smtClean="0"/>
              <a:t>7/22/2022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      DAA       GS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44E25-0FA8-4DCB-A46E-07C9E208F5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13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3DA7-7260-4DE4-859F-0EF948EEE92B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8E15-6443-4487-A92A-2EE052C5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8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CEC6-2B5C-4C9C-B94D-B8B743C00EDA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8E15-6443-4487-A92A-2EE052C5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9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2BC9-2893-41F2-8DAA-3F7C701AAD8B}" type="datetime1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8E15-6443-4487-A92A-2EE052C5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6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0632-BFCF-430C-AD4D-C1F9E085A9D7}" type="datetime1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8E15-6443-4487-A92A-2EE052C5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2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C271-1C88-4068-9BC0-379893176C26}" type="datetime1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8E15-6443-4487-A92A-2EE052C5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8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F5CD-656E-4E80-88FD-43CEB86D5306}" type="datetime1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8E15-6443-4487-A92A-2EE052C5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6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613F-27A1-4ACB-A8D5-7D38E82B13C7}" type="datetime1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8E15-6443-4487-A92A-2EE052C5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A23F-71AE-4D9A-B33A-7ECF3BF3E9CE}" type="datetime1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8E15-6443-4487-A92A-2EE052C5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4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C6BB8-4569-4E35-9696-60036AF95D1F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      DAA       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8E15-6443-4487-A92A-2EE052C5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211" y="1"/>
            <a:ext cx="9144000" cy="139091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chapter </a:t>
            </a:r>
            <a:r>
              <a:rPr lang="en-US" b="1" dirty="0" smtClean="0"/>
              <a:t>Four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Dynamic </a:t>
            </a:r>
            <a:r>
              <a:rPr lang="en-US" b="1" dirty="0"/>
              <a:t>Programming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910" y="1390919"/>
            <a:ext cx="12076090" cy="526102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 down "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1+1+1+1+1+1+1+1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 on a sheet of paper.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"What's that equal to?"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"Eight!"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 down another "1+" on the left.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"What about that?"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"Nine!" " How'd you know it was nine so fast?"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"You just added one more!"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"So you didn't need to recount because you remembered there were eight! Dynamic Programming is just 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elaborate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to say remembering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save time later!"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8E15-6443-4487-A92A-2EE052C5A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8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Matrix-Chain multiplication</a:t>
            </a:r>
            <a:r>
              <a:rPr lang="tr-TR" sz="3600"/>
              <a:t> (cont.)</a:t>
            </a:r>
            <a:endParaRPr lang="en-US" sz="3600"/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429555" y="1844676"/>
            <a:ext cx="10431887" cy="4525963"/>
          </a:xfrm>
        </p:spPr>
        <p:txBody>
          <a:bodyPr/>
          <a:lstStyle/>
          <a:p>
            <a:pPr eaLnBrk="1" hangingPunct="1"/>
            <a:r>
              <a:rPr lang="tr-TR" altLang="en-US" sz="2400" dirty="0"/>
              <a:t>Matrix multiplication is assosiative, and so all parenthesizations yield the same product. </a:t>
            </a:r>
          </a:p>
          <a:p>
            <a:pPr eaLnBrk="1" hangingPunct="1"/>
            <a:r>
              <a:rPr lang="tr-TR" altLang="en-US" sz="2400" dirty="0"/>
              <a:t>For example, if the chain of matrices is                   then the </a:t>
            </a:r>
            <a:r>
              <a:rPr lang="en-US" altLang="en-US" sz="2400" dirty="0" smtClean="0"/>
              <a:t> </a:t>
            </a:r>
            <a:r>
              <a:rPr lang="tr-TR" altLang="en-US" sz="2400" dirty="0" smtClean="0"/>
              <a:t>product                        </a:t>
            </a:r>
            <a:r>
              <a:rPr lang="tr-TR" altLang="en-US" sz="2400" dirty="0"/>
              <a:t>can be fully paranthesized in five distinct way:   </a:t>
            </a:r>
          </a:p>
          <a:p>
            <a:pPr eaLnBrk="1" hangingPunct="1">
              <a:buFontTx/>
              <a:buNone/>
            </a:pPr>
            <a:r>
              <a:rPr lang="tr-TR" altLang="en-US" sz="2400" dirty="0"/>
              <a:t>    </a:t>
            </a:r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3074" name="Object 9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60104036"/>
              </p:ext>
            </p:extLst>
          </p:nvPr>
        </p:nvGraphicFramePr>
        <p:xfrm>
          <a:off x="10066830" y="2405691"/>
          <a:ext cx="16224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4" imgW="977476" imgH="393529" progId="Equation.3">
                  <p:embed/>
                </p:oleObj>
              </mc:Choice>
              <mc:Fallback>
                <p:oleObj name="Equation" r:id="rId4" imgW="97747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6830" y="2405691"/>
                        <a:ext cx="16224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632968215"/>
              </p:ext>
            </p:extLst>
          </p:nvPr>
        </p:nvGraphicFramePr>
        <p:xfrm>
          <a:off x="6446726" y="2429503"/>
          <a:ext cx="15843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6" imgW="990170" imgH="393529" progId="Equation.3">
                  <p:embed/>
                </p:oleObj>
              </mc:Choice>
              <mc:Fallback>
                <p:oleObj name="Equation" r:id="rId6" imgW="99017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726" y="2429503"/>
                        <a:ext cx="158432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A54531-D78C-4D90-894D-8C81112912B1}" type="slidenum">
              <a:rPr lang="en-US" altLang="en-US" b="0"/>
              <a:pPr eaLnBrk="1" hangingPunct="1"/>
              <a:t>10</a:t>
            </a:fld>
            <a:endParaRPr lang="en-US" altLang="en-US" b="0"/>
          </a:p>
        </p:txBody>
      </p:sp>
      <p:sp>
        <p:nvSpPr>
          <p:cNvPr id="2" name="Rectangle 1"/>
          <p:cNvSpPr/>
          <p:nvPr/>
        </p:nvSpPr>
        <p:spPr>
          <a:xfrm>
            <a:off x="2751786" y="352674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lvl="3">
              <a:spcBef>
                <a:spcPct val="50000"/>
              </a:spcBef>
              <a:buClr>
                <a:srgbClr val="FD8177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CC6600"/>
                </a:solidFill>
              </a:rPr>
              <a:t>(A</a:t>
            </a:r>
            <a:r>
              <a:rPr lang="en-US" altLang="en-US" sz="2000" baseline="-25000" dirty="0">
                <a:solidFill>
                  <a:srgbClr val="CC6600"/>
                </a:solidFill>
              </a:rPr>
              <a:t>1</a:t>
            </a:r>
            <a:r>
              <a:rPr lang="en-US" altLang="en-US" sz="2000" dirty="0">
                <a:solidFill>
                  <a:srgbClr val="CC6600"/>
                </a:solidFill>
              </a:rPr>
              <a:t>(A</a:t>
            </a:r>
            <a:r>
              <a:rPr lang="en-US" altLang="en-US" sz="2000" baseline="-25000" dirty="0">
                <a:solidFill>
                  <a:srgbClr val="CC6600"/>
                </a:solidFill>
              </a:rPr>
              <a:t>2</a:t>
            </a:r>
            <a:r>
              <a:rPr lang="en-US" altLang="en-US" sz="2000" dirty="0">
                <a:solidFill>
                  <a:srgbClr val="CC6600"/>
                </a:solidFill>
              </a:rPr>
              <a:t>(A</a:t>
            </a:r>
            <a:r>
              <a:rPr lang="en-US" altLang="en-US" sz="2000" baseline="-25000" dirty="0">
                <a:solidFill>
                  <a:srgbClr val="CC6600"/>
                </a:solidFill>
              </a:rPr>
              <a:t>3</a:t>
            </a:r>
            <a:r>
              <a:rPr lang="en-US" altLang="en-US" sz="2000" dirty="0">
                <a:solidFill>
                  <a:srgbClr val="CC6600"/>
                </a:solidFill>
              </a:rPr>
              <a:t>A</a:t>
            </a:r>
            <a:r>
              <a:rPr lang="en-US" altLang="en-US" sz="2000" baseline="-25000" dirty="0">
                <a:solidFill>
                  <a:srgbClr val="CC6600"/>
                </a:solidFill>
              </a:rPr>
              <a:t>4</a:t>
            </a:r>
            <a:r>
              <a:rPr lang="en-US" altLang="en-US" sz="2000" dirty="0">
                <a:solidFill>
                  <a:srgbClr val="CC6600"/>
                </a:solidFill>
              </a:rPr>
              <a:t>)))</a:t>
            </a:r>
          </a:p>
          <a:p>
            <a:pPr lvl="3">
              <a:spcBef>
                <a:spcPct val="50000"/>
              </a:spcBef>
              <a:buClr>
                <a:srgbClr val="FD8177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9900"/>
                </a:solidFill>
              </a:rPr>
              <a:t>(A</a:t>
            </a:r>
            <a:r>
              <a:rPr lang="en-US" altLang="en-US" sz="2000" baseline="-25000" dirty="0">
                <a:solidFill>
                  <a:srgbClr val="009900"/>
                </a:solidFill>
              </a:rPr>
              <a:t>1</a:t>
            </a:r>
            <a:r>
              <a:rPr lang="en-US" altLang="en-US" sz="2000" dirty="0">
                <a:solidFill>
                  <a:srgbClr val="009900"/>
                </a:solidFill>
              </a:rPr>
              <a:t>((A</a:t>
            </a:r>
            <a:r>
              <a:rPr lang="en-US" altLang="en-US" sz="2000" baseline="-25000" dirty="0">
                <a:solidFill>
                  <a:srgbClr val="009900"/>
                </a:solidFill>
              </a:rPr>
              <a:t>2</a:t>
            </a:r>
            <a:r>
              <a:rPr lang="en-US" altLang="en-US" sz="2000" dirty="0">
                <a:solidFill>
                  <a:srgbClr val="009900"/>
                </a:solidFill>
              </a:rPr>
              <a:t>A</a:t>
            </a:r>
            <a:r>
              <a:rPr lang="en-US" altLang="en-US" sz="2000" baseline="-25000" dirty="0">
                <a:solidFill>
                  <a:srgbClr val="009900"/>
                </a:solidFill>
              </a:rPr>
              <a:t>3</a:t>
            </a:r>
            <a:r>
              <a:rPr lang="en-US" altLang="en-US" sz="2000" dirty="0">
                <a:solidFill>
                  <a:srgbClr val="009900"/>
                </a:solidFill>
              </a:rPr>
              <a:t>)A</a:t>
            </a:r>
            <a:r>
              <a:rPr lang="en-US" altLang="en-US" sz="2000" baseline="-25000" dirty="0">
                <a:solidFill>
                  <a:srgbClr val="009900"/>
                </a:solidFill>
              </a:rPr>
              <a:t>4</a:t>
            </a:r>
            <a:r>
              <a:rPr lang="en-US" altLang="en-US" sz="2000" dirty="0">
                <a:solidFill>
                  <a:srgbClr val="009900"/>
                </a:solidFill>
              </a:rPr>
              <a:t>))</a:t>
            </a:r>
          </a:p>
          <a:p>
            <a:pPr lvl="3">
              <a:spcBef>
                <a:spcPct val="50000"/>
              </a:spcBef>
              <a:buClr>
                <a:srgbClr val="FD8177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FF0000"/>
                </a:solidFill>
              </a:rPr>
              <a:t>((A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000" dirty="0">
                <a:solidFill>
                  <a:srgbClr val="FF0000"/>
                </a:solidFill>
              </a:rPr>
              <a:t>A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000" dirty="0">
                <a:solidFill>
                  <a:srgbClr val="FF0000"/>
                </a:solidFill>
              </a:rPr>
              <a:t>)(A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3</a:t>
            </a:r>
            <a:r>
              <a:rPr lang="en-US" altLang="en-US" sz="2000" dirty="0">
                <a:solidFill>
                  <a:srgbClr val="FF0000"/>
                </a:solidFill>
              </a:rPr>
              <a:t>A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4</a:t>
            </a:r>
            <a:r>
              <a:rPr lang="en-US" altLang="en-US" sz="2000" dirty="0">
                <a:solidFill>
                  <a:srgbClr val="FF0000"/>
                </a:solidFill>
              </a:rPr>
              <a:t>))</a:t>
            </a:r>
          </a:p>
          <a:p>
            <a:pPr lvl="3">
              <a:spcBef>
                <a:spcPct val="50000"/>
              </a:spcBef>
              <a:buClr>
                <a:srgbClr val="FD8177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3333FF"/>
                </a:solidFill>
              </a:rPr>
              <a:t>((A</a:t>
            </a:r>
            <a:r>
              <a:rPr lang="en-US" altLang="en-US" sz="2000" baseline="-25000" dirty="0">
                <a:solidFill>
                  <a:srgbClr val="3333FF"/>
                </a:solidFill>
              </a:rPr>
              <a:t>1</a:t>
            </a:r>
            <a:r>
              <a:rPr lang="en-US" altLang="en-US" sz="2000" dirty="0">
                <a:solidFill>
                  <a:srgbClr val="3333FF"/>
                </a:solidFill>
              </a:rPr>
              <a:t>(A</a:t>
            </a:r>
            <a:r>
              <a:rPr lang="en-US" altLang="en-US" sz="2000" baseline="-25000" dirty="0">
                <a:solidFill>
                  <a:srgbClr val="3333FF"/>
                </a:solidFill>
              </a:rPr>
              <a:t>2</a:t>
            </a:r>
            <a:r>
              <a:rPr lang="en-US" altLang="en-US" sz="2000" dirty="0">
                <a:solidFill>
                  <a:srgbClr val="3333FF"/>
                </a:solidFill>
              </a:rPr>
              <a:t>A</a:t>
            </a:r>
            <a:r>
              <a:rPr lang="en-US" altLang="en-US" sz="2000" baseline="-25000" dirty="0">
                <a:solidFill>
                  <a:srgbClr val="3333FF"/>
                </a:solidFill>
              </a:rPr>
              <a:t>3</a:t>
            </a:r>
            <a:r>
              <a:rPr lang="en-US" altLang="en-US" sz="2000" dirty="0">
                <a:solidFill>
                  <a:srgbClr val="3333FF"/>
                </a:solidFill>
              </a:rPr>
              <a:t>))A</a:t>
            </a:r>
            <a:r>
              <a:rPr lang="en-US" altLang="en-US" sz="2000" baseline="-25000" dirty="0">
                <a:solidFill>
                  <a:srgbClr val="3333FF"/>
                </a:solidFill>
              </a:rPr>
              <a:t>4</a:t>
            </a:r>
            <a:r>
              <a:rPr lang="en-US" altLang="en-US" sz="2000" dirty="0">
                <a:solidFill>
                  <a:srgbClr val="3333FF"/>
                </a:solidFill>
              </a:rPr>
              <a:t>)</a:t>
            </a:r>
          </a:p>
          <a:p>
            <a:pPr lvl="3">
              <a:spcBef>
                <a:spcPct val="50000"/>
              </a:spcBef>
              <a:buClr>
                <a:srgbClr val="FD8177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D60093"/>
                </a:solidFill>
              </a:rPr>
              <a:t>(((A</a:t>
            </a:r>
            <a:r>
              <a:rPr lang="en-US" altLang="en-US" sz="2000" baseline="-25000" dirty="0">
                <a:solidFill>
                  <a:srgbClr val="D60093"/>
                </a:solidFill>
              </a:rPr>
              <a:t>1</a:t>
            </a:r>
            <a:r>
              <a:rPr lang="en-US" altLang="en-US" sz="2000" dirty="0">
                <a:solidFill>
                  <a:srgbClr val="D60093"/>
                </a:solidFill>
              </a:rPr>
              <a:t>A</a:t>
            </a:r>
            <a:r>
              <a:rPr lang="en-US" altLang="en-US" sz="2000" baseline="-25000" dirty="0">
                <a:solidFill>
                  <a:srgbClr val="D60093"/>
                </a:solidFill>
              </a:rPr>
              <a:t>2</a:t>
            </a:r>
            <a:r>
              <a:rPr lang="en-US" altLang="en-US" sz="2000" dirty="0">
                <a:solidFill>
                  <a:srgbClr val="D60093"/>
                </a:solidFill>
              </a:rPr>
              <a:t>)A</a:t>
            </a:r>
            <a:r>
              <a:rPr lang="en-US" altLang="en-US" sz="2000" baseline="-25000" dirty="0">
                <a:solidFill>
                  <a:srgbClr val="D60093"/>
                </a:solidFill>
              </a:rPr>
              <a:t>3</a:t>
            </a:r>
            <a:r>
              <a:rPr lang="en-US" altLang="en-US" sz="2000" dirty="0">
                <a:solidFill>
                  <a:srgbClr val="D60093"/>
                </a:solidFill>
              </a:rPr>
              <a:t>)A</a:t>
            </a:r>
            <a:r>
              <a:rPr lang="en-US" altLang="en-US" sz="2000" baseline="-25000" dirty="0">
                <a:solidFill>
                  <a:srgbClr val="D60093"/>
                </a:solidFill>
              </a:rPr>
              <a:t>4</a:t>
            </a:r>
            <a:r>
              <a:rPr lang="en-US" altLang="en-US" sz="2000" dirty="0">
                <a:solidFill>
                  <a:srgbClr val="D60093"/>
                </a:solidFill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867437" y="5892581"/>
            <a:ext cx="86254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NOTE</a:t>
            </a:r>
            <a:r>
              <a:rPr lang="en-US" altLang="zh-TW" dirty="0" smtClean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: 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The </a:t>
            </a:r>
            <a:r>
              <a:rPr lang="en-US" altLang="zh-TW" sz="20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way the chain is parenthesized can have a dramatic impact on the cost of evaluating the product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Example: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a typeface="新細明體" charset="-120"/>
              </a:rPr>
              <a:t>A[30</a:t>
            </a:r>
            <a:r>
              <a:rPr lang="en-US" altLang="zh-TW" dirty="0">
                <a:ea typeface="新細明體" charset="-120"/>
              </a:rPr>
              <a:t>][35], B[35][15], C[15][5]</a:t>
            </a:r>
          </a:p>
          <a:p>
            <a:pPr>
              <a:buNone/>
            </a:pPr>
            <a:r>
              <a:rPr lang="en-US" altLang="zh-TW" dirty="0">
                <a:ea typeface="新細明體" charset="-120"/>
              </a:rPr>
              <a:t>	minimum of A*B*C</a:t>
            </a:r>
          </a:p>
          <a:p>
            <a:pPr>
              <a:buNone/>
            </a:pPr>
            <a:r>
              <a:rPr lang="en-US" altLang="zh-TW" dirty="0">
                <a:ea typeface="新細明體" charset="-120"/>
              </a:rPr>
              <a:t>       A*(B*C) = 30*35*5 + 35*15*5 = 7,585</a:t>
            </a:r>
          </a:p>
          <a:p>
            <a:pPr>
              <a:buNone/>
            </a:pPr>
            <a:r>
              <a:rPr lang="en-US" altLang="zh-TW" dirty="0">
                <a:ea typeface="新細明體" charset="-120"/>
              </a:rPr>
              <a:t>       (A*B)*C = 30*35*15 + 30*15*5 = 18,000                   </a:t>
            </a:r>
          </a:p>
          <a:p>
            <a:r>
              <a:rPr lang="en-US" altLang="zh-TW" dirty="0">
                <a:ea typeface="新細明體" charset="-120"/>
              </a:rPr>
              <a:t>How to optimize: </a:t>
            </a:r>
          </a:p>
          <a:p>
            <a:pPr lvl="1"/>
            <a:r>
              <a:rPr lang="en-US" altLang="zh-TW" dirty="0">
                <a:ea typeface="新細明體" charset="-120"/>
              </a:rPr>
              <a:t>Brute force – look at every possible way to parenthesize : </a:t>
            </a:r>
            <a:r>
              <a:rPr lang="en-US" altLang="zh-TW" dirty="0">
                <a:ea typeface="新細明體" charset="-120"/>
                <a:cs typeface="Times New Roman" panose="02020603050405020304" pitchFamily="18" charset="0"/>
              </a:rPr>
              <a:t>Ω(4</a:t>
            </a:r>
            <a:r>
              <a:rPr lang="en-US" altLang="zh-TW" baseline="30000" dirty="0">
                <a:ea typeface="新細明體" charset="-12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ea typeface="新細明體" charset="-120"/>
                <a:cs typeface="Times New Roman" panose="02020603050405020304" pitchFamily="18" charset="0"/>
              </a:rPr>
              <a:t>/n</a:t>
            </a:r>
            <a:r>
              <a:rPr lang="en-US" altLang="zh-TW" baseline="30000" dirty="0">
                <a:ea typeface="新細明體" charset="-120"/>
                <a:cs typeface="Times New Roman" panose="02020603050405020304" pitchFamily="18" charset="0"/>
              </a:rPr>
              <a:t>3/2</a:t>
            </a:r>
            <a:r>
              <a:rPr lang="en-US" altLang="zh-TW" dirty="0">
                <a:ea typeface="新細明體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>
                <a:ea typeface="新細明體" charset="-120"/>
                <a:cs typeface="Times New Roman" panose="02020603050405020304" pitchFamily="18" charset="0"/>
              </a:rPr>
              <a:t>Dynamic programming – time complexity of Ω(n</a:t>
            </a:r>
            <a:r>
              <a:rPr lang="en-US" altLang="zh-TW" baseline="30000" dirty="0">
                <a:ea typeface="新細明體" charset="-12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ea typeface="新細明體" charset="-120"/>
                <a:cs typeface="Times New Roman" panose="02020603050405020304" pitchFamily="18" charset="0"/>
              </a:rPr>
              <a:t>) and space complexity of Θ(n</a:t>
            </a:r>
            <a:r>
              <a:rPr lang="en-US" altLang="zh-TW" baseline="30000" dirty="0">
                <a:ea typeface="新細明體" charset="-12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ea typeface="新細明體" charset="-120"/>
                <a:cs typeface="Times New Roman" panose="02020603050405020304" pitchFamily="18" charset="0"/>
              </a:rPr>
              <a:t>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111B-C13F-4DEE-BE23-163E6437CD4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Matrix-Chain multiplication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686800" cy="4708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MATRIX-MULTIPLY (</a:t>
            </a:r>
            <a:r>
              <a:rPr lang="en-US" altLang="en-US">
                <a:latin typeface="Times New Roman" panose="02020603050405020304" pitchFamily="18" charset="0"/>
              </a:rPr>
              <a:t>A,B</a:t>
            </a:r>
            <a:r>
              <a:rPr lang="en-US" altLang="en-US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if </a:t>
            </a:r>
            <a:r>
              <a:rPr lang="en-US" altLang="en-US" i="1">
                <a:latin typeface="Times New Roman" panose="02020603050405020304" pitchFamily="18" charset="0"/>
              </a:rPr>
              <a:t>columns</a:t>
            </a:r>
            <a:r>
              <a:rPr lang="tr-TR" altLang="en-US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[A] ≠ </a:t>
            </a:r>
            <a:r>
              <a:rPr lang="en-US" altLang="en-US" i="1">
                <a:latin typeface="Times New Roman" panose="02020603050405020304" pitchFamily="18" charset="0"/>
              </a:rPr>
              <a:t>rows</a:t>
            </a:r>
            <a:r>
              <a:rPr lang="tr-TR" altLang="en-US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[B]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    then error “</a:t>
            </a:r>
            <a:r>
              <a:rPr lang="en-US" altLang="en-US">
                <a:latin typeface="Times New Roman" panose="02020603050405020304" pitchFamily="18" charset="0"/>
              </a:rPr>
              <a:t>incompatible dimensions</a:t>
            </a:r>
            <a:r>
              <a:rPr lang="en-US" altLang="en-US" b="1">
                <a:latin typeface="Times New Roman" panose="02020603050405020304" pitchFamily="18" charset="0"/>
              </a:rPr>
              <a:t>”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         else for </a:t>
            </a:r>
            <a:r>
              <a:rPr lang="en-US" altLang="en-US" i="1">
                <a:latin typeface="Times New Roman" panose="02020603050405020304" pitchFamily="18" charset="0"/>
              </a:rPr>
              <a:t>i←</a:t>
            </a:r>
            <a:r>
              <a:rPr lang="en-US" altLang="en-US">
                <a:latin typeface="Times New Roman" panose="02020603050405020304" pitchFamily="18" charset="0"/>
              </a:rPr>
              <a:t>1</a:t>
            </a:r>
            <a:r>
              <a:rPr lang="en-US" altLang="en-US" b="1">
                <a:latin typeface="Times New Roman" panose="02020603050405020304" pitchFamily="18" charset="0"/>
              </a:rPr>
              <a:t> to </a:t>
            </a:r>
            <a:r>
              <a:rPr lang="en-US" altLang="en-US" i="1">
                <a:latin typeface="Times New Roman" panose="02020603050405020304" pitchFamily="18" charset="0"/>
              </a:rPr>
              <a:t>rows</a:t>
            </a:r>
            <a:r>
              <a:rPr lang="tr-TR" altLang="en-US" b="1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[A]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              do for 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 b="1">
                <a:latin typeface="Times New Roman" panose="02020603050405020304" pitchFamily="18" charset="0"/>
              </a:rPr>
              <a:t>←</a:t>
            </a:r>
            <a:r>
              <a:rPr lang="en-US" altLang="en-US">
                <a:latin typeface="Times New Roman" panose="02020603050405020304" pitchFamily="18" charset="0"/>
              </a:rPr>
              <a:t>1</a:t>
            </a:r>
            <a:r>
              <a:rPr lang="en-US" altLang="en-US" b="1">
                <a:latin typeface="Times New Roman" panose="02020603050405020304" pitchFamily="18" charset="0"/>
              </a:rPr>
              <a:t> to </a:t>
            </a:r>
            <a:r>
              <a:rPr lang="en-US" altLang="en-US" i="1">
                <a:latin typeface="Times New Roman" panose="02020603050405020304" pitchFamily="18" charset="0"/>
              </a:rPr>
              <a:t>columns</a:t>
            </a:r>
            <a:r>
              <a:rPr lang="tr-TR" altLang="en-US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[B]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                    do </a:t>
            </a:r>
            <a:r>
              <a:rPr lang="en-US" altLang="en-US">
                <a:latin typeface="Times New Roman" panose="02020603050405020304" pitchFamily="18" charset="0"/>
              </a:rPr>
              <a:t>C[</a:t>
            </a:r>
            <a:r>
              <a:rPr lang="en-US" altLang="en-US" i="1">
                <a:latin typeface="Times New Roman" panose="02020603050405020304" pitchFamily="18" charset="0"/>
              </a:rPr>
              <a:t>i,</a:t>
            </a:r>
            <a:r>
              <a:rPr lang="tr-TR" altLang="en-US" i="1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</a:rPr>
              <a:t>]←0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                          for </a:t>
            </a:r>
            <a:r>
              <a:rPr lang="en-US" altLang="en-US" i="1">
                <a:latin typeface="Times New Roman" panose="02020603050405020304" pitchFamily="18" charset="0"/>
              </a:rPr>
              <a:t>k</a:t>
            </a:r>
            <a:r>
              <a:rPr lang="en-US" altLang="en-US">
                <a:latin typeface="Times New Roman" panose="02020603050405020304" pitchFamily="18" charset="0"/>
              </a:rPr>
              <a:t>←1</a:t>
            </a:r>
            <a:r>
              <a:rPr lang="en-US" altLang="en-US" b="1">
                <a:latin typeface="Times New Roman" panose="02020603050405020304" pitchFamily="18" charset="0"/>
              </a:rPr>
              <a:t> to</a:t>
            </a:r>
            <a:r>
              <a:rPr lang="en-US" altLang="en-US" i="1">
                <a:latin typeface="Times New Roman" panose="02020603050405020304" pitchFamily="18" charset="0"/>
              </a:rPr>
              <a:t> columns</a:t>
            </a:r>
            <a:r>
              <a:rPr lang="tr-TR" altLang="en-US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[A]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                             do  </a:t>
            </a:r>
            <a:r>
              <a:rPr lang="en-US" altLang="en-US">
                <a:latin typeface="Times New Roman" panose="02020603050405020304" pitchFamily="18" charset="0"/>
              </a:rPr>
              <a:t>C[ </a:t>
            </a:r>
            <a:r>
              <a:rPr lang="en-US" altLang="en-US" i="1">
                <a:latin typeface="Times New Roman" panose="02020603050405020304" pitchFamily="18" charset="0"/>
              </a:rPr>
              <a:t>i,</a:t>
            </a:r>
            <a:r>
              <a:rPr lang="tr-TR" altLang="en-US" i="1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</a:rPr>
              <a:t> ]← C[</a:t>
            </a:r>
            <a:r>
              <a:rPr lang="tr-TR" altLang="en-US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i,</a:t>
            </a:r>
            <a:r>
              <a:rPr lang="tr-TR" altLang="en-US" i="1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</a:rPr>
              <a:t>]</a:t>
            </a:r>
            <a:r>
              <a:rPr lang="tr-TR" altLang="en-US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+A[</a:t>
            </a:r>
            <a:r>
              <a:rPr lang="tr-TR" altLang="en-US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i,</a:t>
            </a:r>
            <a:r>
              <a:rPr lang="tr-TR" altLang="en-US" i="1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k</a:t>
            </a:r>
            <a:r>
              <a:rPr lang="en-US" altLang="en-US">
                <a:latin typeface="Times New Roman" panose="02020603050405020304" pitchFamily="18" charset="0"/>
              </a:rPr>
              <a:t>]</a:t>
            </a:r>
            <a:r>
              <a:rPr lang="tr-TR" altLang="en-US">
                <a:latin typeface="Times New Roman" panose="02020603050405020304" pitchFamily="18" charset="0"/>
              </a:rPr>
              <a:t>*</a:t>
            </a:r>
            <a:r>
              <a:rPr lang="en-US" altLang="en-US">
                <a:latin typeface="Times New Roman" panose="02020603050405020304" pitchFamily="18" charset="0"/>
              </a:rPr>
              <a:t>B[</a:t>
            </a:r>
            <a:r>
              <a:rPr lang="tr-TR" altLang="en-US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k,</a:t>
            </a:r>
            <a:r>
              <a:rPr lang="tr-TR" altLang="en-US" i="1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return </a:t>
            </a:r>
            <a:r>
              <a:rPr lang="en-US" altLang="en-US">
                <a:latin typeface="Times New Roman" panose="02020603050405020304" pitchFamily="18" charset="0"/>
              </a:rPr>
              <a:t>C </a:t>
            </a:r>
            <a:endParaRPr lang="tr-TR" altLang="en-US">
              <a:latin typeface="Times New Roman" panose="02020603050405020304" pitchFamily="18" charset="0"/>
            </a:endParaRPr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56E5BC-9D28-440F-91B3-5EA94010B14B}" type="slidenum">
              <a:rPr lang="en-US" altLang="en-US" b="0"/>
              <a:pPr eaLnBrk="1" hangingPunct="1"/>
              <a:t>12</a:t>
            </a:fld>
            <a:endParaRPr lang="en-US" altLang="en-US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Matrix-Chain multiplication</a:t>
            </a:r>
            <a:r>
              <a:rPr lang="tr-TR" sz="3600"/>
              <a:t> (cont.)</a:t>
            </a:r>
            <a:endParaRPr lang="en-US" sz="360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74825" y="1484314"/>
            <a:ext cx="7067550" cy="42052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altLang="en-US" sz="2400"/>
              <a:t>Cost of the matrix multiplication:</a:t>
            </a:r>
          </a:p>
          <a:p>
            <a:pPr eaLnBrk="1" hangingPunct="1">
              <a:buFontTx/>
              <a:buNone/>
            </a:pPr>
            <a:endParaRPr lang="tr-TR" altLang="en-US" sz="2400"/>
          </a:p>
          <a:p>
            <a:pPr eaLnBrk="1" hangingPunct="1">
              <a:buFontTx/>
              <a:buNone/>
            </a:pPr>
            <a:r>
              <a:rPr lang="tr-TR" altLang="en-US" sz="2400"/>
              <a:t>An example:                                                                                                                             </a:t>
            </a:r>
          </a:p>
          <a:p>
            <a:pPr eaLnBrk="1" hangingPunct="1">
              <a:buFontTx/>
              <a:buNone/>
            </a:pPr>
            <a:endParaRPr lang="tr-TR" altLang="en-US" sz="2400"/>
          </a:p>
          <a:p>
            <a:pPr eaLnBrk="1" hangingPunct="1">
              <a:buFontTx/>
              <a:buNone/>
            </a:pPr>
            <a:endParaRPr lang="tr-TR" altLang="en-US" sz="2400"/>
          </a:p>
          <a:p>
            <a:pPr eaLnBrk="1" hangingPunct="1">
              <a:buFontTx/>
              <a:buNone/>
            </a:pPr>
            <a:endParaRPr lang="tr-TR" altLang="en-US" sz="2400"/>
          </a:p>
          <a:p>
            <a:pPr eaLnBrk="1" hangingPunct="1">
              <a:buFontTx/>
              <a:buNone/>
            </a:pPr>
            <a:endParaRPr lang="tr-TR" altLang="en-US" sz="2400"/>
          </a:p>
          <a:p>
            <a:pPr eaLnBrk="1" hangingPunct="1">
              <a:buFontTx/>
              <a:buNone/>
            </a:pPr>
            <a:r>
              <a:rPr lang="tr-TR" altLang="en-US" sz="2400"/>
              <a:t>                     </a:t>
            </a:r>
          </a:p>
        </p:txBody>
      </p:sp>
      <p:graphicFrame>
        <p:nvGraphicFramePr>
          <p:cNvPr id="4098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35413" y="2205039"/>
          <a:ext cx="1763712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4" imgW="1155700" imgH="1320800" progId="Equation.3">
                  <p:embed/>
                </p:oleObj>
              </mc:Choice>
              <mc:Fallback>
                <p:oleObj name="Equation" r:id="rId4" imgW="1155700" imgH="132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205039"/>
                        <a:ext cx="1763712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D9AD0B-837C-4E23-8D95-74FD0DF90516}" type="slidenum">
              <a:rPr lang="en-US" altLang="en-US" b="0"/>
              <a:pPr eaLnBrk="1" hangingPunct="1"/>
              <a:t>13</a:t>
            </a:fld>
            <a:endParaRPr lang="en-US" altLang="en-US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Matrix-Chain multiplication</a:t>
            </a:r>
            <a:r>
              <a:rPr lang="tr-TR" sz="3600"/>
              <a:t> (cont.)</a:t>
            </a:r>
            <a:endParaRPr lang="en-US" sz="3600"/>
          </a:p>
        </p:txBody>
      </p:sp>
      <p:graphicFrame>
        <p:nvGraphicFramePr>
          <p:cNvPr id="5122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1847850" y="1916113"/>
          <a:ext cx="813593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4" imgW="5207000" imgH="1193800" progId="Equation.3">
                  <p:embed/>
                </p:oleObj>
              </mc:Choice>
              <mc:Fallback>
                <p:oleObj name="Equation" r:id="rId4" imgW="52070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916113"/>
                        <a:ext cx="8135938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1774826" y="4122739"/>
          <a:ext cx="8424863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6" imgW="5473700" imgH="1193800" progId="Equation.3">
                  <p:embed/>
                </p:oleObj>
              </mc:Choice>
              <mc:Fallback>
                <p:oleObj name="Equation" r:id="rId6" imgW="54737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4122739"/>
                        <a:ext cx="8424863" cy="183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A4297C-6B84-4A36-B8DC-E998D09A28D0}" type="slidenum">
              <a:rPr lang="en-US" altLang="en-US" b="0"/>
              <a:pPr eaLnBrk="1" hangingPunct="1"/>
              <a:t>14</a:t>
            </a:fld>
            <a:endParaRPr lang="en-US" altLang="en-US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Matrix-Chain multiplication</a:t>
            </a:r>
            <a:r>
              <a:rPr lang="tr-TR" sz="3600"/>
              <a:t> (cont.)</a:t>
            </a:r>
            <a:endParaRPr lang="en-US" sz="3600"/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1378226" y="1600201"/>
            <a:ext cx="9806609" cy="4276725"/>
          </a:xfrm>
        </p:spPr>
        <p:txBody>
          <a:bodyPr/>
          <a:lstStyle/>
          <a:p>
            <a:pPr eaLnBrk="1" hangingPunct="1"/>
            <a:r>
              <a:rPr lang="tr-TR" altLang="en-US" dirty="0">
                <a:solidFill>
                  <a:srgbClr val="990033"/>
                </a:solidFill>
              </a:rPr>
              <a:t>The problem:</a:t>
            </a:r>
          </a:p>
          <a:p>
            <a:pPr eaLnBrk="1" hangingPunct="1">
              <a:buFontTx/>
              <a:buNone/>
            </a:pPr>
            <a:r>
              <a:rPr lang="tr-TR" altLang="en-US" dirty="0">
                <a:solidFill>
                  <a:srgbClr val="990033"/>
                </a:solidFill>
              </a:rPr>
              <a:t>	</a:t>
            </a:r>
            <a:r>
              <a:rPr lang="tr-TR" altLang="en-US" dirty="0"/>
              <a:t>Given a chain                            of </a:t>
            </a:r>
            <a:r>
              <a:rPr lang="tr-TR" altLang="en-US" i="1" dirty="0">
                <a:latin typeface="Times New Roman" panose="02020603050405020304" pitchFamily="18" charset="0"/>
              </a:rPr>
              <a:t>n</a:t>
            </a:r>
            <a:r>
              <a:rPr lang="tr-TR" altLang="en-US" i="1" dirty="0"/>
              <a:t> </a:t>
            </a:r>
            <a:r>
              <a:rPr lang="tr-TR" altLang="en-US" dirty="0"/>
              <a:t>matrices, where matrix </a:t>
            </a:r>
            <a:r>
              <a:rPr lang="tr-TR" altLang="en-US" i="1" dirty="0">
                <a:latin typeface="Times New Roman" panose="02020603050405020304" pitchFamily="18" charset="0"/>
              </a:rPr>
              <a:t>A</a:t>
            </a:r>
            <a:r>
              <a:rPr lang="tr-TR" altLang="en-US" i="1" baseline="-25000" dirty="0">
                <a:latin typeface="Times New Roman" panose="02020603050405020304" pitchFamily="18" charset="0"/>
              </a:rPr>
              <a:t>i </a:t>
            </a:r>
            <a:r>
              <a:rPr lang="tr-TR" altLang="en-US" dirty="0"/>
              <a:t>has dimension </a:t>
            </a:r>
            <a:r>
              <a:rPr lang="tr-TR" altLang="en-US" i="1" dirty="0">
                <a:latin typeface="Times New Roman" panose="02020603050405020304" pitchFamily="18" charset="0"/>
              </a:rPr>
              <a:t>p</a:t>
            </a:r>
            <a:r>
              <a:rPr lang="tr-TR" altLang="en-US" i="1" baseline="-25000" dirty="0">
                <a:latin typeface="Times New Roman" panose="02020603050405020304" pitchFamily="18" charset="0"/>
              </a:rPr>
              <a:t>i-</a:t>
            </a:r>
            <a:r>
              <a:rPr lang="tr-TR" altLang="en-US" baseline="-25000" dirty="0">
                <a:latin typeface="Times New Roman" panose="02020603050405020304" pitchFamily="18" charset="0"/>
              </a:rPr>
              <a:t>1</a:t>
            </a:r>
            <a:r>
              <a:rPr lang="tr-TR" altLang="en-US" sz="2000" dirty="0"/>
              <a:t>x</a:t>
            </a:r>
            <a:r>
              <a:rPr lang="tr-TR" altLang="en-US" dirty="0"/>
              <a:t> </a:t>
            </a:r>
            <a:r>
              <a:rPr lang="tr-TR" altLang="en-US" i="1" dirty="0">
                <a:latin typeface="Times New Roman" panose="02020603050405020304" pitchFamily="18" charset="0"/>
              </a:rPr>
              <a:t>p</a:t>
            </a:r>
            <a:r>
              <a:rPr lang="tr-TR" altLang="en-US" i="1" baseline="-25000" dirty="0">
                <a:latin typeface="Times New Roman" panose="02020603050405020304" pitchFamily="18" charset="0"/>
              </a:rPr>
              <a:t>i</a:t>
            </a:r>
            <a:r>
              <a:rPr lang="tr-TR" altLang="en-US" i="1" dirty="0">
                <a:latin typeface="Times New Roman" panose="02020603050405020304" pitchFamily="18" charset="0"/>
              </a:rPr>
              <a:t>, </a:t>
            </a:r>
            <a:r>
              <a:rPr lang="tr-TR" altLang="en-US" dirty="0"/>
              <a:t>fully paranthesize the product       </a:t>
            </a:r>
          </a:p>
          <a:p>
            <a:pPr eaLnBrk="1" hangingPunct="1">
              <a:buFontTx/>
              <a:buNone/>
            </a:pPr>
            <a:r>
              <a:rPr lang="tr-TR" altLang="en-US" dirty="0"/>
              <a:t>   </a:t>
            </a:r>
            <a:r>
              <a:rPr lang="tr-TR" altLang="en-US" dirty="0" smtClean="0"/>
              <a:t>  </a:t>
            </a:r>
            <a:r>
              <a:rPr lang="tr-TR" altLang="en-US" dirty="0"/>
              <a:t>in a way that minimizes the number of scalar multiplications.                                                                                                         </a:t>
            </a:r>
            <a:endParaRPr lang="en-US" altLang="en-US" dirty="0">
              <a:solidFill>
                <a:srgbClr val="990033"/>
              </a:solidFill>
            </a:endParaRPr>
          </a:p>
        </p:txBody>
      </p:sp>
      <p:graphicFrame>
        <p:nvGraphicFramePr>
          <p:cNvPr id="6146" name="Object 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97958541"/>
              </p:ext>
            </p:extLst>
          </p:nvPr>
        </p:nvGraphicFramePr>
        <p:xfrm>
          <a:off x="3630751" y="1904311"/>
          <a:ext cx="22320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4" imgW="1435100" imgH="469900" progId="Equation.3">
                  <p:embed/>
                </p:oleObj>
              </mc:Choice>
              <mc:Fallback>
                <p:oleObj name="Equation" r:id="rId4" imgW="1435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751" y="1904311"/>
                        <a:ext cx="22320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43796924"/>
              </p:ext>
            </p:extLst>
          </p:nvPr>
        </p:nvGraphicFramePr>
        <p:xfrm>
          <a:off x="8610600" y="2459315"/>
          <a:ext cx="15843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6" imgW="914003" imgH="317362" progId="Equation.3">
                  <p:embed/>
                </p:oleObj>
              </mc:Choice>
              <mc:Fallback>
                <p:oleObj name="Equation" r:id="rId6" imgW="914003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2459315"/>
                        <a:ext cx="158432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00DC34-8D8C-4353-9ACB-1CB67551E57C}" type="slidenum">
              <a:rPr lang="en-US" altLang="en-US" b="0"/>
              <a:pPr eaLnBrk="1" hangingPunct="1"/>
              <a:t>15</a:t>
            </a:fld>
            <a:endParaRPr lang="en-US" altLang="en-US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Matrix-Chain multiplication</a:t>
            </a:r>
            <a:r>
              <a:rPr lang="tr-TR" sz="3600"/>
              <a:t> (cont.)</a:t>
            </a:r>
            <a:endParaRPr lang="en-US" sz="36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557339"/>
            <a:ext cx="7643813" cy="935037"/>
          </a:xfrm>
        </p:spPr>
        <p:txBody>
          <a:bodyPr/>
          <a:lstStyle/>
          <a:p>
            <a:pPr eaLnBrk="1" hangingPunct="1"/>
            <a:r>
              <a:rPr lang="tr-TR" altLang="en-US">
                <a:solidFill>
                  <a:srgbClr val="990033"/>
                </a:solidFill>
              </a:rPr>
              <a:t>Counting the number of alternative paranthesization</a:t>
            </a:r>
            <a:r>
              <a:rPr lang="tr-TR" altLang="en-US"/>
              <a:t> : 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baseline="-2500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70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2317751" y="3255964"/>
          <a:ext cx="7993063" cy="274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4" imgW="3403440" imgH="1168200" progId="Equation.3">
                  <p:embed/>
                </p:oleObj>
              </mc:Choice>
              <mc:Fallback>
                <p:oleObj name="Equation" r:id="rId4" imgW="340344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1" y="3255964"/>
                        <a:ext cx="7993063" cy="274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12A8AC-3712-4CDE-9D76-BCA3B31623BB}" type="slidenum">
              <a:rPr lang="en-US" altLang="en-US" b="0"/>
              <a:pPr eaLnBrk="1" hangingPunct="1"/>
              <a:t>16</a:t>
            </a:fld>
            <a:endParaRPr lang="en-US" altLang="en-US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Matrix-Chain multiplication</a:t>
            </a:r>
            <a:r>
              <a:rPr lang="tr-TR" sz="3600"/>
              <a:t> (cont.)</a:t>
            </a:r>
            <a:endParaRPr lang="en-US" sz="36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773238"/>
            <a:ext cx="9144000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en-US">
                <a:solidFill>
                  <a:srgbClr val="990033"/>
                </a:solidFill>
              </a:rPr>
              <a:t>	Step 1: The structure of an optimal paranthesization(op)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en-US">
              <a:solidFill>
                <a:srgbClr val="990033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en-US"/>
              <a:t>Find the optimal substructure and then use it to construct an optimal solution to the problem from optimal solutions to subproblems.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/>
              <a:t>Let </a:t>
            </a:r>
            <a:r>
              <a:rPr lang="tr-TR" altLang="en-US" i="1">
                <a:latin typeface="Times New Roman" panose="02020603050405020304" pitchFamily="18" charset="0"/>
              </a:rPr>
              <a:t>A</a:t>
            </a:r>
            <a:r>
              <a:rPr lang="tr-TR" altLang="en-US" i="1" baseline="-25000">
                <a:latin typeface="Times New Roman" panose="02020603050405020304" pitchFamily="18" charset="0"/>
              </a:rPr>
              <a:t>i...j</a:t>
            </a:r>
            <a:r>
              <a:rPr lang="tr-TR" altLang="en-US" i="1">
                <a:latin typeface="Times New Roman" panose="02020603050405020304" pitchFamily="18" charset="0"/>
              </a:rPr>
              <a:t> </a:t>
            </a:r>
            <a:r>
              <a:rPr lang="tr-TR" altLang="en-US">
                <a:latin typeface="Arial Unicode MS" panose="020B0604020202020204" pitchFamily="34" charset="-128"/>
              </a:rPr>
              <a:t>where </a:t>
            </a:r>
            <a:r>
              <a:rPr lang="tr-TR" altLang="en-US" i="1">
                <a:latin typeface="Times New Roman" panose="02020603050405020304" pitchFamily="18" charset="0"/>
              </a:rPr>
              <a:t>i 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≤ j</a:t>
            </a:r>
            <a:r>
              <a:rPr lang="tr-TR" altLang="en-US">
                <a:cs typeface="Times New Roman" panose="02020603050405020304" pitchFamily="18" charset="0"/>
              </a:rPr>
              <a:t>, denote the matrix product             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tr-TR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... 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>
                <a:cs typeface="Times New Roman" panose="02020603050405020304" pitchFamily="18" charset="0"/>
              </a:rPr>
              <a:t>Any</a:t>
            </a:r>
            <a:r>
              <a:rPr lang="tr-T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>
                <a:cs typeface="Times New Roman" panose="02020603050405020304" pitchFamily="18" charset="0"/>
              </a:rPr>
              <a:t>parenthesization of 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tr-TR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... 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>
                <a:cs typeface="Times New Roman" panose="02020603050405020304" pitchFamily="18" charset="0"/>
              </a:rPr>
              <a:t>must split the product between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tr-TR" altLang="en-US">
                <a:cs typeface="Times New Roman" panose="02020603050405020304" pitchFamily="18" charset="0"/>
              </a:rPr>
              <a:t>and</a:t>
            </a:r>
            <a:r>
              <a:rPr lang="tr-T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k+</a:t>
            </a:r>
            <a:r>
              <a:rPr lang="tr-TR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tr-TR" altLang="en-US">
                <a:cs typeface="Times New Roman" panose="02020603050405020304" pitchFamily="18" charset="0"/>
              </a:rPr>
              <a:t>for</a:t>
            </a:r>
            <a:r>
              <a:rPr lang="tr-T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i="1">
                <a:latin typeface="Times New Roman" panose="02020603050405020304" pitchFamily="18" charset="0"/>
              </a:rPr>
              <a:t>i 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≤ k </a:t>
            </a:r>
            <a:r>
              <a:rPr lang="tr-TR" altLang="en-US" i="1">
                <a:latin typeface="Times New Roman" panose="02020603050405020304" pitchFamily="18" charset="0"/>
              </a:rPr>
              <a:t>&lt;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j.</a:t>
            </a:r>
            <a:endParaRPr lang="tr-TR" altLang="en-US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tr-TR" altLang="en-US">
              <a:cs typeface="Times New Roman" panose="02020603050405020304" pitchFamily="18" charset="0"/>
            </a:endParaRPr>
          </a:p>
        </p:txBody>
      </p:sp>
      <p:sp>
        <p:nvSpPr>
          <p:cNvPr id="215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EE1F7D-C113-4A3C-A48F-5ACFABC072E6}" type="slidenum">
              <a:rPr lang="en-US" altLang="en-US" b="0"/>
              <a:pPr eaLnBrk="1" hangingPunct="1"/>
              <a:t>17</a:t>
            </a:fld>
            <a:endParaRPr lang="en-US" altLang="en-US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Matrix-Chain multiplication</a:t>
            </a:r>
            <a:r>
              <a:rPr lang="tr-TR" sz="3600"/>
              <a:t> (cont.)</a:t>
            </a:r>
            <a:endParaRPr lang="en-US" sz="36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1916114"/>
            <a:ext cx="8785225" cy="4321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altLang="en-US">
                <a:solidFill>
                  <a:srgbClr val="990033"/>
                </a:solidFill>
              </a:rPr>
              <a:t>	</a:t>
            </a:r>
            <a:r>
              <a:rPr lang="tr-TR" altLang="en-US" i="1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optimal substructure of the problem:</a:t>
            </a:r>
          </a:p>
          <a:p>
            <a:pPr eaLnBrk="1" hangingPunct="1"/>
            <a:r>
              <a:rPr lang="tr-TR" altLang="en-US"/>
              <a:t>Suppose that an </a:t>
            </a:r>
            <a:r>
              <a:rPr lang="tr-TR" altLang="en-US" b="1" i="1"/>
              <a:t>op</a:t>
            </a:r>
            <a:r>
              <a:rPr lang="tr-TR" altLang="en-US"/>
              <a:t> of 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tr-TR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... 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tr-TR" altLang="en-US">
                <a:cs typeface="Times New Roman" panose="02020603050405020304" pitchFamily="18" charset="0"/>
              </a:rPr>
              <a:t>splits the product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>
                <a:cs typeface="Times New Roman" panose="02020603050405020304" pitchFamily="18" charset="0"/>
              </a:rPr>
              <a:t>between 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>
                <a:cs typeface="Times New Roman" panose="02020603050405020304" pitchFamily="18" charset="0"/>
              </a:rPr>
              <a:t>and 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k+</a:t>
            </a:r>
            <a:r>
              <a:rPr lang="tr-TR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tr-TR" altLang="en-US">
                <a:cs typeface="Times New Roman" panose="02020603050405020304" pitchFamily="18" charset="0"/>
              </a:rPr>
              <a:t>then the paranthesization of the subchain 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tr-TR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... 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tr-TR" altLang="en-US">
                <a:cs typeface="Times New Roman" panose="02020603050405020304" pitchFamily="18" charset="0"/>
              </a:rPr>
              <a:t>within this parantesization of   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tr-TR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... 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tr-TR" altLang="en-US">
                <a:cs typeface="Times New Roman" panose="02020603050405020304" pitchFamily="18" charset="0"/>
              </a:rPr>
              <a:t>must be an </a:t>
            </a:r>
            <a:r>
              <a:rPr lang="tr-TR" altLang="en-US" b="1" i="1">
                <a:cs typeface="Times New Roman" panose="02020603050405020304" pitchFamily="18" charset="0"/>
              </a:rPr>
              <a:t>op </a:t>
            </a:r>
            <a:r>
              <a:rPr lang="tr-TR" altLang="en-US">
                <a:cs typeface="Times New Roman" panose="02020603050405020304" pitchFamily="18" charset="0"/>
              </a:rPr>
              <a:t>of 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tr-TR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... 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endParaRPr lang="tr-TR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tr-T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tr-TR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3BC58E-608D-479F-9B0C-A2E9AE017509}" type="slidenum">
              <a:rPr lang="en-US" altLang="en-US" b="0"/>
              <a:pPr eaLnBrk="1" hangingPunct="1"/>
              <a:t>18</a:t>
            </a:fld>
            <a:endParaRPr lang="en-US" altLang="en-US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Matrix-Chain multiplication</a:t>
            </a:r>
            <a:r>
              <a:rPr lang="tr-TR" sz="3600"/>
              <a:t> (cont.)</a:t>
            </a:r>
            <a:endParaRPr lang="en-US" sz="36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773238"/>
            <a:ext cx="9144000" cy="5084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altLang="en-US">
                <a:solidFill>
                  <a:srgbClr val="990033"/>
                </a:solidFill>
              </a:rPr>
              <a:t>	Step 2:  A recursive solution:</a:t>
            </a:r>
          </a:p>
          <a:p>
            <a:pPr eaLnBrk="1" hangingPunct="1"/>
            <a:r>
              <a:rPr lang="tr-TR" altLang="en-US"/>
              <a:t>Let </a:t>
            </a:r>
            <a:r>
              <a:rPr lang="tr-TR" altLang="en-US" i="1">
                <a:latin typeface="Times New Roman" panose="02020603050405020304" pitchFamily="18" charset="0"/>
              </a:rPr>
              <a:t>m</a:t>
            </a:r>
            <a:r>
              <a:rPr lang="tr-TR" altLang="en-US">
                <a:latin typeface="Times New Roman" panose="02020603050405020304" pitchFamily="18" charset="0"/>
              </a:rPr>
              <a:t>[</a:t>
            </a:r>
            <a:r>
              <a:rPr lang="tr-TR" altLang="en-US" i="1">
                <a:latin typeface="Times New Roman" panose="02020603050405020304" pitchFamily="18" charset="0"/>
              </a:rPr>
              <a:t>i,j</a:t>
            </a:r>
            <a:r>
              <a:rPr lang="tr-TR" altLang="en-US">
                <a:latin typeface="Times New Roman" panose="02020603050405020304" pitchFamily="18" charset="0"/>
              </a:rPr>
              <a:t>] </a:t>
            </a:r>
            <a:r>
              <a:rPr lang="tr-TR" altLang="en-US"/>
              <a:t>be the minimum number of scalar multiplications needed to compute the matrix </a:t>
            </a:r>
            <a:r>
              <a:rPr lang="tr-TR" altLang="en-US" i="1">
                <a:latin typeface="Times New Roman" panose="02020603050405020304" pitchFamily="18" charset="0"/>
              </a:rPr>
              <a:t>A</a:t>
            </a:r>
            <a:r>
              <a:rPr lang="tr-TR" altLang="en-US" i="1" baseline="-25000">
                <a:latin typeface="Times New Roman" panose="02020603050405020304" pitchFamily="18" charset="0"/>
              </a:rPr>
              <a:t>i...j</a:t>
            </a:r>
            <a:r>
              <a:rPr lang="tr-TR" altLang="en-US" i="1">
                <a:latin typeface="Times New Roman" panose="02020603050405020304" pitchFamily="18" charset="0"/>
              </a:rPr>
              <a:t> </a:t>
            </a:r>
            <a:r>
              <a:rPr lang="tr-TR" altLang="en-US"/>
              <a:t>where </a:t>
            </a:r>
            <a:r>
              <a:rPr lang="tr-TR" altLang="en-US">
                <a:latin typeface="Times New Roman" panose="02020603050405020304" pitchFamily="18" charset="0"/>
              </a:rPr>
              <a:t>1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≤ i ≤ j ≤ n.</a:t>
            </a:r>
            <a:endParaRPr lang="tr-T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tr-TR" altLang="en-US"/>
              <a:t>Thus, the cost of a cheapest way to compute  </a:t>
            </a:r>
            <a:r>
              <a:rPr lang="tr-TR" altLang="en-US" i="1">
                <a:latin typeface="Times New Roman" panose="02020603050405020304" pitchFamily="18" charset="0"/>
              </a:rPr>
              <a:t>A</a:t>
            </a:r>
            <a:r>
              <a:rPr lang="tr-TR" altLang="en-US" baseline="-25000">
                <a:latin typeface="Times New Roman" panose="02020603050405020304" pitchFamily="18" charset="0"/>
              </a:rPr>
              <a:t>1</a:t>
            </a:r>
            <a:r>
              <a:rPr lang="tr-TR" altLang="en-US" i="1" baseline="-25000">
                <a:latin typeface="Times New Roman" panose="02020603050405020304" pitchFamily="18" charset="0"/>
              </a:rPr>
              <a:t>...n</a:t>
            </a:r>
            <a:r>
              <a:rPr lang="tr-TR" altLang="en-US" i="1">
                <a:latin typeface="Times New Roman" panose="02020603050405020304" pitchFamily="18" charset="0"/>
              </a:rPr>
              <a:t> </a:t>
            </a:r>
            <a:r>
              <a:rPr lang="tr-TR" altLang="en-US"/>
              <a:t>would be </a:t>
            </a:r>
            <a:r>
              <a:rPr lang="tr-TR" altLang="en-US" i="1">
                <a:latin typeface="Times New Roman" panose="02020603050405020304" pitchFamily="18" charset="0"/>
              </a:rPr>
              <a:t>m</a:t>
            </a:r>
            <a:r>
              <a:rPr lang="tr-TR" altLang="en-US">
                <a:latin typeface="Times New Roman" panose="02020603050405020304" pitchFamily="18" charset="0"/>
              </a:rPr>
              <a:t>[1</a:t>
            </a:r>
            <a:r>
              <a:rPr lang="tr-TR" altLang="en-US" i="1">
                <a:latin typeface="Times New Roman" panose="02020603050405020304" pitchFamily="18" charset="0"/>
              </a:rPr>
              <a:t>,n</a:t>
            </a:r>
            <a:r>
              <a:rPr lang="tr-TR" altLang="en-US">
                <a:latin typeface="Times New Roman" panose="02020603050405020304" pitchFamily="18" charset="0"/>
              </a:rPr>
              <a:t>].</a:t>
            </a:r>
          </a:p>
          <a:p>
            <a:pPr eaLnBrk="1" hangingPunct="1"/>
            <a:r>
              <a:rPr lang="tr-TR" altLang="en-US"/>
              <a:t>Assume that the </a:t>
            </a:r>
            <a:r>
              <a:rPr lang="tr-TR" altLang="en-US" b="1" i="1"/>
              <a:t>op </a:t>
            </a:r>
            <a:r>
              <a:rPr lang="tr-TR" altLang="en-US"/>
              <a:t>splits the product </a:t>
            </a:r>
            <a:r>
              <a:rPr lang="tr-TR" altLang="en-US" i="1">
                <a:latin typeface="Times New Roman" panose="02020603050405020304" pitchFamily="18" charset="0"/>
              </a:rPr>
              <a:t>A</a:t>
            </a:r>
            <a:r>
              <a:rPr lang="tr-TR" altLang="en-US" i="1" baseline="-25000">
                <a:latin typeface="Times New Roman" panose="02020603050405020304" pitchFamily="18" charset="0"/>
              </a:rPr>
              <a:t>i...j</a:t>
            </a:r>
            <a:r>
              <a:rPr lang="tr-TR" altLang="en-US" i="1">
                <a:latin typeface="Times New Roman" panose="02020603050405020304" pitchFamily="18" charset="0"/>
              </a:rPr>
              <a:t> </a:t>
            </a:r>
            <a:r>
              <a:rPr lang="tr-TR" altLang="en-US">
                <a:cs typeface="Times New Roman" panose="02020603050405020304" pitchFamily="18" charset="0"/>
              </a:rPr>
              <a:t>between 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>
                <a:cs typeface="Times New Roman" panose="02020603050405020304" pitchFamily="18" charset="0"/>
              </a:rPr>
              <a:t>and 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k+</a:t>
            </a:r>
            <a:r>
              <a:rPr lang="tr-TR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altLang="en-US">
                <a:cs typeface="Times New Roman" panose="02020603050405020304" pitchFamily="18" charset="0"/>
              </a:rPr>
              <a:t>where</a:t>
            </a:r>
            <a:r>
              <a:rPr lang="tr-T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 ≤ k &lt;j.</a:t>
            </a:r>
          </a:p>
          <a:p>
            <a:pPr eaLnBrk="1" hangingPunct="1"/>
            <a:r>
              <a:rPr lang="tr-TR" altLang="en-US">
                <a:cs typeface="Times New Roman" panose="02020603050405020304" pitchFamily="18" charset="0"/>
              </a:rPr>
              <a:t>Then </a:t>
            </a:r>
            <a:r>
              <a:rPr lang="tr-TR" altLang="en-US" i="1">
                <a:latin typeface="Times New Roman" panose="02020603050405020304" pitchFamily="18" charset="0"/>
              </a:rPr>
              <a:t>m</a:t>
            </a:r>
            <a:r>
              <a:rPr lang="tr-TR" altLang="en-US">
                <a:latin typeface="Times New Roman" panose="02020603050405020304" pitchFamily="18" charset="0"/>
              </a:rPr>
              <a:t>[</a:t>
            </a:r>
            <a:r>
              <a:rPr lang="tr-TR" altLang="en-US" i="1">
                <a:latin typeface="Times New Roman" panose="02020603050405020304" pitchFamily="18" charset="0"/>
              </a:rPr>
              <a:t>i,j</a:t>
            </a:r>
            <a:r>
              <a:rPr lang="tr-TR" altLang="en-US">
                <a:latin typeface="Times New Roman" panose="02020603050405020304" pitchFamily="18" charset="0"/>
              </a:rPr>
              <a:t>] =</a:t>
            </a:r>
            <a:r>
              <a:rPr lang="tr-TR" altLang="en-US"/>
              <a:t>The</a:t>
            </a:r>
            <a:r>
              <a:rPr lang="tr-TR" altLang="en-US">
                <a:latin typeface="Times New Roman" panose="02020603050405020304" pitchFamily="18" charset="0"/>
              </a:rPr>
              <a:t> </a:t>
            </a:r>
            <a:r>
              <a:rPr lang="tr-TR" altLang="en-US"/>
              <a:t>minimum cost for computing </a:t>
            </a:r>
            <a:r>
              <a:rPr lang="tr-TR" altLang="en-US" i="1">
                <a:latin typeface="Times New Roman" panose="02020603050405020304" pitchFamily="18" charset="0"/>
              </a:rPr>
              <a:t>A</a:t>
            </a:r>
            <a:r>
              <a:rPr lang="tr-TR" altLang="en-US" i="1" baseline="-25000">
                <a:latin typeface="Times New Roman" panose="02020603050405020304" pitchFamily="18" charset="0"/>
              </a:rPr>
              <a:t>i...k  </a:t>
            </a:r>
            <a:r>
              <a:rPr lang="tr-TR" altLang="en-US"/>
              <a:t>and </a:t>
            </a:r>
            <a:r>
              <a:rPr lang="tr-TR" altLang="en-US" i="1">
                <a:latin typeface="Times New Roman" panose="02020603050405020304" pitchFamily="18" charset="0"/>
              </a:rPr>
              <a:t>A</a:t>
            </a:r>
            <a:r>
              <a:rPr lang="tr-TR" altLang="en-US" i="1" baseline="-25000">
                <a:latin typeface="Times New Roman" panose="02020603050405020304" pitchFamily="18" charset="0"/>
              </a:rPr>
              <a:t>k</a:t>
            </a:r>
            <a:r>
              <a:rPr lang="tr-TR" altLang="en-US" baseline="-25000">
                <a:latin typeface="Times New Roman" panose="02020603050405020304" pitchFamily="18" charset="0"/>
              </a:rPr>
              <a:t>+1...</a:t>
            </a:r>
            <a:r>
              <a:rPr lang="tr-TR" altLang="en-US" i="1" baseline="-25000">
                <a:latin typeface="Times New Roman" panose="02020603050405020304" pitchFamily="18" charset="0"/>
              </a:rPr>
              <a:t>j</a:t>
            </a:r>
            <a:r>
              <a:rPr lang="tr-TR" altLang="en-US" i="1">
                <a:latin typeface="Times New Roman" panose="02020603050405020304" pitchFamily="18" charset="0"/>
              </a:rPr>
              <a:t> </a:t>
            </a:r>
            <a:r>
              <a:rPr lang="tr-TR" altLang="en-US"/>
              <a:t>+ the cost of multiplying these two matrices. 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69D376-8B70-4F7F-9202-EE23A9326885}" type="slidenum">
              <a:rPr lang="en-US" altLang="en-US" b="0"/>
              <a:pPr eaLnBrk="1" hangingPunct="1"/>
              <a:t>19</a:t>
            </a:fld>
            <a:endParaRPr lang="en-US" altLang="en-US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0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5888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tr-TR" sz="4000" b="1" dirty="0">
                <a:solidFill>
                  <a:srgbClr val="00B050"/>
                </a:solidFill>
                <a:latin typeface="Californian FB" panose="0207040306080B030204" pitchFamily="18" charset="0"/>
              </a:rPr>
              <a:t>Introduction</a:t>
            </a:r>
            <a:endParaRPr lang="en-US" sz="4000" b="1" dirty="0">
              <a:solidFill>
                <a:srgbClr val="00B050"/>
              </a:solidFill>
              <a:latin typeface="Californian FB" panose="0207040306080B030204" pitchFamily="18" charset="0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341439"/>
            <a:ext cx="9296400" cy="4784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Programming(DP) applies to </a:t>
            </a:r>
            <a:r>
              <a:rPr lang="tr-T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which a set of choices must be made in order to arrive at an optimal solution.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choices are made, subproblems of the same form arise.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is effective when a given problem may arise from more than one partial set of choices.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tr-TR" alt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technique</a:t>
            </a:r>
            <a:r>
              <a:rPr lang="tr-TR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store the solution to each subproblem in case it should </a:t>
            </a:r>
            <a:r>
              <a:rPr lang="tr-T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appear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531027-D964-47B8-BF14-5F9B67629ACF}" type="slidenum">
              <a:rPr lang="en-US" altLang="en-US" b="0"/>
              <a:pPr eaLnBrk="1" hangingPunct="1"/>
              <a:t>2</a:t>
            </a:fld>
            <a:endParaRPr lang="en-US" altLang="en-US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Matrix-Chain multiplication</a:t>
            </a:r>
            <a:r>
              <a:rPr lang="tr-TR" sz="3600"/>
              <a:t> (cont.)</a:t>
            </a:r>
            <a:endParaRPr lang="en-US" sz="360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773238"/>
            <a:ext cx="9144000" cy="1223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altLang="en-US">
                <a:solidFill>
                  <a:srgbClr val="990033"/>
                </a:solidFill>
              </a:rPr>
              <a:t>	Recursive defination for the minimum cost of paranthesization: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847850" y="3221038"/>
          <a:ext cx="8064500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4" imgW="4876800" imgH="736600" progId="Equation.3">
                  <p:embed/>
                </p:oleObj>
              </mc:Choice>
              <mc:Fallback>
                <p:oleObj name="Equation" r:id="rId4" imgW="48768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221038"/>
                        <a:ext cx="8064500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835EEE-7EDF-45B8-A06A-4A883878785C}" type="slidenum">
              <a:rPr lang="en-US" altLang="en-US" b="0"/>
              <a:pPr eaLnBrk="1" hangingPunct="1"/>
              <a:t>20</a:t>
            </a:fld>
            <a:endParaRPr lang="en-US" altLang="en-US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Matrix-Chain multiplication</a:t>
            </a:r>
            <a:r>
              <a:rPr lang="tr-TR" sz="3600"/>
              <a:t> (cont.)</a:t>
            </a:r>
            <a:endParaRPr lang="en-US" sz="360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773238"/>
            <a:ext cx="9144000" cy="18716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1000">
                <a:solidFill>
                  <a:srgbClr val="990033"/>
                </a:solidFill>
              </a:rPr>
              <a:t>	</a:t>
            </a:r>
            <a:r>
              <a:rPr lang="tr-TR" altLang="en-US" sz="2400"/>
              <a:t>To help us keep track of how to constrct an optimal solution we define </a:t>
            </a:r>
            <a:r>
              <a:rPr lang="tr-TR" altLang="en-US" sz="2400" i="1">
                <a:latin typeface="Times New Roman" panose="02020603050405020304" pitchFamily="18" charset="0"/>
              </a:rPr>
              <a:t>s</a:t>
            </a:r>
            <a:r>
              <a:rPr lang="tr-TR" altLang="en-US" sz="2400">
                <a:latin typeface="Times New Roman" panose="02020603050405020304" pitchFamily="18" charset="0"/>
              </a:rPr>
              <a:t>[ </a:t>
            </a:r>
            <a:r>
              <a:rPr lang="tr-TR" altLang="en-US" sz="2400" i="1">
                <a:latin typeface="Times New Roman" panose="02020603050405020304" pitchFamily="18" charset="0"/>
              </a:rPr>
              <a:t>i,j</a:t>
            </a:r>
            <a:r>
              <a:rPr lang="tr-TR" altLang="en-US" sz="2400">
                <a:latin typeface="Times New Roman" panose="02020603050405020304" pitchFamily="18" charset="0"/>
              </a:rPr>
              <a:t>] </a:t>
            </a:r>
            <a:r>
              <a:rPr lang="tr-TR" altLang="en-US" sz="2400"/>
              <a:t>to be a value of </a:t>
            </a:r>
            <a:r>
              <a:rPr lang="tr-TR" altLang="en-US" sz="2400" i="1">
                <a:latin typeface="Times New Roman" panose="02020603050405020304" pitchFamily="18" charset="0"/>
              </a:rPr>
              <a:t>k</a:t>
            </a:r>
            <a:r>
              <a:rPr lang="tr-TR" altLang="en-US" sz="2400" i="1"/>
              <a:t> </a:t>
            </a:r>
            <a:r>
              <a:rPr lang="tr-TR" altLang="en-US" sz="2400"/>
              <a:t>at which we can split</a:t>
            </a:r>
            <a:r>
              <a:rPr lang="tr-TR" altLang="en-US" sz="2400" i="1"/>
              <a:t> </a:t>
            </a:r>
            <a:r>
              <a:rPr lang="tr-TR" altLang="en-US" sz="2400"/>
              <a:t>the product </a:t>
            </a:r>
            <a:r>
              <a:rPr lang="tr-TR" altLang="en-US" sz="2400" i="1">
                <a:latin typeface="Times New Roman" panose="02020603050405020304" pitchFamily="18" charset="0"/>
              </a:rPr>
              <a:t>A</a:t>
            </a:r>
            <a:r>
              <a:rPr lang="tr-TR" altLang="en-US" sz="2400" i="1" baseline="-25000">
                <a:latin typeface="Times New Roman" panose="02020603050405020304" pitchFamily="18" charset="0"/>
              </a:rPr>
              <a:t>i...j</a:t>
            </a:r>
            <a:r>
              <a:rPr lang="tr-TR" altLang="en-US" sz="2400" i="1">
                <a:latin typeface="Times New Roman" panose="02020603050405020304" pitchFamily="18" charset="0"/>
              </a:rPr>
              <a:t> </a:t>
            </a:r>
            <a:r>
              <a:rPr lang="tr-TR" altLang="en-US" sz="2400"/>
              <a:t>to obtain an optimal paranthesization.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40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400"/>
              <a:t>    That is </a:t>
            </a:r>
            <a:r>
              <a:rPr lang="tr-TR" altLang="en-US" sz="2400" i="1">
                <a:latin typeface="Times New Roman" panose="02020603050405020304" pitchFamily="18" charset="0"/>
              </a:rPr>
              <a:t>s</a:t>
            </a:r>
            <a:r>
              <a:rPr lang="tr-TR" altLang="en-US" sz="2400">
                <a:latin typeface="Times New Roman" panose="02020603050405020304" pitchFamily="18" charset="0"/>
              </a:rPr>
              <a:t>[ </a:t>
            </a:r>
            <a:r>
              <a:rPr lang="tr-TR" altLang="en-US" sz="2400" i="1">
                <a:latin typeface="Times New Roman" panose="02020603050405020304" pitchFamily="18" charset="0"/>
              </a:rPr>
              <a:t>i,j</a:t>
            </a:r>
            <a:r>
              <a:rPr lang="tr-TR" altLang="en-US" sz="2400">
                <a:latin typeface="Times New Roman" panose="02020603050405020304" pitchFamily="18" charset="0"/>
              </a:rPr>
              <a:t>] </a:t>
            </a:r>
            <a:r>
              <a:rPr lang="tr-TR" altLang="en-US" sz="2400"/>
              <a:t>equals a value </a:t>
            </a:r>
            <a:r>
              <a:rPr lang="tr-TR" altLang="en-US" sz="2400" i="1">
                <a:latin typeface="Times New Roman" panose="02020603050405020304" pitchFamily="18" charset="0"/>
              </a:rPr>
              <a:t>k </a:t>
            </a:r>
            <a:r>
              <a:rPr lang="tr-TR" altLang="en-US" sz="2400"/>
              <a:t>such that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039939" y="4286250"/>
          <a:ext cx="73437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4" imgW="2349360" imgH="457200" progId="Equation.3">
                  <p:embed/>
                </p:oleObj>
              </mc:Choice>
              <mc:Fallback>
                <p:oleObj name="Equation" r:id="rId4" imgW="2349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9" y="4286250"/>
                        <a:ext cx="734377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310957-40A5-412B-84E2-49A368E72759}" type="slidenum">
              <a:rPr lang="en-US" altLang="en-US" b="0"/>
              <a:pPr eaLnBrk="1" hangingPunct="1"/>
              <a:t>21</a:t>
            </a:fld>
            <a:endParaRPr lang="en-US" altLang="en-US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Matrix-Chain multiplication</a:t>
            </a:r>
            <a:r>
              <a:rPr lang="tr-TR" sz="3600"/>
              <a:t> (cont.)</a:t>
            </a:r>
            <a:endParaRPr lang="en-US" sz="36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tr-TR" altLang="en-US" smtClean="0">
                <a:solidFill>
                  <a:srgbClr val="990033"/>
                </a:solidFill>
              </a:rPr>
              <a:t>Step 3:  Computing the optimal costs</a:t>
            </a:r>
          </a:p>
          <a:p>
            <a:pPr eaLnBrk="1" hangingPunct="1">
              <a:buFontTx/>
              <a:buNone/>
            </a:pPr>
            <a:endParaRPr lang="tr-TR" altLang="en-US" smtClean="0">
              <a:solidFill>
                <a:srgbClr val="990033"/>
              </a:solidFill>
            </a:endParaRPr>
          </a:p>
          <a:p>
            <a:pPr eaLnBrk="1" hangingPunct="1">
              <a:buFontTx/>
              <a:buNone/>
            </a:pPr>
            <a:r>
              <a:rPr lang="tr-TR" altLang="en-US" smtClean="0"/>
              <a:t>	It is easy to write a recursive algorithm based on recurrence for computing </a:t>
            </a:r>
            <a:r>
              <a:rPr lang="tr-TR" altLang="en-US" i="1" smtClean="0">
                <a:latin typeface="Times New Roman" panose="02020603050405020304" pitchFamily="18" charset="0"/>
              </a:rPr>
              <a:t>m</a:t>
            </a:r>
            <a:r>
              <a:rPr lang="tr-TR" altLang="en-US" smtClean="0">
                <a:latin typeface="Times New Roman" panose="02020603050405020304" pitchFamily="18" charset="0"/>
              </a:rPr>
              <a:t>[</a:t>
            </a:r>
            <a:r>
              <a:rPr lang="tr-TR" altLang="en-US" i="1" smtClean="0">
                <a:latin typeface="Times New Roman" panose="02020603050405020304" pitchFamily="18" charset="0"/>
              </a:rPr>
              <a:t>i,j</a:t>
            </a:r>
            <a:r>
              <a:rPr lang="tr-TR" altLang="en-US" smtClean="0">
                <a:latin typeface="Times New Roman" panose="02020603050405020304" pitchFamily="18" charset="0"/>
              </a:rPr>
              <a:t>].</a:t>
            </a:r>
          </a:p>
          <a:p>
            <a:pPr eaLnBrk="1" hangingPunct="1">
              <a:buFontTx/>
              <a:buNone/>
            </a:pPr>
            <a:endParaRPr lang="tr-TR" altLang="en-US" smtClean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tr-TR" altLang="en-US" smtClean="0">
                <a:latin typeface="Times New Roman" panose="02020603050405020304" pitchFamily="18" charset="0"/>
              </a:rPr>
              <a:t>    </a:t>
            </a:r>
            <a:r>
              <a:rPr lang="tr-TR" altLang="en-US" smtClean="0">
                <a:solidFill>
                  <a:schemeClr val="hlink"/>
                </a:solidFill>
              </a:rPr>
              <a:t>But the running time will be  exponential!...</a:t>
            </a:r>
          </a:p>
          <a:p>
            <a:pPr eaLnBrk="1" hangingPunct="1">
              <a:buFontTx/>
              <a:buNone/>
            </a:pPr>
            <a:endParaRPr lang="tr-TR" altLang="en-US" smtClean="0">
              <a:solidFill>
                <a:schemeClr val="hlink"/>
              </a:solidFill>
            </a:endParaRPr>
          </a:p>
          <a:p>
            <a:pPr eaLnBrk="1" hangingPunct="1"/>
            <a:endParaRPr lang="en-US" altLang="en-US" smtClean="0">
              <a:solidFill>
                <a:schemeClr val="hlink"/>
              </a:solidFill>
            </a:endParaRP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E37240-9C3D-4CC2-BCE5-921FA3BF910D}" type="slidenum">
              <a:rPr lang="en-US" altLang="en-US" b="0"/>
              <a:pPr eaLnBrk="1" hangingPunct="1"/>
              <a:t>22</a:t>
            </a:fld>
            <a:endParaRPr lang="en-US" altLang="en-US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/>
              <a:t>Matrix-Chain multiplication</a:t>
            </a:r>
            <a:r>
              <a:rPr lang="tr-TR" sz="3600" dirty="0"/>
              <a:t> (cont.)</a:t>
            </a:r>
            <a:endParaRPr lang="en-US" sz="3600" dirty="0"/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tr-TR" altLang="en-US" smtClean="0">
                <a:solidFill>
                  <a:srgbClr val="990033"/>
                </a:solidFill>
              </a:rPr>
              <a:t>Step 3:  Computing the optimal costs</a:t>
            </a:r>
          </a:p>
          <a:p>
            <a:pPr eaLnBrk="1" hangingPunct="1">
              <a:buFontTx/>
              <a:buNone/>
            </a:pPr>
            <a:endParaRPr lang="tr-TR" altLang="en-US" smtClean="0">
              <a:solidFill>
                <a:srgbClr val="990033"/>
              </a:solidFill>
            </a:endParaRPr>
          </a:p>
          <a:p>
            <a:pPr eaLnBrk="1" hangingPunct="1">
              <a:buFontTx/>
              <a:buNone/>
            </a:pPr>
            <a:r>
              <a:rPr lang="tr-TR" altLang="en-US" smtClean="0"/>
              <a:t>	We compute the optimal cost by using a tabular, bottom-up approach. </a:t>
            </a:r>
          </a:p>
          <a:p>
            <a:pPr eaLnBrk="1" hangingPunct="1">
              <a:buFontTx/>
              <a:buNone/>
            </a:pPr>
            <a:endParaRPr lang="tr-TR" altLang="en-US" smtClean="0"/>
          </a:p>
          <a:p>
            <a:pPr eaLnBrk="1" hangingPunct="1">
              <a:buFontTx/>
              <a:buNone/>
            </a:pPr>
            <a:endParaRPr lang="tr-TR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F063C0-D5F2-442E-AA2D-6A15AB698123}" type="slidenum">
              <a:rPr lang="en-US" altLang="en-US" b="0"/>
              <a:pPr eaLnBrk="1" hangingPunct="1"/>
              <a:t>23</a:t>
            </a:fld>
            <a:endParaRPr lang="en-US" altLang="en-US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Matrix-Chain multiplication</a:t>
            </a:r>
            <a:r>
              <a:rPr lang="tr-TR" sz="3600" dirty="0"/>
              <a:t> (</a:t>
            </a:r>
            <a:r>
              <a:rPr lang="tr-TR" sz="2800" dirty="0"/>
              <a:t>Contd.</a:t>
            </a:r>
            <a:r>
              <a:rPr lang="tr-TR" sz="3600" dirty="0"/>
              <a:t>)</a:t>
            </a:r>
            <a:endParaRPr lang="en-US" sz="3600" dirty="0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19289" y="1357314"/>
            <a:ext cx="8302625" cy="5184775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MATRIX-CHAIN-ORDER(</a:t>
            </a:r>
            <a:r>
              <a:rPr lang="en-US" altLang="en-US" sz="2400" i="1">
                <a:latin typeface="Times New Roman" panose="02020603050405020304" pitchFamily="18" charset="0"/>
              </a:rPr>
              <a:t>p</a:t>
            </a:r>
            <a:r>
              <a:rPr lang="en-US" altLang="en-US" sz="2400" b="1">
                <a:latin typeface="Times New Roman" panose="02020603050405020304" pitchFamily="18" charset="0"/>
              </a:rPr>
              <a:t>)</a:t>
            </a:r>
            <a:endParaRPr lang="en-US" altLang="en-US" sz="2400" i="1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n←length</a:t>
            </a:r>
            <a:r>
              <a:rPr lang="en-US" altLang="en-US" sz="2400">
                <a:latin typeface="Times New Roman" panose="02020603050405020304" pitchFamily="18" charset="0"/>
              </a:rPr>
              <a:t>[</a:t>
            </a:r>
            <a:r>
              <a:rPr lang="en-US" altLang="en-US" sz="2400" i="1">
                <a:latin typeface="Times New Roman" panose="02020603050405020304" pitchFamily="18" charset="0"/>
              </a:rPr>
              <a:t>p</a:t>
            </a:r>
            <a:r>
              <a:rPr lang="en-US" altLang="en-US" sz="2400">
                <a:latin typeface="Times New Roman" panose="02020603050405020304" pitchFamily="18" charset="0"/>
              </a:rPr>
              <a:t>]-1</a:t>
            </a:r>
            <a:endParaRPr lang="en-US" altLang="en-US" sz="2400" b="1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for </a:t>
            </a:r>
            <a:r>
              <a:rPr lang="en-US" altLang="en-US" sz="2400" i="1">
                <a:latin typeface="Times New Roman" panose="02020603050405020304" pitchFamily="18" charset="0"/>
              </a:rPr>
              <a:t>i←</a:t>
            </a:r>
            <a:r>
              <a:rPr lang="en-US" altLang="en-US" sz="2400">
                <a:latin typeface="Times New Roman" panose="02020603050405020304" pitchFamily="18" charset="0"/>
              </a:rPr>
              <a:t>1 </a:t>
            </a:r>
            <a:r>
              <a:rPr lang="en-US" altLang="en-US" sz="2400" b="1">
                <a:latin typeface="Times New Roman" panose="02020603050405020304" pitchFamily="18" charset="0"/>
              </a:rPr>
              <a:t>to </a:t>
            </a:r>
            <a:r>
              <a:rPr lang="en-US" altLang="en-US" sz="2400" i="1">
                <a:latin typeface="Times New Roman" panose="02020603050405020304" pitchFamily="18" charset="0"/>
              </a:rPr>
              <a:t>n</a:t>
            </a:r>
            <a:endParaRPr lang="en-US" altLang="en-US" sz="2400" b="1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     do </a:t>
            </a:r>
            <a:r>
              <a:rPr lang="en-US" altLang="en-US" sz="2400" i="1">
                <a:latin typeface="Times New Roman" panose="02020603050405020304" pitchFamily="18" charset="0"/>
              </a:rPr>
              <a:t>m</a:t>
            </a:r>
            <a:r>
              <a:rPr lang="en-US" altLang="en-US" sz="2400">
                <a:latin typeface="Times New Roman" panose="02020603050405020304" pitchFamily="18" charset="0"/>
              </a:rPr>
              <a:t>[</a:t>
            </a:r>
            <a:r>
              <a:rPr lang="en-US" altLang="en-US" sz="2400" i="1">
                <a:latin typeface="Times New Roman" panose="02020603050405020304" pitchFamily="18" charset="0"/>
              </a:rPr>
              <a:t>i,i</a:t>
            </a:r>
            <a:r>
              <a:rPr lang="en-US" altLang="en-US" sz="2400">
                <a:latin typeface="Times New Roman" panose="02020603050405020304" pitchFamily="18" charset="0"/>
              </a:rPr>
              <a:t>]←0</a:t>
            </a:r>
            <a:endParaRPr lang="en-US" altLang="en-US" sz="2400" b="1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for </a:t>
            </a:r>
            <a:r>
              <a:rPr lang="en-US" altLang="en-US" sz="2400" i="1">
                <a:latin typeface="Times New Roman" panose="02020603050405020304" pitchFamily="18" charset="0"/>
              </a:rPr>
              <a:t>l←2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</a:rPr>
              <a:t>to </a:t>
            </a:r>
            <a:r>
              <a:rPr lang="en-US" altLang="en-US" sz="2400" i="1">
                <a:latin typeface="Times New Roman" panose="02020603050405020304" pitchFamily="18" charset="0"/>
              </a:rPr>
              <a:t>n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  </a:t>
            </a:r>
            <a:r>
              <a:rPr lang="en-US" altLang="en-US" sz="2400" b="1">
                <a:latin typeface="Times New Roman" panose="02020603050405020304" pitchFamily="18" charset="0"/>
              </a:rPr>
              <a:t>do for</a:t>
            </a:r>
            <a:r>
              <a:rPr lang="en-US" altLang="en-US" sz="2400" i="1">
                <a:latin typeface="Times New Roman" panose="02020603050405020304" pitchFamily="18" charset="0"/>
              </a:rPr>
              <a:t> i←</a:t>
            </a:r>
            <a:r>
              <a:rPr lang="en-US" altLang="en-US" sz="2400">
                <a:latin typeface="Times New Roman" panose="02020603050405020304" pitchFamily="18" charset="0"/>
              </a:rPr>
              <a:t>1  </a:t>
            </a:r>
            <a:r>
              <a:rPr lang="en-US" altLang="en-US" sz="2400" b="1">
                <a:latin typeface="Times New Roman" panose="02020603050405020304" pitchFamily="18" charset="0"/>
              </a:rPr>
              <a:t>to  </a:t>
            </a:r>
            <a:r>
              <a:rPr lang="en-US" altLang="en-US" sz="2400" i="1">
                <a:latin typeface="Times New Roman" panose="02020603050405020304" pitchFamily="18" charset="0"/>
              </a:rPr>
              <a:t>n-l+</a:t>
            </a: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             </a:t>
            </a:r>
            <a:r>
              <a:rPr lang="en-US" altLang="en-US" sz="2400" b="1">
                <a:latin typeface="Times New Roman" panose="02020603050405020304" pitchFamily="18" charset="0"/>
              </a:rPr>
              <a:t>do </a:t>
            </a:r>
            <a:r>
              <a:rPr lang="en-US" altLang="en-US" sz="2400" i="1">
                <a:latin typeface="Times New Roman" panose="02020603050405020304" pitchFamily="18" charset="0"/>
              </a:rPr>
              <a:t> j←i</a:t>
            </a:r>
            <a:r>
              <a:rPr lang="en-US" altLang="en-US" sz="2400">
                <a:latin typeface="Times New Roman" panose="02020603050405020304" pitchFamily="18" charset="0"/>
              </a:rPr>
              <a:t>+</a:t>
            </a:r>
            <a:r>
              <a:rPr lang="en-US" altLang="en-US" sz="2400" i="1">
                <a:latin typeface="Times New Roman" panose="02020603050405020304" pitchFamily="18" charset="0"/>
              </a:rPr>
              <a:t>l-</a:t>
            </a: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                    </a:t>
            </a:r>
            <a:r>
              <a:rPr lang="en-US" altLang="en-US" sz="2400" i="1">
                <a:latin typeface="Times New Roman" panose="02020603050405020304" pitchFamily="18" charset="0"/>
              </a:rPr>
              <a:t>m</a:t>
            </a:r>
            <a:r>
              <a:rPr lang="en-US" altLang="en-US" sz="2400">
                <a:latin typeface="Times New Roman" panose="02020603050405020304" pitchFamily="18" charset="0"/>
              </a:rPr>
              <a:t>[</a:t>
            </a:r>
            <a:r>
              <a:rPr lang="en-US" altLang="en-US" sz="2400" i="1">
                <a:latin typeface="Times New Roman" panose="02020603050405020304" pitchFamily="18" charset="0"/>
              </a:rPr>
              <a:t>i,j</a:t>
            </a:r>
            <a:r>
              <a:rPr lang="en-US" altLang="en-US" sz="2400">
                <a:latin typeface="Times New Roman" panose="02020603050405020304" pitchFamily="18" charset="0"/>
              </a:rPr>
              <a:t>]←</a:t>
            </a:r>
            <a:r>
              <a:rPr lang="tr-TR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∞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                     </a:t>
            </a:r>
            <a:r>
              <a:rPr lang="en-US" altLang="en-US" sz="2400" b="1">
                <a:latin typeface="Times New Roman" panose="02020603050405020304" pitchFamily="18" charset="0"/>
              </a:rPr>
              <a:t>for</a:t>
            </a:r>
            <a:r>
              <a:rPr lang="en-US" altLang="en-US" sz="2400" i="1">
                <a:latin typeface="Times New Roman" panose="02020603050405020304" pitchFamily="18" charset="0"/>
              </a:rPr>
              <a:t> k←i</a:t>
            </a:r>
            <a:r>
              <a:rPr lang="en-US" altLang="en-US" sz="2400">
                <a:latin typeface="Times New Roman" panose="02020603050405020304" pitchFamily="18" charset="0"/>
              </a:rPr>
              <a:t>  </a:t>
            </a:r>
            <a:r>
              <a:rPr lang="en-US" altLang="en-US" sz="2400" b="1">
                <a:latin typeface="Times New Roman" panose="02020603050405020304" pitchFamily="18" charset="0"/>
              </a:rPr>
              <a:t>to  </a:t>
            </a:r>
            <a:r>
              <a:rPr lang="en-US" altLang="en-US" sz="2400" i="1">
                <a:latin typeface="Times New Roman" panose="02020603050405020304" pitchFamily="18" charset="0"/>
              </a:rPr>
              <a:t>j-</a:t>
            </a:r>
            <a:r>
              <a:rPr lang="en-US" altLang="en-US" sz="2400">
                <a:latin typeface="Times New Roman" panose="02020603050405020304" pitchFamily="18" charset="0"/>
              </a:rPr>
              <a:t>1</a:t>
            </a:r>
            <a:endParaRPr lang="tr-TR" altLang="en-US" sz="240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                               </a:t>
            </a:r>
            <a:r>
              <a:rPr lang="en-US" altLang="en-US" sz="2400" b="1">
                <a:latin typeface="Times New Roman" panose="02020603050405020304" pitchFamily="18" charset="0"/>
              </a:rPr>
              <a:t>do</a:t>
            </a:r>
            <a:r>
              <a:rPr lang="en-US" altLang="en-US" sz="2400" i="1">
                <a:latin typeface="Times New Roman" panose="02020603050405020304" pitchFamily="18" charset="0"/>
              </a:rPr>
              <a:t> q←m</a:t>
            </a:r>
            <a:r>
              <a:rPr lang="en-US" altLang="en-US" sz="2400">
                <a:latin typeface="Times New Roman" panose="02020603050405020304" pitchFamily="18" charset="0"/>
              </a:rPr>
              <a:t>[</a:t>
            </a:r>
            <a:r>
              <a:rPr lang="en-US" altLang="en-US" sz="2400" i="1">
                <a:latin typeface="Times New Roman" panose="02020603050405020304" pitchFamily="18" charset="0"/>
              </a:rPr>
              <a:t>i,k</a:t>
            </a:r>
            <a:r>
              <a:rPr lang="en-US" altLang="en-US" sz="2400">
                <a:latin typeface="Times New Roman" panose="02020603050405020304" pitchFamily="18" charset="0"/>
              </a:rPr>
              <a:t>] +</a:t>
            </a:r>
            <a:r>
              <a:rPr lang="en-US" altLang="en-US" sz="2400" i="1">
                <a:latin typeface="Times New Roman" panose="02020603050405020304" pitchFamily="18" charset="0"/>
              </a:rPr>
              <a:t> m</a:t>
            </a:r>
            <a:r>
              <a:rPr lang="en-US" altLang="en-US" sz="2400">
                <a:latin typeface="Times New Roman" panose="02020603050405020304" pitchFamily="18" charset="0"/>
              </a:rPr>
              <a:t>[</a:t>
            </a:r>
            <a:r>
              <a:rPr lang="en-US" altLang="en-US" sz="2400" i="1">
                <a:latin typeface="Times New Roman" panose="02020603050405020304" pitchFamily="18" charset="0"/>
              </a:rPr>
              <a:t>k+</a:t>
            </a:r>
            <a:r>
              <a:rPr lang="en-US" altLang="en-US" sz="2400">
                <a:latin typeface="Times New Roman" panose="02020603050405020304" pitchFamily="18" charset="0"/>
              </a:rPr>
              <a:t>1</a:t>
            </a:r>
            <a:r>
              <a:rPr lang="en-US" altLang="en-US" sz="2400" i="1">
                <a:latin typeface="Times New Roman" panose="02020603050405020304" pitchFamily="18" charset="0"/>
              </a:rPr>
              <a:t>,j</a:t>
            </a:r>
            <a:r>
              <a:rPr lang="en-US" altLang="en-US" sz="2400">
                <a:latin typeface="Times New Roman" panose="02020603050405020304" pitchFamily="18" charset="0"/>
              </a:rPr>
              <a:t>]+</a:t>
            </a:r>
            <a:r>
              <a:rPr lang="en-US" altLang="en-US" sz="2400" i="1">
                <a:latin typeface="Times New Roman" panose="02020603050405020304" pitchFamily="18" charset="0"/>
              </a:rPr>
              <a:t>p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i-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tr-TR" altLang="en-US" sz="2400" baseline="-25000"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</a:rPr>
              <a:t>p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k</a:t>
            </a:r>
            <a:r>
              <a:rPr lang="tr-TR" altLang="en-US" sz="2400" i="1" baseline="-25000"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</a:rPr>
              <a:t>p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j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tr-TR" altLang="en-US" sz="2400" b="1">
                <a:latin typeface="Times New Roman" panose="02020603050405020304" pitchFamily="18" charset="0"/>
              </a:rPr>
              <a:t>				      </a:t>
            </a:r>
            <a:r>
              <a:rPr lang="en-US" altLang="en-US" sz="2400" b="1">
                <a:latin typeface="Times New Roman" panose="02020603050405020304" pitchFamily="18" charset="0"/>
              </a:rPr>
              <a:t>if   </a:t>
            </a:r>
            <a:r>
              <a:rPr lang="en-US" altLang="en-US" sz="2400" i="1">
                <a:latin typeface="Times New Roman" panose="02020603050405020304" pitchFamily="18" charset="0"/>
              </a:rPr>
              <a:t>q</a:t>
            </a:r>
            <a:r>
              <a:rPr lang="en-US" altLang="en-US" sz="2400">
                <a:latin typeface="Times New Roman" panose="02020603050405020304" pitchFamily="18" charset="0"/>
              </a:rPr>
              <a:t> &lt; m[</a:t>
            </a:r>
            <a:r>
              <a:rPr lang="en-US" altLang="en-US" sz="2400" i="1">
                <a:latin typeface="Times New Roman" panose="02020603050405020304" pitchFamily="18" charset="0"/>
              </a:rPr>
              <a:t>i,j</a:t>
            </a:r>
            <a:r>
              <a:rPr lang="en-US" altLang="en-US" sz="2400">
                <a:latin typeface="Times New Roman" panose="02020603050405020304" pitchFamily="18" charset="0"/>
              </a:rPr>
              <a:t>] </a:t>
            </a:r>
            <a:endParaRPr lang="en-US" altLang="en-US" sz="2400" b="1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                                                then </a:t>
            </a:r>
            <a:r>
              <a:rPr lang="en-US" altLang="en-US" sz="2400" i="1">
                <a:latin typeface="Times New Roman" panose="02020603050405020304" pitchFamily="18" charset="0"/>
              </a:rPr>
              <a:t>m</a:t>
            </a:r>
            <a:r>
              <a:rPr lang="en-US" altLang="en-US" sz="2400">
                <a:latin typeface="Times New Roman" panose="02020603050405020304" pitchFamily="18" charset="0"/>
              </a:rPr>
              <a:t>[</a:t>
            </a:r>
            <a:r>
              <a:rPr lang="en-US" altLang="en-US" sz="2400" i="1">
                <a:latin typeface="Times New Roman" panose="02020603050405020304" pitchFamily="18" charset="0"/>
              </a:rPr>
              <a:t>i,j</a:t>
            </a:r>
            <a:r>
              <a:rPr lang="en-US" altLang="en-US" sz="2400">
                <a:latin typeface="Times New Roman" panose="02020603050405020304" pitchFamily="18" charset="0"/>
              </a:rPr>
              <a:t>] ←</a:t>
            </a:r>
            <a:r>
              <a:rPr lang="en-US" altLang="en-US" sz="2400" i="1">
                <a:latin typeface="Times New Roman" panose="02020603050405020304" pitchFamily="18" charset="0"/>
              </a:rPr>
              <a:t>q</a:t>
            </a:r>
            <a:r>
              <a:rPr lang="en-US" altLang="en-US" sz="2400" b="1">
                <a:latin typeface="Times New Roman" panose="02020603050405020304" pitchFamily="18" charset="0"/>
              </a:rPr>
              <a:t> </a:t>
            </a:r>
            <a:r>
              <a:rPr lang="tr-TR" altLang="en-US" sz="2400" b="1"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latin typeface="Times New Roman" panose="02020603050405020304" pitchFamily="18" charset="0"/>
              </a:rPr>
              <a:t>                                                  </a:t>
            </a:r>
            <a:r>
              <a:rPr lang="tr-TR" altLang="en-US" sz="2400" b="1">
                <a:latin typeface="Times New Roman" panose="02020603050405020304" pitchFamily="18" charset="0"/>
              </a:rPr>
              <a:t>				          </a:t>
            </a:r>
            <a:r>
              <a:rPr lang="en-US" altLang="en-US" sz="2400" i="1">
                <a:latin typeface="Times New Roman" panose="02020603050405020304" pitchFamily="18" charset="0"/>
              </a:rPr>
              <a:t>s</a:t>
            </a:r>
            <a:r>
              <a:rPr lang="en-US" altLang="en-US" sz="2400">
                <a:latin typeface="Times New Roman" panose="02020603050405020304" pitchFamily="18" charset="0"/>
              </a:rPr>
              <a:t>[</a:t>
            </a:r>
            <a:r>
              <a:rPr lang="en-US" altLang="en-US" sz="2400" i="1">
                <a:latin typeface="Times New Roman" panose="02020603050405020304" pitchFamily="18" charset="0"/>
              </a:rPr>
              <a:t>i,j</a:t>
            </a:r>
            <a:r>
              <a:rPr lang="en-US" altLang="en-US" sz="2400">
                <a:latin typeface="Times New Roman" panose="02020603050405020304" pitchFamily="18" charset="0"/>
              </a:rPr>
              <a:t>] ←</a:t>
            </a:r>
            <a:r>
              <a:rPr lang="en-US" altLang="en-US" sz="2400" i="1">
                <a:latin typeface="Times New Roman" panose="02020603050405020304" pitchFamily="18" charset="0"/>
              </a:rPr>
              <a:t>k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return </a:t>
            </a:r>
            <a:r>
              <a:rPr lang="en-US" altLang="en-US" sz="2400" i="1">
                <a:latin typeface="Times New Roman" panose="02020603050405020304" pitchFamily="18" charset="0"/>
              </a:rPr>
              <a:t>m</a:t>
            </a:r>
            <a:r>
              <a:rPr lang="en-US" altLang="en-US" sz="2400">
                <a:latin typeface="Times New Roman" panose="02020603050405020304" pitchFamily="18" charset="0"/>
              </a:rPr>
              <a:t> and </a:t>
            </a:r>
            <a:r>
              <a:rPr lang="en-US" altLang="en-US" sz="2400" i="1">
                <a:latin typeface="Times New Roman" panose="02020603050405020304" pitchFamily="18" charset="0"/>
              </a:rPr>
              <a:t>s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endParaRPr lang="tr-TR" altLang="en-US" sz="240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None/>
            </a:pPr>
            <a:endParaRPr lang="tr-TR" altLang="en-US" sz="240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2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6C1BB1-6547-414E-A353-A798C641CB46}" type="slidenum">
              <a:rPr lang="en-US" altLang="en-US" b="0"/>
              <a:pPr eaLnBrk="1" hangingPunct="1"/>
              <a:t>24</a:t>
            </a:fld>
            <a:endParaRPr lang="en-US" altLang="en-US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Matrix-Chain multiplication</a:t>
            </a:r>
            <a:r>
              <a:rPr lang="tr-TR" sz="3600"/>
              <a:t> (cont.)</a:t>
            </a:r>
            <a:endParaRPr lang="en-US" sz="360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147050" cy="29083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mtClean="0">
                <a:solidFill>
                  <a:srgbClr val="FF3300"/>
                </a:solidFill>
                <a:latin typeface="Times New Roman" panose="02020603050405020304" pitchFamily="18" charset="0"/>
              </a:rPr>
              <a:t>An example</a:t>
            </a:r>
            <a:r>
              <a:rPr lang="tr-TR" altLang="en-US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tr-TR" altLang="en-US" sz="2400">
                <a:latin typeface="Times New Roman" panose="02020603050405020304" pitchFamily="18" charset="0"/>
              </a:rPr>
              <a:t>	           </a:t>
            </a:r>
            <a:r>
              <a:rPr lang="tr-TR" altLang="en-US" sz="2400" u="sng">
                <a:latin typeface="Times New Roman" panose="02020603050405020304" pitchFamily="18" charset="0"/>
              </a:rPr>
              <a:t>matrix                   dimension</a:t>
            </a:r>
            <a:r>
              <a:rPr lang="tr-TR" altLang="en-US" sz="240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400" i="1">
                <a:latin typeface="Times New Roman" panose="02020603050405020304" pitchFamily="18" charset="0"/>
              </a:rPr>
              <a:t>				A</a:t>
            </a:r>
            <a:r>
              <a:rPr lang="tr-TR" altLang="en-US" sz="2400" i="1" baseline="-25000">
                <a:latin typeface="Times New Roman" panose="02020603050405020304" pitchFamily="18" charset="0"/>
              </a:rPr>
              <a:t>1		</a:t>
            </a:r>
            <a:r>
              <a:rPr lang="tr-TR" altLang="en-US" sz="2400" i="1">
                <a:latin typeface="Times New Roman" panose="02020603050405020304" pitchFamily="18" charset="0"/>
              </a:rPr>
              <a:t>30 </a:t>
            </a:r>
            <a:r>
              <a:rPr lang="tr-TR" altLang="en-US" sz="2400">
                <a:latin typeface="Times New Roman" panose="02020603050405020304" pitchFamily="18" charset="0"/>
              </a:rPr>
              <a:t>x 35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400" i="1">
                <a:latin typeface="Times New Roman" panose="02020603050405020304" pitchFamily="18" charset="0"/>
              </a:rPr>
              <a:t>				A</a:t>
            </a:r>
            <a:r>
              <a:rPr lang="tr-TR" altLang="en-US" sz="2400" i="1" baseline="-25000">
                <a:latin typeface="Times New Roman" panose="02020603050405020304" pitchFamily="18" charset="0"/>
              </a:rPr>
              <a:t>2		</a:t>
            </a:r>
            <a:r>
              <a:rPr lang="tr-TR" altLang="en-US" sz="2400" i="1">
                <a:latin typeface="Times New Roman" panose="02020603050405020304" pitchFamily="18" charset="0"/>
              </a:rPr>
              <a:t>35 </a:t>
            </a:r>
            <a:r>
              <a:rPr lang="tr-TR" altLang="en-US" sz="2400">
                <a:latin typeface="Times New Roman" panose="02020603050405020304" pitchFamily="18" charset="0"/>
              </a:rPr>
              <a:t>x 15</a:t>
            </a:r>
            <a:endParaRPr lang="tr-TR" altLang="en-US" sz="2400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400">
                <a:latin typeface="Times New Roman" panose="02020603050405020304" pitchFamily="18" charset="0"/>
              </a:rPr>
              <a:t>				</a:t>
            </a:r>
            <a:r>
              <a:rPr lang="tr-TR" altLang="en-US" sz="2400" i="1">
                <a:latin typeface="Times New Roman" panose="02020603050405020304" pitchFamily="18" charset="0"/>
              </a:rPr>
              <a:t>A</a:t>
            </a:r>
            <a:r>
              <a:rPr lang="tr-TR" altLang="en-US" sz="2400" i="1" baseline="-25000">
                <a:latin typeface="Times New Roman" panose="02020603050405020304" pitchFamily="18" charset="0"/>
              </a:rPr>
              <a:t>3		</a:t>
            </a:r>
            <a:r>
              <a:rPr lang="tr-TR" altLang="en-US" sz="2400" i="1">
                <a:latin typeface="Times New Roman" panose="02020603050405020304" pitchFamily="18" charset="0"/>
              </a:rPr>
              <a:t>15 </a:t>
            </a:r>
            <a:r>
              <a:rPr lang="tr-TR" altLang="en-US" sz="2400">
                <a:latin typeface="Times New Roman" panose="02020603050405020304" pitchFamily="18" charset="0"/>
              </a:rPr>
              <a:t>x 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400">
                <a:latin typeface="Times New Roman" panose="02020603050405020304" pitchFamily="18" charset="0"/>
              </a:rPr>
              <a:t>				</a:t>
            </a:r>
            <a:r>
              <a:rPr lang="tr-TR" altLang="en-US" sz="2400" i="1">
                <a:latin typeface="Times New Roman" panose="02020603050405020304" pitchFamily="18" charset="0"/>
              </a:rPr>
              <a:t>A</a:t>
            </a:r>
            <a:r>
              <a:rPr lang="tr-TR" altLang="en-US" sz="2400" i="1" baseline="-25000">
                <a:latin typeface="Times New Roman" panose="02020603050405020304" pitchFamily="18" charset="0"/>
              </a:rPr>
              <a:t>4		</a:t>
            </a:r>
            <a:r>
              <a:rPr lang="tr-TR" altLang="en-US" sz="2400" i="1">
                <a:latin typeface="Times New Roman" panose="02020603050405020304" pitchFamily="18" charset="0"/>
              </a:rPr>
              <a:t>  5 </a:t>
            </a:r>
            <a:r>
              <a:rPr lang="tr-TR" altLang="en-US" sz="2400">
                <a:latin typeface="Times New Roman" panose="02020603050405020304" pitchFamily="18" charset="0"/>
              </a:rPr>
              <a:t>x 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400" i="1">
                <a:latin typeface="Times New Roman" panose="02020603050405020304" pitchFamily="18" charset="0"/>
              </a:rPr>
              <a:t>				A</a:t>
            </a:r>
            <a:r>
              <a:rPr lang="tr-TR" altLang="en-US" sz="2400" i="1" baseline="-25000">
                <a:latin typeface="Times New Roman" panose="02020603050405020304" pitchFamily="18" charset="0"/>
              </a:rPr>
              <a:t>5		</a:t>
            </a:r>
            <a:r>
              <a:rPr lang="tr-TR" altLang="en-US" sz="2400" i="1">
                <a:latin typeface="Times New Roman" panose="02020603050405020304" pitchFamily="18" charset="0"/>
              </a:rPr>
              <a:t>10 </a:t>
            </a:r>
            <a:r>
              <a:rPr lang="tr-TR" altLang="en-US" sz="2400">
                <a:latin typeface="Times New Roman" panose="02020603050405020304" pitchFamily="18" charset="0"/>
              </a:rPr>
              <a:t>x 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400" i="1">
                <a:latin typeface="Times New Roman" panose="02020603050405020304" pitchFamily="18" charset="0"/>
              </a:rPr>
              <a:t>				A</a:t>
            </a:r>
            <a:r>
              <a:rPr lang="tr-TR" altLang="en-US" sz="2400" i="1" baseline="-25000">
                <a:latin typeface="Times New Roman" panose="02020603050405020304" pitchFamily="18" charset="0"/>
              </a:rPr>
              <a:t>6		</a:t>
            </a:r>
            <a:r>
              <a:rPr lang="tr-TR" altLang="en-US" sz="2400" i="1">
                <a:latin typeface="Times New Roman" panose="02020603050405020304" pitchFamily="18" charset="0"/>
              </a:rPr>
              <a:t>20 </a:t>
            </a:r>
            <a:r>
              <a:rPr lang="tr-TR" altLang="en-US" sz="2400">
                <a:latin typeface="Times New Roman" panose="02020603050405020304" pitchFamily="18" charset="0"/>
              </a:rPr>
              <a:t>x 25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20875" y="4941889"/>
          <a:ext cx="842010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4" imgW="5181600" imgH="1079500" progId="Equation.3">
                  <p:embed/>
                </p:oleObj>
              </mc:Choice>
              <mc:Fallback>
                <p:oleObj name="Equation" r:id="rId4" imgW="51816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4941889"/>
                        <a:ext cx="8420100" cy="175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8E6D4C-CECF-4867-8E71-F3B3454093F3}" type="slidenum">
              <a:rPr lang="en-US" altLang="en-US" b="0"/>
              <a:pPr eaLnBrk="1" hangingPunct="1"/>
              <a:t>25</a:t>
            </a:fld>
            <a:endParaRPr lang="en-US" altLang="en-US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2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Matrix-Chain multiplication</a:t>
            </a:r>
            <a:r>
              <a:rPr lang="tr-TR" sz="3600" dirty="0"/>
              <a:t> (cont.)</a:t>
            </a:r>
            <a:endParaRPr lang="en-US" sz="3600" dirty="0"/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 rot="2579501">
            <a:off x="2120901" y="3573463"/>
            <a:ext cx="576263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52" name="Text Box 9"/>
          <p:cNvSpPr txBox="1">
            <a:spLocks noChangeArrowheads="1"/>
          </p:cNvSpPr>
          <p:nvPr/>
        </p:nvSpPr>
        <p:spPr bwMode="auto">
          <a:xfrm>
            <a:off x="2063751" y="3702050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15750</a:t>
            </a:r>
            <a:endParaRPr lang="en-US" altLang="en-US" baseline="-15000"/>
          </a:p>
        </p:txBody>
      </p:sp>
      <p:sp>
        <p:nvSpPr>
          <p:cNvPr id="27653" name="Rectangle 10"/>
          <p:cNvSpPr>
            <a:spLocks noChangeArrowheads="1"/>
          </p:cNvSpPr>
          <p:nvPr/>
        </p:nvSpPr>
        <p:spPr bwMode="auto">
          <a:xfrm rot="2579501">
            <a:off x="1731963" y="4005263"/>
            <a:ext cx="576262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54" name="Text Box 11"/>
          <p:cNvSpPr txBox="1">
            <a:spLocks noChangeArrowheads="1"/>
          </p:cNvSpPr>
          <p:nvPr/>
        </p:nvSpPr>
        <p:spPr bwMode="auto">
          <a:xfrm>
            <a:off x="1646239" y="4133850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  0</a:t>
            </a:r>
            <a:endParaRPr lang="en-US" altLang="en-US" baseline="-15000"/>
          </a:p>
        </p:txBody>
      </p:sp>
      <p:sp>
        <p:nvSpPr>
          <p:cNvPr id="27655" name="Rectangle 12"/>
          <p:cNvSpPr>
            <a:spLocks noChangeArrowheads="1"/>
          </p:cNvSpPr>
          <p:nvPr/>
        </p:nvSpPr>
        <p:spPr bwMode="auto">
          <a:xfrm rot="2579501">
            <a:off x="2913063" y="2724151"/>
            <a:ext cx="57626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56" name="Text Box 13"/>
          <p:cNvSpPr txBox="1">
            <a:spLocks noChangeArrowheads="1"/>
          </p:cNvSpPr>
          <p:nvPr/>
        </p:nvSpPr>
        <p:spPr bwMode="auto">
          <a:xfrm>
            <a:off x="2841626" y="2852738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9375</a:t>
            </a:r>
            <a:endParaRPr lang="en-US" altLang="en-US" baseline="-15000"/>
          </a:p>
        </p:txBody>
      </p:sp>
      <p:sp>
        <p:nvSpPr>
          <p:cNvPr id="27657" name="Rectangle 14"/>
          <p:cNvSpPr>
            <a:spLocks noChangeArrowheads="1"/>
          </p:cNvSpPr>
          <p:nvPr/>
        </p:nvSpPr>
        <p:spPr bwMode="auto">
          <a:xfrm rot="2579501">
            <a:off x="2509838" y="3155951"/>
            <a:ext cx="57626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58" name="Text Box 15"/>
          <p:cNvSpPr txBox="1">
            <a:spLocks noChangeArrowheads="1"/>
          </p:cNvSpPr>
          <p:nvPr/>
        </p:nvSpPr>
        <p:spPr bwMode="auto">
          <a:xfrm>
            <a:off x="2424114" y="3284538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7875</a:t>
            </a:r>
            <a:endParaRPr lang="en-US" altLang="en-US" baseline="-15000"/>
          </a:p>
        </p:txBody>
      </p:sp>
      <p:sp>
        <p:nvSpPr>
          <p:cNvPr id="27659" name="Rectangle 16"/>
          <p:cNvSpPr>
            <a:spLocks noChangeArrowheads="1"/>
          </p:cNvSpPr>
          <p:nvPr/>
        </p:nvSpPr>
        <p:spPr bwMode="auto">
          <a:xfrm rot="2579501">
            <a:off x="3719513" y="1871663"/>
            <a:ext cx="576262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60" name="Text Box 17"/>
          <p:cNvSpPr txBox="1">
            <a:spLocks noChangeArrowheads="1"/>
          </p:cNvSpPr>
          <p:nvPr/>
        </p:nvSpPr>
        <p:spPr bwMode="auto">
          <a:xfrm>
            <a:off x="3648076" y="1989138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15125</a:t>
            </a:r>
            <a:endParaRPr lang="en-US" altLang="en-US" baseline="-15000"/>
          </a:p>
        </p:txBody>
      </p:sp>
      <p:sp>
        <p:nvSpPr>
          <p:cNvPr id="27661" name="Rectangle 18"/>
          <p:cNvSpPr>
            <a:spLocks noChangeArrowheads="1"/>
          </p:cNvSpPr>
          <p:nvPr/>
        </p:nvSpPr>
        <p:spPr bwMode="auto">
          <a:xfrm rot="2579501">
            <a:off x="3316288" y="2292351"/>
            <a:ext cx="57626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62" name="Text Box 19"/>
          <p:cNvSpPr txBox="1">
            <a:spLocks noChangeArrowheads="1"/>
          </p:cNvSpPr>
          <p:nvPr/>
        </p:nvSpPr>
        <p:spPr bwMode="auto">
          <a:xfrm>
            <a:off x="3230564" y="2420938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11875</a:t>
            </a:r>
            <a:endParaRPr lang="en-US" altLang="en-US" baseline="-15000"/>
          </a:p>
        </p:txBody>
      </p:sp>
      <p:sp>
        <p:nvSpPr>
          <p:cNvPr id="27663" name="Rectangle 20"/>
          <p:cNvSpPr>
            <a:spLocks noChangeArrowheads="1"/>
          </p:cNvSpPr>
          <p:nvPr/>
        </p:nvSpPr>
        <p:spPr bwMode="auto">
          <a:xfrm rot="2579501">
            <a:off x="3330576" y="3113088"/>
            <a:ext cx="576263" cy="5762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64" name="Text Box 21"/>
          <p:cNvSpPr txBox="1">
            <a:spLocks noChangeArrowheads="1"/>
          </p:cNvSpPr>
          <p:nvPr/>
        </p:nvSpPr>
        <p:spPr bwMode="auto">
          <a:xfrm>
            <a:off x="3287714" y="3213100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4375</a:t>
            </a:r>
            <a:endParaRPr lang="en-US" altLang="en-US" baseline="-15000"/>
          </a:p>
        </p:txBody>
      </p:sp>
      <p:sp>
        <p:nvSpPr>
          <p:cNvPr id="27665" name="Rectangle 22"/>
          <p:cNvSpPr>
            <a:spLocks noChangeArrowheads="1"/>
          </p:cNvSpPr>
          <p:nvPr/>
        </p:nvSpPr>
        <p:spPr bwMode="auto">
          <a:xfrm rot="2579501">
            <a:off x="2955926" y="3530601"/>
            <a:ext cx="576263" cy="576263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66" name="Text Box 23"/>
          <p:cNvSpPr txBox="1">
            <a:spLocks noChangeArrowheads="1"/>
          </p:cNvSpPr>
          <p:nvPr/>
        </p:nvSpPr>
        <p:spPr bwMode="auto">
          <a:xfrm>
            <a:off x="2855914" y="3644900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2625</a:t>
            </a:r>
            <a:endParaRPr lang="en-US" altLang="en-US" baseline="-15000"/>
          </a:p>
        </p:txBody>
      </p:sp>
      <p:sp>
        <p:nvSpPr>
          <p:cNvPr id="27667" name="Rectangle 24"/>
          <p:cNvSpPr>
            <a:spLocks noChangeArrowheads="1"/>
          </p:cNvSpPr>
          <p:nvPr/>
        </p:nvSpPr>
        <p:spPr bwMode="auto">
          <a:xfrm rot="2579501">
            <a:off x="4137026" y="2262188"/>
            <a:ext cx="576263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68" name="Text Box 25"/>
          <p:cNvSpPr txBox="1">
            <a:spLocks noChangeArrowheads="1"/>
          </p:cNvSpPr>
          <p:nvPr/>
        </p:nvSpPr>
        <p:spPr bwMode="auto">
          <a:xfrm>
            <a:off x="4079876" y="2349500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10500</a:t>
            </a:r>
            <a:endParaRPr lang="en-US" altLang="en-US" baseline="-15000"/>
          </a:p>
        </p:txBody>
      </p:sp>
      <p:sp>
        <p:nvSpPr>
          <p:cNvPr id="27669" name="Text Box 26"/>
          <p:cNvSpPr txBox="1">
            <a:spLocks noChangeArrowheads="1"/>
          </p:cNvSpPr>
          <p:nvPr/>
        </p:nvSpPr>
        <p:spPr bwMode="auto">
          <a:xfrm>
            <a:off x="3676651" y="2781300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7125</a:t>
            </a:r>
            <a:endParaRPr lang="en-US" altLang="en-US" baseline="-15000"/>
          </a:p>
        </p:txBody>
      </p:sp>
      <p:sp>
        <p:nvSpPr>
          <p:cNvPr id="27670" name="Rectangle 27"/>
          <p:cNvSpPr>
            <a:spLocks noChangeArrowheads="1"/>
          </p:cNvSpPr>
          <p:nvPr/>
        </p:nvSpPr>
        <p:spPr bwMode="auto">
          <a:xfrm rot="2579501">
            <a:off x="2566988" y="3933826"/>
            <a:ext cx="576262" cy="576263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71" name="Text Box 28"/>
          <p:cNvSpPr txBox="1">
            <a:spLocks noChangeArrowheads="1"/>
          </p:cNvSpPr>
          <p:nvPr/>
        </p:nvSpPr>
        <p:spPr bwMode="auto">
          <a:xfrm>
            <a:off x="2495551" y="4149725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  0</a:t>
            </a:r>
            <a:endParaRPr lang="en-US" altLang="en-US" baseline="-15000"/>
          </a:p>
        </p:txBody>
      </p:sp>
      <p:sp>
        <p:nvSpPr>
          <p:cNvPr id="27672" name="Text Box 29"/>
          <p:cNvSpPr txBox="1">
            <a:spLocks noChangeArrowheads="1"/>
          </p:cNvSpPr>
          <p:nvPr/>
        </p:nvSpPr>
        <p:spPr bwMode="auto">
          <a:xfrm>
            <a:off x="4137026" y="4013200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  0</a:t>
            </a:r>
            <a:endParaRPr lang="en-US" altLang="en-US" baseline="-15000"/>
          </a:p>
        </p:txBody>
      </p:sp>
      <p:sp>
        <p:nvSpPr>
          <p:cNvPr id="27673" name="Rectangle 30"/>
          <p:cNvSpPr>
            <a:spLocks noChangeArrowheads="1"/>
          </p:cNvSpPr>
          <p:nvPr/>
        </p:nvSpPr>
        <p:spPr bwMode="auto">
          <a:xfrm rot="2579501">
            <a:off x="3376613" y="3932238"/>
            <a:ext cx="576262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74" name="Text Box 31"/>
          <p:cNvSpPr txBox="1">
            <a:spLocks noChangeArrowheads="1"/>
          </p:cNvSpPr>
          <p:nvPr/>
        </p:nvSpPr>
        <p:spPr bwMode="auto">
          <a:xfrm>
            <a:off x="3333751" y="4073525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  0</a:t>
            </a:r>
            <a:endParaRPr lang="en-US" altLang="en-US" baseline="-15000"/>
          </a:p>
        </p:txBody>
      </p:sp>
      <p:sp>
        <p:nvSpPr>
          <p:cNvPr id="27675" name="Rectangle 32"/>
          <p:cNvSpPr>
            <a:spLocks noChangeArrowheads="1"/>
          </p:cNvSpPr>
          <p:nvPr/>
        </p:nvSpPr>
        <p:spPr bwMode="auto">
          <a:xfrm rot="2579501">
            <a:off x="4554538" y="2651126"/>
            <a:ext cx="57626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76" name="Text Box 33"/>
          <p:cNvSpPr txBox="1">
            <a:spLocks noChangeArrowheads="1"/>
          </p:cNvSpPr>
          <p:nvPr/>
        </p:nvSpPr>
        <p:spPr bwMode="auto">
          <a:xfrm>
            <a:off x="4543426" y="2778125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575</a:t>
            </a:r>
            <a:endParaRPr lang="en-US" altLang="en-US" baseline="-15000"/>
          </a:p>
        </p:txBody>
      </p:sp>
      <p:sp>
        <p:nvSpPr>
          <p:cNvPr id="27677" name="Text Box 34"/>
          <p:cNvSpPr txBox="1">
            <a:spLocks noChangeArrowheads="1"/>
          </p:cNvSpPr>
          <p:nvPr/>
        </p:nvSpPr>
        <p:spPr bwMode="auto">
          <a:xfrm>
            <a:off x="4140201" y="3209925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2500</a:t>
            </a:r>
            <a:endParaRPr lang="en-US" altLang="en-US" baseline="-15000"/>
          </a:p>
        </p:txBody>
      </p:sp>
      <p:sp>
        <p:nvSpPr>
          <p:cNvPr id="27678" name="Rectangle 35"/>
          <p:cNvSpPr>
            <a:spLocks noChangeArrowheads="1"/>
          </p:cNvSpPr>
          <p:nvPr/>
        </p:nvSpPr>
        <p:spPr bwMode="auto">
          <a:xfrm rot="2579501">
            <a:off x="5375276" y="3429001"/>
            <a:ext cx="576263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79" name="Rectangle 37"/>
          <p:cNvSpPr>
            <a:spLocks noChangeArrowheads="1"/>
          </p:cNvSpPr>
          <p:nvPr/>
        </p:nvSpPr>
        <p:spPr bwMode="auto">
          <a:xfrm rot="2579501">
            <a:off x="4987926" y="3846513"/>
            <a:ext cx="576263" cy="5762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80" name="Text Box 38"/>
          <p:cNvSpPr txBox="1">
            <a:spLocks noChangeArrowheads="1"/>
          </p:cNvSpPr>
          <p:nvPr/>
        </p:nvSpPr>
        <p:spPr bwMode="auto">
          <a:xfrm>
            <a:off x="4943476" y="4005263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  0</a:t>
            </a:r>
            <a:endParaRPr lang="en-US" altLang="en-US" baseline="-15000"/>
          </a:p>
        </p:txBody>
      </p:sp>
      <p:sp>
        <p:nvSpPr>
          <p:cNvPr id="27681" name="Rectangle 39"/>
          <p:cNvSpPr>
            <a:spLocks noChangeArrowheads="1"/>
          </p:cNvSpPr>
          <p:nvPr/>
        </p:nvSpPr>
        <p:spPr bwMode="auto">
          <a:xfrm rot="2579501">
            <a:off x="4151313" y="3068638"/>
            <a:ext cx="576262" cy="5762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82" name="Text Box 42"/>
          <p:cNvSpPr txBox="1">
            <a:spLocks noChangeArrowheads="1"/>
          </p:cNvSpPr>
          <p:nvPr/>
        </p:nvSpPr>
        <p:spPr bwMode="auto">
          <a:xfrm>
            <a:off x="5303839" y="3573463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5000</a:t>
            </a:r>
            <a:endParaRPr lang="en-US" altLang="en-US" baseline="-15000"/>
          </a:p>
        </p:txBody>
      </p:sp>
      <p:sp>
        <p:nvSpPr>
          <p:cNvPr id="27683" name="Rectangle 43"/>
          <p:cNvSpPr>
            <a:spLocks noChangeArrowheads="1"/>
          </p:cNvSpPr>
          <p:nvPr/>
        </p:nvSpPr>
        <p:spPr bwMode="auto">
          <a:xfrm rot="2579501">
            <a:off x="4195763" y="3889376"/>
            <a:ext cx="57626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84" name="Text Box 44"/>
          <p:cNvSpPr txBox="1">
            <a:spLocks noChangeArrowheads="1"/>
          </p:cNvSpPr>
          <p:nvPr/>
        </p:nvSpPr>
        <p:spPr bwMode="auto">
          <a:xfrm>
            <a:off x="4525964" y="3587750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1000</a:t>
            </a:r>
            <a:endParaRPr lang="en-US" altLang="en-US" baseline="-15000"/>
          </a:p>
        </p:txBody>
      </p:sp>
      <p:sp>
        <p:nvSpPr>
          <p:cNvPr id="27685" name="Rectangle 45"/>
          <p:cNvSpPr>
            <a:spLocks noChangeArrowheads="1"/>
          </p:cNvSpPr>
          <p:nvPr/>
        </p:nvSpPr>
        <p:spPr bwMode="auto">
          <a:xfrm rot="2579501">
            <a:off x="4568826" y="3457576"/>
            <a:ext cx="576263" cy="576263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86" name="Text Box 46"/>
          <p:cNvSpPr txBox="1">
            <a:spLocks noChangeArrowheads="1"/>
          </p:cNvSpPr>
          <p:nvPr/>
        </p:nvSpPr>
        <p:spPr bwMode="auto">
          <a:xfrm>
            <a:off x="4929189" y="3184525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3500</a:t>
            </a:r>
            <a:endParaRPr lang="en-US" altLang="en-US" baseline="-15000"/>
          </a:p>
        </p:txBody>
      </p:sp>
      <p:sp>
        <p:nvSpPr>
          <p:cNvPr id="27687" name="Rectangle 47"/>
          <p:cNvSpPr>
            <a:spLocks noChangeArrowheads="1"/>
          </p:cNvSpPr>
          <p:nvPr/>
        </p:nvSpPr>
        <p:spPr bwMode="auto">
          <a:xfrm rot="2579501">
            <a:off x="4972051" y="3040063"/>
            <a:ext cx="576263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88" name="Rectangle 48"/>
          <p:cNvSpPr>
            <a:spLocks noChangeArrowheads="1"/>
          </p:cNvSpPr>
          <p:nvPr/>
        </p:nvSpPr>
        <p:spPr bwMode="auto">
          <a:xfrm rot="2579501">
            <a:off x="5792788" y="3830638"/>
            <a:ext cx="576262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89" name="Text Box 49"/>
          <p:cNvSpPr txBox="1">
            <a:spLocks noChangeArrowheads="1"/>
          </p:cNvSpPr>
          <p:nvPr/>
        </p:nvSpPr>
        <p:spPr bwMode="auto">
          <a:xfrm>
            <a:off x="5735639" y="3973513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  0</a:t>
            </a:r>
            <a:endParaRPr lang="en-US" altLang="en-US" baseline="-15000"/>
          </a:p>
        </p:txBody>
      </p:sp>
      <p:sp>
        <p:nvSpPr>
          <p:cNvPr id="27690" name="Text Box 50"/>
          <p:cNvSpPr txBox="1">
            <a:spLocks noChangeArrowheads="1"/>
          </p:cNvSpPr>
          <p:nvPr/>
        </p:nvSpPr>
        <p:spPr bwMode="auto">
          <a:xfrm>
            <a:off x="3676651" y="3644900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750</a:t>
            </a:r>
            <a:endParaRPr lang="en-US" altLang="en-US" baseline="-15000"/>
          </a:p>
        </p:txBody>
      </p:sp>
      <p:sp>
        <p:nvSpPr>
          <p:cNvPr id="27691" name="Rectangle 51"/>
          <p:cNvSpPr>
            <a:spLocks noChangeArrowheads="1"/>
          </p:cNvSpPr>
          <p:nvPr/>
        </p:nvSpPr>
        <p:spPr bwMode="auto">
          <a:xfrm rot="2579501">
            <a:off x="7751763" y="2727326"/>
            <a:ext cx="57626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92" name="Rectangle 52"/>
          <p:cNvSpPr>
            <a:spLocks noChangeArrowheads="1"/>
          </p:cNvSpPr>
          <p:nvPr/>
        </p:nvSpPr>
        <p:spPr bwMode="auto">
          <a:xfrm rot="2579501">
            <a:off x="8572501" y="2708276"/>
            <a:ext cx="576263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93" name="Rectangle 53"/>
          <p:cNvSpPr>
            <a:spLocks noChangeArrowheads="1"/>
          </p:cNvSpPr>
          <p:nvPr/>
        </p:nvSpPr>
        <p:spPr bwMode="auto">
          <a:xfrm rot="2579501">
            <a:off x="9004301" y="3097213"/>
            <a:ext cx="576263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94" name="Rectangle 54"/>
          <p:cNvSpPr>
            <a:spLocks noChangeArrowheads="1"/>
          </p:cNvSpPr>
          <p:nvPr/>
        </p:nvSpPr>
        <p:spPr bwMode="auto">
          <a:xfrm rot="2579501">
            <a:off x="8170863" y="3128963"/>
            <a:ext cx="576262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95" name="Text Box 55"/>
          <p:cNvSpPr txBox="1">
            <a:spLocks noChangeArrowheads="1"/>
          </p:cNvSpPr>
          <p:nvPr/>
        </p:nvSpPr>
        <p:spPr bwMode="auto">
          <a:xfrm>
            <a:off x="7680326" y="2852738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  3</a:t>
            </a:r>
            <a:endParaRPr lang="en-US" altLang="en-US" baseline="-15000"/>
          </a:p>
        </p:txBody>
      </p:sp>
      <p:sp>
        <p:nvSpPr>
          <p:cNvPr id="27696" name="Rectangle 56"/>
          <p:cNvSpPr>
            <a:spLocks noChangeArrowheads="1"/>
          </p:cNvSpPr>
          <p:nvPr/>
        </p:nvSpPr>
        <p:spPr bwMode="auto">
          <a:xfrm rot="2579501">
            <a:off x="8154988" y="2305051"/>
            <a:ext cx="57626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97" name="Rectangle 57"/>
          <p:cNvSpPr>
            <a:spLocks noChangeArrowheads="1"/>
          </p:cNvSpPr>
          <p:nvPr/>
        </p:nvSpPr>
        <p:spPr bwMode="auto">
          <a:xfrm rot="2579501">
            <a:off x="8543926" y="1871663"/>
            <a:ext cx="576263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98" name="Rectangle 58"/>
          <p:cNvSpPr>
            <a:spLocks noChangeArrowheads="1"/>
          </p:cNvSpPr>
          <p:nvPr/>
        </p:nvSpPr>
        <p:spPr bwMode="auto">
          <a:xfrm rot="2579501">
            <a:off x="8975726" y="2276476"/>
            <a:ext cx="576263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699" name="Text Box 59"/>
          <p:cNvSpPr txBox="1">
            <a:spLocks noChangeArrowheads="1"/>
          </p:cNvSpPr>
          <p:nvPr/>
        </p:nvSpPr>
        <p:spPr bwMode="auto">
          <a:xfrm>
            <a:off x="8904289" y="2349500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  3</a:t>
            </a:r>
            <a:endParaRPr lang="en-US" altLang="en-US" baseline="-15000"/>
          </a:p>
        </p:txBody>
      </p:sp>
      <p:sp>
        <p:nvSpPr>
          <p:cNvPr id="27700" name="Rectangle 60"/>
          <p:cNvSpPr>
            <a:spLocks noChangeArrowheads="1"/>
          </p:cNvSpPr>
          <p:nvPr/>
        </p:nvSpPr>
        <p:spPr bwMode="auto">
          <a:xfrm rot="2579501">
            <a:off x="9396413" y="2663826"/>
            <a:ext cx="57626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701" name="Rectangle 61"/>
          <p:cNvSpPr>
            <a:spLocks noChangeArrowheads="1"/>
          </p:cNvSpPr>
          <p:nvPr/>
        </p:nvSpPr>
        <p:spPr bwMode="auto">
          <a:xfrm rot="2579501">
            <a:off x="9810751" y="3068638"/>
            <a:ext cx="576263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702" name="Rectangle 62"/>
          <p:cNvSpPr>
            <a:spLocks noChangeArrowheads="1"/>
          </p:cNvSpPr>
          <p:nvPr/>
        </p:nvSpPr>
        <p:spPr bwMode="auto">
          <a:xfrm rot="2579501">
            <a:off x="6542088" y="3184526"/>
            <a:ext cx="57626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703" name="Rectangle 63"/>
          <p:cNvSpPr>
            <a:spLocks noChangeArrowheads="1"/>
          </p:cNvSpPr>
          <p:nvPr/>
        </p:nvSpPr>
        <p:spPr bwMode="auto">
          <a:xfrm rot="2579501">
            <a:off x="7334251" y="2335213"/>
            <a:ext cx="576263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704" name="Rectangle 64"/>
          <p:cNvSpPr>
            <a:spLocks noChangeArrowheads="1"/>
          </p:cNvSpPr>
          <p:nvPr/>
        </p:nvSpPr>
        <p:spPr bwMode="auto">
          <a:xfrm rot="2579501">
            <a:off x="6931026" y="2767013"/>
            <a:ext cx="576263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705" name="Rectangle 65"/>
          <p:cNvSpPr>
            <a:spLocks noChangeArrowheads="1"/>
          </p:cNvSpPr>
          <p:nvPr/>
        </p:nvSpPr>
        <p:spPr bwMode="auto">
          <a:xfrm rot="2579501">
            <a:off x="8126413" y="1484313"/>
            <a:ext cx="576262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706" name="Rectangle 66"/>
          <p:cNvSpPr>
            <a:spLocks noChangeArrowheads="1"/>
          </p:cNvSpPr>
          <p:nvPr/>
        </p:nvSpPr>
        <p:spPr bwMode="auto">
          <a:xfrm rot="2579501">
            <a:off x="7737476" y="1903413"/>
            <a:ext cx="576263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707" name="Rectangle 67"/>
          <p:cNvSpPr>
            <a:spLocks noChangeArrowheads="1"/>
          </p:cNvSpPr>
          <p:nvPr/>
        </p:nvSpPr>
        <p:spPr bwMode="auto">
          <a:xfrm rot="2579501">
            <a:off x="7362826" y="3155951"/>
            <a:ext cx="576263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7708" name="Text Box 68"/>
          <p:cNvSpPr txBox="1">
            <a:spLocks noChangeArrowheads="1"/>
          </p:cNvSpPr>
          <p:nvPr/>
        </p:nvSpPr>
        <p:spPr bwMode="auto">
          <a:xfrm>
            <a:off x="8040689" y="1628775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  3</a:t>
            </a:r>
            <a:endParaRPr lang="en-US" altLang="en-US" baseline="-15000"/>
          </a:p>
        </p:txBody>
      </p:sp>
      <p:sp>
        <p:nvSpPr>
          <p:cNvPr id="27709" name="Text Box 69"/>
          <p:cNvSpPr txBox="1">
            <a:spLocks noChangeArrowheads="1"/>
          </p:cNvSpPr>
          <p:nvPr/>
        </p:nvSpPr>
        <p:spPr bwMode="auto">
          <a:xfrm>
            <a:off x="7608889" y="2060575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  3</a:t>
            </a:r>
            <a:endParaRPr lang="en-US" altLang="en-US" baseline="-15000"/>
          </a:p>
        </p:txBody>
      </p:sp>
      <p:sp>
        <p:nvSpPr>
          <p:cNvPr id="27710" name="Text Box 70"/>
          <p:cNvSpPr txBox="1">
            <a:spLocks noChangeArrowheads="1"/>
          </p:cNvSpPr>
          <p:nvPr/>
        </p:nvSpPr>
        <p:spPr bwMode="auto">
          <a:xfrm>
            <a:off x="8472489" y="2060575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  3</a:t>
            </a:r>
            <a:endParaRPr lang="en-US" altLang="en-US" baseline="-15000"/>
          </a:p>
        </p:txBody>
      </p:sp>
      <p:sp>
        <p:nvSpPr>
          <p:cNvPr id="27711" name="Text Box 71"/>
          <p:cNvSpPr txBox="1">
            <a:spLocks noChangeArrowheads="1"/>
          </p:cNvSpPr>
          <p:nvPr/>
        </p:nvSpPr>
        <p:spPr bwMode="auto">
          <a:xfrm>
            <a:off x="7248526" y="2492375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  3</a:t>
            </a:r>
            <a:endParaRPr lang="en-US" altLang="en-US" baseline="-15000"/>
          </a:p>
        </p:txBody>
      </p:sp>
      <p:sp>
        <p:nvSpPr>
          <p:cNvPr id="27712" name="Text Box 72"/>
          <p:cNvSpPr txBox="1">
            <a:spLocks noChangeArrowheads="1"/>
          </p:cNvSpPr>
          <p:nvPr/>
        </p:nvSpPr>
        <p:spPr bwMode="auto">
          <a:xfrm>
            <a:off x="8040689" y="2420938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  3</a:t>
            </a:r>
            <a:endParaRPr lang="en-US" altLang="en-US" baseline="-15000"/>
          </a:p>
        </p:txBody>
      </p:sp>
      <p:sp>
        <p:nvSpPr>
          <p:cNvPr id="27713" name="Text Box 73"/>
          <p:cNvSpPr txBox="1">
            <a:spLocks noChangeArrowheads="1"/>
          </p:cNvSpPr>
          <p:nvPr/>
        </p:nvSpPr>
        <p:spPr bwMode="auto">
          <a:xfrm>
            <a:off x="8543926" y="2852738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  3</a:t>
            </a:r>
            <a:endParaRPr lang="en-US" altLang="en-US" baseline="-15000"/>
          </a:p>
        </p:txBody>
      </p:sp>
      <p:sp>
        <p:nvSpPr>
          <p:cNvPr id="27714" name="Text Box 74"/>
          <p:cNvSpPr txBox="1">
            <a:spLocks noChangeArrowheads="1"/>
          </p:cNvSpPr>
          <p:nvPr/>
        </p:nvSpPr>
        <p:spPr bwMode="auto">
          <a:xfrm>
            <a:off x="6888164" y="2924175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 1   </a:t>
            </a:r>
            <a:endParaRPr lang="en-US" altLang="en-US" baseline="-15000"/>
          </a:p>
        </p:txBody>
      </p:sp>
      <p:sp>
        <p:nvSpPr>
          <p:cNvPr id="27715" name="Text Box 75"/>
          <p:cNvSpPr txBox="1">
            <a:spLocks noChangeArrowheads="1"/>
          </p:cNvSpPr>
          <p:nvPr/>
        </p:nvSpPr>
        <p:spPr bwMode="auto">
          <a:xfrm>
            <a:off x="9264651" y="2781300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  5</a:t>
            </a:r>
            <a:endParaRPr lang="en-US" altLang="en-US" baseline="-15000"/>
          </a:p>
        </p:txBody>
      </p:sp>
      <p:sp>
        <p:nvSpPr>
          <p:cNvPr id="27716" name="Text Box 76"/>
          <p:cNvSpPr txBox="1">
            <a:spLocks noChangeArrowheads="1"/>
          </p:cNvSpPr>
          <p:nvPr/>
        </p:nvSpPr>
        <p:spPr bwMode="auto">
          <a:xfrm>
            <a:off x="7319964" y="3284538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  2</a:t>
            </a:r>
            <a:endParaRPr lang="en-US" altLang="en-US" baseline="-15000"/>
          </a:p>
        </p:txBody>
      </p:sp>
      <p:sp>
        <p:nvSpPr>
          <p:cNvPr id="27717" name="Text Box 77"/>
          <p:cNvSpPr txBox="1">
            <a:spLocks noChangeArrowheads="1"/>
          </p:cNvSpPr>
          <p:nvPr/>
        </p:nvSpPr>
        <p:spPr bwMode="auto">
          <a:xfrm>
            <a:off x="6456364" y="3284538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  1</a:t>
            </a:r>
            <a:endParaRPr lang="en-US" altLang="en-US" baseline="-15000"/>
          </a:p>
        </p:txBody>
      </p:sp>
      <p:sp>
        <p:nvSpPr>
          <p:cNvPr id="27718" name="Text Box 78"/>
          <p:cNvSpPr txBox="1">
            <a:spLocks noChangeArrowheads="1"/>
          </p:cNvSpPr>
          <p:nvPr/>
        </p:nvSpPr>
        <p:spPr bwMode="auto">
          <a:xfrm>
            <a:off x="8112126" y="3284538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  3</a:t>
            </a:r>
            <a:endParaRPr lang="en-US" altLang="en-US" baseline="-15000"/>
          </a:p>
        </p:txBody>
      </p:sp>
      <p:sp>
        <p:nvSpPr>
          <p:cNvPr id="27719" name="Text Box 79"/>
          <p:cNvSpPr txBox="1">
            <a:spLocks noChangeArrowheads="1"/>
          </p:cNvSpPr>
          <p:nvPr/>
        </p:nvSpPr>
        <p:spPr bwMode="auto">
          <a:xfrm>
            <a:off x="8904289" y="3213100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  4</a:t>
            </a:r>
            <a:endParaRPr lang="en-US" altLang="en-US" baseline="-15000"/>
          </a:p>
        </p:txBody>
      </p:sp>
      <p:sp>
        <p:nvSpPr>
          <p:cNvPr id="27720" name="Text Box 80"/>
          <p:cNvSpPr txBox="1">
            <a:spLocks noChangeArrowheads="1"/>
          </p:cNvSpPr>
          <p:nvPr/>
        </p:nvSpPr>
        <p:spPr bwMode="auto">
          <a:xfrm>
            <a:off x="9696451" y="3213100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  5</a:t>
            </a:r>
            <a:endParaRPr lang="en-US" altLang="en-US" baseline="-15000"/>
          </a:p>
        </p:txBody>
      </p:sp>
      <p:sp>
        <p:nvSpPr>
          <p:cNvPr id="27721" name="Text Box 81"/>
          <p:cNvSpPr txBox="1">
            <a:spLocks noChangeArrowheads="1"/>
          </p:cNvSpPr>
          <p:nvPr/>
        </p:nvSpPr>
        <p:spPr bwMode="auto">
          <a:xfrm rot="-2561187">
            <a:off x="2682876" y="2522538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4</a:t>
            </a:r>
            <a:endParaRPr lang="en-US" altLang="en-US" baseline="-15000"/>
          </a:p>
        </p:txBody>
      </p:sp>
      <p:sp>
        <p:nvSpPr>
          <p:cNvPr id="27722" name="Text Box 82"/>
          <p:cNvSpPr txBox="1">
            <a:spLocks noChangeArrowheads="1"/>
          </p:cNvSpPr>
          <p:nvPr/>
        </p:nvSpPr>
        <p:spPr bwMode="auto">
          <a:xfrm rot="-2561187">
            <a:off x="3086101" y="2089150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5</a:t>
            </a:r>
            <a:endParaRPr lang="en-US" altLang="en-US" baseline="-15000"/>
          </a:p>
        </p:txBody>
      </p:sp>
      <p:sp>
        <p:nvSpPr>
          <p:cNvPr id="27723" name="Text Box 84"/>
          <p:cNvSpPr txBox="1">
            <a:spLocks noChangeArrowheads="1"/>
          </p:cNvSpPr>
          <p:nvPr/>
        </p:nvSpPr>
        <p:spPr bwMode="auto">
          <a:xfrm rot="-2561187">
            <a:off x="2279651" y="2997200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3</a:t>
            </a:r>
            <a:endParaRPr lang="en-US" altLang="en-US" baseline="-15000"/>
          </a:p>
        </p:txBody>
      </p:sp>
      <p:sp>
        <p:nvSpPr>
          <p:cNvPr id="27724" name="Text Box 85"/>
          <p:cNvSpPr txBox="1">
            <a:spLocks noChangeArrowheads="1"/>
          </p:cNvSpPr>
          <p:nvPr/>
        </p:nvSpPr>
        <p:spPr bwMode="auto">
          <a:xfrm rot="-2561187">
            <a:off x="3489326" y="1685925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6</a:t>
            </a:r>
            <a:endParaRPr lang="en-US" altLang="en-US" baseline="-15000"/>
          </a:p>
        </p:txBody>
      </p:sp>
      <p:sp>
        <p:nvSpPr>
          <p:cNvPr id="27725" name="Text Box 86"/>
          <p:cNvSpPr txBox="1">
            <a:spLocks noChangeArrowheads="1"/>
          </p:cNvSpPr>
          <p:nvPr/>
        </p:nvSpPr>
        <p:spPr bwMode="auto">
          <a:xfrm rot="-2561187">
            <a:off x="6240463" y="2924175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2</a:t>
            </a:r>
            <a:endParaRPr lang="en-US" altLang="en-US" baseline="-15000"/>
          </a:p>
        </p:txBody>
      </p:sp>
      <p:sp>
        <p:nvSpPr>
          <p:cNvPr id="27726" name="Text Box 87"/>
          <p:cNvSpPr txBox="1">
            <a:spLocks noChangeArrowheads="1"/>
          </p:cNvSpPr>
          <p:nvPr/>
        </p:nvSpPr>
        <p:spPr bwMode="auto">
          <a:xfrm rot="-2561187">
            <a:off x="6672263" y="2492375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3</a:t>
            </a:r>
            <a:endParaRPr lang="en-US" altLang="en-US" baseline="-15000"/>
          </a:p>
        </p:txBody>
      </p:sp>
      <p:sp>
        <p:nvSpPr>
          <p:cNvPr id="27727" name="Text Box 88"/>
          <p:cNvSpPr txBox="1">
            <a:spLocks noChangeArrowheads="1"/>
          </p:cNvSpPr>
          <p:nvPr/>
        </p:nvSpPr>
        <p:spPr bwMode="auto">
          <a:xfrm rot="-2561187">
            <a:off x="7104063" y="2060575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4</a:t>
            </a:r>
            <a:endParaRPr lang="en-US" altLang="en-US" baseline="-15000"/>
          </a:p>
        </p:txBody>
      </p:sp>
      <p:sp>
        <p:nvSpPr>
          <p:cNvPr id="27728" name="Text Box 89"/>
          <p:cNvSpPr txBox="1">
            <a:spLocks noChangeArrowheads="1"/>
          </p:cNvSpPr>
          <p:nvPr/>
        </p:nvSpPr>
        <p:spPr bwMode="auto">
          <a:xfrm rot="-2561187">
            <a:off x="7464426" y="1700213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5</a:t>
            </a:r>
            <a:endParaRPr lang="en-US" altLang="en-US" baseline="-15000"/>
          </a:p>
        </p:txBody>
      </p:sp>
      <p:sp>
        <p:nvSpPr>
          <p:cNvPr id="27729" name="Text Box 90"/>
          <p:cNvSpPr txBox="1">
            <a:spLocks noChangeArrowheads="1"/>
          </p:cNvSpPr>
          <p:nvPr/>
        </p:nvSpPr>
        <p:spPr bwMode="auto">
          <a:xfrm rot="-2561187">
            <a:off x="7824788" y="1268413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6</a:t>
            </a:r>
            <a:endParaRPr lang="en-US" altLang="en-US" baseline="-15000"/>
          </a:p>
        </p:txBody>
      </p:sp>
      <p:sp>
        <p:nvSpPr>
          <p:cNvPr id="27730" name="Text Box 92"/>
          <p:cNvSpPr txBox="1">
            <a:spLocks noChangeArrowheads="1"/>
          </p:cNvSpPr>
          <p:nvPr/>
        </p:nvSpPr>
        <p:spPr bwMode="auto">
          <a:xfrm rot="2585809">
            <a:off x="8543926" y="1268413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1</a:t>
            </a:r>
            <a:endParaRPr lang="en-US" altLang="en-US" baseline="-15000"/>
          </a:p>
        </p:txBody>
      </p:sp>
      <p:sp>
        <p:nvSpPr>
          <p:cNvPr id="27731" name="Text Box 93"/>
          <p:cNvSpPr txBox="1">
            <a:spLocks noChangeArrowheads="1"/>
          </p:cNvSpPr>
          <p:nvPr/>
        </p:nvSpPr>
        <p:spPr bwMode="auto">
          <a:xfrm rot="2585809">
            <a:off x="8975726" y="1628775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2</a:t>
            </a:r>
            <a:endParaRPr lang="en-US" altLang="en-US" baseline="-15000"/>
          </a:p>
        </p:txBody>
      </p:sp>
      <p:sp>
        <p:nvSpPr>
          <p:cNvPr id="27732" name="Text Box 94"/>
          <p:cNvSpPr txBox="1">
            <a:spLocks noChangeArrowheads="1"/>
          </p:cNvSpPr>
          <p:nvPr/>
        </p:nvSpPr>
        <p:spPr bwMode="auto">
          <a:xfrm rot="2585809">
            <a:off x="10128251" y="2781300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5</a:t>
            </a:r>
            <a:endParaRPr lang="en-US" altLang="en-US" baseline="-15000"/>
          </a:p>
        </p:txBody>
      </p:sp>
      <p:sp>
        <p:nvSpPr>
          <p:cNvPr id="27733" name="Text Box 95"/>
          <p:cNvSpPr txBox="1">
            <a:spLocks noChangeArrowheads="1"/>
          </p:cNvSpPr>
          <p:nvPr/>
        </p:nvSpPr>
        <p:spPr bwMode="auto">
          <a:xfrm rot="2585809">
            <a:off x="9821863" y="2424114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4</a:t>
            </a:r>
            <a:endParaRPr lang="en-US" altLang="en-US"/>
          </a:p>
        </p:txBody>
      </p:sp>
      <p:sp>
        <p:nvSpPr>
          <p:cNvPr id="27734" name="Text Box 96"/>
          <p:cNvSpPr txBox="1">
            <a:spLocks noChangeArrowheads="1"/>
          </p:cNvSpPr>
          <p:nvPr/>
        </p:nvSpPr>
        <p:spPr bwMode="auto">
          <a:xfrm rot="2585809">
            <a:off x="9409113" y="2060575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3</a:t>
            </a:r>
            <a:endParaRPr lang="en-US" altLang="en-US" baseline="-15000"/>
          </a:p>
        </p:txBody>
      </p:sp>
      <p:sp>
        <p:nvSpPr>
          <p:cNvPr id="27735" name="Text Box 98"/>
          <p:cNvSpPr txBox="1">
            <a:spLocks noChangeArrowheads="1"/>
          </p:cNvSpPr>
          <p:nvPr/>
        </p:nvSpPr>
        <p:spPr bwMode="auto">
          <a:xfrm rot="2585809">
            <a:off x="4583113" y="1989138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2</a:t>
            </a:r>
            <a:endParaRPr lang="en-US" altLang="en-US" baseline="-15000"/>
          </a:p>
        </p:txBody>
      </p:sp>
      <p:sp>
        <p:nvSpPr>
          <p:cNvPr id="27736" name="Text Box 100"/>
          <p:cNvSpPr txBox="1">
            <a:spLocks noChangeArrowheads="1"/>
          </p:cNvSpPr>
          <p:nvPr/>
        </p:nvSpPr>
        <p:spPr bwMode="auto">
          <a:xfrm rot="2585809">
            <a:off x="5016501" y="2420938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3</a:t>
            </a:r>
            <a:endParaRPr lang="en-US" altLang="en-US" baseline="-15000"/>
          </a:p>
        </p:txBody>
      </p:sp>
      <p:sp>
        <p:nvSpPr>
          <p:cNvPr id="27737" name="Text Box 101"/>
          <p:cNvSpPr txBox="1">
            <a:spLocks noChangeArrowheads="1"/>
          </p:cNvSpPr>
          <p:nvPr/>
        </p:nvSpPr>
        <p:spPr bwMode="auto">
          <a:xfrm rot="2585809">
            <a:off x="5808663" y="3213100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5</a:t>
            </a:r>
            <a:endParaRPr lang="en-US" altLang="en-US" baseline="-15000"/>
          </a:p>
        </p:txBody>
      </p:sp>
      <p:sp>
        <p:nvSpPr>
          <p:cNvPr id="27738" name="Text Box 102"/>
          <p:cNvSpPr txBox="1">
            <a:spLocks noChangeArrowheads="1"/>
          </p:cNvSpPr>
          <p:nvPr/>
        </p:nvSpPr>
        <p:spPr bwMode="auto">
          <a:xfrm rot="2585809">
            <a:off x="5375276" y="2781300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4</a:t>
            </a:r>
            <a:endParaRPr lang="en-US" altLang="en-US" baseline="-15000"/>
          </a:p>
        </p:txBody>
      </p:sp>
      <p:sp>
        <p:nvSpPr>
          <p:cNvPr id="27739" name="Text Box 103"/>
          <p:cNvSpPr txBox="1">
            <a:spLocks noChangeArrowheads="1"/>
          </p:cNvSpPr>
          <p:nvPr/>
        </p:nvSpPr>
        <p:spPr bwMode="auto">
          <a:xfrm rot="2585809">
            <a:off x="6167438" y="3644900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6</a:t>
            </a:r>
            <a:endParaRPr lang="en-US" altLang="en-US" baseline="-15000"/>
          </a:p>
        </p:txBody>
      </p:sp>
      <p:sp>
        <p:nvSpPr>
          <p:cNvPr id="27740" name="Text Box 104"/>
          <p:cNvSpPr txBox="1">
            <a:spLocks noChangeArrowheads="1"/>
          </p:cNvSpPr>
          <p:nvPr/>
        </p:nvSpPr>
        <p:spPr bwMode="auto">
          <a:xfrm rot="-2561187">
            <a:off x="1890713" y="3386138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2</a:t>
            </a:r>
            <a:endParaRPr lang="en-US" altLang="en-US"/>
          </a:p>
        </p:txBody>
      </p:sp>
      <p:sp>
        <p:nvSpPr>
          <p:cNvPr id="27741" name="Text Box 105"/>
          <p:cNvSpPr txBox="1">
            <a:spLocks noChangeArrowheads="1"/>
          </p:cNvSpPr>
          <p:nvPr/>
        </p:nvSpPr>
        <p:spPr bwMode="auto">
          <a:xfrm rot="-2561187">
            <a:off x="1524001" y="3789363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1</a:t>
            </a:r>
            <a:endParaRPr lang="en-US" altLang="en-US" baseline="-15000"/>
          </a:p>
        </p:txBody>
      </p:sp>
      <p:sp>
        <p:nvSpPr>
          <p:cNvPr id="27742" name="Text Box 107"/>
          <p:cNvSpPr txBox="1">
            <a:spLocks noChangeArrowheads="1"/>
          </p:cNvSpPr>
          <p:nvPr/>
        </p:nvSpPr>
        <p:spPr bwMode="auto">
          <a:xfrm rot="2585809">
            <a:off x="4137026" y="1685925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1</a:t>
            </a:r>
            <a:endParaRPr lang="en-US" altLang="en-US" baseline="-15000"/>
          </a:p>
        </p:txBody>
      </p:sp>
      <p:sp>
        <p:nvSpPr>
          <p:cNvPr id="27743" name="Text Box 109"/>
          <p:cNvSpPr txBox="1">
            <a:spLocks noChangeArrowheads="1"/>
          </p:cNvSpPr>
          <p:nvPr/>
        </p:nvSpPr>
        <p:spPr bwMode="auto">
          <a:xfrm rot="2585809">
            <a:off x="5238751" y="2208213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800" i="1">
                <a:latin typeface="Times New Roman" panose="02020603050405020304" pitchFamily="18" charset="0"/>
              </a:rPr>
              <a:t>i</a:t>
            </a:r>
            <a:endParaRPr lang="en-US" altLang="en-US" sz="1800" i="1">
              <a:latin typeface="Times New Roman" panose="02020603050405020304" pitchFamily="18" charset="0"/>
            </a:endParaRPr>
          </a:p>
        </p:txBody>
      </p:sp>
      <p:sp>
        <p:nvSpPr>
          <p:cNvPr id="27744" name="Text Box 110"/>
          <p:cNvSpPr txBox="1">
            <a:spLocks noChangeArrowheads="1"/>
          </p:cNvSpPr>
          <p:nvPr/>
        </p:nvSpPr>
        <p:spPr bwMode="auto">
          <a:xfrm rot="2585809">
            <a:off x="9551988" y="1700213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i="1">
                <a:latin typeface="Times New Roman" panose="02020603050405020304" pitchFamily="18" charset="0"/>
              </a:rPr>
              <a:t>i</a:t>
            </a:r>
            <a:endParaRPr lang="en-US" altLang="en-US" sz="1600" i="1">
              <a:latin typeface="Times New Roman" panose="02020603050405020304" pitchFamily="18" charset="0"/>
            </a:endParaRPr>
          </a:p>
        </p:txBody>
      </p:sp>
      <p:sp>
        <p:nvSpPr>
          <p:cNvPr id="27745" name="Text Box 111"/>
          <p:cNvSpPr txBox="1">
            <a:spLocks noChangeArrowheads="1"/>
          </p:cNvSpPr>
          <p:nvPr/>
        </p:nvSpPr>
        <p:spPr bwMode="auto">
          <a:xfrm rot="-2561187">
            <a:off x="2432050" y="2325688"/>
            <a:ext cx="369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800" b="0" i="1">
                <a:latin typeface="Times New Roman" panose="02020603050405020304" pitchFamily="18" charset="0"/>
              </a:rPr>
              <a:t>j</a:t>
            </a:r>
            <a:endParaRPr lang="en-US" altLang="en-US" sz="1800" baseline="-15000"/>
          </a:p>
        </p:txBody>
      </p:sp>
      <p:sp>
        <p:nvSpPr>
          <p:cNvPr id="27746" name="Text Box 112"/>
          <p:cNvSpPr txBox="1">
            <a:spLocks noChangeArrowheads="1"/>
          </p:cNvSpPr>
          <p:nvPr/>
        </p:nvSpPr>
        <p:spPr bwMode="auto">
          <a:xfrm rot="-2561187">
            <a:off x="6888164" y="1830388"/>
            <a:ext cx="36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800" b="0" i="1">
                <a:latin typeface="Times New Roman" panose="02020603050405020304" pitchFamily="18" charset="0"/>
              </a:rPr>
              <a:t>j</a:t>
            </a:r>
            <a:endParaRPr lang="en-US" altLang="en-US" sz="1800" baseline="-15000"/>
          </a:p>
        </p:txBody>
      </p:sp>
      <p:sp>
        <p:nvSpPr>
          <p:cNvPr id="27747" name="Text Box 113"/>
          <p:cNvSpPr txBox="1">
            <a:spLocks noChangeArrowheads="1"/>
          </p:cNvSpPr>
          <p:nvPr/>
        </p:nvSpPr>
        <p:spPr bwMode="auto">
          <a:xfrm>
            <a:off x="1781176" y="4652964"/>
            <a:ext cx="46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 i="1">
                <a:latin typeface="Times New Roman" panose="02020603050405020304" pitchFamily="18" charset="0"/>
              </a:rPr>
              <a:t>A</a:t>
            </a:r>
            <a:r>
              <a:rPr lang="tr-TR" altLang="en-US" sz="2000" i="1" baseline="-15000">
                <a:latin typeface="Times New Roman" panose="02020603050405020304" pitchFamily="18" charset="0"/>
              </a:rPr>
              <a:t>1</a:t>
            </a:r>
            <a:endParaRPr lang="en-US" altLang="en-US" sz="2000" i="1" baseline="-15000">
              <a:latin typeface="Times New Roman" panose="02020603050405020304" pitchFamily="18" charset="0"/>
            </a:endParaRPr>
          </a:p>
        </p:txBody>
      </p:sp>
      <p:sp>
        <p:nvSpPr>
          <p:cNvPr id="27748" name="Text Box 114"/>
          <p:cNvSpPr txBox="1">
            <a:spLocks noChangeArrowheads="1"/>
          </p:cNvSpPr>
          <p:nvPr/>
        </p:nvSpPr>
        <p:spPr bwMode="auto">
          <a:xfrm>
            <a:off x="2640013" y="4652964"/>
            <a:ext cx="468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 i="1">
                <a:latin typeface="Times New Roman" panose="02020603050405020304" pitchFamily="18" charset="0"/>
              </a:rPr>
              <a:t>A</a:t>
            </a:r>
            <a:r>
              <a:rPr lang="tr-TR" altLang="en-US" sz="2000" i="1" baseline="-15000">
                <a:latin typeface="Times New Roman" panose="02020603050405020304" pitchFamily="18" charset="0"/>
              </a:rPr>
              <a:t>2</a:t>
            </a:r>
            <a:endParaRPr lang="en-US" altLang="en-US" sz="2000" i="1" baseline="-15000">
              <a:latin typeface="Times New Roman" panose="02020603050405020304" pitchFamily="18" charset="0"/>
            </a:endParaRPr>
          </a:p>
        </p:txBody>
      </p:sp>
      <p:sp>
        <p:nvSpPr>
          <p:cNvPr id="27749" name="Text Box 115"/>
          <p:cNvSpPr txBox="1">
            <a:spLocks noChangeArrowheads="1"/>
          </p:cNvSpPr>
          <p:nvPr/>
        </p:nvSpPr>
        <p:spPr bwMode="auto">
          <a:xfrm>
            <a:off x="3432176" y="4652964"/>
            <a:ext cx="46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 i="1">
                <a:latin typeface="Times New Roman" panose="02020603050405020304" pitchFamily="18" charset="0"/>
              </a:rPr>
              <a:t>A</a:t>
            </a:r>
            <a:r>
              <a:rPr lang="tr-TR" altLang="en-US" sz="2000" i="1" baseline="-15000">
                <a:latin typeface="Times New Roman" panose="02020603050405020304" pitchFamily="18" charset="0"/>
              </a:rPr>
              <a:t>3</a:t>
            </a:r>
            <a:endParaRPr lang="en-US" altLang="en-US" sz="2000" i="1" baseline="-15000">
              <a:latin typeface="Times New Roman" panose="02020603050405020304" pitchFamily="18" charset="0"/>
            </a:endParaRPr>
          </a:p>
        </p:txBody>
      </p:sp>
      <p:sp>
        <p:nvSpPr>
          <p:cNvPr id="27750" name="Text Box 116"/>
          <p:cNvSpPr txBox="1">
            <a:spLocks noChangeArrowheads="1"/>
          </p:cNvSpPr>
          <p:nvPr/>
        </p:nvSpPr>
        <p:spPr bwMode="auto">
          <a:xfrm>
            <a:off x="4267201" y="4652964"/>
            <a:ext cx="46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 i="1">
                <a:latin typeface="Times New Roman" panose="02020603050405020304" pitchFamily="18" charset="0"/>
              </a:rPr>
              <a:t>A</a:t>
            </a:r>
            <a:r>
              <a:rPr lang="tr-TR" altLang="en-US" sz="2000" i="1" baseline="-15000">
                <a:latin typeface="Times New Roman" panose="02020603050405020304" pitchFamily="18" charset="0"/>
              </a:rPr>
              <a:t>4</a:t>
            </a:r>
            <a:endParaRPr lang="en-US" altLang="en-US" sz="2000" i="1" baseline="-15000">
              <a:latin typeface="Times New Roman" panose="02020603050405020304" pitchFamily="18" charset="0"/>
            </a:endParaRPr>
          </a:p>
        </p:txBody>
      </p:sp>
      <p:sp>
        <p:nvSpPr>
          <p:cNvPr id="27751" name="Text Box 117"/>
          <p:cNvSpPr txBox="1">
            <a:spLocks noChangeArrowheads="1"/>
          </p:cNvSpPr>
          <p:nvPr/>
        </p:nvSpPr>
        <p:spPr bwMode="auto">
          <a:xfrm>
            <a:off x="5059363" y="4652964"/>
            <a:ext cx="468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 i="1">
                <a:latin typeface="Times New Roman" panose="02020603050405020304" pitchFamily="18" charset="0"/>
              </a:rPr>
              <a:t>A</a:t>
            </a:r>
            <a:r>
              <a:rPr lang="tr-TR" altLang="en-US" sz="2000" i="1" baseline="-15000">
                <a:latin typeface="Times New Roman" panose="02020603050405020304" pitchFamily="18" charset="0"/>
              </a:rPr>
              <a:t>5</a:t>
            </a:r>
            <a:endParaRPr lang="en-US" altLang="en-US" sz="2000" i="1" baseline="-15000">
              <a:latin typeface="Times New Roman" panose="02020603050405020304" pitchFamily="18" charset="0"/>
            </a:endParaRPr>
          </a:p>
        </p:txBody>
      </p:sp>
      <p:sp>
        <p:nvSpPr>
          <p:cNvPr id="27752" name="Text Box 118"/>
          <p:cNvSpPr txBox="1">
            <a:spLocks noChangeArrowheads="1"/>
          </p:cNvSpPr>
          <p:nvPr/>
        </p:nvSpPr>
        <p:spPr bwMode="auto">
          <a:xfrm>
            <a:off x="5865813" y="4652964"/>
            <a:ext cx="468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 i="1">
                <a:latin typeface="Times New Roman" panose="02020603050405020304" pitchFamily="18" charset="0"/>
              </a:rPr>
              <a:t>A</a:t>
            </a:r>
            <a:r>
              <a:rPr lang="tr-TR" altLang="en-US" sz="2000" i="1" baseline="-15000">
                <a:latin typeface="Times New Roman" panose="02020603050405020304" pitchFamily="18" charset="0"/>
              </a:rPr>
              <a:t>6</a:t>
            </a:r>
            <a:endParaRPr lang="en-US" altLang="en-US" sz="2000" i="1" baseline="-15000">
              <a:latin typeface="Times New Roman" panose="02020603050405020304" pitchFamily="18" charset="0"/>
            </a:endParaRPr>
          </a:p>
        </p:txBody>
      </p:sp>
      <p:sp>
        <p:nvSpPr>
          <p:cNvPr id="27753" name="Text Box 119"/>
          <p:cNvSpPr txBox="1">
            <a:spLocks noChangeArrowheads="1"/>
          </p:cNvSpPr>
          <p:nvPr/>
        </p:nvSpPr>
        <p:spPr bwMode="auto">
          <a:xfrm>
            <a:off x="3792538" y="1125539"/>
            <a:ext cx="468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 i="1">
                <a:latin typeface="Times New Roman" panose="02020603050405020304" pitchFamily="18" charset="0"/>
              </a:rPr>
              <a:t>m</a:t>
            </a:r>
            <a:endParaRPr lang="en-US" altLang="en-US" sz="2000" i="1" baseline="-15000">
              <a:latin typeface="Times New Roman" panose="02020603050405020304" pitchFamily="18" charset="0"/>
            </a:endParaRPr>
          </a:p>
        </p:txBody>
      </p:sp>
      <p:sp>
        <p:nvSpPr>
          <p:cNvPr id="27754" name="Text Box 120"/>
          <p:cNvSpPr txBox="1">
            <a:spLocks noChangeArrowheads="1"/>
          </p:cNvSpPr>
          <p:nvPr/>
        </p:nvSpPr>
        <p:spPr bwMode="auto">
          <a:xfrm>
            <a:off x="8256588" y="908051"/>
            <a:ext cx="468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 i="1">
                <a:latin typeface="Times New Roman" panose="02020603050405020304" pitchFamily="18" charset="0"/>
              </a:rPr>
              <a:t>s</a:t>
            </a:r>
            <a:endParaRPr lang="en-US" altLang="en-US" sz="2000" i="1" baseline="-15000">
              <a:latin typeface="Times New Roman" panose="02020603050405020304" pitchFamily="18" charset="0"/>
            </a:endParaRPr>
          </a:p>
        </p:txBody>
      </p:sp>
      <p:sp>
        <p:nvSpPr>
          <p:cNvPr id="27755" name="Text Box 121"/>
          <p:cNvSpPr txBox="1">
            <a:spLocks noChangeArrowheads="1"/>
          </p:cNvSpPr>
          <p:nvPr/>
        </p:nvSpPr>
        <p:spPr bwMode="auto">
          <a:xfrm>
            <a:off x="4440238" y="3644900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 1000</a:t>
            </a:r>
            <a:endParaRPr lang="en-US" altLang="en-US" baseline="-15000"/>
          </a:p>
        </p:txBody>
      </p:sp>
      <p:sp>
        <p:nvSpPr>
          <p:cNvPr id="27756" name="Text Box 122"/>
          <p:cNvSpPr txBox="1">
            <a:spLocks noChangeArrowheads="1"/>
          </p:cNvSpPr>
          <p:nvPr/>
        </p:nvSpPr>
        <p:spPr bwMode="auto">
          <a:xfrm>
            <a:off x="4008439" y="3213100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  2500</a:t>
            </a:r>
            <a:endParaRPr lang="en-US" altLang="en-US" baseline="-15000"/>
          </a:p>
        </p:txBody>
      </p:sp>
      <p:sp>
        <p:nvSpPr>
          <p:cNvPr id="2775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D0F08A-E801-49F9-8437-C3DA1A32BC35}" type="slidenum">
              <a:rPr lang="en-US" altLang="en-US" b="0"/>
              <a:pPr eaLnBrk="1" hangingPunct="1"/>
              <a:t>26</a:t>
            </a:fld>
            <a:endParaRPr lang="en-US" altLang="en-US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Matrix-Chain multiplication</a:t>
            </a:r>
            <a:r>
              <a:rPr lang="tr-TR" sz="3600"/>
              <a:t> (cont.)</a:t>
            </a:r>
            <a:endParaRPr lang="en-US" sz="360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7210425" cy="4276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altLang="en-US">
                <a:solidFill>
                  <a:srgbClr val="990033"/>
                </a:solidFill>
              </a:rPr>
              <a:t>Step 4:  Constructing an optimal solution</a:t>
            </a:r>
          </a:p>
          <a:p>
            <a:pPr eaLnBrk="1" hangingPunct="1">
              <a:buFontTx/>
              <a:buNone/>
            </a:pPr>
            <a:endParaRPr lang="tr-TR" altLang="en-US"/>
          </a:p>
          <a:p>
            <a:pPr eaLnBrk="1" hangingPunct="1">
              <a:buFontTx/>
              <a:buNone/>
            </a:pPr>
            <a:r>
              <a:rPr lang="tr-TR" altLang="en-US"/>
              <a:t>   </a:t>
            </a:r>
            <a:r>
              <a:rPr lang="tr-TR" altLang="en-US" sz="2000"/>
              <a:t>An optimal solution can be constructed from the computed information stored in the table </a:t>
            </a:r>
            <a:r>
              <a:rPr lang="tr-TR" altLang="en-US" sz="2000" i="1">
                <a:latin typeface="Times New Roman" panose="02020603050405020304" pitchFamily="18" charset="0"/>
              </a:rPr>
              <a:t>s</a:t>
            </a:r>
            <a:r>
              <a:rPr lang="tr-TR" altLang="en-US" sz="2000">
                <a:latin typeface="Times New Roman" panose="02020603050405020304" pitchFamily="18" charset="0"/>
              </a:rPr>
              <a:t>[1...</a:t>
            </a:r>
            <a:r>
              <a:rPr lang="tr-TR" altLang="en-US" sz="2000" i="1">
                <a:latin typeface="Times New Roman" panose="02020603050405020304" pitchFamily="18" charset="0"/>
              </a:rPr>
              <a:t>n, </a:t>
            </a:r>
            <a:r>
              <a:rPr lang="tr-TR" altLang="en-US" sz="2000">
                <a:latin typeface="Times New Roman" panose="02020603050405020304" pitchFamily="18" charset="0"/>
              </a:rPr>
              <a:t>1...</a:t>
            </a:r>
            <a:r>
              <a:rPr lang="tr-TR" altLang="en-US" sz="2000" i="1">
                <a:latin typeface="Times New Roman" panose="02020603050405020304" pitchFamily="18" charset="0"/>
              </a:rPr>
              <a:t>n</a:t>
            </a:r>
            <a:r>
              <a:rPr lang="tr-TR" altLang="en-US" sz="2000">
                <a:latin typeface="Times New Roman" panose="02020603050405020304" pitchFamily="18" charset="0"/>
              </a:rPr>
              <a:t>].</a:t>
            </a:r>
          </a:p>
          <a:p>
            <a:pPr eaLnBrk="1" hangingPunct="1">
              <a:buFontTx/>
              <a:buNone/>
            </a:pPr>
            <a:r>
              <a:rPr lang="tr-TR" altLang="en-US" sz="2000">
                <a:latin typeface="Times New Roman" panose="02020603050405020304" pitchFamily="18" charset="0"/>
              </a:rPr>
              <a:t>	</a:t>
            </a:r>
            <a:r>
              <a:rPr lang="tr-TR" altLang="en-US" sz="2000"/>
              <a:t>We know that the final matrix multiplication is </a:t>
            </a:r>
          </a:p>
          <a:p>
            <a:pPr eaLnBrk="1" hangingPunct="1">
              <a:buFontTx/>
              <a:buNone/>
            </a:pPr>
            <a:endParaRPr lang="tr-TR" altLang="en-US" sz="2000"/>
          </a:p>
          <a:p>
            <a:pPr eaLnBrk="1" hangingPunct="1">
              <a:buFontTx/>
              <a:buNone/>
            </a:pPr>
            <a:endParaRPr lang="tr-TR" altLang="en-US" sz="2000"/>
          </a:p>
          <a:p>
            <a:pPr eaLnBrk="1" hangingPunct="1">
              <a:buFontTx/>
              <a:buNone/>
            </a:pPr>
            <a:endParaRPr lang="tr-TR" altLang="en-US" sz="2000"/>
          </a:p>
          <a:p>
            <a:pPr eaLnBrk="1" hangingPunct="1">
              <a:buFontTx/>
              <a:buNone/>
            </a:pPr>
            <a:r>
              <a:rPr lang="tr-TR" altLang="en-US" sz="2000"/>
              <a:t>	</a:t>
            </a:r>
          </a:p>
          <a:p>
            <a:pPr eaLnBrk="1" hangingPunct="1">
              <a:buFontTx/>
              <a:buNone/>
            </a:pPr>
            <a:r>
              <a:rPr lang="tr-TR" altLang="en-US" sz="2000"/>
              <a:t>The earlier matrix multiplication can be computed recursively.</a:t>
            </a:r>
            <a:endParaRPr lang="en-US" altLang="en-US" sz="2000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432175" y="4062413"/>
          <a:ext cx="33845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4" imgW="1524000" imgH="304800" progId="Equation.3">
                  <p:embed/>
                </p:oleObj>
              </mc:Choice>
              <mc:Fallback>
                <p:oleObj name="Equation" r:id="rId4" imgW="15240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062413"/>
                        <a:ext cx="338455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7B02E1-E88E-4492-905B-33650A8CA5DB}" type="slidenum">
              <a:rPr lang="en-US" altLang="en-US" b="0"/>
              <a:pPr eaLnBrk="1" hangingPunct="1"/>
              <a:t>27</a:t>
            </a:fld>
            <a:endParaRPr lang="en-US" altLang="en-US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/>
              <a:t>Matrix-Chain multiplication</a:t>
            </a:r>
            <a:r>
              <a:rPr lang="tr-TR" sz="3600" dirty="0"/>
              <a:t> (</a:t>
            </a:r>
            <a:r>
              <a:rPr lang="tr-TR" sz="2800" dirty="0"/>
              <a:t>Contd.</a:t>
            </a:r>
            <a:r>
              <a:rPr lang="tr-TR" sz="3600" dirty="0"/>
              <a:t>)</a:t>
            </a:r>
            <a:endParaRPr lang="en-US" sz="3600" dirty="0"/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92313" y="2133601"/>
            <a:ext cx="8388350" cy="38893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609600" indent="-609600">
              <a:buNone/>
            </a:pPr>
            <a:r>
              <a:rPr lang="tr-TR" altLang="en-US" sz="2400" b="1">
                <a:latin typeface="Times New Roman" panose="02020603050405020304" pitchFamily="18" charset="0"/>
              </a:rPr>
              <a:t>PRINT-OPTIMAL-PARENS (</a:t>
            </a:r>
            <a:r>
              <a:rPr lang="tr-TR" altLang="en-US" sz="2400" i="1">
                <a:latin typeface="Times New Roman" panose="02020603050405020304" pitchFamily="18" charset="0"/>
              </a:rPr>
              <a:t>s, i, j</a:t>
            </a:r>
            <a:r>
              <a:rPr lang="tr-TR" altLang="en-US" sz="2400">
                <a:latin typeface="Times New Roman" panose="02020603050405020304" pitchFamily="18" charset="0"/>
              </a:rPr>
              <a:t>)</a:t>
            </a:r>
          </a:p>
          <a:p>
            <a:pPr marL="609600" indent="-609600">
              <a:buNone/>
            </a:pPr>
            <a:r>
              <a:rPr lang="tr-TR" altLang="en-US" sz="2400">
                <a:latin typeface="Times New Roman" panose="02020603050405020304" pitchFamily="18" charset="0"/>
              </a:rPr>
              <a:t>1    </a:t>
            </a:r>
            <a:r>
              <a:rPr lang="tr-TR" altLang="en-US" sz="2400" b="1">
                <a:latin typeface="Times New Roman" panose="02020603050405020304" pitchFamily="18" charset="0"/>
              </a:rPr>
              <a:t>if </a:t>
            </a:r>
            <a:r>
              <a:rPr lang="tr-TR" altLang="en-US" sz="2400" i="1">
                <a:latin typeface="Times New Roman" panose="02020603050405020304" pitchFamily="18" charset="0"/>
              </a:rPr>
              <a:t>i=j </a:t>
            </a:r>
          </a:p>
          <a:p>
            <a:pPr marL="609600" indent="-609600">
              <a:buFontTx/>
              <a:buAutoNum type="arabicPlain" startAt="2"/>
            </a:pPr>
            <a:r>
              <a:rPr lang="tr-TR" altLang="en-US" sz="2400" b="1">
                <a:latin typeface="Times New Roman" panose="02020603050405020304" pitchFamily="18" charset="0"/>
              </a:rPr>
              <a:t>  then </a:t>
            </a:r>
            <a:r>
              <a:rPr lang="tr-TR" altLang="en-US" sz="2400">
                <a:latin typeface="Times New Roman" panose="02020603050405020304" pitchFamily="18" charset="0"/>
              </a:rPr>
              <a:t>print “A</a:t>
            </a:r>
            <a:r>
              <a:rPr lang="tr-TR" altLang="en-US" sz="2400" i="1" baseline="-25000">
                <a:latin typeface="Times New Roman" panose="02020603050405020304" pitchFamily="18" charset="0"/>
              </a:rPr>
              <a:t>i</a:t>
            </a:r>
            <a:r>
              <a:rPr lang="tr-TR" altLang="en-US" sz="2400">
                <a:latin typeface="Times New Roman" panose="02020603050405020304" pitchFamily="18" charset="0"/>
              </a:rPr>
              <a:t>”</a:t>
            </a:r>
          </a:p>
          <a:p>
            <a:pPr marL="609600" indent="-609600">
              <a:buFontTx/>
              <a:buAutoNum type="arabicPlain" startAt="3"/>
            </a:pPr>
            <a:r>
              <a:rPr lang="tr-TR" altLang="en-US" sz="2400" b="1">
                <a:latin typeface="Times New Roman" panose="02020603050405020304" pitchFamily="18" charset="0"/>
              </a:rPr>
              <a:t>  else </a:t>
            </a:r>
            <a:r>
              <a:rPr lang="tr-TR" altLang="en-US" sz="2400">
                <a:latin typeface="Times New Roman" panose="02020603050405020304" pitchFamily="18" charset="0"/>
              </a:rPr>
              <a:t>print “ ( “</a:t>
            </a:r>
          </a:p>
          <a:p>
            <a:pPr marL="609600" indent="-609600">
              <a:buFontTx/>
              <a:buAutoNum type="arabicPlain" startAt="4"/>
            </a:pPr>
            <a:r>
              <a:rPr lang="tr-TR" altLang="en-US" sz="2400" b="1">
                <a:latin typeface="Times New Roman" panose="02020603050405020304" pitchFamily="18" charset="0"/>
              </a:rPr>
              <a:t>         PRINT-OPTIMAL-PARENS (</a:t>
            </a:r>
            <a:r>
              <a:rPr lang="tr-TR" altLang="en-US" sz="2400" i="1">
                <a:latin typeface="Times New Roman" panose="02020603050405020304" pitchFamily="18" charset="0"/>
              </a:rPr>
              <a:t>s, i, s</a:t>
            </a:r>
            <a:r>
              <a:rPr lang="tr-TR" altLang="en-US" sz="2400">
                <a:latin typeface="Times New Roman" panose="02020603050405020304" pitchFamily="18" charset="0"/>
              </a:rPr>
              <a:t>[</a:t>
            </a:r>
            <a:r>
              <a:rPr lang="tr-TR" altLang="en-US" sz="2400" i="1">
                <a:latin typeface="Times New Roman" panose="02020603050405020304" pitchFamily="18" charset="0"/>
              </a:rPr>
              <a:t>i,j</a:t>
            </a:r>
            <a:r>
              <a:rPr lang="tr-TR" altLang="en-US" sz="2400">
                <a:latin typeface="Times New Roman" panose="02020603050405020304" pitchFamily="18" charset="0"/>
              </a:rPr>
              <a:t>])</a:t>
            </a:r>
          </a:p>
          <a:p>
            <a:pPr marL="609600" indent="-609600">
              <a:buFontTx/>
              <a:buAutoNum type="arabicPlain" startAt="5"/>
            </a:pPr>
            <a:r>
              <a:rPr lang="tr-TR" altLang="en-US" sz="2400" b="1">
                <a:latin typeface="Times New Roman" panose="02020603050405020304" pitchFamily="18" charset="0"/>
              </a:rPr>
              <a:t>         PRINT-OPTIMAL-PARENS (</a:t>
            </a:r>
            <a:r>
              <a:rPr lang="tr-TR" altLang="en-US" sz="2400" i="1">
                <a:latin typeface="Times New Roman" panose="02020603050405020304" pitchFamily="18" charset="0"/>
              </a:rPr>
              <a:t>s, s</a:t>
            </a:r>
            <a:r>
              <a:rPr lang="tr-TR" altLang="en-US" sz="2400">
                <a:latin typeface="Times New Roman" panose="02020603050405020304" pitchFamily="18" charset="0"/>
              </a:rPr>
              <a:t>[</a:t>
            </a:r>
            <a:r>
              <a:rPr lang="tr-TR" altLang="en-US" sz="2400" i="1">
                <a:latin typeface="Times New Roman" panose="02020603050405020304" pitchFamily="18" charset="0"/>
              </a:rPr>
              <a:t>i,j</a:t>
            </a:r>
            <a:r>
              <a:rPr lang="tr-TR" altLang="en-US" sz="2400">
                <a:latin typeface="Times New Roman" panose="02020603050405020304" pitchFamily="18" charset="0"/>
              </a:rPr>
              <a:t>]+1, </a:t>
            </a:r>
            <a:r>
              <a:rPr lang="tr-TR" altLang="en-US" sz="2400" i="1">
                <a:latin typeface="Times New Roman" panose="02020603050405020304" pitchFamily="18" charset="0"/>
              </a:rPr>
              <a:t>j</a:t>
            </a:r>
            <a:r>
              <a:rPr lang="tr-TR" altLang="en-US" sz="2400">
                <a:latin typeface="Times New Roman" panose="02020603050405020304" pitchFamily="18" charset="0"/>
              </a:rPr>
              <a:t>)</a:t>
            </a:r>
          </a:p>
          <a:p>
            <a:pPr marL="609600" indent="-609600">
              <a:buNone/>
            </a:pPr>
            <a:r>
              <a:rPr lang="tr-TR" altLang="en-US" sz="2400">
                <a:latin typeface="Times New Roman" panose="02020603050405020304" pitchFamily="18" charset="0"/>
              </a:rPr>
              <a:t>6               Print “ ) ”    </a:t>
            </a:r>
          </a:p>
          <a:p>
            <a:pPr marL="609600" indent="-609600">
              <a:buNone/>
            </a:pPr>
            <a:r>
              <a:rPr lang="tr-TR" altLang="en-US" sz="2400">
                <a:latin typeface="Times New Roman" panose="02020603050405020304" pitchFamily="18" charset="0"/>
              </a:rPr>
              <a:t>      </a:t>
            </a:r>
          </a:p>
          <a:p>
            <a:pPr marL="609600" indent="-609600">
              <a:buNone/>
            </a:pPr>
            <a:r>
              <a:rPr lang="tr-TR" altLang="en-US" sz="2400">
                <a:latin typeface="Times New Roman" panose="02020603050405020304" pitchFamily="18" charset="0"/>
              </a:rPr>
              <a:t>      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9D7F8D-39F3-4172-946E-75BB025CBD69}" type="slidenum">
              <a:rPr lang="en-US" altLang="en-US" b="0"/>
              <a:pPr eaLnBrk="1" hangingPunct="1"/>
              <a:t>28</a:t>
            </a:fld>
            <a:endParaRPr lang="en-US" altLang="en-US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/>
              <a:t>Matrix-Chain multiplication</a:t>
            </a:r>
            <a:r>
              <a:rPr lang="tr-TR" sz="3600" dirty="0"/>
              <a:t> (</a:t>
            </a:r>
            <a:r>
              <a:rPr lang="tr-TR" sz="2800" dirty="0"/>
              <a:t>Contd.</a:t>
            </a:r>
            <a:r>
              <a:rPr lang="tr-TR" sz="3600" dirty="0"/>
              <a:t>)</a:t>
            </a:r>
            <a:endParaRPr lang="en-US" sz="3600" dirty="0"/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19289" y="1989139"/>
            <a:ext cx="8302625" cy="36718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altLang="en-US" b="1"/>
              <a:t>RUNNING TIME:</a:t>
            </a:r>
          </a:p>
          <a:p>
            <a:pPr eaLnBrk="1" hangingPunct="1">
              <a:buFontTx/>
              <a:buNone/>
            </a:pPr>
            <a:endParaRPr lang="tr-TR" altLang="en-US" b="1"/>
          </a:p>
          <a:p>
            <a:pPr eaLnBrk="1" hangingPunct="1">
              <a:buFontTx/>
              <a:buNone/>
            </a:pPr>
            <a:r>
              <a:rPr lang="tr-TR" altLang="en-US"/>
              <a:t>Recursive solution takes exponential time.</a:t>
            </a:r>
          </a:p>
          <a:p>
            <a:pPr eaLnBrk="1" hangingPunct="1">
              <a:buFontTx/>
              <a:buNone/>
            </a:pPr>
            <a:endParaRPr lang="tr-TR" altLang="en-US"/>
          </a:p>
          <a:p>
            <a:pPr eaLnBrk="1" hangingPunct="1">
              <a:buFontTx/>
              <a:buNone/>
            </a:pPr>
            <a:r>
              <a:rPr lang="tr-TR" altLang="en-US"/>
              <a:t>Matrix-chain order yields a running time of </a:t>
            </a:r>
            <a:r>
              <a:rPr lang="tr-TR" altLang="en-US" i="1">
                <a:latin typeface="Times New Roman" panose="02020603050405020304" pitchFamily="18" charset="0"/>
              </a:rPr>
              <a:t>O</a:t>
            </a:r>
            <a:r>
              <a:rPr lang="tr-TR" altLang="en-US">
                <a:latin typeface="Times New Roman" panose="02020603050405020304" pitchFamily="18" charset="0"/>
              </a:rPr>
              <a:t>(</a:t>
            </a:r>
            <a:r>
              <a:rPr lang="tr-TR" altLang="en-US" i="1">
                <a:latin typeface="Times New Roman" panose="02020603050405020304" pitchFamily="18" charset="0"/>
              </a:rPr>
              <a:t>n</a:t>
            </a:r>
            <a:r>
              <a:rPr lang="tr-TR" altLang="en-US" baseline="30000">
                <a:latin typeface="Times New Roman" panose="02020603050405020304" pitchFamily="18" charset="0"/>
              </a:rPr>
              <a:t>3</a:t>
            </a:r>
            <a:r>
              <a:rPr lang="tr-TR" altLang="en-US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endParaRPr lang="tr-TR" altLang="en-US" b="1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188FF6-F580-4FF8-8A40-59CD505F6E4C}" type="slidenum">
              <a:rPr lang="en-US" altLang="en-US" b="0"/>
              <a:pPr eaLnBrk="1" hangingPunct="1"/>
              <a:t>29</a:t>
            </a:fld>
            <a:endParaRPr lang="en-US" altLang="en-US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r-TR" sz="3600" dirty="0">
                <a:solidFill>
                  <a:srgbClr val="00B050"/>
                </a:solidFill>
              </a:rPr>
              <a:t>Introduction (cont.)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307" y="1341439"/>
            <a:ext cx="10341735" cy="523966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algorithms partition the problem into independent subproblems.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is applicable when the subproblems are </a:t>
            </a:r>
            <a:r>
              <a:rPr lang="tr-TR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tr-TR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endParaRPr lang="tr-T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algorithm solves every subproblem just once and then </a:t>
            </a:r>
            <a:r>
              <a:rPr lang="tr-TR" altLang="en-US" i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 its answer in a table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is an algorithm design technique for optimization problems: often minimizing or maximizing.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divide and conquer, DP solves problems by combining solutions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sub problems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divide and conquer,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problems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independent.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problems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share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problems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solution to one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problem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affect the solutions to other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problems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same problem. </a:t>
            </a:r>
          </a:p>
          <a:p>
            <a:pPr marL="857250" lvl="2" indent="0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DAC algorithm does redundant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tr-T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Repeatedly solves common subproblems</a:t>
            </a:r>
          </a:p>
          <a:p>
            <a:pPr marL="857250" lvl="2" indent="0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DP algorithm solves each problem just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its result in a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  <a:endParaRPr lang="tr-T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B9DDDE-94DD-4D13-909F-5E0C81892D62}" type="slidenum">
              <a:rPr lang="en-US" altLang="en-US" b="0"/>
              <a:pPr eaLnBrk="1" hangingPunct="1"/>
              <a:t>3</a:t>
            </a:fld>
            <a:endParaRPr lang="en-US" altLang="en-US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8E15-6443-4487-A92A-2EE052C5ADA1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054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669"/>
            <a:ext cx="10515600" cy="743532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Essence of DP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838200"/>
            <a:ext cx="11796869" cy="6019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Programming (DP) is the most powerful design technique for solving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DP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closely related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divide and conquer techniques, where the problem is divided into smaller sub-problems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sub-problem is solved recursively.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D8177"/>
              </a:buClr>
              <a:buFont typeface="Wingdings" panose="05000000000000000000" pitchFamily="2" charset="2"/>
              <a:buChar char="v"/>
            </a:pPr>
            <a:r>
              <a:rPr lang="en-US" altLang="en-US" sz="2000" dirty="0">
                <a:sym typeface="Symbol" panose="05050102010706020507" pitchFamily="18" charset="2"/>
              </a:rPr>
              <a:t>“</a:t>
            </a:r>
            <a:r>
              <a:rPr lang="en-US" altLang="en-US" sz="29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Programming” </a:t>
            </a:r>
            <a: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refers to a tabular method with a series of choices, not </a:t>
            </a:r>
            <a:r>
              <a:rPr lang="en-US" altLang="en-US" sz="29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“coding”</a:t>
            </a:r>
          </a:p>
          <a:p>
            <a:pPr>
              <a:buClr>
                <a:srgbClr val="FD8177"/>
              </a:buClr>
              <a:buFont typeface="Wingdings" panose="05000000000000000000" pitchFamily="2" charset="2"/>
              <a:buChar char="v"/>
            </a:pPr>
            <a: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set of choices must be made to arrive at an optimal solution.</a:t>
            </a:r>
          </a:p>
          <a:p>
            <a:pPr>
              <a:buClr>
                <a:srgbClr val="FD8177"/>
              </a:buClr>
              <a:buFont typeface="Wingdings" panose="05000000000000000000" pitchFamily="2" charset="2"/>
              <a:buChar char="v"/>
            </a:pPr>
            <a: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As choices are made, </a:t>
            </a:r>
            <a:r>
              <a:rPr lang="en-US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sub problems </a:t>
            </a:r>
            <a: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of the same form arise frequently.</a:t>
            </a:r>
          </a:p>
          <a:p>
            <a:pPr>
              <a:buClr>
                <a:srgbClr val="FD8177"/>
              </a:buClr>
              <a:buFont typeface="Wingdings" panose="05000000000000000000" pitchFamily="2" charset="2"/>
              <a:buChar char="v"/>
            </a:pPr>
            <a: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key is to</a:t>
            </a:r>
            <a:r>
              <a:rPr lang="en-US" altLang="en-US" sz="29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store </a:t>
            </a:r>
            <a: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solutions of </a:t>
            </a:r>
            <a:r>
              <a:rPr lang="en-US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sub problems </a:t>
            </a:r>
            <a: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 be </a:t>
            </a:r>
            <a:r>
              <a:rPr lang="en-US" altLang="en-US" sz="29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reused</a:t>
            </a:r>
            <a: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in the future.</a:t>
            </a:r>
          </a:p>
          <a:p>
            <a:pPr>
              <a:buClr>
                <a:srgbClr val="FD8177"/>
              </a:buClr>
              <a:buFont typeface="Wingdings" panose="05000000000000000000" pitchFamily="2" charset="2"/>
              <a:buChar char="v"/>
            </a:pPr>
            <a: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Recall the divide-and-conquer </a:t>
            </a:r>
            <a:r>
              <a:rPr lang="en-US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approach: Partition </a:t>
            </a:r>
            <a: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problem into independent </a:t>
            </a:r>
            <a:r>
              <a:rPr lang="en-US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sub problems</a:t>
            </a:r>
            <a: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228600" lvl="1">
              <a:spcBef>
                <a:spcPts val="1000"/>
              </a:spcBef>
              <a:buClr>
                <a:srgbClr val="FD8177"/>
              </a:buClr>
              <a:buFont typeface="Wingdings" panose="05000000000000000000" pitchFamily="2" charset="2"/>
              <a:buChar char="v"/>
            </a:pPr>
            <a: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Solve the </a:t>
            </a:r>
            <a:r>
              <a:rPr lang="en-US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sub problems recursively. Combine </a:t>
            </a:r>
            <a: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solutions of </a:t>
            </a:r>
            <a:r>
              <a:rPr lang="en-US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sub problems</a:t>
            </a:r>
            <a: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buClr>
                <a:srgbClr val="FD8177"/>
              </a:buClr>
              <a:buFont typeface="Wingdings" panose="05000000000000000000" pitchFamily="2" charset="2"/>
              <a:buChar char="v"/>
            </a:pPr>
            <a: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This contrasts with the dynamic programming approach.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differs from divide and conquer in a way that instead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sub-problems recursively,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solves each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problems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once and stores the solution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sub-problems in a table.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the main problem is obtained by the solutions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sub problems.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optimization problems.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maximization.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8E15-6443-4487-A92A-2EE052C5A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Algorithmic Paradigm Context</a:t>
            </a:r>
            <a:endParaRPr lang="en-US" altLang="en-US"/>
          </a:p>
        </p:txBody>
      </p:sp>
      <p:sp>
        <p:nvSpPr>
          <p:cNvPr id="199685" name="Rectangle 1029"/>
          <p:cNvSpPr>
            <a:spLocks noChangeArrowheads="1"/>
          </p:cNvSpPr>
          <p:nvPr/>
        </p:nvSpPr>
        <p:spPr bwMode="auto">
          <a:xfrm>
            <a:off x="5430839" y="1754189"/>
            <a:ext cx="6444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Times New Roman" panose="02020603050405020304" pitchFamily="18" charset="0"/>
              </a:rPr>
              <a:t>Divide &amp;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86" name="Rectangle 1030"/>
          <p:cNvSpPr>
            <a:spLocks noChangeArrowheads="1"/>
          </p:cNvSpPr>
          <p:nvPr/>
        </p:nvSpPr>
        <p:spPr bwMode="auto">
          <a:xfrm>
            <a:off x="5438776" y="1947864"/>
            <a:ext cx="62998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Times New Roman" panose="02020603050405020304" pitchFamily="18" charset="0"/>
              </a:rPr>
              <a:t>Conquer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87" name="Rectangle 1031"/>
          <p:cNvSpPr>
            <a:spLocks noChangeArrowheads="1"/>
          </p:cNvSpPr>
          <p:nvPr/>
        </p:nvSpPr>
        <p:spPr bwMode="auto">
          <a:xfrm>
            <a:off x="6792914" y="1754189"/>
            <a:ext cx="63959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Times New Roman" panose="02020603050405020304" pitchFamily="18" charset="0"/>
              </a:rPr>
              <a:t>Dynamic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88" name="Rectangle 1032"/>
          <p:cNvSpPr>
            <a:spLocks noChangeArrowheads="1"/>
          </p:cNvSpPr>
          <p:nvPr/>
        </p:nvSpPr>
        <p:spPr bwMode="auto">
          <a:xfrm>
            <a:off x="6610351" y="1947864"/>
            <a:ext cx="99886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Times New Roman" panose="02020603050405020304" pitchFamily="18" charset="0"/>
              </a:rPr>
              <a:t>Programming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91" name="Rectangle 1035"/>
          <p:cNvSpPr>
            <a:spLocks noChangeArrowheads="1"/>
          </p:cNvSpPr>
          <p:nvPr/>
        </p:nvSpPr>
        <p:spPr bwMode="auto">
          <a:xfrm>
            <a:off x="5084764" y="1752600"/>
            <a:ext cx="20637" cy="387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92" name="Rectangle 1036"/>
          <p:cNvSpPr>
            <a:spLocks noChangeArrowheads="1"/>
          </p:cNvSpPr>
          <p:nvPr/>
        </p:nvSpPr>
        <p:spPr bwMode="auto">
          <a:xfrm>
            <a:off x="2882901" y="2163764"/>
            <a:ext cx="20843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Times New Roman" panose="02020603050405020304" pitchFamily="18" charset="0"/>
              </a:rPr>
              <a:t>View problem as collection of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93" name="Rectangle 1037"/>
          <p:cNvSpPr>
            <a:spLocks noChangeArrowheads="1"/>
          </p:cNvSpPr>
          <p:nvPr/>
        </p:nvSpPr>
        <p:spPr bwMode="auto">
          <a:xfrm>
            <a:off x="2882900" y="2357439"/>
            <a:ext cx="9080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Times New Roman" panose="02020603050405020304" pitchFamily="18" charset="0"/>
              </a:rPr>
              <a:t>subproblems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94" name="Rectangle 1038"/>
          <p:cNvSpPr>
            <a:spLocks noChangeArrowheads="1"/>
          </p:cNvSpPr>
          <p:nvPr/>
        </p:nvSpPr>
        <p:spPr bwMode="auto">
          <a:xfrm>
            <a:off x="2801939" y="2139950"/>
            <a:ext cx="2282825" cy="20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95" name="Rectangle 1039"/>
          <p:cNvSpPr>
            <a:spLocks noChangeArrowheads="1"/>
          </p:cNvSpPr>
          <p:nvPr/>
        </p:nvSpPr>
        <p:spPr bwMode="auto">
          <a:xfrm>
            <a:off x="5084764" y="2139951"/>
            <a:ext cx="20637" cy="222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96" name="Rectangle 1040"/>
          <p:cNvSpPr>
            <a:spLocks noChangeArrowheads="1"/>
          </p:cNvSpPr>
          <p:nvPr/>
        </p:nvSpPr>
        <p:spPr bwMode="auto">
          <a:xfrm>
            <a:off x="5105400" y="2139950"/>
            <a:ext cx="1309688" cy="20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97" name="Rectangle 1041"/>
          <p:cNvSpPr>
            <a:spLocks noChangeArrowheads="1"/>
          </p:cNvSpPr>
          <p:nvPr/>
        </p:nvSpPr>
        <p:spPr bwMode="auto">
          <a:xfrm>
            <a:off x="6415089" y="2139950"/>
            <a:ext cx="20637" cy="20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98" name="Rectangle 1042"/>
          <p:cNvSpPr>
            <a:spLocks noChangeArrowheads="1"/>
          </p:cNvSpPr>
          <p:nvPr/>
        </p:nvSpPr>
        <p:spPr bwMode="auto">
          <a:xfrm>
            <a:off x="6435726" y="2139950"/>
            <a:ext cx="1370013" cy="20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01" name="Rectangle 1045"/>
          <p:cNvSpPr>
            <a:spLocks noChangeArrowheads="1"/>
          </p:cNvSpPr>
          <p:nvPr/>
        </p:nvSpPr>
        <p:spPr bwMode="auto">
          <a:xfrm>
            <a:off x="5084764" y="2162176"/>
            <a:ext cx="20637" cy="385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02" name="Rectangle 1046"/>
          <p:cNvSpPr>
            <a:spLocks noChangeArrowheads="1"/>
          </p:cNvSpPr>
          <p:nvPr/>
        </p:nvSpPr>
        <p:spPr bwMode="auto">
          <a:xfrm>
            <a:off x="2882900" y="2549526"/>
            <a:ext cx="13803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Times New Roman" panose="02020603050405020304" pitchFamily="18" charset="0"/>
              </a:rPr>
              <a:t>“Recursive” nature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03" name="Rectangle 1047"/>
          <p:cNvSpPr>
            <a:spLocks noChangeArrowheads="1"/>
          </p:cNvSpPr>
          <p:nvPr/>
        </p:nvSpPr>
        <p:spPr bwMode="auto">
          <a:xfrm>
            <a:off x="5084764" y="2547939"/>
            <a:ext cx="20637" cy="1936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04" name="Rectangle 1048"/>
          <p:cNvSpPr>
            <a:spLocks noChangeArrowheads="1"/>
          </p:cNvSpPr>
          <p:nvPr/>
        </p:nvSpPr>
        <p:spPr bwMode="auto">
          <a:xfrm>
            <a:off x="2897188" y="2957514"/>
            <a:ext cx="18399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Times New Roman" panose="02020603050405020304" pitchFamily="18" charset="0"/>
              </a:rPr>
              <a:t>Independent subproblems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09" name="Rectangle 1053"/>
          <p:cNvSpPr>
            <a:spLocks noChangeArrowheads="1"/>
          </p:cNvSpPr>
          <p:nvPr/>
        </p:nvSpPr>
        <p:spPr bwMode="auto">
          <a:xfrm>
            <a:off x="5084764" y="2741613"/>
            <a:ext cx="20637" cy="5318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43" name="Freeform 1087"/>
          <p:cNvSpPr>
            <a:spLocks/>
          </p:cNvSpPr>
          <p:nvPr/>
        </p:nvSpPr>
        <p:spPr bwMode="auto">
          <a:xfrm>
            <a:off x="5492750" y="2316164"/>
            <a:ext cx="69850" cy="98425"/>
          </a:xfrm>
          <a:custGeom>
            <a:avLst/>
            <a:gdLst>
              <a:gd name="T0" fmla="*/ 18 w 44"/>
              <a:gd name="T1" fmla="*/ 0 h 62"/>
              <a:gd name="T2" fmla="*/ 0 w 44"/>
              <a:gd name="T3" fmla="*/ 10 h 62"/>
              <a:gd name="T4" fmla="*/ 26 w 44"/>
              <a:gd name="T5" fmla="*/ 62 h 62"/>
              <a:gd name="T6" fmla="*/ 44 w 44"/>
              <a:gd name="T7" fmla="*/ 52 h 62"/>
              <a:gd name="T8" fmla="*/ 18 w 44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2">
                <a:moveTo>
                  <a:pt x="18" y="0"/>
                </a:moveTo>
                <a:lnTo>
                  <a:pt x="0" y="10"/>
                </a:lnTo>
                <a:lnTo>
                  <a:pt x="26" y="62"/>
                </a:lnTo>
                <a:lnTo>
                  <a:pt x="44" y="52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44" name="Freeform 1088"/>
          <p:cNvSpPr>
            <a:spLocks/>
          </p:cNvSpPr>
          <p:nvPr/>
        </p:nvSpPr>
        <p:spPr bwMode="auto">
          <a:xfrm>
            <a:off x="5534025" y="2224088"/>
            <a:ext cx="122238" cy="184150"/>
          </a:xfrm>
          <a:custGeom>
            <a:avLst/>
            <a:gdLst>
              <a:gd name="T0" fmla="*/ 0 w 77"/>
              <a:gd name="T1" fmla="*/ 106 h 116"/>
              <a:gd name="T2" fmla="*/ 17 w 77"/>
              <a:gd name="T3" fmla="*/ 116 h 116"/>
              <a:gd name="T4" fmla="*/ 77 w 77"/>
              <a:gd name="T5" fmla="*/ 10 h 116"/>
              <a:gd name="T6" fmla="*/ 60 w 77"/>
              <a:gd name="T7" fmla="*/ 0 h 116"/>
              <a:gd name="T8" fmla="*/ 0 w 77"/>
              <a:gd name="T9" fmla="*/ 10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16">
                <a:moveTo>
                  <a:pt x="0" y="106"/>
                </a:moveTo>
                <a:lnTo>
                  <a:pt x="17" y="116"/>
                </a:lnTo>
                <a:lnTo>
                  <a:pt x="77" y="10"/>
                </a:lnTo>
                <a:lnTo>
                  <a:pt x="6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45" name="Freeform 1089"/>
          <p:cNvSpPr>
            <a:spLocks/>
          </p:cNvSpPr>
          <p:nvPr/>
        </p:nvSpPr>
        <p:spPr bwMode="auto">
          <a:xfrm>
            <a:off x="6911975" y="2327275"/>
            <a:ext cx="71438" cy="96838"/>
          </a:xfrm>
          <a:custGeom>
            <a:avLst/>
            <a:gdLst>
              <a:gd name="T0" fmla="*/ 17 w 45"/>
              <a:gd name="T1" fmla="*/ 0 h 61"/>
              <a:gd name="T2" fmla="*/ 0 w 45"/>
              <a:gd name="T3" fmla="*/ 9 h 61"/>
              <a:gd name="T4" fmla="*/ 28 w 45"/>
              <a:gd name="T5" fmla="*/ 61 h 61"/>
              <a:gd name="T6" fmla="*/ 45 w 45"/>
              <a:gd name="T7" fmla="*/ 52 h 61"/>
              <a:gd name="T8" fmla="*/ 17 w 45"/>
              <a:gd name="T9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1">
                <a:moveTo>
                  <a:pt x="17" y="0"/>
                </a:moveTo>
                <a:lnTo>
                  <a:pt x="0" y="9"/>
                </a:lnTo>
                <a:lnTo>
                  <a:pt x="28" y="61"/>
                </a:lnTo>
                <a:lnTo>
                  <a:pt x="45" y="52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46" name="Freeform 1090"/>
          <p:cNvSpPr>
            <a:spLocks/>
          </p:cNvSpPr>
          <p:nvPr/>
        </p:nvSpPr>
        <p:spPr bwMode="auto">
          <a:xfrm>
            <a:off x="6956425" y="2233613"/>
            <a:ext cx="120650" cy="184150"/>
          </a:xfrm>
          <a:custGeom>
            <a:avLst/>
            <a:gdLst>
              <a:gd name="T0" fmla="*/ 0 w 76"/>
              <a:gd name="T1" fmla="*/ 107 h 116"/>
              <a:gd name="T2" fmla="*/ 17 w 76"/>
              <a:gd name="T3" fmla="*/ 116 h 116"/>
              <a:gd name="T4" fmla="*/ 76 w 76"/>
              <a:gd name="T5" fmla="*/ 10 h 116"/>
              <a:gd name="T6" fmla="*/ 59 w 76"/>
              <a:gd name="T7" fmla="*/ 0 h 116"/>
              <a:gd name="T8" fmla="*/ 0 w 76"/>
              <a:gd name="T9" fmla="*/ 10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116">
                <a:moveTo>
                  <a:pt x="0" y="107"/>
                </a:moveTo>
                <a:lnTo>
                  <a:pt x="17" y="116"/>
                </a:lnTo>
                <a:lnTo>
                  <a:pt x="76" y="10"/>
                </a:lnTo>
                <a:lnTo>
                  <a:pt x="59" y="0"/>
                </a:lnTo>
                <a:lnTo>
                  <a:pt x="0" y="1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9778" name="Group 1122"/>
          <p:cNvGrpSpPr>
            <a:grpSpLocks/>
          </p:cNvGrpSpPr>
          <p:nvPr/>
        </p:nvGrpSpPr>
        <p:grpSpPr bwMode="auto">
          <a:xfrm>
            <a:off x="6900863" y="2524126"/>
            <a:ext cx="163512" cy="188913"/>
            <a:chOff x="3387" y="1590"/>
            <a:chExt cx="103" cy="119"/>
          </a:xfrm>
        </p:grpSpPr>
        <p:sp>
          <p:nvSpPr>
            <p:cNvPr id="199749" name="Freeform 1093"/>
            <p:cNvSpPr>
              <a:spLocks/>
            </p:cNvSpPr>
            <p:nvPr/>
          </p:nvSpPr>
          <p:spPr bwMode="auto">
            <a:xfrm>
              <a:off x="3387" y="1647"/>
              <a:ext cx="44" cy="62"/>
            </a:xfrm>
            <a:custGeom>
              <a:avLst/>
              <a:gdLst>
                <a:gd name="T0" fmla="*/ 17 w 44"/>
                <a:gd name="T1" fmla="*/ 0 h 62"/>
                <a:gd name="T2" fmla="*/ 0 w 44"/>
                <a:gd name="T3" fmla="*/ 10 h 62"/>
                <a:gd name="T4" fmla="*/ 27 w 44"/>
                <a:gd name="T5" fmla="*/ 62 h 62"/>
                <a:gd name="T6" fmla="*/ 44 w 44"/>
                <a:gd name="T7" fmla="*/ 52 h 62"/>
                <a:gd name="T8" fmla="*/ 17 w 44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2">
                  <a:moveTo>
                    <a:pt x="17" y="0"/>
                  </a:moveTo>
                  <a:lnTo>
                    <a:pt x="0" y="10"/>
                  </a:lnTo>
                  <a:lnTo>
                    <a:pt x="27" y="62"/>
                  </a:lnTo>
                  <a:lnTo>
                    <a:pt x="44" y="5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50" name="Freeform 1094"/>
            <p:cNvSpPr>
              <a:spLocks/>
            </p:cNvSpPr>
            <p:nvPr/>
          </p:nvSpPr>
          <p:spPr bwMode="auto">
            <a:xfrm>
              <a:off x="3414" y="1590"/>
              <a:ext cx="76" cy="116"/>
            </a:xfrm>
            <a:custGeom>
              <a:avLst/>
              <a:gdLst>
                <a:gd name="T0" fmla="*/ 0 w 76"/>
                <a:gd name="T1" fmla="*/ 106 h 116"/>
                <a:gd name="T2" fmla="*/ 17 w 76"/>
                <a:gd name="T3" fmla="*/ 116 h 116"/>
                <a:gd name="T4" fmla="*/ 76 w 76"/>
                <a:gd name="T5" fmla="*/ 10 h 116"/>
                <a:gd name="T6" fmla="*/ 59 w 76"/>
                <a:gd name="T7" fmla="*/ 0 h 116"/>
                <a:gd name="T8" fmla="*/ 0 w 76"/>
                <a:gd name="T9" fmla="*/ 10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6">
                  <a:moveTo>
                    <a:pt x="0" y="106"/>
                  </a:moveTo>
                  <a:lnTo>
                    <a:pt x="17" y="116"/>
                  </a:lnTo>
                  <a:lnTo>
                    <a:pt x="76" y="10"/>
                  </a:lnTo>
                  <a:lnTo>
                    <a:pt x="59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9751" name="Freeform 1095"/>
          <p:cNvSpPr>
            <a:spLocks/>
          </p:cNvSpPr>
          <p:nvPr/>
        </p:nvSpPr>
        <p:spPr bwMode="auto">
          <a:xfrm>
            <a:off x="5494338" y="2616201"/>
            <a:ext cx="69850" cy="98425"/>
          </a:xfrm>
          <a:custGeom>
            <a:avLst/>
            <a:gdLst>
              <a:gd name="T0" fmla="*/ 18 w 44"/>
              <a:gd name="T1" fmla="*/ 0 h 62"/>
              <a:gd name="T2" fmla="*/ 0 w 44"/>
              <a:gd name="T3" fmla="*/ 10 h 62"/>
              <a:gd name="T4" fmla="*/ 26 w 44"/>
              <a:gd name="T5" fmla="*/ 62 h 62"/>
              <a:gd name="T6" fmla="*/ 44 w 44"/>
              <a:gd name="T7" fmla="*/ 52 h 62"/>
              <a:gd name="T8" fmla="*/ 18 w 44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2">
                <a:moveTo>
                  <a:pt x="18" y="0"/>
                </a:moveTo>
                <a:lnTo>
                  <a:pt x="0" y="10"/>
                </a:lnTo>
                <a:lnTo>
                  <a:pt x="26" y="62"/>
                </a:lnTo>
                <a:lnTo>
                  <a:pt x="44" y="52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2" name="Freeform 1096"/>
          <p:cNvSpPr>
            <a:spLocks/>
          </p:cNvSpPr>
          <p:nvPr/>
        </p:nvSpPr>
        <p:spPr bwMode="auto">
          <a:xfrm>
            <a:off x="5535614" y="2524125"/>
            <a:ext cx="122237" cy="184150"/>
          </a:xfrm>
          <a:custGeom>
            <a:avLst/>
            <a:gdLst>
              <a:gd name="T0" fmla="*/ 0 w 77"/>
              <a:gd name="T1" fmla="*/ 106 h 116"/>
              <a:gd name="T2" fmla="*/ 17 w 77"/>
              <a:gd name="T3" fmla="*/ 116 h 116"/>
              <a:gd name="T4" fmla="*/ 77 w 77"/>
              <a:gd name="T5" fmla="*/ 10 h 116"/>
              <a:gd name="T6" fmla="*/ 60 w 77"/>
              <a:gd name="T7" fmla="*/ 0 h 116"/>
              <a:gd name="T8" fmla="*/ 0 w 77"/>
              <a:gd name="T9" fmla="*/ 10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16">
                <a:moveTo>
                  <a:pt x="0" y="106"/>
                </a:moveTo>
                <a:lnTo>
                  <a:pt x="17" y="116"/>
                </a:lnTo>
                <a:lnTo>
                  <a:pt x="77" y="10"/>
                </a:lnTo>
                <a:lnTo>
                  <a:pt x="6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5" name="Freeform 1099"/>
          <p:cNvSpPr>
            <a:spLocks/>
          </p:cNvSpPr>
          <p:nvPr/>
        </p:nvSpPr>
        <p:spPr bwMode="auto">
          <a:xfrm>
            <a:off x="5518150" y="2976564"/>
            <a:ext cx="69850" cy="98425"/>
          </a:xfrm>
          <a:custGeom>
            <a:avLst/>
            <a:gdLst>
              <a:gd name="T0" fmla="*/ 17 w 44"/>
              <a:gd name="T1" fmla="*/ 0 h 62"/>
              <a:gd name="T2" fmla="*/ 0 w 44"/>
              <a:gd name="T3" fmla="*/ 10 h 62"/>
              <a:gd name="T4" fmla="*/ 27 w 44"/>
              <a:gd name="T5" fmla="*/ 62 h 62"/>
              <a:gd name="T6" fmla="*/ 44 w 44"/>
              <a:gd name="T7" fmla="*/ 52 h 62"/>
              <a:gd name="T8" fmla="*/ 17 w 44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2">
                <a:moveTo>
                  <a:pt x="17" y="0"/>
                </a:moveTo>
                <a:lnTo>
                  <a:pt x="0" y="10"/>
                </a:lnTo>
                <a:lnTo>
                  <a:pt x="27" y="62"/>
                </a:lnTo>
                <a:lnTo>
                  <a:pt x="44" y="52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6" name="Freeform 1100"/>
          <p:cNvSpPr>
            <a:spLocks/>
          </p:cNvSpPr>
          <p:nvPr/>
        </p:nvSpPr>
        <p:spPr bwMode="auto">
          <a:xfrm>
            <a:off x="5561014" y="2884488"/>
            <a:ext cx="122237" cy="184150"/>
          </a:xfrm>
          <a:custGeom>
            <a:avLst/>
            <a:gdLst>
              <a:gd name="T0" fmla="*/ 0 w 77"/>
              <a:gd name="T1" fmla="*/ 106 h 116"/>
              <a:gd name="T2" fmla="*/ 17 w 77"/>
              <a:gd name="T3" fmla="*/ 116 h 116"/>
              <a:gd name="T4" fmla="*/ 77 w 77"/>
              <a:gd name="T5" fmla="*/ 10 h 116"/>
              <a:gd name="T6" fmla="*/ 60 w 77"/>
              <a:gd name="T7" fmla="*/ 0 h 116"/>
              <a:gd name="T8" fmla="*/ 0 w 77"/>
              <a:gd name="T9" fmla="*/ 10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16">
                <a:moveTo>
                  <a:pt x="0" y="106"/>
                </a:moveTo>
                <a:lnTo>
                  <a:pt x="17" y="116"/>
                </a:lnTo>
                <a:lnTo>
                  <a:pt x="77" y="10"/>
                </a:lnTo>
                <a:lnTo>
                  <a:pt x="6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10" name="Rectangle 1054"/>
          <p:cNvSpPr>
            <a:spLocks noChangeArrowheads="1"/>
          </p:cNvSpPr>
          <p:nvPr/>
        </p:nvSpPr>
        <p:spPr bwMode="auto">
          <a:xfrm>
            <a:off x="2882900" y="3919539"/>
            <a:ext cx="17160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Times New Roman" panose="02020603050405020304" pitchFamily="18" charset="0"/>
              </a:rPr>
              <a:t>Number of subproblems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1" name="Rectangle 1055"/>
          <p:cNvSpPr>
            <a:spLocks noChangeArrowheads="1"/>
          </p:cNvSpPr>
          <p:nvPr/>
        </p:nvSpPr>
        <p:spPr bwMode="auto">
          <a:xfrm>
            <a:off x="5407026" y="3919538"/>
            <a:ext cx="69730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depends 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2" name="Rectangle 1056"/>
          <p:cNvSpPr>
            <a:spLocks noChangeArrowheads="1"/>
          </p:cNvSpPr>
          <p:nvPr/>
        </p:nvSpPr>
        <p:spPr bwMode="auto">
          <a:xfrm>
            <a:off x="5395914" y="4097338"/>
            <a:ext cx="72135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partitioning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3" name="Rectangle 1057"/>
          <p:cNvSpPr>
            <a:spLocks noChangeArrowheads="1"/>
          </p:cNvSpPr>
          <p:nvPr/>
        </p:nvSpPr>
        <p:spPr bwMode="auto">
          <a:xfrm>
            <a:off x="5546726" y="4275138"/>
            <a:ext cx="41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factors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4" name="Rectangle 1058"/>
          <p:cNvSpPr>
            <a:spLocks noChangeArrowheads="1"/>
          </p:cNvSpPr>
          <p:nvPr/>
        </p:nvSpPr>
        <p:spPr bwMode="auto">
          <a:xfrm>
            <a:off x="6657976" y="3919538"/>
            <a:ext cx="91531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typically small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6" name="Rectangle 1060"/>
          <p:cNvSpPr>
            <a:spLocks noChangeArrowheads="1"/>
          </p:cNvSpPr>
          <p:nvPr/>
        </p:nvSpPr>
        <p:spPr bwMode="auto">
          <a:xfrm>
            <a:off x="2882901" y="4452939"/>
            <a:ext cx="9890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Times New Roman" panose="02020603050405020304" pitchFamily="18" charset="0"/>
              </a:rPr>
              <a:t>Preprocessing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9" name="Rectangle 1063"/>
          <p:cNvSpPr>
            <a:spLocks noChangeArrowheads="1"/>
          </p:cNvSpPr>
          <p:nvPr/>
        </p:nvSpPr>
        <p:spPr bwMode="auto">
          <a:xfrm>
            <a:off x="2882901" y="4646614"/>
            <a:ext cx="1973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Characteristic running time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0" name="Rectangle 1064"/>
          <p:cNvSpPr>
            <a:spLocks noChangeArrowheads="1"/>
          </p:cNvSpPr>
          <p:nvPr/>
        </p:nvSpPr>
        <p:spPr bwMode="auto">
          <a:xfrm>
            <a:off x="5368926" y="4646613"/>
            <a:ext cx="77745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typically log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1" name="Rectangle 1065"/>
          <p:cNvSpPr>
            <a:spLocks noChangeArrowheads="1"/>
          </p:cNvSpPr>
          <p:nvPr/>
        </p:nvSpPr>
        <p:spPr bwMode="auto">
          <a:xfrm>
            <a:off x="5357814" y="4824413"/>
            <a:ext cx="7966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function of 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2" name="Rectangle 1066"/>
          <p:cNvSpPr>
            <a:spLocks noChangeArrowheads="1"/>
          </p:cNvSpPr>
          <p:nvPr/>
        </p:nvSpPr>
        <p:spPr bwMode="auto">
          <a:xfrm>
            <a:off x="6496050" y="4646613"/>
            <a:ext cx="12070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depends on number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3" name="Rectangle 1067"/>
          <p:cNvSpPr>
            <a:spLocks noChangeArrowheads="1"/>
          </p:cNvSpPr>
          <p:nvPr/>
        </p:nvSpPr>
        <p:spPr bwMode="auto">
          <a:xfrm>
            <a:off x="6496051" y="4824413"/>
            <a:ext cx="10007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and difficulty of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4" name="Rectangle 1068"/>
          <p:cNvSpPr>
            <a:spLocks noChangeArrowheads="1"/>
          </p:cNvSpPr>
          <p:nvPr/>
        </p:nvSpPr>
        <p:spPr bwMode="auto">
          <a:xfrm>
            <a:off x="6496051" y="5000625"/>
            <a:ext cx="7870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subproblems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8" name="Rectangle 1072"/>
          <p:cNvSpPr>
            <a:spLocks noChangeArrowheads="1"/>
          </p:cNvSpPr>
          <p:nvPr/>
        </p:nvSpPr>
        <p:spPr bwMode="auto">
          <a:xfrm>
            <a:off x="2882900" y="5178425"/>
            <a:ext cx="18748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Times New Roman" panose="02020603050405020304" pitchFamily="18" charset="0"/>
              </a:rPr>
              <a:t>Primarily for optimization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9" name="Rectangle 1073"/>
          <p:cNvSpPr>
            <a:spLocks noChangeArrowheads="1"/>
          </p:cNvSpPr>
          <p:nvPr/>
        </p:nvSpPr>
        <p:spPr bwMode="auto">
          <a:xfrm>
            <a:off x="2882900" y="5372100"/>
            <a:ext cx="660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Times New Roman" panose="02020603050405020304" pitchFamily="18" charset="0"/>
              </a:rPr>
              <a:t>problems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31" name="Rectangle 1075"/>
          <p:cNvSpPr>
            <a:spLocks noChangeArrowheads="1"/>
          </p:cNvSpPr>
          <p:nvPr/>
        </p:nvSpPr>
        <p:spPr bwMode="auto">
          <a:xfrm>
            <a:off x="2882901" y="5565775"/>
            <a:ext cx="15843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Times New Roman" panose="02020603050405020304" pitchFamily="18" charset="0"/>
              </a:rPr>
              <a:t>Optimal substructure: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32" name="Rectangle 1076"/>
          <p:cNvSpPr>
            <a:spLocks noChangeArrowheads="1"/>
          </p:cNvSpPr>
          <p:nvPr/>
        </p:nvSpPr>
        <p:spPr bwMode="auto">
          <a:xfrm>
            <a:off x="2882901" y="5762625"/>
            <a:ext cx="18764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i="1">
                <a:solidFill>
                  <a:srgbClr val="000000"/>
                </a:solidFill>
                <a:latin typeface="Times New Roman" panose="02020603050405020304" pitchFamily="18" charset="0"/>
              </a:rPr>
              <a:t>optimal solution to problem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33" name="Rectangle 1077"/>
          <p:cNvSpPr>
            <a:spLocks noChangeArrowheads="1"/>
          </p:cNvSpPr>
          <p:nvPr/>
        </p:nvSpPr>
        <p:spPr bwMode="auto">
          <a:xfrm>
            <a:off x="2882900" y="5956300"/>
            <a:ext cx="1739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i="1">
                <a:solidFill>
                  <a:srgbClr val="000000"/>
                </a:solidFill>
                <a:latin typeface="Times New Roman" panose="02020603050405020304" pitchFamily="18" charset="0"/>
              </a:rPr>
              <a:t>contains within it optimal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34" name="Rectangle 1078"/>
          <p:cNvSpPr>
            <a:spLocks noChangeArrowheads="1"/>
          </p:cNvSpPr>
          <p:nvPr/>
        </p:nvSpPr>
        <p:spPr bwMode="auto">
          <a:xfrm>
            <a:off x="2882901" y="6149975"/>
            <a:ext cx="16859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i="1">
                <a:solidFill>
                  <a:srgbClr val="000000"/>
                </a:solidFill>
                <a:latin typeface="Times New Roman" panose="02020603050405020304" pitchFamily="18" charset="0"/>
              </a:rPr>
              <a:t>solutions to subproblems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99782" name="Group 1126"/>
          <p:cNvGrpSpPr>
            <a:grpSpLocks/>
          </p:cNvGrpSpPr>
          <p:nvPr/>
        </p:nvGrpSpPr>
        <p:grpSpPr bwMode="auto">
          <a:xfrm>
            <a:off x="5084764" y="3260726"/>
            <a:ext cx="20637" cy="3001963"/>
            <a:chOff x="2243" y="2468"/>
            <a:chExt cx="13" cy="1891"/>
          </a:xfrm>
        </p:grpSpPr>
        <p:sp>
          <p:nvSpPr>
            <p:cNvPr id="199715" name="Rectangle 1059"/>
            <p:cNvSpPr>
              <a:spLocks noChangeArrowheads="1"/>
            </p:cNvSpPr>
            <p:nvPr/>
          </p:nvSpPr>
          <p:spPr bwMode="auto">
            <a:xfrm>
              <a:off x="2243" y="2468"/>
              <a:ext cx="13" cy="3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18" name="Rectangle 1062"/>
            <p:cNvSpPr>
              <a:spLocks noChangeArrowheads="1"/>
            </p:cNvSpPr>
            <p:nvPr/>
          </p:nvSpPr>
          <p:spPr bwMode="auto">
            <a:xfrm>
              <a:off x="2243" y="2803"/>
              <a:ext cx="13" cy="1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27" name="Rectangle 1071"/>
            <p:cNvSpPr>
              <a:spLocks noChangeArrowheads="1"/>
            </p:cNvSpPr>
            <p:nvPr/>
          </p:nvSpPr>
          <p:spPr bwMode="auto">
            <a:xfrm>
              <a:off x="2243" y="2925"/>
              <a:ext cx="13" cy="3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30" name="Rectangle 1074"/>
            <p:cNvSpPr>
              <a:spLocks noChangeArrowheads="1"/>
            </p:cNvSpPr>
            <p:nvPr/>
          </p:nvSpPr>
          <p:spPr bwMode="auto">
            <a:xfrm>
              <a:off x="2243" y="3261"/>
              <a:ext cx="13" cy="2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35" name="Rectangle 1079"/>
            <p:cNvSpPr>
              <a:spLocks noChangeArrowheads="1"/>
            </p:cNvSpPr>
            <p:nvPr/>
          </p:nvSpPr>
          <p:spPr bwMode="auto">
            <a:xfrm>
              <a:off x="2243" y="3505"/>
              <a:ext cx="13" cy="4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39" name="Rectangle 1083"/>
            <p:cNvSpPr>
              <a:spLocks noChangeArrowheads="1"/>
            </p:cNvSpPr>
            <p:nvPr/>
          </p:nvSpPr>
          <p:spPr bwMode="auto">
            <a:xfrm>
              <a:off x="2243" y="3993"/>
              <a:ext cx="13" cy="3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9759" name="Freeform 1103"/>
          <p:cNvSpPr>
            <a:spLocks/>
          </p:cNvSpPr>
          <p:nvPr/>
        </p:nvSpPr>
        <p:spPr bwMode="auto">
          <a:xfrm>
            <a:off x="6913564" y="5360989"/>
            <a:ext cx="71437" cy="98425"/>
          </a:xfrm>
          <a:custGeom>
            <a:avLst/>
            <a:gdLst>
              <a:gd name="T0" fmla="*/ 18 w 45"/>
              <a:gd name="T1" fmla="*/ 0 h 62"/>
              <a:gd name="T2" fmla="*/ 0 w 45"/>
              <a:gd name="T3" fmla="*/ 10 h 62"/>
              <a:gd name="T4" fmla="*/ 27 w 45"/>
              <a:gd name="T5" fmla="*/ 62 h 62"/>
              <a:gd name="T6" fmla="*/ 45 w 45"/>
              <a:gd name="T7" fmla="*/ 52 h 62"/>
              <a:gd name="T8" fmla="*/ 18 w 45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2">
                <a:moveTo>
                  <a:pt x="18" y="0"/>
                </a:moveTo>
                <a:lnTo>
                  <a:pt x="0" y="10"/>
                </a:lnTo>
                <a:lnTo>
                  <a:pt x="27" y="62"/>
                </a:lnTo>
                <a:lnTo>
                  <a:pt x="45" y="52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60" name="Freeform 1104"/>
          <p:cNvSpPr>
            <a:spLocks/>
          </p:cNvSpPr>
          <p:nvPr/>
        </p:nvSpPr>
        <p:spPr bwMode="auto">
          <a:xfrm>
            <a:off x="6956425" y="5268913"/>
            <a:ext cx="120650" cy="184150"/>
          </a:xfrm>
          <a:custGeom>
            <a:avLst/>
            <a:gdLst>
              <a:gd name="T0" fmla="*/ 0 w 76"/>
              <a:gd name="T1" fmla="*/ 106 h 116"/>
              <a:gd name="T2" fmla="*/ 17 w 76"/>
              <a:gd name="T3" fmla="*/ 116 h 116"/>
              <a:gd name="T4" fmla="*/ 76 w 76"/>
              <a:gd name="T5" fmla="*/ 10 h 116"/>
              <a:gd name="T6" fmla="*/ 59 w 76"/>
              <a:gd name="T7" fmla="*/ 0 h 116"/>
              <a:gd name="T8" fmla="*/ 0 w 76"/>
              <a:gd name="T9" fmla="*/ 10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116">
                <a:moveTo>
                  <a:pt x="0" y="106"/>
                </a:moveTo>
                <a:lnTo>
                  <a:pt x="17" y="116"/>
                </a:lnTo>
                <a:lnTo>
                  <a:pt x="76" y="10"/>
                </a:lnTo>
                <a:lnTo>
                  <a:pt x="59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63" name="Freeform 1107"/>
          <p:cNvSpPr>
            <a:spLocks/>
          </p:cNvSpPr>
          <p:nvPr/>
        </p:nvSpPr>
        <p:spPr bwMode="auto">
          <a:xfrm>
            <a:off x="6913564" y="5926138"/>
            <a:ext cx="71437" cy="100012"/>
          </a:xfrm>
          <a:custGeom>
            <a:avLst/>
            <a:gdLst>
              <a:gd name="T0" fmla="*/ 18 w 45"/>
              <a:gd name="T1" fmla="*/ 0 h 63"/>
              <a:gd name="T2" fmla="*/ 0 w 45"/>
              <a:gd name="T3" fmla="*/ 9 h 63"/>
              <a:gd name="T4" fmla="*/ 27 w 45"/>
              <a:gd name="T5" fmla="*/ 63 h 63"/>
              <a:gd name="T6" fmla="*/ 45 w 45"/>
              <a:gd name="T7" fmla="*/ 53 h 63"/>
              <a:gd name="T8" fmla="*/ 18 w 45"/>
              <a:gd name="T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3">
                <a:moveTo>
                  <a:pt x="18" y="0"/>
                </a:moveTo>
                <a:lnTo>
                  <a:pt x="0" y="9"/>
                </a:lnTo>
                <a:lnTo>
                  <a:pt x="27" y="63"/>
                </a:lnTo>
                <a:lnTo>
                  <a:pt x="45" y="53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64" name="Freeform 1108"/>
          <p:cNvSpPr>
            <a:spLocks/>
          </p:cNvSpPr>
          <p:nvPr/>
        </p:nvSpPr>
        <p:spPr bwMode="auto">
          <a:xfrm>
            <a:off x="6956425" y="5835651"/>
            <a:ext cx="120650" cy="182563"/>
          </a:xfrm>
          <a:custGeom>
            <a:avLst/>
            <a:gdLst>
              <a:gd name="T0" fmla="*/ 0 w 76"/>
              <a:gd name="T1" fmla="*/ 106 h 115"/>
              <a:gd name="T2" fmla="*/ 17 w 76"/>
              <a:gd name="T3" fmla="*/ 115 h 115"/>
              <a:gd name="T4" fmla="*/ 76 w 76"/>
              <a:gd name="T5" fmla="*/ 9 h 115"/>
              <a:gd name="T6" fmla="*/ 59 w 76"/>
              <a:gd name="T7" fmla="*/ 0 h 115"/>
              <a:gd name="T8" fmla="*/ 0 w 76"/>
              <a:gd name="T9" fmla="*/ 10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115">
                <a:moveTo>
                  <a:pt x="0" y="106"/>
                </a:moveTo>
                <a:lnTo>
                  <a:pt x="17" y="115"/>
                </a:lnTo>
                <a:lnTo>
                  <a:pt x="76" y="9"/>
                </a:lnTo>
                <a:lnTo>
                  <a:pt x="59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77" name="Rectangle 1121"/>
          <p:cNvSpPr>
            <a:spLocks noChangeArrowheads="1"/>
          </p:cNvSpPr>
          <p:nvPr/>
        </p:nvSpPr>
        <p:spPr bwMode="auto">
          <a:xfrm>
            <a:off x="2863851" y="3395664"/>
            <a:ext cx="18399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Overlapping </a:t>
            </a:r>
            <a:r>
              <a:rPr lang="en-US" altLang="en-US" sz="13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subproblems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99779" name="Group 1123"/>
          <p:cNvGrpSpPr>
            <a:grpSpLocks/>
          </p:cNvGrpSpPr>
          <p:nvPr/>
        </p:nvGrpSpPr>
        <p:grpSpPr bwMode="auto">
          <a:xfrm>
            <a:off x="6896101" y="3319463"/>
            <a:ext cx="163513" cy="188912"/>
            <a:chOff x="3387" y="1590"/>
            <a:chExt cx="103" cy="119"/>
          </a:xfrm>
        </p:grpSpPr>
        <p:sp>
          <p:nvSpPr>
            <p:cNvPr id="199780" name="Freeform 1124"/>
            <p:cNvSpPr>
              <a:spLocks/>
            </p:cNvSpPr>
            <p:nvPr/>
          </p:nvSpPr>
          <p:spPr bwMode="auto">
            <a:xfrm>
              <a:off x="3387" y="1647"/>
              <a:ext cx="44" cy="62"/>
            </a:xfrm>
            <a:custGeom>
              <a:avLst/>
              <a:gdLst>
                <a:gd name="T0" fmla="*/ 17 w 44"/>
                <a:gd name="T1" fmla="*/ 0 h 62"/>
                <a:gd name="T2" fmla="*/ 0 w 44"/>
                <a:gd name="T3" fmla="*/ 10 h 62"/>
                <a:gd name="T4" fmla="*/ 27 w 44"/>
                <a:gd name="T5" fmla="*/ 62 h 62"/>
                <a:gd name="T6" fmla="*/ 44 w 44"/>
                <a:gd name="T7" fmla="*/ 52 h 62"/>
                <a:gd name="T8" fmla="*/ 17 w 44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2">
                  <a:moveTo>
                    <a:pt x="17" y="0"/>
                  </a:moveTo>
                  <a:lnTo>
                    <a:pt x="0" y="10"/>
                  </a:lnTo>
                  <a:lnTo>
                    <a:pt x="27" y="62"/>
                  </a:lnTo>
                  <a:lnTo>
                    <a:pt x="44" y="5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81" name="Freeform 1125"/>
            <p:cNvSpPr>
              <a:spLocks/>
            </p:cNvSpPr>
            <p:nvPr/>
          </p:nvSpPr>
          <p:spPr bwMode="auto">
            <a:xfrm>
              <a:off x="3414" y="1590"/>
              <a:ext cx="76" cy="116"/>
            </a:xfrm>
            <a:custGeom>
              <a:avLst/>
              <a:gdLst>
                <a:gd name="T0" fmla="*/ 0 w 76"/>
                <a:gd name="T1" fmla="*/ 106 h 116"/>
                <a:gd name="T2" fmla="*/ 17 w 76"/>
                <a:gd name="T3" fmla="*/ 116 h 116"/>
                <a:gd name="T4" fmla="*/ 76 w 76"/>
                <a:gd name="T5" fmla="*/ 10 h 116"/>
                <a:gd name="T6" fmla="*/ 59 w 76"/>
                <a:gd name="T7" fmla="*/ 0 h 116"/>
                <a:gd name="T8" fmla="*/ 0 w 76"/>
                <a:gd name="T9" fmla="*/ 10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6">
                  <a:moveTo>
                    <a:pt x="0" y="106"/>
                  </a:moveTo>
                  <a:lnTo>
                    <a:pt x="17" y="116"/>
                  </a:lnTo>
                  <a:lnTo>
                    <a:pt x="76" y="10"/>
                  </a:lnTo>
                  <a:lnTo>
                    <a:pt x="59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8E15-6443-4487-A92A-2EE052C5A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Elements of Dynamic Programming</a:t>
            </a:r>
            <a:br>
              <a:rPr lang="en-US" altLang="en-US" dirty="0">
                <a:solidFill>
                  <a:srgbClr val="008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1422400"/>
            <a:ext cx="11500834" cy="5299075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D8177"/>
              </a:buCl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For dynamic programming to be applicable, an optimization problem must have:</a:t>
            </a:r>
          </a:p>
          <a:p>
            <a:pPr>
              <a:buClr>
                <a:srgbClr val="FD8177"/>
              </a:buClr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rgbClr val="C00000"/>
                </a:solidFill>
                <a:latin typeface="Californian FB" panose="0207040306080B030204" pitchFamily="18" charset="0"/>
                <a:sym typeface="Symbol" panose="05050102010706020507" pitchFamily="18" charset="2"/>
              </a:rPr>
              <a:t>Optimal substructure</a:t>
            </a:r>
          </a:p>
          <a:p>
            <a:pPr marL="685800" lvl="2">
              <a:spcBef>
                <a:spcPts val="1000"/>
              </a:spcBef>
              <a:buClr>
                <a:srgbClr val="FD8177"/>
              </a:buClr>
              <a:buFont typeface="Wingdings" panose="05000000000000000000" pitchFamily="2" charset="2"/>
              <a:buChar char="v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 optimal solution to the problem contains within it optimal solution to sub problems (but this may also mean a greedy strategy applies)</a:t>
            </a:r>
          </a:p>
          <a:p>
            <a:pPr marL="685800" lvl="2">
              <a:spcBef>
                <a:spcPts val="1000"/>
              </a:spcBef>
              <a:buClr>
                <a:srgbClr val="FD8177"/>
              </a:buClr>
              <a:buFont typeface="Wingdings" panose="05000000000000000000" pitchFamily="2" charset="2"/>
              <a:buChar char="v"/>
            </a:pPr>
            <a:r>
              <a:rPr lang="tr-TR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problem exhibits os if an optimal solution to the problem contains within it optimal solutions to subproblems.</a:t>
            </a: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Clr>
                <a:srgbClr val="FD8177"/>
              </a:buClr>
              <a:buFont typeface="Wingdings" panose="05000000000000000000" pitchFamily="2" charset="2"/>
              <a:buChar char="v"/>
            </a:pPr>
            <a:r>
              <a:rPr lang="tr-TR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a  problem exhibits os, it is a good clue that dynamic programming might apply.In dynamic programming, we build an optimal solution to the problem from optimal solutions to subproblems.Dynamic programming uses optimal substructure in a bottom-up fashion.</a:t>
            </a: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rgbClr val="FD8177"/>
              </a:buClr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Overlapping </a:t>
            </a:r>
            <a:r>
              <a:rPr lang="en-US" alt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sub problems</a:t>
            </a:r>
            <a:endParaRPr lang="en-US" altLang="en-US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marL="685800" lvl="2">
              <a:spcBef>
                <a:spcPts val="1000"/>
              </a:spcBef>
              <a:buClr>
                <a:srgbClr val="FD8177"/>
              </a:buClr>
              <a:buFont typeface="Wingdings" panose="05000000000000000000" pitchFamily="2" charset="2"/>
              <a:buChar char="v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space of </a:t>
            </a:r>
            <a:r>
              <a:rPr lang="en-US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sub problems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must be small; i.e., the same </a:t>
            </a:r>
            <a:r>
              <a:rPr lang="en-US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sub problems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are encountered over and </a:t>
            </a:r>
            <a:r>
              <a:rPr lang="en-US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over.</a:t>
            </a:r>
          </a:p>
          <a:p>
            <a:pPr marL="685800" lvl="2">
              <a:spcBef>
                <a:spcPts val="1000"/>
              </a:spcBef>
              <a:buClr>
                <a:srgbClr val="FD8177"/>
              </a:buClr>
              <a:buFont typeface="Wingdings" panose="05000000000000000000" pitchFamily="2" charset="2"/>
              <a:buChar char="v"/>
            </a:pPr>
            <a:r>
              <a:rPr lang="tr-TR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tr-TR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recursive algorithm revisits the same problem over and over again, we say that the optimization problem has </a:t>
            </a:r>
            <a:r>
              <a:rPr lang="tr-TR" alt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 subproblems</a:t>
            </a:r>
            <a:r>
              <a:rPr lang="tr-TR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Clr>
                <a:srgbClr val="FD8177"/>
              </a:buClr>
              <a:buFont typeface="Wingdings" panose="05000000000000000000" pitchFamily="2" charset="2"/>
              <a:buChar char="v"/>
            </a:pPr>
            <a:r>
              <a:rPr lang="tr-TR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tr-TR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, a </a:t>
            </a:r>
            <a:r>
              <a:rPr lang="tr-TR" alt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divide-and-conquer</a:t>
            </a:r>
            <a:r>
              <a:rPr lang="tr-TR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 is suitable usually generates brand new problems at each step of </a:t>
            </a:r>
            <a:r>
              <a:rPr lang="tr-TR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recursion.</a:t>
            </a:r>
            <a:endParaRPr lang="en-US" alt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Clr>
                <a:srgbClr val="FD8177"/>
              </a:buClr>
              <a:buFont typeface="Wingdings" panose="05000000000000000000" pitchFamily="2" charset="2"/>
              <a:buChar char="v"/>
            </a:pPr>
            <a:r>
              <a:rPr lang="tr-TR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tr-TR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algorithms take advantage of overlapping subproblems by solving each subproblem once and then storing the solution in a table where it can be looked up when needed</a:t>
            </a:r>
            <a:r>
              <a:rPr lang="tr-TR" altLang="en-US" sz="2400" dirty="0"/>
              <a:t>.</a:t>
            </a:r>
            <a:endParaRPr lang="tr-TR" altLang="en-US" sz="2400" b="1" i="1" dirty="0"/>
          </a:p>
          <a:p>
            <a:pPr marL="685800" lvl="2">
              <a:spcBef>
                <a:spcPts val="1000"/>
              </a:spcBef>
              <a:buClr>
                <a:srgbClr val="FD8177"/>
              </a:buClr>
              <a:buFont typeface="Wingdings" panose="05000000000000000000" pitchFamily="2" charset="2"/>
              <a:buChar char="v"/>
            </a:pPr>
            <a:endParaRPr lang="en-US" altLang="en-US" dirty="0" smtClean="0">
              <a:sym typeface="Symbol" panose="05050102010706020507" pitchFamily="18" charset="2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8E15-6443-4487-A92A-2EE052C5A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5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Multiplication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Common Subsequence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0-1 Knapsack problem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8E15-6443-4487-A92A-2EE052C5AD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Dynamic Programming Approach   to Optimization Problems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dirty="0"/>
              <a:t>Characterize structure of an optimal solution.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dirty="0"/>
              <a:t>Recursively define value of an optimal solution.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dirty="0"/>
              <a:t>Compute value of an optimal solution in bottom-up fashion.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dirty="0"/>
              <a:t>Construct an optimal solution from computed information</a:t>
            </a:r>
            <a:r>
              <a:rPr lang="en-US" altLang="en-US" dirty="0" smtClean="0"/>
              <a:t>.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problems by combining the solution to sub-problems.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the sub problems just once and then saves its answer in a table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remembers past result and used them to find new result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exist need to find the best 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”optimal substructure” and “overlapping sub-problems” 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  <a:latin typeface="Californian FB" panose="0207040306080B030204" pitchFamily="18" charset="0"/>
                <a:cs typeface="Times New Roman" panose="02020603050405020304" pitchFamily="18" charset="0"/>
              </a:rPr>
              <a:t>Optimal substructure: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 contains optimal solutions to sub-problems 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  <a:latin typeface="Californian FB" panose="0207040306080B030204" pitchFamily="18" charset="0"/>
                <a:cs typeface="Times New Roman" panose="02020603050405020304" pitchFamily="18" charset="0"/>
              </a:rPr>
              <a:t>Overlapping sub-problems: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to sub-problems can be stored and reused in a bottom-up fashion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      DAA       GS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8E15-6443-4487-A92A-2EE052C5AD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Matrix-Chain multiplication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7786688" cy="4525963"/>
          </a:xfrm>
        </p:spPr>
        <p:txBody>
          <a:bodyPr/>
          <a:lstStyle/>
          <a:p>
            <a:pPr eaLnBrk="1" hangingPunct="1"/>
            <a:r>
              <a:rPr lang="tr-TR" altLang="en-US" sz="2400"/>
              <a:t>We are given a sequence</a:t>
            </a:r>
          </a:p>
          <a:p>
            <a:pPr eaLnBrk="1" hangingPunct="1"/>
            <a:endParaRPr lang="tr-TR" altLang="en-US" sz="2400"/>
          </a:p>
          <a:p>
            <a:pPr eaLnBrk="1" hangingPunct="1"/>
            <a:endParaRPr lang="tr-TR" altLang="en-US" sz="2400"/>
          </a:p>
          <a:p>
            <a:pPr eaLnBrk="1" hangingPunct="1"/>
            <a:endParaRPr lang="tr-TR" altLang="en-US" sz="2400"/>
          </a:p>
          <a:p>
            <a:pPr eaLnBrk="1" hangingPunct="1"/>
            <a:r>
              <a:rPr lang="tr-TR" altLang="en-US" sz="2400"/>
              <a:t>And we wish to compute  </a:t>
            </a:r>
          </a:p>
          <a:p>
            <a:pPr eaLnBrk="1" hangingPunct="1"/>
            <a:endParaRPr lang="tr-TR" altLang="en-US" sz="2400"/>
          </a:p>
          <a:p>
            <a:pPr eaLnBrk="1" hangingPunct="1"/>
            <a:endParaRPr lang="tr-TR" altLang="en-US" sz="2400"/>
          </a:p>
          <a:p>
            <a:pPr eaLnBrk="1" hangingPunct="1"/>
            <a:endParaRPr lang="tr-TR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95551" y="2276475"/>
          <a:ext cx="26638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4" imgW="1435100" imgH="469900" progId="Equation.3">
                  <p:embed/>
                </p:oleObj>
              </mc:Choice>
              <mc:Fallback>
                <p:oleObj name="Equation" r:id="rId4" imgW="1435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2276475"/>
                        <a:ext cx="266382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66988" y="4240214"/>
          <a:ext cx="19431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6" imgW="914003" imgH="317362" progId="Equation.3">
                  <p:embed/>
                </p:oleObj>
              </mc:Choice>
              <mc:Fallback>
                <p:oleObj name="Equation" r:id="rId6" imgW="914003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240214"/>
                        <a:ext cx="194310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521D2E-0DE2-45C4-9432-443DFD1CF79C}" type="slidenum">
              <a:rPr lang="en-US" altLang="en-US" b="0"/>
              <a:pPr eaLnBrk="1" hangingPunct="1"/>
              <a:t>9</a:t>
            </a:fld>
            <a:endParaRPr lang="en-US" altLang="en-US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      DAA       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2190</Words>
  <Application>Microsoft Office PowerPoint</Application>
  <PresentationFormat>Widescreen</PresentationFormat>
  <Paragraphs>375</Paragraphs>
  <Slides>30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Arial Unicode MS</vt:lpstr>
      <vt:lpstr>Calibri</vt:lpstr>
      <vt:lpstr>Calibri Light</vt:lpstr>
      <vt:lpstr>Californian FB</vt:lpstr>
      <vt:lpstr>Monotype Sorts</vt:lpstr>
      <vt:lpstr>新細明體</vt:lpstr>
      <vt:lpstr>Symbol</vt:lpstr>
      <vt:lpstr>Times New Roman</vt:lpstr>
      <vt:lpstr>Wingdings</vt:lpstr>
      <vt:lpstr>Office Theme</vt:lpstr>
      <vt:lpstr>Equation</vt:lpstr>
      <vt:lpstr>   chapter Four Dynamic Programming </vt:lpstr>
      <vt:lpstr>Introduction</vt:lpstr>
      <vt:lpstr>Introduction (cont.)</vt:lpstr>
      <vt:lpstr>Essence of DP</vt:lpstr>
      <vt:lpstr>Algorithmic Paradigm Context</vt:lpstr>
      <vt:lpstr>Elements of Dynamic Programming </vt:lpstr>
      <vt:lpstr>Application of DP</vt:lpstr>
      <vt:lpstr>Dynamic Programming Approach   to Optimization Problems</vt:lpstr>
      <vt:lpstr>Matrix-Chain multiplication</vt:lpstr>
      <vt:lpstr>Matrix-Chain multiplication (cont.)</vt:lpstr>
      <vt:lpstr>Example:</vt:lpstr>
      <vt:lpstr>Matrix-Chain multiplication</vt:lpstr>
      <vt:lpstr>Matrix-Chain multiplication (cont.)</vt:lpstr>
      <vt:lpstr>Matrix-Chain multiplication (cont.)</vt:lpstr>
      <vt:lpstr>Matrix-Chain multiplication (cont.)</vt:lpstr>
      <vt:lpstr>Matrix-Chain multiplication (cont.)</vt:lpstr>
      <vt:lpstr>Matrix-Chain multiplication (cont.)</vt:lpstr>
      <vt:lpstr>Matrix-Chain multiplication (cont.)</vt:lpstr>
      <vt:lpstr>Matrix-Chain multiplication (cont.)</vt:lpstr>
      <vt:lpstr>Matrix-Chain multiplication (cont.)</vt:lpstr>
      <vt:lpstr>Matrix-Chain multiplication (cont.)</vt:lpstr>
      <vt:lpstr>Matrix-Chain multiplication (cont.)</vt:lpstr>
      <vt:lpstr>Matrix-Chain multiplication (cont.)</vt:lpstr>
      <vt:lpstr>Matrix-Chain multiplication (Contd.)</vt:lpstr>
      <vt:lpstr>Matrix-Chain multiplication (cont.)</vt:lpstr>
      <vt:lpstr>Matrix-Chain multiplication (cont.)</vt:lpstr>
      <vt:lpstr>Matrix-Chain multiplication (cont.)</vt:lpstr>
      <vt:lpstr>Matrix-Chain multiplication (Contd.)</vt:lpstr>
      <vt:lpstr>Matrix-Chain multiplication (Contd.)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Dynamic Programming</dc:title>
  <dc:creator>Windows User</dc:creator>
  <cp:lastModifiedBy>Admin</cp:lastModifiedBy>
  <cp:revision>86</cp:revision>
  <dcterms:created xsi:type="dcterms:W3CDTF">2018-05-23T01:50:58Z</dcterms:created>
  <dcterms:modified xsi:type="dcterms:W3CDTF">2022-07-22T06:34:43Z</dcterms:modified>
</cp:coreProperties>
</file>