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4" r:id="rId2"/>
    <p:sldId id="285" r:id="rId3"/>
    <p:sldId id="275" r:id="rId4"/>
    <p:sldId id="277" r:id="rId5"/>
    <p:sldId id="279" r:id="rId6"/>
    <p:sldId id="28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63C52-89E9-4671-99DA-A0CC312BB200}" type="datetimeFigureOut">
              <a:rPr lang="en-US" smtClean="0"/>
              <a:t>3/24/2020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DB2F2-FA56-48FD-B4BC-DB0042B61EAA}" type="slidenum">
              <a:rPr lang="en-US" smtClean="0"/>
              <a:t>‹#›</a:t>
            </a:fld>
            <a:endParaRPr lang="en-US"/>
          </a:p>
        </p:txBody>
      </p:sp>
    </p:spTree>
    <p:extLst>
      <p:ext uri="{BB962C8B-B14F-4D97-AF65-F5344CB8AC3E}">
        <p14:creationId xmlns:p14="http://schemas.microsoft.com/office/powerpoint/2010/main" val="392288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F036A-5FF7-4722-BEF3-D79BE6C93493}" type="slidenum">
              <a:rPr lang="en-US" altLang="zh-TW"/>
              <a:pPr/>
              <a:t>1</a:t>
            </a:fld>
            <a:endParaRPr lang="en-US" altLang="zh-TW"/>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483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CA1CC0-1A2D-4F03-80C2-42E6E44DA7C4}" type="slidenum">
              <a:rPr lang="en-US" altLang="zh-TW"/>
              <a:pPr/>
              <a:t>2</a:t>
            </a:fld>
            <a:endParaRPr lang="en-US" altLang="zh-TW"/>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344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4AAEC2-6D0F-42AA-808F-913C012A70FE}" type="slidenum">
              <a:rPr lang="en-US" altLang="zh-TW"/>
              <a:pPr/>
              <a:t>3</a:t>
            </a:fld>
            <a:endParaRPr lang="en-US" altLang="zh-TW"/>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2361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2E7D8-6E4F-4782-9040-50CA8A39D968}" type="slidenum">
              <a:rPr lang="en-US" altLang="zh-TW"/>
              <a:pPr/>
              <a:t>4</a:t>
            </a:fld>
            <a:endParaRPr lang="en-US" altLang="zh-TW"/>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955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081E7-052B-4397-A124-08171251C9AE}" type="slidenum">
              <a:rPr lang="en-US" altLang="zh-TW"/>
              <a:pPr/>
              <a:t>5</a:t>
            </a:fld>
            <a:endParaRPr lang="en-US" altLang="zh-TW"/>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04181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bwMode="auto">
          <a:xfrm>
            <a:off x="554038" y="674688"/>
            <a:ext cx="5994400" cy="337185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9075" name="Rectangle 3"/>
          <p:cNvSpPr>
            <a:spLocks noGrp="1" noChangeArrowheads="1"/>
          </p:cNvSpPr>
          <p:nvPr>
            <p:ph type="body" idx="1"/>
          </p:nvPr>
        </p:nvSpPr>
        <p:spPr bwMode="auto">
          <a:xfrm>
            <a:off x="709613" y="4270375"/>
            <a:ext cx="5683250" cy="404653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83920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7DF6B-5096-4AC6-AF05-8ECA26141CD1}" type="datetime1">
              <a:rPr lang="en-US" smtClean="0"/>
              <a:t>3/24/2020</a:t>
            </a:fld>
            <a:endParaRPr lang="en-US"/>
          </a:p>
        </p:txBody>
      </p:sp>
      <p:sp>
        <p:nvSpPr>
          <p:cNvPr id="5" name="Footer Placeholder 4"/>
          <p:cNvSpPr>
            <a:spLocks noGrp="1"/>
          </p:cNvSpPr>
          <p:nvPr>
            <p:ph type="ftr" sz="quarter" idx="11"/>
          </p:nvPr>
        </p:nvSpPr>
        <p:spPr/>
        <p:txBody>
          <a:bodyPr/>
          <a:lstStyle/>
          <a:p>
            <a:r>
              <a:rPr lang="en-US" smtClean="0"/>
              <a:t>CS       DAA                                                     GS</a:t>
            </a:r>
            <a:endParaRPr lang="en-US"/>
          </a:p>
        </p:txBody>
      </p:sp>
      <p:sp>
        <p:nvSpPr>
          <p:cNvPr id="6" name="Slide Number Placeholder 5"/>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51519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C69AB-2247-48A4-BA3E-F530572F1622}" type="datetime1">
              <a:rPr lang="en-US" smtClean="0"/>
              <a:t>3/24/2020</a:t>
            </a:fld>
            <a:endParaRPr lang="en-US"/>
          </a:p>
        </p:txBody>
      </p:sp>
      <p:sp>
        <p:nvSpPr>
          <p:cNvPr id="5" name="Footer Placeholder 4"/>
          <p:cNvSpPr>
            <a:spLocks noGrp="1"/>
          </p:cNvSpPr>
          <p:nvPr>
            <p:ph type="ftr" sz="quarter" idx="11"/>
          </p:nvPr>
        </p:nvSpPr>
        <p:spPr/>
        <p:txBody>
          <a:bodyPr/>
          <a:lstStyle/>
          <a:p>
            <a:r>
              <a:rPr lang="en-US" smtClean="0"/>
              <a:t>CS       DAA                                                     GS</a:t>
            </a:r>
            <a:endParaRPr lang="en-US"/>
          </a:p>
        </p:txBody>
      </p:sp>
      <p:sp>
        <p:nvSpPr>
          <p:cNvPr id="6" name="Slide Number Placeholder 5"/>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23526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EA02D4-7491-44B2-854A-CD49D91ED3BD}" type="datetime1">
              <a:rPr lang="en-US" smtClean="0"/>
              <a:t>3/24/2020</a:t>
            </a:fld>
            <a:endParaRPr lang="en-US"/>
          </a:p>
        </p:txBody>
      </p:sp>
      <p:sp>
        <p:nvSpPr>
          <p:cNvPr id="5" name="Footer Placeholder 4"/>
          <p:cNvSpPr>
            <a:spLocks noGrp="1"/>
          </p:cNvSpPr>
          <p:nvPr>
            <p:ph type="ftr" sz="quarter" idx="11"/>
          </p:nvPr>
        </p:nvSpPr>
        <p:spPr/>
        <p:txBody>
          <a:bodyPr/>
          <a:lstStyle/>
          <a:p>
            <a:r>
              <a:rPr lang="en-US" smtClean="0"/>
              <a:t>CS       DAA                                                     GS</a:t>
            </a:r>
            <a:endParaRPr lang="en-US"/>
          </a:p>
        </p:txBody>
      </p:sp>
      <p:sp>
        <p:nvSpPr>
          <p:cNvPr id="6" name="Slide Number Placeholder 5"/>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20237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789E9-2C1F-4D1F-AB9E-16B2603999E2}" type="datetime1">
              <a:rPr lang="en-US" smtClean="0"/>
              <a:t>3/24/2020</a:t>
            </a:fld>
            <a:endParaRPr lang="en-US"/>
          </a:p>
        </p:txBody>
      </p:sp>
      <p:sp>
        <p:nvSpPr>
          <p:cNvPr id="5" name="Footer Placeholder 4"/>
          <p:cNvSpPr>
            <a:spLocks noGrp="1"/>
          </p:cNvSpPr>
          <p:nvPr>
            <p:ph type="ftr" sz="quarter" idx="11"/>
          </p:nvPr>
        </p:nvSpPr>
        <p:spPr/>
        <p:txBody>
          <a:bodyPr/>
          <a:lstStyle/>
          <a:p>
            <a:r>
              <a:rPr lang="en-US" smtClean="0"/>
              <a:t>CS       DAA                                                     GS</a:t>
            </a:r>
            <a:endParaRPr lang="en-US"/>
          </a:p>
        </p:txBody>
      </p:sp>
      <p:sp>
        <p:nvSpPr>
          <p:cNvPr id="6" name="Slide Number Placeholder 5"/>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30449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EB74C-3B30-4C6F-95F1-5230049D94D2}" type="datetime1">
              <a:rPr lang="en-US" smtClean="0"/>
              <a:t>3/24/2020</a:t>
            </a:fld>
            <a:endParaRPr lang="en-US"/>
          </a:p>
        </p:txBody>
      </p:sp>
      <p:sp>
        <p:nvSpPr>
          <p:cNvPr id="5" name="Footer Placeholder 4"/>
          <p:cNvSpPr>
            <a:spLocks noGrp="1"/>
          </p:cNvSpPr>
          <p:nvPr>
            <p:ph type="ftr" sz="quarter" idx="11"/>
          </p:nvPr>
        </p:nvSpPr>
        <p:spPr/>
        <p:txBody>
          <a:bodyPr/>
          <a:lstStyle/>
          <a:p>
            <a:r>
              <a:rPr lang="en-US" smtClean="0"/>
              <a:t>CS       DAA                                                     GS</a:t>
            </a:r>
            <a:endParaRPr lang="en-US"/>
          </a:p>
        </p:txBody>
      </p:sp>
      <p:sp>
        <p:nvSpPr>
          <p:cNvPr id="6" name="Slide Number Placeholder 5"/>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29404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C65BF-6EDE-4770-9BF9-0F1C4A39F36E}" type="datetime1">
              <a:rPr lang="en-US" smtClean="0"/>
              <a:t>3/24/2020</a:t>
            </a:fld>
            <a:endParaRPr lang="en-US"/>
          </a:p>
        </p:txBody>
      </p:sp>
      <p:sp>
        <p:nvSpPr>
          <p:cNvPr id="6" name="Footer Placeholder 5"/>
          <p:cNvSpPr>
            <a:spLocks noGrp="1"/>
          </p:cNvSpPr>
          <p:nvPr>
            <p:ph type="ftr" sz="quarter" idx="11"/>
          </p:nvPr>
        </p:nvSpPr>
        <p:spPr/>
        <p:txBody>
          <a:bodyPr/>
          <a:lstStyle/>
          <a:p>
            <a:r>
              <a:rPr lang="en-US" smtClean="0"/>
              <a:t>CS       DAA                                                     GS</a:t>
            </a:r>
            <a:endParaRPr lang="en-US"/>
          </a:p>
        </p:txBody>
      </p:sp>
      <p:sp>
        <p:nvSpPr>
          <p:cNvPr id="7" name="Slide Number Placeholder 6"/>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4426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780F9E-ACEF-45DC-A516-78E7B48EBC2F}" type="datetime1">
              <a:rPr lang="en-US" smtClean="0"/>
              <a:t>3/24/2020</a:t>
            </a:fld>
            <a:endParaRPr lang="en-US"/>
          </a:p>
        </p:txBody>
      </p:sp>
      <p:sp>
        <p:nvSpPr>
          <p:cNvPr id="8" name="Footer Placeholder 7"/>
          <p:cNvSpPr>
            <a:spLocks noGrp="1"/>
          </p:cNvSpPr>
          <p:nvPr>
            <p:ph type="ftr" sz="quarter" idx="11"/>
          </p:nvPr>
        </p:nvSpPr>
        <p:spPr/>
        <p:txBody>
          <a:bodyPr/>
          <a:lstStyle/>
          <a:p>
            <a:r>
              <a:rPr lang="en-US" smtClean="0"/>
              <a:t>CS       DAA                                                     GS</a:t>
            </a:r>
            <a:endParaRPr lang="en-US"/>
          </a:p>
        </p:txBody>
      </p:sp>
      <p:sp>
        <p:nvSpPr>
          <p:cNvPr id="9" name="Slide Number Placeholder 8"/>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3829414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FBA3DB-4AF7-4D32-9FEF-D5DF5C565E75}" type="datetime1">
              <a:rPr lang="en-US" smtClean="0"/>
              <a:t>3/24/2020</a:t>
            </a:fld>
            <a:endParaRPr lang="en-US"/>
          </a:p>
        </p:txBody>
      </p:sp>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415972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403C6-5D5A-4D90-A8C1-E0FBA2203344}" type="datetime1">
              <a:rPr lang="en-US" smtClean="0"/>
              <a:t>3/24/2020</a:t>
            </a:fld>
            <a:endParaRPr lang="en-US"/>
          </a:p>
        </p:txBody>
      </p:sp>
      <p:sp>
        <p:nvSpPr>
          <p:cNvPr id="3" name="Footer Placeholder 2"/>
          <p:cNvSpPr>
            <a:spLocks noGrp="1"/>
          </p:cNvSpPr>
          <p:nvPr>
            <p:ph type="ftr" sz="quarter" idx="11"/>
          </p:nvPr>
        </p:nvSpPr>
        <p:spPr/>
        <p:txBody>
          <a:bodyPr/>
          <a:lstStyle/>
          <a:p>
            <a:r>
              <a:rPr lang="en-US" smtClean="0"/>
              <a:t>CS       DAA                                                     GS</a:t>
            </a:r>
            <a:endParaRPr lang="en-US"/>
          </a:p>
        </p:txBody>
      </p:sp>
      <p:sp>
        <p:nvSpPr>
          <p:cNvPr id="4" name="Slide Number Placeholder 3"/>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43331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3C27A-AA41-48F8-B1FB-6C6CCDCEF6C9}" type="datetime1">
              <a:rPr lang="en-US" smtClean="0"/>
              <a:t>3/24/2020</a:t>
            </a:fld>
            <a:endParaRPr lang="en-US"/>
          </a:p>
        </p:txBody>
      </p:sp>
      <p:sp>
        <p:nvSpPr>
          <p:cNvPr id="6" name="Footer Placeholder 5"/>
          <p:cNvSpPr>
            <a:spLocks noGrp="1"/>
          </p:cNvSpPr>
          <p:nvPr>
            <p:ph type="ftr" sz="quarter" idx="11"/>
          </p:nvPr>
        </p:nvSpPr>
        <p:spPr/>
        <p:txBody>
          <a:bodyPr/>
          <a:lstStyle/>
          <a:p>
            <a:r>
              <a:rPr lang="en-US" smtClean="0"/>
              <a:t>CS       DAA                                                     GS</a:t>
            </a:r>
            <a:endParaRPr lang="en-US"/>
          </a:p>
        </p:txBody>
      </p:sp>
      <p:sp>
        <p:nvSpPr>
          <p:cNvPr id="7" name="Slide Number Placeholder 6"/>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284753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8C58A-8B9D-4C58-B43F-310BCE99060C}" type="datetime1">
              <a:rPr lang="en-US" smtClean="0"/>
              <a:t>3/24/2020</a:t>
            </a:fld>
            <a:endParaRPr lang="en-US"/>
          </a:p>
        </p:txBody>
      </p:sp>
      <p:sp>
        <p:nvSpPr>
          <p:cNvPr id="6" name="Footer Placeholder 5"/>
          <p:cNvSpPr>
            <a:spLocks noGrp="1"/>
          </p:cNvSpPr>
          <p:nvPr>
            <p:ph type="ftr" sz="quarter" idx="11"/>
          </p:nvPr>
        </p:nvSpPr>
        <p:spPr/>
        <p:txBody>
          <a:bodyPr/>
          <a:lstStyle/>
          <a:p>
            <a:r>
              <a:rPr lang="en-US" smtClean="0"/>
              <a:t>CS       DAA                                                     GS</a:t>
            </a:r>
            <a:endParaRPr lang="en-US"/>
          </a:p>
        </p:txBody>
      </p:sp>
      <p:sp>
        <p:nvSpPr>
          <p:cNvPr id="7" name="Slide Number Placeholder 6"/>
          <p:cNvSpPr>
            <a:spLocks noGrp="1"/>
          </p:cNvSpPr>
          <p:nvPr>
            <p:ph type="sldNum" sz="quarter" idx="12"/>
          </p:nvPr>
        </p:nvSpPr>
        <p:spPr/>
        <p:txBody>
          <a:bodyPr/>
          <a:lstStyle/>
          <a:p>
            <a:fld id="{6D11A29B-9316-4011-B8FC-FC27CB4C7B44}" type="slidenum">
              <a:rPr lang="en-US" smtClean="0"/>
              <a:t>‹#›</a:t>
            </a:fld>
            <a:endParaRPr lang="en-US"/>
          </a:p>
        </p:txBody>
      </p:sp>
    </p:spTree>
    <p:extLst>
      <p:ext uri="{BB962C8B-B14F-4D97-AF65-F5344CB8AC3E}">
        <p14:creationId xmlns:p14="http://schemas.microsoft.com/office/powerpoint/2010/main" val="263079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349E0-D23A-4314-BAC0-FB44C6E7A774}" type="datetime1">
              <a:rPr lang="en-US" smtClean="0"/>
              <a:t>3/24/2020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DAA                                                     GS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1A29B-9316-4011-B8FC-FC27CB4C7B44}" type="slidenum">
              <a:rPr lang="en-US" smtClean="0"/>
              <a:t>‹#›</a:t>
            </a:fld>
            <a:endParaRPr lang="en-US"/>
          </a:p>
        </p:txBody>
      </p:sp>
    </p:spTree>
    <p:extLst>
      <p:ext uri="{BB962C8B-B14F-4D97-AF65-F5344CB8AC3E}">
        <p14:creationId xmlns:p14="http://schemas.microsoft.com/office/powerpoint/2010/main" val="317599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7B59A71-F050-4957-BC03-E35AC6DF84A7}" type="slidenum">
              <a:rPr lang="en-US" altLang="zh-TW"/>
              <a:pPr/>
              <a:t>1</a:t>
            </a:fld>
            <a:endParaRPr lang="en-US" altLang="zh-TW"/>
          </a:p>
        </p:txBody>
      </p:sp>
      <p:sp>
        <p:nvSpPr>
          <p:cNvPr id="11266" name="Rectangle 2"/>
          <p:cNvSpPr>
            <a:spLocks noGrp="1" noChangeArrowheads="1"/>
          </p:cNvSpPr>
          <p:nvPr>
            <p:ph type="title"/>
          </p:nvPr>
        </p:nvSpPr>
        <p:spPr/>
        <p:txBody>
          <a:bodyPr/>
          <a:lstStyle/>
          <a:p>
            <a:r>
              <a:rPr lang="en-US" altLang="zh-TW" sz="3800"/>
              <a:t>The Longest Common Subsequence (LCS) Problem </a:t>
            </a:r>
          </a:p>
        </p:txBody>
      </p:sp>
      <p:sp>
        <p:nvSpPr>
          <p:cNvPr id="11267" name="Rectangle 3"/>
          <p:cNvSpPr>
            <a:spLocks noGrp="1" noChangeArrowheads="1"/>
          </p:cNvSpPr>
          <p:nvPr>
            <p:ph type="body" idx="1"/>
          </p:nvPr>
        </p:nvSpPr>
        <p:spPr>
          <a:xfrm>
            <a:off x="1981200" y="1600200"/>
            <a:ext cx="8229600" cy="4997450"/>
          </a:xfrm>
        </p:spPr>
        <p:txBody>
          <a:bodyPr/>
          <a:lstStyle/>
          <a:p>
            <a:pPr>
              <a:lnSpc>
                <a:spcPct val="95000"/>
              </a:lnSpc>
            </a:pPr>
            <a:r>
              <a:rPr lang="en-US" altLang="zh-TW" sz="2500">
                <a:latin typeface="Times New Roman" panose="02020603050405020304" pitchFamily="18" charset="0"/>
              </a:rPr>
              <a:t>A </a:t>
            </a:r>
            <a:r>
              <a:rPr lang="en-US" altLang="zh-TW" sz="2500" u="sng">
                <a:solidFill>
                  <a:schemeClr val="hlink"/>
                </a:solidFill>
                <a:latin typeface="Times New Roman" panose="02020603050405020304" pitchFamily="18" charset="0"/>
              </a:rPr>
              <a:t>string</a:t>
            </a:r>
            <a:r>
              <a:rPr lang="en-US" altLang="zh-TW" sz="2500">
                <a:latin typeface="Times New Roman" panose="02020603050405020304" pitchFamily="18" charset="0"/>
              </a:rPr>
              <a:t> : </a:t>
            </a:r>
            <a:r>
              <a:rPr lang="en-US" altLang="zh-TW" sz="2500" i="1">
                <a:latin typeface="Times New Roman" panose="02020603050405020304" pitchFamily="18" charset="0"/>
              </a:rPr>
              <a:t>S</a:t>
            </a:r>
            <a:r>
              <a:rPr lang="en-US" altLang="zh-TW" sz="2500" baseline="-25000">
                <a:latin typeface="Times New Roman" panose="02020603050405020304" pitchFamily="18" charset="0"/>
              </a:rPr>
              <a:t>1</a:t>
            </a:r>
            <a:r>
              <a:rPr lang="en-US" altLang="zh-TW" sz="2500">
                <a:latin typeface="Times New Roman" panose="02020603050405020304" pitchFamily="18" charset="0"/>
              </a:rPr>
              <a:t> = </a:t>
            </a:r>
            <a:r>
              <a:rPr lang="en-US" altLang="zh-TW" sz="2500"/>
              <a:t>“</a:t>
            </a:r>
            <a:r>
              <a:rPr lang="en-US" altLang="zh-TW" sz="2500">
                <a:latin typeface="Courier New" panose="02070309020205020404" pitchFamily="49" charset="0"/>
              </a:rPr>
              <a:t>TAGTCACG</a:t>
            </a:r>
            <a:r>
              <a:rPr lang="en-US" altLang="zh-TW" sz="2500"/>
              <a:t>”</a:t>
            </a:r>
            <a:endParaRPr lang="en-US" altLang="zh-TW" sz="2500">
              <a:latin typeface="Times New Roman" panose="02020603050405020304" pitchFamily="18" charset="0"/>
            </a:endParaRPr>
          </a:p>
          <a:p>
            <a:pPr>
              <a:lnSpc>
                <a:spcPct val="95000"/>
              </a:lnSpc>
            </a:pPr>
            <a:r>
              <a:rPr lang="en-US" altLang="zh-TW" sz="2500">
                <a:latin typeface="Times New Roman" panose="02020603050405020304" pitchFamily="18" charset="0"/>
              </a:rPr>
              <a:t>A </a:t>
            </a:r>
            <a:r>
              <a:rPr lang="en-US" altLang="zh-TW" sz="2500" u="sng">
                <a:solidFill>
                  <a:schemeClr val="hlink"/>
                </a:solidFill>
                <a:latin typeface="Times New Roman" panose="02020603050405020304" pitchFamily="18" charset="0"/>
              </a:rPr>
              <a:t>subsequence</a:t>
            </a:r>
            <a:r>
              <a:rPr lang="en-US" altLang="zh-TW" sz="2500">
                <a:latin typeface="Times New Roman" panose="02020603050405020304" pitchFamily="18" charset="0"/>
              </a:rPr>
              <a:t> of </a:t>
            </a:r>
            <a:r>
              <a:rPr lang="en-US" altLang="zh-TW" sz="2500" i="1">
                <a:latin typeface="Times New Roman" panose="02020603050405020304" pitchFamily="18" charset="0"/>
              </a:rPr>
              <a:t>S</a:t>
            </a:r>
            <a:r>
              <a:rPr lang="en-US" altLang="zh-TW" sz="2500" baseline="-25000">
                <a:latin typeface="Times New Roman" panose="02020603050405020304" pitchFamily="18" charset="0"/>
              </a:rPr>
              <a:t>1</a:t>
            </a:r>
            <a:r>
              <a:rPr lang="en-US" altLang="zh-TW" sz="2500">
                <a:latin typeface="Times New Roman" panose="02020603050405020304" pitchFamily="18" charset="0"/>
              </a:rPr>
              <a:t> : deleting 0 or more symbols from </a:t>
            </a:r>
            <a:r>
              <a:rPr lang="en-US" altLang="zh-TW" sz="2500" i="1">
                <a:latin typeface="Times New Roman" panose="02020603050405020304" pitchFamily="18" charset="0"/>
              </a:rPr>
              <a:t>S</a:t>
            </a:r>
            <a:r>
              <a:rPr lang="en-US" altLang="zh-TW" sz="2500" baseline="-25000">
                <a:latin typeface="Times New Roman" panose="02020603050405020304" pitchFamily="18" charset="0"/>
              </a:rPr>
              <a:t>1</a:t>
            </a:r>
            <a:r>
              <a:rPr lang="en-US" altLang="zh-TW" sz="2500">
                <a:latin typeface="Times New Roman" panose="02020603050405020304" pitchFamily="18" charset="0"/>
              </a:rPr>
              <a:t> (not necessarily consecutive).</a:t>
            </a:r>
          </a:p>
          <a:p>
            <a:pPr>
              <a:lnSpc>
                <a:spcPct val="95000"/>
              </a:lnSpc>
              <a:buFont typeface="Wingdings" panose="05000000000000000000" pitchFamily="2" charset="2"/>
              <a:buNone/>
            </a:pPr>
            <a:r>
              <a:rPr lang="en-US" altLang="zh-TW" sz="2500">
                <a:latin typeface="Times New Roman" panose="02020603050405020304" pitchFamily="18" charset="0"/>
              </a:rPr>
              <a:t>  e.g. </a:t>
            </a:r>
            <a:r>
              <a:rPr lang="en-US" altLang="zh-TW" sz="2500">
                <a:latin typeface="Courier New" panose="02070309020205020404" pitchFamily="49" charset="0"/>
              </a:rPr>
              <a:t>G</a:t>
            </a:r>
            <a:r>
              <a:rPr lang="en-US" altLang="zh-TW" sz="2500">
                <a:latin typeface="Times New Roman" panose="02020603050405020304" pitchFamily="18" charset="0"/>
              </a:rPr>
              <a:t>, </a:t>
            </a:r>
            <a:r>
              <a:rPr lang="en-US" altLang="zh-TW" sz="2500">
                <a:latin typeface="Courier New" panose="02070309020205020404" pitchFamily="49" charset="0"/>
              </a:rPr>
              <a:t>AGC</a:t>
            </a:r>
            <a:r>
              <a:rPr lang="en-US" altLang="zh-TW" sz="2500">
                <a:latin typeface="Times New Roman" panose="02020603050405020304" pitchFamily="18" charset="0"/>
              </a:rPr>
              <a:t>, </a:t>
            </a:r>
            <a:r>
              <a:rPr lang="en-US" altLang="zh-TW" sz="2500">
                <a:latin typeface="Courier New" panose="02070309020205020404" pitchFamily="49" charset="0"/>
              </a:rPr>
              <a:t>TATC</a:t>
            </a:r>
            <a:r>
              <a:rPr lang="en-US" altLang="zh-TW" sz="2500">
                <a:latin typeface="Times New Roman" panose="02020603050405020304" pitchFamily="18" charset="0"/>
              </a:rPr>
              <a:t>, </a:t>
            </a:r>
            <a:r>
              <a:rPr lang="en-US" altLang="zh-TW" sz="2500">
                <a:latin typeface="Courier New" panose="02070309020205020404" pitchFamily="49" charset="0"/>
              </a:rPr>
              <a:t>AGACG</a:t>
            </a:r>
          </a:p>
          <a:p>
            <a:pPr>
              <a:lnSpc>
                <a:spcPct val="95000"/>
              </a:lnSpc>
            </a:pPr>
            <a:r>
              <a:rPr lang="en-US" altLang="zh-TW" sz="2500" u="sng">
                <a:solidFill>
                  <a:schemeClr val="hlink"/>
                </a:solidFill>
                <a:latin typeface="Times New Roman" panose="02020603050405020304" pitchFamily="18" charset="0"/>
              </a:rPr>
              <a:t>Common subsequences</a:t>
            </a:r>
            <a:r>
              <a:rPr lang="en-US" altLang="zh-TW" sz="2500">
                <a:latin typeface="Times New Roman" panose="02020603050405020304" pitchFamily="18" charset="0"/>
              </a:rPr>
              <a:t> of </a:t>
            </a:r>
            <a:r>
              <a:rPr lang="en-US" altLang="zh-TW" sz="2500" i="1">
                <a:latin typeface="Times New Roman" panose="02020603050405020304" pitchFamily="18" charset="0"/>
              </a:rPr>
              <a:t>S</a:t>
            </a:r>
            <a:r>
              <a:rPr lang="en-US" altLang="zh-TW" sz="2500" baseline="-25000">
                <a:latin typeface="Times New Roman" panose="02020603050405020304" pitchFamily="18" charset="0"/>
              </a:rPr>
              <a:t>1</a:t>
            </a:r>
            <a:r>
              <a:rPr lang="en-US" altLang="zh-TW" sz="2500">
                <a:latin typeface="Times New Roman" panose="02020603050405020304" pitchFamily="18" charset="0"/>
              </a:rPr>
              <a:t> = </a:t>
            </a:r>
            <a:r>
              <a:rPr lang="en-US" altLang="zh-TW" sz="2500"/>
              <a:t>“</a:t>
            </a:r>
            <a:r>
              <a:rPr lang="en-US" altLang="zh-TW" sz="2500">
                <a:latin typeface="Courier New" panose="02070309020205020404" pitchFamily="49" charset="0"/>
              </a:rPr>
              <a:t>TAGTCACG</a:t>
            </a:r>
            <a:r>
              <a:rPr lang="en-US" altLang="zh-TW" sz="2500"/>
              <a:t>”</a:t>
            </a:r>
            <a:r>
              <a:rPr lang="en-US" altLang="zh-TW" sz="2500">
                <a:latin typeface="Times New Roman" panose="02020603050405020304" pitchFamily="18" charset="0"/>
              </a:rPr>
              <a:t>  and </a:t>
            </a:r>
            <a:r>
              <a:rPr lang="en-US" altLang="zh-TW" sz="2500" i="1">
                <a:latin typeface="Times New Roman" panose="02020603050405020304" pitchFamily="18" charset="0"/>
              </a:rPr>
              <a:t>S</a:t>
            </a:r>
            <a:r>
              <a:rPr lang="en-US" altLang="zh-TW" sz="2500" baseline="-25000">
                <a:latin typeface="Times New Roman" panose="02020603050405020304" pitchFamily="18" charset="0"/>
              </a:rPr>
              <a:t>2</a:t>
            </a:r>
            <a:r>
              <a:rPr lang="en-US" altLang="zh-TW" sz="2500">
                <a:latin typeface="Times New Roman" panose="02020603050405020304" pitchFamily="18" charset="0"/>
              </a:rPr>
              <a:t> = </a:t>
            </a:r>
            <a:r>
              <a:rPr lang="en-US" altLang="zh-TW" sz="2500"/>
              <a:t>“</a:t>
            </a:r>
            <a:r>
              <a:rPr lang="en-US" altLang="zh-TW" sz="2500">
                <a:latin typeface="Courier New" panose="02070309020205020404" pitchFamily="49" charset="0"/>
              </a:rPr>
              <a:t>AGACTGTC</a:t>
            </a:r>
            <a:r>
              <a:rPr lang="en-US" altLang="zh-TW" sz="2500"/>
              <a:t>”</a:t>
            </a:r>
            <a:r>
              <a:rPr lang="en-US" altLang="zh-TW" sz="2500">
                <a:latin typeface="Times New Roman" panose="02020603050405020304" pitchFamily="18" charset="0"/>
              </a:rPr>
              <a:t> :</a:t>
            </a:r>
          </a:p>
          <a:p>
            <a:pPr>
              <a:lnSpc>
                <a:spcPct val="95000"/>
              </a:lnSpc>
              <a:buFont typeface="Wingdings" panose="05000000000000000000" pitchFamily="2" charset="2"/>
              <a:buNone/>
            </a:pPr>
            <a:r>
              <a:rPr lang="en-US" altLang="zh-TW" sz="2500">
                <a:latin typeface="Times New Roman" panose="02020603050405020304" pitchFamily="18" charset="0"/>
              </a:rPr>
              <a:t>        </a:t>
            </a:r>
            <a:r>
              <a:rPr lang="en-US" altLang="zh-TW" sz="2500">
                <a:latin typeface="Courier New" panose="02070309020205020404" pitchFamily="49" charset="0"/>
              </a:rPr>
              <a:t>GG</a:t>
            </a:r>
            <a:r>
              <a:rPr lang="en-US" altLang="zh-TW" sz="2500">
                <a:latin typeface="Times New Roman" panose="02020603050405020304" pitchFamily="18" charset="0"/>
              </a:rPr>
              <a:t>, </a:t>
            </a:r>
            <a:r>
              <a:rPr lang="en-US" altLang="zh-TW" sz="2500">
                <a:latin typeface="Courier New" panose="02070309020205020404" pitchFamily="49" charset="0"/>
              </a:rPr>
              <a:t>AGC</a:t>
            </a:r>
            <a:r>
              <a:rPr lang="en-US" altLang="zh-TW" sz="2500">
                <a:latin typeface="Times New Roman" panose="02020603050405020304" pitchFamily="18" charset="0"/>
              </a:rPr>
              <a:t>, </a:t>
            </a:r>
            <a:r>
              <a:rPr lang="en-US" altLang="zh-TW" sz="2500">
                <a:latin typeface="Courier New" panose="02070309020205020404" pitchFamily="49" charset="0"/>
              </a:rPr>
              <a:t>AGACG</a:t>
            </a:r>
          </a:p>
          <a:p>
            <a:pPr>
              <a:lnSpc>
                <a:spcPct val="95000"/>
              </a:lnSpc>
            </a:pPr>
            <a:r>
              <a:rPr lang="en-US" altLang="zh-TW" sz="2500" u="sng">
                <a:solidFill>
                  <a:schemeClr val="hlink"/>
                </a:solidFill>
                <a:latin typeface="Times New Roman" panose="02020603050405020304" pitchFamily="18" charset="0"/>
              </a:rPr>
              <a:t>Longest common subsequence (LCS) </a:t>
            </a:r>
            <a:r>
              <a:rPr lang="en-US" altLang="zh-TW" sz="2500">
                <a:latin typeface="Times New Roman" panose="02020603050405020304" pitchFamily="18" charset="0"/>
              </a:rPr>
              <a:t>:</a:t>
            </a:r>
            <a:br>
              <a:rPr lang="en-US" altLang="zh-TW" sz="2500">
                <a:latin typeface="Times New Roman" panose="02020603050405020304" pitchFamily="18" charset="0"/>
              </a:rPr>
            </a:br>
            <a:r>
              <a:rPr lang="en-US" altLang="zh-TW" sz="2500">
                <a:latin typeface="Courier New" panose="02070309020205020404" pitchFamily="49" charset="0"/>
              </a:rPr>
              <a:t>	</a:t>
            </a:r>
            <a:r>
              <a:rPr lang="en-US" altLang="zh-TW" sz="2500" i="1">
                <a:latin typeface="Times New Roman" panose="02020603050405020304" pitchFamily="18" charset="0"/>
              </a:rPr>
              <a:t>S</a:t>
            </a:r>
            <a:r>
              <a:rPr lang="en-US" altLang="zh-TW" sz="2500" baseline="-25000">
                <a:latin typeface="Times New Roman" panose="02020603050405020304" pitchFamily="18" charset="0"/>
              </a:rPr>
              <a:t>1</a:t>
            </a:r>
            <a:r>
              <a:rPr lang="en-US" altLang="zh-TW" sz="2500">
                <a:latin typeface="Courier New" panose="02070309020205020404" pitchFamily="49" charset="0"/>
              </a:rPr>
              <a:t>:	T</a:t>
            </a:r>
            <a:r>
              <a:rPr lang="en-US" altLang="zh-TW" sz="2500" u="sng">
                <a:solidFill>
                  <a:srgbClr val="FF3300"/>
                </a:solidFill>
                <a:latin typeface="Courier New" panose="02070309020205020404" pitchFamily="49" charset="0"/>
              </a:rPr>
              <a:t>AG</a:t>
            </a:r>
            <a:r>
              <a:rPr lang="en-US" altLang="zh-TW" sz="2500">
                <a:latin typeface="Courier New" panose="02070309020205020404" pitchFamily="49" charset="0"/>
              </a:rPr>
              <a:t>TC</a:t>
            </a:r>
            <a:r>
              <a:rPr lang="en-US" altLang="zh-TW" sz="2500" u="sng">
                <a:solidFill>
                  <a:srgbClr val="3333FF"/>
                </a:solidFill>
                <a:latin typeface="Courier New" panose="02070309020205020404" pitchFamily="49" charset="0"/>
              </a:rPr>
              <a:t>ACG</a:t>
            </a:r>
          </a:p>
          <a:p>
            <a:pPr>
              <a:lnSpc>
                <a:spcPct val="95000"/>
              </a:lnSpc>
              <a:buFont typeface="Wingdings" panose="05000000000000000000" pitchFamily="2" charset="2"/>
              <a:buNone/>
            </a:pPr>
            <a:r>
              <a:rPr lang="en-US" altLang="zh-TW" sz="2500">
                <a:latin typeface="Courier New" panose="02070309020205020404" pitchFamily="49" charset="0"/>
              </a:rPr>
              <a:t>		</a:t>
            </a:r>
            <a:r>
              <a:rPr lang="en-US" altLang="zh-TW" sz="2500" i="1">
                <a:latin typeface="Times New Roman" panose="02020603050405020304" pitchFamily="18" charset="0"/>
              </a:rPr>
              <a:t>S</a:t>
            </a:r>
            <a:r>
              <a:rPr lang="en-US" altLang="zh-TW" sz="2500" baseline="-25000">
                <a:latin typeface="Times New Roman" panose="02020603050405020304" pitchFamily="18" charset="0"/>
              </a:rPr>
              <a:t>2</a:t>
            </a:r>
            <a:r>
              <a:rPr lang="en-US" altLang="zh-TW" sz="2500">
                <a:latin typeface="Courier New" panose="02070309020205020404" pitchFamily="49" charset="0"/>
              </a:rPr>
              <a:t>:	</a:t>
            </a:r>
            <a:r>
              <a:rPr lang="en-US" altLang="zh-TW" sz="2500" u="sng">
                <a:solidFill>
                  <a:srgbClr val="FF3300"/>
                </a:solidFill>
                <a:latin typeface="Courier New" panose="02070309020205020404" pitchFamily="49" charset="0"/>
              </a:rPr>
              <a:t>AG</a:t>
            </a:r>
            <a:r>
              <a:rPr lang="en-US" altLang="zh-TW" sz="2500" u="sng">
                <a:solidFill>
                  <a:srgbClr val="3333FF"/>
                </a:solidFill>
                <a:latin typeface="Courier New" panose="02070309020205020404" pitchFamily="49" charset="0"/>
              </a:rPr>
              <a:t>AC</a:t>
            </a:r>
            <a:r>
              <a:rPr lang="en-US" altLang="zh-TW" sz="2500">
                <a:latin typeface="Courier New" panose="02070309020205020404" pitchFamily="49" charset="0"/>
              </a:rPr>
              <a:t>T</a:t>
            </a:r>
            <a:r>
              <a:rPr lang="en-US" altLang="zh-TW" sz="2500" u="sng">
                <a:solidFill>
                  <a:srgbClr val="3333FF"/>
                </a:solidFill>
                <a:latin typeface="Courier New" panose="02070309020205020404" pitchFamily="49" charset="0"/>
              </a:rPr>
              <a:t>G</a:t>
            </a:r>
            <a:r>
              <a:rPr lang="en-US" altLang="zh-TW" sz="2500">
                <a:latin typeface="Courier New" panose="02070309020205020404" pitchFamily="49" charset="0"/>
              </a:rPr>
              <a:t>TC</a:t>
            </a:r>
          </a:p>
          <a:p>
            <a:pPr>
              <a:lnSpc>
                <a:spcPct val="95000"/>
              </a:lnSpc>
              <a:buFont typeface="Wingdings" panose="05000000000000000000" pitchFamily="2" charset="2"/>
              <a:buNone/>
            </a:pPr>
            <a:r>
              <a:rPr lang="en-US" altLang="zh-TW" sz="2500">
                <a:latin typeface="Courier New" panose="02070309020205020404" pitchFamily="49" charset="0"/>
                <a:sym typeface="Symbol" panose="05050102010706020507" pitchFamily="18" charset="2"/>
              </a:rPr>
              <a:t>		</a:t>
            </a:r>
            <a:r>
              <a:rPr lang="en-US" altLang="zh-TW" sz="2500">
                <a:latin typeface="Times New Roman" panose="02020603050405020304" pitchFamily="18" charset="0"/>
                <a:sym typeface="Symbol" panose="05050102010706020507" pitchFamily="18" charset="2"/>
              </a:rPr>
              <a:t>LCS</a:t>
            </a:r>
            <a:r>
              <a:rPr lang="en-US" altLang="zh-TW" sz="2500">
                <a:latin typeface="Courier New" panose="02070309020205020404" pitchFamily="49" charset="0"/>
                <a:sym typeface="Symbol" panose="05050102010706020507" pitchFamily="18" charset="2"/>
              </a:rPr>
              <a:t>:	</a:t>
            </a:r>
            <a:r>
              <a:rPr lang="en-US" altLang="zh-TW" sz="2500">
                <a:solidFill>
                  <a:srgbClr val="FF3300"/>
                </a:solidFill>
                <a:latin typeface="Courier New" panose="02070309020205020404" pitchFamily="49" charset="0"/>
              </a:rPr>
              <a:t>AG</a:t>
            </a:r>
            <a:r>
              <a:rPr lang="en-US" altLang="zh-TW" sz="2500">
                <a:solidFill>
                  <a:srgbClr val="3333FF"/>
                </a:solidFill>
                <a:latin typeface="Courier New" panose="02070309020205020404" pitchFamily="49" charset="0"/>
              </a:rPr>
              <a:t>ACG</a:t>
            </a:r>
            <a:endParaRPr lang="en-US" altLang="zh-TW" sz="2500">
              <a:solidFill>
                <a:srgbClr val="3333FF"/>
              </a:solidFill>
            </a:endParaRPr>
          </a:p>
        </p:txBody>
      </p:sp>
      <p:sp>
        <p:nvSpPr>
          <p:cNvPr id="2" name="Footer Placeholder 1"/>
          <p:cNvSpPr>
            <a:spLocks noGrp="1"/>
          </p:cNvSpPr>
          <p:nvPr>
            <p:ph type="ftr" sz="quarter" idx="11"/>
          </p:nvPr>
        </p:nvSpPr>
        <p:spPr/>
        <p:txBody>
          <a:bodyPr/>
          <a:lstStyle/>
          <a:p>
            <a:r>
              <a:rPr lang="en-US" smtClean="0"/>
              <a:t>CS       DAA                                                     GS</a:t>
            </a:r>
            <a:endParaRPr lang="en-US"/>
          </a:p>
        </p:txBody>
      </p:sp>
    </p:spTree>
    <p:extLst>
      <p:ext uri="{BB962C8B-B14F-4D97-AF65-F5344CB8AC3E}">
        <p14:creationId xmlns:p14="http://schemas.microsoft.com/office/powerpoint/2010/main" val="1905136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Backtrack Algorithm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marL="533400" indent="-533400"/>
            <a:r>
              <a:rPr lang="en-US" dirty="0" smtClean="0"/>
              <a:t>Based on depth-first recursive search</a:t>
            </a:r>
          </a:p>
          <a:p>
            <a:pPr marL="533400" indent="-533400"/>
            <a:r>
              <a:rPr lang="en-US" dirty="0" smtClean="0"/>
              <a:t>Approach</a:t>
            </a:r>
          </a:p>
          <a:p>
            <a:pPr marL="914400" lvl="1" indent="-457200">
              <a:buFont typeface="Wingdings" pitchFamily="2" charset="2"/>
              <a:buAutoNum type="arabicPeriod"/>
            </a:pPr>
            <a:r>
              <a:rPr lang="en-US" dirty="0" smtClean="0"/>
              <a:t>Tests whether solution has been found</a:t>
            </a:r>
          </a:p>
          <a:p>
            <a:pPr marL="914400" lvl="1" indent="-457200">
              <a:buFont typeface="Wingdings" pitchFamily="2" charset="2"/>
              <a:buAutoNum type="arabicPeriod"/>
            </a:pPr>
            <a:r>
              <a:rPr lang="en-US" dirty="0" smtClean="0"/>
              <a:t>If found solution, return it</a:t>
            </a:r>
          </a:p>
          <a:p>
            <a:pPr marL="914400" lvl="1" indent="-457200">
              <a:buFont typeface="Wingdings" pitchFamily="2" charset="2"/>
              <a:buAutoNum type="arabicPeriod"/>
            </a:pPr>
            <a:r>
              <a:rPr lang="en-US" dirty="0" smtClean="0"/>
              <a:t>Else for each choice that can be made</a:t>
            </a:r>
          </a:p>
          <a:p>
            <a:pPr marL="1371600" lvl="2" indent="-457200">
              <a:buFont typeface="Wingdings" pitchFamily="2" charset="2"/>
              <a:buAutoNum type="alphaLcParenR"/>
            </a:pPr>
            <a:r>
              <a:rPr lang="en-US" dirty="0" smtClean="0"/>
              <a:t>Make that choice</a:t>
            </a:r>
          </a:p>
          <a:p>
            <a:pPr marL="1371600" lvl="2" indent="-457200">
              <a:buFont typeface="Wingdings" pitchFamily="2" charset="2"/>
              <a:buAutoNum type="alphaLcParenR"/>
            </a:pPr>
            <a:r>
              <a:rPr lang="en-US" dirty="0" smtClean="0"/>
              <a:t>Recursive</a:t>
            </a:r>
          </a:p>
          <a:p>
            <a:pPr marL="1371600" lvl="2" indent="-457200">
              <a:buFont typeface="Wingdings" pitchFamily="2" charset="2"/>
              <a:buAutoNum type="alphaLcParenR"/>
            </a:pPr>
            <a:r>
              <a:rPr lang="en-US" dirty="0" smtClean="0"/>
              <a:t>If recursion returns a solution, return it</a:t>
            </a:r>
          </a:p>
          <a:p>
            <a:pPr marL="914400" lvl="1" indent="-457200">
              <a:buFont typeface="Wingdings" pitchFamily="2" charset="2"/>
              <a:buAutoNum type="arabicPeriod"/>
            </a:pPr>
            <a:r>
              <a:rPr lang="en-US" dirty="0" smtClean="0"/>
              <a:t>If no choices remain, return failure</a:t>
            </a:r>
          </a:p>
          <a:p>
            <a:pPr marL="533400" indent="-533400"/>
            <a:r>
              <a:rPr lang="en-US" dirty="0" smtClean="0"/>
              <a:t>Some times called “search tree”</a:t>
            </a:r>
          </a:p>
          <a:p>
            <a:endParaRPr lang="en-US" dirty="0"/>
          </a:p>
        </p:txBody>
      </p:sp>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10</a:t>
            </a:fld>
            <a:endParaRPr lang="en-US"/>
          </a:p>
        </p:txBody>
      </p:sp>
    </p:spTree>
    <p:extLst>
      <p:ext uri="{BB962C8B-B14F-4D97-AF65-F5344CB8AC3E}">
        <p14:creationId xmlns:p14="http://schemas.microsoft.com/office/powerpoint/2010/main" val="297011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33400" indent="-533400"/>
            <a:r>
              <a:rPr lang="en-US" dirty="0" smtClean="0">
                <a:solidFill>
                  <a:srgbClr val="C00000"/>
                </a:solidFill>
              </a:rPr>
              <a:t>Improving Backtracking</a:t>
            </a:r>
            <a:endParaRPr lang="en-US" dirty="0">
              <a:solidFill>
                <a:srgbClr val="C00000"/>
              </a:solidFill>
            </a:endParaRPr>
          </a:p>
        </p:txBody>
      </p:sp>
      <p:sp>
        <p:nvSpPr>
          <p:cNvPr id="3" name="Content Placeholder 2"/>
          <p:cNvSpPr>
            <a:spLocks noGrp="1"/>
          </p:cNvSpPr>
          <p:nvPr>
            <p:ph sz="quarter" idx="1"/>
          </p:nvPr>
        </p:nvSpPr>
        <p:spPr/>
        <p:txBody>
          <a:bodyPr/>
          <a:lstStyle/>
          <a:p>
            <a:pPr>
              <a:lnSpc>
                <a:spcPct val="90000"/>
              </a:lnSpc>
            </a:pPr>
            <a:r>
              <a:rPr lang="en-US" dirty="0" smtClean="0"/>
              <a:t>Search pruning will help us to reduce the search space and hence get a solution faster.</a:t>
            </a:r>
          </a:p>
          <a:p>
            <a:pPr>
              <a:lnSpc>
                <a:spcPct val="90000"/>
              </a:lnSpc>
            </a:pPr>
            <a:endParaRPr lang="en-US" dirty="0" smtClean="0"/>
          </a:p>
          <a:p>
            <a:pPr>
              <a:lnSpc>
                <a:spcPct val="90000"/>
              </a:lnSpc>
            </a:pPr>
            <a:r>
              <a:rPr lang="en-US" dirty="0" smtClean="0"/>
              <a:t>The idea is to avoid those paths that may not lead to a solutions as early as possible by finding contradictions so that we can backtrack immediately without  the need to build a hopeless solution vector. </a:t>
            </a:r>
          </a:p>
          <a:p>
            <a:endParaRPr lang="en-US" dirty="0"/>
          </a:p>
        </p:txBody>
      </p:sp>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11</a:t>
            </a:fld>
            <a:endParaRPr lang="en-US"/>
          </a:p>
        </p:txBody>
      </p:sp>
    </p:spTree>
    <p:extLst>
      <p:ext uri="{BB962C8B-B14F-4D97-AF65-F5344CB8AC3E}">
        <p14:creationId xmlns:p14="http://schemas.microsoft.com/office/powerpoint/2010/main" val="1231512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applications</a:t>
            </a:r>
            <a:endParaRPr lang="en-US" i="1" dirty="0"/>
          </a:p>
        </p:txBody>
      </p:sp>
      <p:sp>
        <p:nvSpPr>
          <p:cNvPr id="3" name="Content Placeholder 2"/>
          <p:cNvSpPr>
            <a:spLocks noGrp="1"/>
          </p:cNvSpPr>
          <p:nvPr>
            <p:ph sz="quarter" idx="1"/>
          </p:nvPr>
        </p:nvSpPr>
        <p:spPr/>
        <p:txBody>
          <a:bodyPr/>
          <a:lstStyle/>
          <a:p>
            <a:r>
              <a:rPr lang="en-US" dirty="0" smtClean="0"/>
              <a:t>The backtracking can be used in this cases:</a:t>
            </a:r>
          </a:p>
          <a:p>
            <a:r>
              <a:rPr lang="en-US" sz="3000" dirty="0"/>
              <a:t>Solving a maze</a:t>
            </a:r>
          </a:p>
          <a:p>
            <a:r>
              <a:rPr lang="en-US" sz="3000" dirty="0"/>
              <a:t>Coloring a map</a:t>
            </a:r>
          </a:p>
          <a:p>
            <a:r>
              <a:rPr lang="en-US" sz="3000" dirty="0"/>
              <a:t>Solving a puzzle</a:t>
            </a:r>
          </a:p>
          <a:p>
            <a:r>
              <a:rPr lang="en-US" sz="3000" dirty="0"/>
              <a:t>N queens problem etc.,</a:t>
            </a:r>
          </a:p>
          <a:p>
            <a:endParaRPr lang="en-US" dirty="0"/>
          </a:p>
        </p:txBody>
      </p:sp>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12</a:t>
            </a:fld>
            <a:endParaRPr lang="en-US"/>
          </a:p>
        </p:txBody>
      </p:sp>
    </p:spTree>
    <p:extLst>
      <p:ext uri="{BB962C8B-B14F-4D97-AF65-F5344CB8AC3E}">
        <p14:creationId xmlns:p14="http://schemas.microsoft.com/office/powerpoint/2010/main" val="358947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a:t>
            </a:r>
            <a:endParaRPr lang="en-US" i="1"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The 8-queens problem is a classical combinatorial problem in which it is required to place eight queens on an 8 x 8 chessboard so no two can attack each other.</a:t>
            </a:r>
          </a:p>
          <a:p>
            <a:pPr>
              <a:buNone/>
            </a:pPr>
            <a:endParaRPr lang="en-US" dirty="0" smtClean="0"/>
          </a:p>
          <a:p>
            <a:r>
              <a:rPr lang="en-US" dirty="0" smtClean="0"/>
              <a:t>A queen can attack another queen if it exists in the same row, column or diagonal as the queen.</a:t>
            </a:r>
          </a:p>
          <a:p>
            <a:endParaRPr lang="en-US" dirty="0" smtClean="0"/>
          </a:p>
        </p:txBody>
      </p:sp>
      <p:sp>
        <p:nvSpPr>
          <p:cNvPr id="4" name="Slide Number Placeholder 4"/>
          <p:cNvSpPr>
            <a:spLocks noGrp="1"/>
          </p:cNvSpPr>
          <p:nvPr>
            <p:ph type="sldNum" sz="quarter" idx="4294967295"/>
          </p:nvPr>
        </p:nvSpPr>
        <p:spPr>
          <a:xfrm>
            <a:off x="8077200" y="6253164"/>
            <a:ext cx="1905000" cy="484187"/>
          </a:xfrm>
          <a:prstGeom prst="rect">
            <a:avLst/>
          </a:prstGeom>
        </p:spPr>
        <p:txBody>
          <a:bodyPr/>
          <a:lstStyle/>
          <a:p>
            <a:fld id="{43A3D48B-67DC-4A46-B095-F02077E9C3C1}" type="slidenum">
              <a:rPr lang="x-none"/>
              <a:pPr/>
              <a:t>13</a:t>
            </a:fld>
            <a:endParaRPr lang="en-US"/>
          </a:p>
        </p:txBody>
      </p:sp>
      <p:sp>
        <p:nvSpPr>
          <p:cNvPr id="5" name="Footer Placeholder 4"/>
          <p:cNvSpPr>
            <a:spLocks noGrp="1"/>
          </p:cNvSpPr>
          <p:nvPr>
            <p:ph type="ftr" sz="quarter" idx="11"/>
          </p:nvPr>
        </p:nvSpPr>
        <p:spPr/>
        <p:txBody>
          <a:bodyPr/>
          <a:lstStyle/>
          <a:p>
            <a:r>
              <a:rPr lang="en-US" smtClean="0"/>
              <a:t>CS       DAA                                                     GS</a:t>
            </a:r>
            <a:endParaRPr lang="en-US"/>
          </a:p>
        </p:txBody>
      </p:sp>
    </p:spTree>
    <p:extLst>
      <p:ext uri="{BB962C8B-B14F-4D97-AF65-F5344CB8AC3E}">
        <p14:creationId xmlns:p14="http://schemas.microsoft.com/office/powerpoint/2010/main" val="322922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3" name="Content Placeholder 2"/>
          <p:cNvSpPr>
            <a:spLocks noGrp="1"/>
          </p:cNvSpPr>
          <p:nvPr>
            <p:ph sz="quarter" idx="1"/>
          </p:nvPr>
        </p:nvSpPr>
        <p:spPr/>
        <p:txBody>
          <a:bodyPr/>
          <a:lstStyle/>
          <a:p>
            <a:r>
              <a:rPr lang="en-US" dirty="0" smtClean="0"/>
              <a:t>This problem can be solved by trying to place the first queen, then the second queen so that it cannot attack the first, and then the third so that it is not conflicting with previously placed queens.</a:t>
            </a:r>
          </a:p>
          <a:p>
            <a:endParaRPr lang="en-US" dirty="0"/>
          </a:p>
        </p:txBody>
      </p:sp>
      <p:pic>
        <p:nvPicPr>
          <p:cNvPr id="5" name="Picture 4"/>
          <p:cNvPicPr>
            <a:picLocks noChangeAspect="1" noChangeArrowheads="1"/>
          </p:cNvPicPr>
          <p:nvPr/>
        </p:nvPicPr>
        <p:blipFill>
          <a:blip r:embed="rId2" cstate="print"/>
          <a:srcRect/>
          <a:stretch>
            <a:fillRect/>
          </a:stretch>
        </p:blipFill>
        <p:spPr bwMode="auto">
          <a:xfrm>
            <a:off x="4114800" y="3429001"/>
            <a:ext cx="2876550" cy="2900363"/>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CS       DAA                                                     GS</a:t>
            </a:r>
            <a:endParaRPr lang="en-US"/>
          </a:p>
        </p:txBody>
      </p:sp>
      <p:sp>
        <p:nvSpPr>
          <p:cNvPr id="6" name="Slide Number Placeholder 5"/>
          <p:cNvSpPr>
            <a:spLocks noGrp="1"/>
          </p:cNvSpPr>
          <p:nvPr>
            <p:ph type="sldNum" sz="quarter" idx="12"/>
          </p:nvPr>
        </p:nvSpPr>
        <p:spPr/>
        <p:txBody>
          <a:bodyPr/>
          <a:lstStyle/>
          <a:p>
            <a:fld id="{6D11A29B-9316-4011-B8FC-FC27CB4C7B44}" type="slidenum">
              <a:rPr lang="en-US" smtClean="0"/>
              <a:t>14</a:t>
            </a:fld>
            <a:endParaRPr lang="en-US"/>
          </a:p>
        </p:txBody>
      </p:sp>
    </p:spTree>
    <p:extLst>
      <p:ext uri="{BB962C8B-B14F-4D97-AF65-F5344CB8AC3E}">
        <p14:creationId xmlns:p14="http://schemas.microsoft.com/office/powerpoint/2010/main" val="2299098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pic>
        <p:nvPicPr>
          <p:cNvPr id="1026" name="Picture 2" descr="C:\Users\RAKESH\Desktop\Capture.JPG"/>
          <p:cNvPicPr>
            <a:picLocks noGrp="1" noChangeAspect="1" noChangeArrowheads="1"/>
          </p:cNvPicPr>
          <p:nvPr>
            <p:ph sz="quarter" idx="1"/>
          </p:nvPr>
        </p:nvPicPr>
        <p:blipFill>
          <a:blip r:embed="rId2" cstate="print"/>
          <a:stretch>
            <a:fillRect/>
          </a:stretch>
        </p:blipFill>
        <p:spPr bwMode="auto">
          <a:xfrm>
            <a:off x="1981200" y="2057400"/>
            <a:ext cx="3657600" cy="3657600"/>
          </a:xfrm>
          <a:prstGeom prst="rect">
            <a:avLst/>
          </a:prstGeom>
          <a:noFill/>
        </p:spPr>
      </p:pic>
      <p:sp>
        <p:nvSpPr>
          <p:cNvPr id="5" name="Content Placeholder 4"/>
          <p:cNvSpPr>
            <a:spLocks noGrp="1"/>
          </p:cNvSpPr>
          <p:nvPr>
            <p:ph sz="quarter" idx="2"/>
          </p:nvPr>
        </p:nvSpPr>
        <p:spPr/>
        <p:txBody>
          <a:bodyPr/>
          <a:lstStyle/>
          <a:p>
            <a:endParaRPr lang="en-US" dirty="0" smtClean="0"/>
          </a:p>
          <a:p>
            <a:endParaRPr lang="en-US" dirty="0" smtClean="0"/>
          </a:p>
          <a:p>
            <a:r>
              <a:rPr lang="en-US" dirty="0" smtClean="0"/>
              <a:t>It is an empty 8 x 8 chess board. We have to place the queens in this board.</a:t>
            </a:r>
          </a:p>
          <a:p>
            <a:endParaRPr lang="en-US" dirty="0" smtClean="0"/>
          </a:p>
          <a:p>
            <a:pPr>
              <a:buNone/>
            </a:pPr>
            <a:endParaRPr lang="en-US" dirty="0"/>
          </a:p>
        </p:txBody>
      </p:sp>
      <p:sp>
        <p:nvSpPr>
          <p:cNvPr id="3" name="Footer Placeholder 2"/>
          <p:cNvSpPr>
            <a:spLocks noGrp="1"/>
          </p:cNvSpPr>
          <p:nvPr>
            <p:ph type="ftr" sz="quarter" idx="11"/>
          </p:nvPr>
        </p:nvSpPr>
        <p:spPr/>
        <p:txBody>
          <a:bodyPr/>
          <a:lstStyle/>
          <a:p>
            <a:r>
              <a:rPr lang="en-US" smtClean="0"/>
              <a:t>CS       DAA                                                     GS</a:t>
            </a:r>
            <a:endParaRPr lang="en-US"/>
          </a:p>
        </p:txBody>
      </p:sp>
      <p:sp>
        <p:nvSpPr>
          <p:cNvPr id="4" name="Slide Number Placeholder 3"/>
          <p:cNvSpPr>
            <a:spLocks noGrp="1"/>
          </p:cNvSpPr>
          <p:nvPr>
            <p:ph type="sldNum" sz="quarter" idx="12"/>
          </p:nvPr>
        </p:nvSpPr>
        <p:spPr/>
        <p:txBody>
          <a:bodyPr/>
          <a:lstStyle/>
          <a:p>
            <a:fld id="{6D11A29B-9316-4011-B8FC-FC27CB4C7B44}" type="slidenum">
              <a:rPr lang="en-US" smtClean="0"/>
              <a:t>15</a:t>
            </a:fld>
            <a:endParaRPr lang="en-US"/>
          </a:p>
        </p:txBody>
      </p:sp>
    </p:spTree>
    <p:extLst>
      <p:ext uri="{BB962C8B-B14F-4D97-AF65-F5344CB8AC3E}">
        <p14:creationId xmlns:p14="http://schemas.microsoft.com/office/powerpoint/2010/main" val="44482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endParaRPr lang="en-US" dirty="0" smtClean="0"/>
          </a:p>
          <a:p>
            <a:endParaRPr lang="en-US" dirty="0" smtClean="0"/>
          </a:p>
          <a:p>
            <a:r>
              <a:rPr lang="en-US" dirty="0" smtClean="0"/>
              <a:t>We have placed the first queen on the chess board</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828800" y="1752601"/>
            <a:ext cx="3848100" cy="387667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16</a:t>
            </a:fld>
            <a:endParaRPr lang="en-US"/>
          </a:p>
        </p:txBody>
      </p:sp>
    </p:spTree>
    <p:extLst>
      <p:ext uri="{BB962C8B-B14F-4D97-AF65-F5344CB8AC3E}">
        <p14:creationId xmlns:p14="http://schemas.microsoft.com/office/powerpoint/2010/main" val="2283074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r>
              <a:rPr lang="en-US" dirty="0" smtClean="0"/>
              <a:t>Then we have placed the second queen on the board.</a:t>
            </a:r>
          </a:p>
          <a:p>
            <a:r>
              <a:rPr lang="en-US" dirty="0" smtClean="0"/>
              <a:t>The darken place should not have the queens because they are horizontal, vertical, diagonal to the placed queens.</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981201" y="1600201"/>
            <a:ext cx="3857625" cy="387667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17</a:t>
            </a:fld>
            <a:endParaRPr lang="en-US"/>
          </a:p>
        </p:txBody>
      </p:sp>
    </p:spTree>
    <p:extLst>
      <p:ext uri="{BB962C8B-B14F-4D97-AF65-F5344CB8AC3E}">
        <p14:creationId xmlns:p14="http://schemas.microsoft.com/office/powerpoint/2010/main" val="3888515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endParaRPr lang="en-US" dirty="0" smtClean="0"/>
          </a:p>
          <a:p>
            <a:endParaRPr lang="en-US" dirty="0" smtClean="0"/>
          </a:p>
          <a:p>
            <a:endParaRPr lang="en-US" dirty="0" smtClean="0"/>
          </a:p>
          <a:p>
            <a:endParaRPr lang="en-US" dirty="0" smtClean="0"/>
          </a:p>
          <a:p>
            <a:r>
              <a:rPr lang="en-US" dirty="0" smtClean="0"/>
              <a:t>We have placed the third queen on board.</a:t>
            </a:r>
          </a:p>
          <a:p>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1828800" y="1752601"/>
            <a:ext cx="3848100" cy="385762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18</a:t>
            </a:fld>
            <a:endParaRPr lang="en-US"/>
          </a:p>
        </p:txBody>
      </p:sp>
    </p:spTree>
    <p:extLst>
      <p:ext uri="{BB962C8B-B14F-4D97-AF65-F5344CB8AC3E}">
        <p14:creationId xmlns:p14="http://schemas.microsoft.com/office/powerpoint/2010/main" val="759155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a:xfrm>
            <a:off x="5943600" y="1066800"/>
            <a:ext cx="3657600" cy="4572000"/>
          </a:xfrm>
        </p:spPr>
        <p:txBody>
          <a:bodyPr>
            <a:normAutofit fontScale="92500"/>
          </a:bodyPr>
          <a:lstStyle/>
          <a:p>
            <a:endParaRPr lang="en-US" dirty="0" smtClean="0"/>
          </a:p>
          <a:p>
            <a:endParaRPr lang="en-US" dirty="0" smtClean="0"/>
          </a:p>
          <a:p>
            <a:endParaRPr lang="en-US" dirty="0" smtClean="0"/>
          </a:p>
          <a:p>
            <a:r>
              <a:rPr lang="en-US" dirty="0" smtClean="0"/>
              <a:t>We have placed the 4</a:t>
            </a:r>
            <a:r>
              <a:rPr lang="en-US" baseline="30000" dirty="0" smtClean="0"/>
              <a:t>th</a:t>
            </a:r>
            <a:r>
              <a:rPr lang="en-US" dirty="0" smtClean="0"/>
              <a:t> queen on the board.</a:t>
            </a:r>
          </a:p>
          <a:p>
            <a:r>
              <a:rPr lang="en-US" dirty="0" smtClean="0"/>
              <a:t>We have placed that in the wrong spot, so we backtrack and change the place of that one.</a:t>
            </a:r>
          </a:p>
          <a:p>
            <a:pPr>
              <a:buNone/>
            </a:pPr>
            <a:r>
              <a:rPr lang="en-US" dirty="0" smtClean="0"/>
              <a:t> </a:t>
            </a:r>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1905001" y="1676401"/>
            <a:ext cx="3838575" cy="385762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19</a:t>
            </a:fld>
            <a:endParaRPr lang="en-US"/>
          </a:p>
        </p:txBody>
      </p:sp>
    </p:spTree>
    <p:extLst>
      <p:ext uri="{BB962C8B-B14F-4D97-AF65-F5344CB8AC3E}">
        <p14:creationId xmlns:p14="http://schemas.microsoft.com/office/powerpoint/2010/main" val="663939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01D7FC-BD2D-4349-A7E7-946149706F3C}" type="slidenum">
              <a:rPr lang="en-US" altLang="zh-TW"/>
              <a:pPr/>
              <a:t>2</a:t>
            </a:fld>
            <a:endParaRPr lang="en-US" altLang="zh-TW"/>
          </a:p>
        </p:txBody>
      </p:sp>
      <p:sp>
        <p:nvSpPr>
          <p:cNvPr id="62466" name="Rectangle 2"/>
          <p:cNvSpPr>
            <a:spLocks noGrp="1" noChangeArrowheads="1"/>
          </p:cNvSpPr>
          <p:nvPr>
            <p:ph type="title"/>
          </p:nvPr>
        </p:nvSpPr>
        <p:spPr/>
        <p:txBody>
          <a:bodyPr/>
          <a:lstStyle/>
          <a:p>
            <a:r>
              <a:rPr lang="en-US" altLang="zh-TW"/>
              <a:t>Applications of LCS</a:t>
            </a:r>
          </a:p>
        </p:txBody>
      </p:sp>
      <p:sp>
        <p:nvSpPr>
          <p:cNvPr id="62467" name="Rectangle 3"/>
          <p:cNvSpPr>
            <a:spLocks noGrp="1" noChangeArrowheads="1"/>
          </p:cNvSpPr>
          <p:nvPr>
            <p:ph type="body" idx="1"/>
          </p:nvPr>
        </p:nvSpPr>
        <p:spPr>
          <a:xfrm>
            <a:off x="1981200" y="1196975"/>
            <a:ext cx="8229600" cy="5327650"/>
          </a:xfrm>
        </p:spPr>
        <p:txBody>
          <a:bodyPr/>
          <a:lstStyle/>
          <a:p>
            <a:r>
              <a:rPr lang="en-US" altLang="zh-TW" sz="2600">
                <a:latin typeface="Times New Roman" panose="02020603050405020304" pitchFamily="18" charset="0"/>
              </a:rPr>
              <a:t>The </a:t>
            </a:r>
            <a:r>
              <a:rPr lang="en-US" altLang="zh-TW" sz="2600" u="sng">
                <a:solidFill>
                  <a:schemeClr val="hlink"/>
                </a:solidFill>
                <a:latin typeface="Times New Roman" panose="02020603050405020304" pitchFamily="18" charset="0"/>
              </a:rPr>
              <a:t>edit distance</a:t>
            </a:r>
            <a:r>
              <a:rPr lang="en-US" altLang="zh-TW" sz="2600">
                <a:latin typeface="Times New Roman" panose="02020603050405020304" pitchFamily="18" charset="0"/>
              </a:rPr>
              <a:t> of two strings or files.</a:t>
            </a:r>
          </a:p>
          <a:p>
            <a:pPr>
              <a:buFont typeface="Wingdings" panose="05000000000000000000" pitchFamily="2" charset="2"/>
              <a:buNone/>
            </a:pPr>
            <a:r>
              <a:rPr lang="en-US" altLang="zh-TW" sz="2600">
                <a:latin typeface="Times New Roman" panose="02020603050405020304" pitchFamily="18" charset="0"/>
              </a:rPr>
              <a:t>    (# of deletions and insertions)</a:t>
            </a:r>
          </a:p>
          <a:p>
            <a:pPr>
              <a:buFont typeface="Wingdings" panose="05000000000000000000" pitchFamily="2" charset="2"/>
              <a:buNone/>
            </a:pPr>
            <a:r>
              <a:rPr lang="en-US" altLang="zh-TW" sz="2600">
                <a:latin typeface="Courier New" panose="02070309020205020404" pitchFamily="49" charset="0"/>
              </a:rPr>
              <a:t>        S</a:t>
            </a:r>
            <a:r>
              <a:rPr lang="en-US" altLang="zh-TW" sz="2600" baseline="-25000">
                <a:latin typeface="Courier New" panose="02070309020205020404" pitchFamily="49" charset="0"/>
              </a:rPr>
              <a:t>1</a:t>
            </a:r>
            <a:r>
              <a:rPr lang="en-US" altLang="zh-TW" sz="2600">
                <a:latin typeface="Courier New" panose="02070309020205020404" pitchFamily="49" charset="0"/>
              </a:rPr>
              <a:t>:	T</a:t>
            </a:r>
            <a:r>
              <a:rPr lang="en-US" altLang="zh-TW" sz="2600">
                <a:solidFill>
                  <a:srgbClr val="FF3300"/>
                </a:solidFill>
                <a:latin typeface="Courier New" panose="02070309020205020404" pitchFamily="49" charset="0"/>
              </a:rPr>
              <a:t>AG</a:t>
            </a:r>
            <a:r>
              <a:rPr lang="en-US" altLang="zh-TW" sz="2600">
                <a:latin typeface="Courier New" panose="02070309020205020404" pitchFamily="49" charset="0"/>
              </a:rPr>
              <a:t>TC</a:t>
            </a:r>
            <a:r>
              <a:rPr lang="en-US" altLang="zh-TW" sz="2600">
                <a:solidFill>
                  <a:srgbClr val="FF3300"/>
                </a:solidFill>
                <a:latin typeface="Courier New" panose="02070309020205020404" pitchFamily="49" charset="0"/>
              </a:rPr>
              <a:t>AC</a:t>
            </a:r>
            <a:r>
              <a:rPr lang="en-US" altLang="zh-TW" sz="2600">
                <a:latin typeface="Courier New" panose="02070309020205020404" pitchFamily="49" charset="0"/>
              </a:rPr>
              <a:t> </a:t>
            </a:r>
            <a:r>
              <a:rPr lang="en-US" altLang="zh-TW" sz="2600">
                <a:solidFill>
                  <a:srgbClr val="FF3300"/>
                </a:solidFill>
                <a:latin typeface="Courier New" panose="02070309020205020404" pitchFamily="49" charset="0"/>
              </a:rPr>
              <a:t>G</a:t>
            </a:r>
          </a:p>
          <a:p>
            <a:pPr>
              <a:buFont typeface="Wingdings" panose="05000000000000000000" pitchFamily="2" charset="2"/>
              <a:buNone/>
            </a:pPr>
            <a:r>
              <a:rPr lang="en-US" altLang="zh-TW" sz="2600">
                <a:solidFill>
                  <a:srgbClr val="FF3300"/>
                </a:solidFill>
                <a:latin typeface="Courier New" panose="02070309020205020404" pitchFamily="49" charset="0"/>
              </a:rPr>
              <a:t>        </a:t>
            </a:r>
            <a:r>
              <a:rPr lang="en-US" altLang="zh-TW" sz="2600">
                <a:latin typeface="Courier New" panose="02070309020205020404" pitchFamily="49" charset="0"/>
              </a:rPr>
              <a:t>S</a:t>
            </a:r>
            <a:r>
              <a:rPr lang="en-US" altLang="zh-TW" sz="2600" baseline="-25000">
                <a:latin typeface="Courier New" panose="02070309020205020404" pitchFamily="49" charset="0"/>
              </a:rPr>
              <a:t>2</a:t>
            </a:r>
            <a:r>
              <a:rPr lang="en-US" altLang="zh-TW" sz="2600">
                <a:latin typeface="Courier New" panose="02070309020205020404" pitchFamily="49" charset="0"/>
              </a:rPr>
              <a:t>:	 </a:t>
            </a:r>
            <a:r>
              <a:rPr lang="en-US" altLang="zh-TW" sz="2600">
                <a:solidFill>
                  <a:srgbClr val="FF3300"/>
                </a:solidFill>
                <a:latin typeface="Courier New" panose="02070309020205020404" pitchFamily="49" charset="0"/>
              </a:rPr>
              <a:t>AG</a:t>
            </a:r>
            <a:r>
              <a:rPr lang="en-US" altLang="zh-TW" sz="2600">
                <a:latin typeface="Courier New" panose="02070309020205020404" pitchFamily="49" charset="0"/>
              </a:rPr>
              <a:t>  </a:t>
            </a:r>
            <a:r>
              <a:rPr lang="en-US" altLang="zh-TW" sz="2600">
                <a:solidFill>
                  <a:srgbClr val="FF3300"/>
                </a:solidFill>
                <a:latin typeface="Courier New" panose="02070309020205020404" pitchFamily="49" charset="0"/>
              </a:rPr>
              <a:t>AC</a:t>
            </a:r>
            <a:r>
              <a:rPr lang="en-US" altLang="zh-TW" sz="2600">
                <a:latin typeface="Courier New" panose="02070309020205020404" pitchFamily="49" charset="0"/>
              </a:rPr>
              <a:t>T</a:t>
            </a:r>
            <a:r>
              <a:rPr lang="en-US" altLang="zh-TW" sz="2600">
                <a:solidFill>
                  <a:srgbClr val="FF3300"/>
                </a:solidFill>
                <a:latin typeface="Courier New" panose="02070309020205020404" pitchFamily="49" charset="0"/>
              </a:rPr>
              <a:t>G</a:t>
            </a:r>
            <a:r>
              <a:rPr lang="en-US" altLang="zh-TW" sz="2600">
                <a:latin typeface="Courier New" panose="02070309020205020404" pitchFamily="49" charset="0"/>
              </a:rPr>
              <a:t>TC</a:t>
            </a:r>
          </a:p>
          <a:p>
            <a:pPr>
              <a:buFont typeface="Wingdings" panose="05000000000000000000" pitchFamily="2" charset="2"/>
              <a:buNone/>
            </a:pPr>
            <a:r>
              <a:rPr lang="en-US" altLang="zh-TW" sz="2600">
                <a:latin typeface="Courier New" panose="02070309020205020404" pitchFamily="49" charset="0"/>
              </a:rPr>
              <a:t>Operation:	</a:t>
            </a:r>
            <a:r>
              <a:rPr lang="en-US" altLang="zh-TW" sz="2600" i="1">
                <a:latin typeface="Courier New" panose="02070309020205020404" pitchFamily="49" charset="0"/>
              </a:rPr>
              <a:t>D</a:t>
            </a:r>
            <a:r>
              <a:rPr lang="en-US" altLang="zh-TW" sz="2600" i="1">
                <a:solidFill>
                  <a:srgbClr val="FF3300"/>
                </a:solidFill>
                <a:latin typeface="Courier New" panose="02070309020205020404" pitchFamily="49" charset="0"/>
              </a:rPr>
              <a:t>MM</a:t>
            </a:r>
            <a:r>
              <a:rPr lang="en-US" altLang="zh-TW" sz="2600" i="1">
                <a:latin typeface="Courier New" panose="02070309020205020404" pitchFamily="49" charset="0"/>
              </a:rPr>
              <a:t>DD</a:t>
            </a:r>
            <a:r>
              <a:rPr lang="en-US" altLang="zh-TW" sz="2600" i="1">
                <a:solidFill>
                  <a:srgbClr val="FF3300"/>
                </a:solidFill>
                <a:latin typeface="Courier New" panose="02070309020205020404" pitchFamily="49" charset="0"/>
              </a:rPr>
              <a:t>MM</a:t>
            </a:r>
            <a:r>
              <a:rPr lang="en-US" altLang="zh-TW" sz="2600" i="1">
                <a:latin typeface="Courier New" panose="02070309020205020404" pitchFamily="49" charset="0"/>
              </a:rPr>
              <a:t>I</a:t>
            </a:r>
            <a:r>
              <a:rPr lang="en-US" altLang="zh-TW" sz="2600" i="1">
                <a:solidFill>
                  <a:srgbClr val="FF3300"/>
                </a:solidFill>
                <a:latin typeface="Courier New" panose="02070309020205020404" pitchFamily="49" charset="0"/>
              </a:rPr>
              <a:t>M</a:t>
            </a:r>
            <a:r>
              <a:rPr lang="en-US" altLang="zh-TW" sz="2600" i="1">
                <a:latin typeface="Courier New" panose="02070309020205020404" pitchFamily="49" charset="0"/>
              </a:rPr>
              <a:t>II</a:t>
            </a:r>
            <a:r>
              <a:rPr lang="en-US" altLang="zh-TW" sz="2600">
                <a:latin typeface="Courier New" panose="02070309020205020404" pitchFamily="49" charset="0"/>
              </a:rPr>
              <a:t> </a:t>
            </a:r>
            <a:endParaRPr lang="en-US" altLang="zh-TW" sz="2600">
              <a:latin typeface="Times New Roman" panose="02020603050405020304" pitchFamily="18" charset="0"/>
            </a:endParaRPr>
          </a:p>
          <a:p>
            <a:r>
              <a:rPr lang="en-US" altLang="zh-TW" sz="2600" u="sng">
                <a:solidFill>
                  <a:schemeClr val="hlink"/>
                </a:solidFill>
                <a:latin typeface="Times New Roman" panose="02020603050405020304" pitchFamily="18" charset="0"/>
              </a:rPr>
              <a:t>Spoken word recognition</a:t>
            </a:r>
          </a:p>
          <a:p>
            <a:r>
              <a:rPr lang="en-US" altLang="zh-TW" sz="2600" u="sng">
                <a:solidFill>
                  <a:schemeClr val="hlink"/>
                </a:solidFill>
                <a:latin typeface="Times New Roman" panose="02020603050405020304" pitchFamily="18" charset="0"/>
              </a:rPr>
              <a:t>Similarity</a:t>
            </a:r>
            <a:r>
              <a:rPr lang="en-US" altLang="zh-TW" sz="2600">
                <a:latin typeface="Times New Roman" panose="02020603050405020304" pitchFamily="18" charset="0"/>
              </a:rPr>
              <a:t> of two biological sequences (DNA or protein)</a:t>
            </a:r>
            <a:endParaRPr lang="en-US" altLang="zh-TW" sz="2600" u="sng">
              <a:solidFill>
                <a:schemeClr val="hlink"/>
              </a:solidFill>
              <a:latin typeface="Times New Roman" panose="02020603050405020304" pitchFamily="18" charset="0"/>
            </a:endParaRPr>
          </a:p>
          <a:p>
            <a:pPr lvl="1"/>
            <a:r>
              <a:rPr lang="en-US" altLang="zh-TW" u="sng">
                <a:solidFill>
                  <a:schemeClr val="hlink"/>
                </a:solidFill>
                <a:latin typeface="Times New Roman" panose="02020603050405020304" pitchFamily="18" charset="0"/>
              </a:rPr>
              <a:t>Sequence alignment</a:t>
            </a:r>
            <a:endParaRPr lang="en-US" altLang="zh-TW"/>
          </a:p>
        </p:txBody>
      </p:sp>
      <p:sp>
        <p:nvSpPr>
          <p:cNvPr id="2" name="Footer Placeholder 1"/>
          <p:cNvSpPr>
            <a:spLocks noGrp="1"/>
          </p:cNvSpPr>
          <p:nvPr>
            <p:ph type="ftr" sz="quarter" idx="11"/>
          </p:nvPr>
        </p:nvSpPr>
        <p:spPr/>
        <p:txBody>
          <a:bodyPr/>
          <a:lstStyle/>
          <a:p>
            <a:r>
              <a:rPr lang="en-US" smtClean="0"/>
              <a:t>CS       DAA                                                     GS</a:t>
            </a:r>
            <a:endParaRPr lang="en-US"/>
          </a:p>
        </p:txBody>
      </p:sp>
    </p:spTree>
    <p:extLst>
      <p:ext uri="{BB962C8B-B14F-4D97-AF65-F5344CB8AC3E}">
        <p14:creationId xmlns:p14="http://schemas.microsoft.com/office/powerpoint/2010/main" val="707964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5" name="Content Placeholder 4"/>
          <p:cNvSpPr>
            <a:spLocks noGrp="1"/>
          </p:cNvSpPr>
          <p:nvPr>
            <p:ph sz="quarter" idx="1"/>
          </p:nvPr>
        </p:nvSpPr>
        <p:spPr/>
        <p:txBody>
          <a:bodyPr/>
          <a:lstStyle/>
          <a:p>
            <a:r>
              <a:rPr lang="en-US" dirty="0" smtClean="0"/>
              <a:t>In this way, we have to continue the process </a:t>
            </a:r>
            <a:r>
              <a:rPr lang="en-US" dirty="0" err="1" smtClean="0"/>
              <a:t>untill</a:t>
            </a:r>
            <a:r>
              <a:rPr lang="en-US" dirty="0" smtClean="0"/>
              <a:t> our is reached </a:t>
            </a:r>
            <a:r>
              <a:rPr lang="en-US" dirty="0" err="1" smtClean="0"/>
              <a:t>ie</a:t>
            </a:r>
            <a:r>
              <a:rPr lang="en-US" dirty="0" smtClean="0"/>
              <a:t>., we must place 8 queens on the board.</a:t>
            </a:r>
            <a:endParaRPr lang="en-US" dirty="0"/>
          </a:p>
        </p:txBody>
      </p:sp>
      <p:pic>
        <p:nvPicPr>
          <p:cNvPr id="8196" name="Picture 4"/>
          <p:cNvPicPr>
            <a:picLocks noChangeAspect="1" noChangeArrowheads="1"/>
          </p:cNvPicPr>
          <p:nvPr/>
        </p:nvPicPr>
        <p:blipFill>
          <a:blip r:embed="rId2" cstate="print"/>
          <a:srcRect/>
          <a:stretch>
            <a:fillRect/>
          </a:stretch>
        </p:blipFill>
        <p:spPr bwMode="auto">
          <a:xfrm>
            <a:off x="5791201" y="1447801"/>
            <a:ext cx="3857625" cy="385762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CS       DAA                                                     GS</a:t>
            </a:r>
            <a:endParaRPr lang="en-US"/>
          </a:p>
        </p:txBody>
      </p:sp>
      <p:sp>
        <p:nvSpPr>
          <p:cNvPr id="4" name="Slide Number Placeholder 3"/>
          <p:cNvSpPr>
            <a:spLocks noGrp="1"/>
          </p:cNvSpPr>
          <p:nvPr>
            <p:ph type="sldNum" sz="quarter" idx="12"/>
          </p:nvPr>
        </p:nvSpPr>
        <p:spPr/>
        <p:txBody>
          <a:bodyPr/>
          <a:lstStyle/>
          <a:p>
            <a:fld id="{6D11A29B-9316-4011-B8FC-FC27CB4C7B44}" type="slidenum">
              <a:rPr lang="en-US" smtClean="0"/>
              <a:t>20</a:t>
            </a:fld>
            <a:endParaRPr lang="en-US"/>
          </a:p>
        </p:txBody>
      </p:sp>
    </p:spTree>
    <p:extLst>
      <p:ext uri="{BB962C8B-B14F-4D97-AF65-F5344CB8AC3E}">
        <p14:creationId xmlns:p14="http://schemas.microsoft.com/office/powerpoint/2010/main" val="2103441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5" name="Content Placeholder 4"/>
          <p:cNvSpPr>
            <a:spLocks noGrp="1"/>
          </p:cNvSpPr>
          <p:nvPr>
            <p:ph sz="quarter" idx="1"/>
          </p:nvPr>
        </p:nvSpPr>
        <p:spPr/>
        <p:txBody>
          <a:bodyPr>
            <a:normAutofit/>
          </a:bodyPr>
          <a:lstStyle/>
          <a:p>
            <a:pPr lvl="1"/>
            <a:r>
              <a:rPr lang="en-US" dirty="0"/>
              <a:t>Backtracking provides the hope to solve some problem instances of nontrivial sizes by pruning non-promising branches of the state-space tree.</a:t>
            </a:r>
          </a:p>
          <a:p>
            <a:pPr lvl="1"/>
            <a:endParaRPr lang="en-US" dirty="0"/>
          </a:p>
          <a:p>
            <a:pPr lvl="1"/>
            <a:r>
              <a:rPr lang="en-US" dirty="0"/>
              <a:t>The success of backtracking varies from problem to problem and from instance to instance.</a:t>
            </a:r>
          </a:p>
          <a:p>
            <a:pPr lvl="1"/>
            <a:endParaRPr lang="en-US" dirty="0"/>
          </a:p>
          <a:p>
            <a:pPr lvl="1"/>
            <a:r>
              <a:rPr lang="en-US" dirty="0"/>
              <a:t>Backtracking possibly generates all possible candidates in an exponentially growing state-space tree. </a:t>
            </a:r>
          </a:p>
          <a:p>
            <a:pPr lvl="1"/>
            <a:endParaRPr lang="en-US" dirty="0"/>
          </a:p>
          <a:p>
            <a:endParaRPr lang="en-US" dirty="0"/>
          </a:p>
        </p:txBody>
      </p:sp>
      <p:sp>
        <p:nvSpPr>
          <p:cNvPr id="3" name="Footer Placeholder 2"/>
          <p:cNvSpPr>
            <a:spLocks noGrp="1"/>
          </p:cNvSpPr>
          <p:nvPr>
            <p:ph type="ftr" sz="quarter" idx="11"/>
          </p:nvPr>
        </p:nvSpPr>
        <p:spPr/>
        <p:txBody>
          <a:bodyPr/>
          <a:lstStyle/>
          <a:p>
            <a:r>
              <a:rPr lang="en-US" smtClean="0"/>
              <a:t>CS       DAA                                                     GS</a:t>
            </a:r>
            <a:endParaRPr lang="en-US"/>
          </a:p>
        </p:txBody>
      </p:sp>
      <p:sp>
        <p:nvSpPr>
          <p:cNvPr id="4" name="Slide Number Placeholder 3"/>
          <p:cNvSpPr>
            <a:spLocks noGrp="1"/>
          </p:cNvSpPr>
          <p:nvPr>
            <p:ph type="sldNum" sz="quarter" idx="12"/>
          </p:nvPr>
        </p:nvSpPr>
        <p:spPr/>
        <p:txBody>
          <a:bodyPr/>
          <a:lstStyle/>
          <a:p>
            <a:fld id="{6D11A29B-9316-4011-B8FC-FC27CB4C7B44}" type="slidenum">
              <a:rPr lang="en-US" smtClean="0"/>
              <a:t>21</a:t>
            </a:fld>
            <a:endParaRPr lang="en-US"/>
          </a:p>
        </p:txBody>
      </p:sp>
    </p:spTree>
    <p:extLst>
      <p:ext uri="{BB962C8B-B14F-4D97-AF65-F5344CB8AC3E}">
        <p14:creationId xmlns:p14="http://schemas.microsoft.com/office/powerpoint/2010/main" val="4191656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467600" cy="1143000"/>
          </a:xfrm>
        </p:spPr>
        <p:txBody>
          <a:bodyPr>
            <a:normAutofit fontScale="90000"/>
          </a:bodyPr>
          <a:lstStyle/>
          <a:p>
            <a:r>
              <a:rPr lang="en-US" i="1" dirty="0" smtClean="0"/>
              <a:t>Parallelizing backtrack algorithm</a:t>
            </a:r>
            <a:endParaRPr lang="en-US" dirty="0"/>
          </a:p>
        </p:txBody>
      </p:sp>
      <p:sp>
        <p:nvSpPr>
          <p:cNvPr id="5" name="Content Placeholder 4"/>
          <p:cNvSpPr>
            <a:spLocks noGrp="1"/>
          </p:cNvSpPr>
          <p:nvPr>
            <p:ph sz="quarter" idx="1"/>
          </p:nvPr>
        </p:nvSpPr>
        <p:spPr/>
        <p:txBody>
          <a:bodyPr/>
          <a:lstStyle/>
          <a:p>
            <a:r>
              <a:rPr lang="en-US" dirty="0" smtClean="0"/>
              <a:t>First, we have to parallelize the root node of the algorithm.</a:t>
            </a:r>
          </a:p>
          <a:p>
            <a:r>
              <a:rPr lang="en-US" dirty="0" smtClean="0"/>
              <a:t>Then the sub nodes and the child nodes should be parallelized independently using the other processors.</a:t>
            </a:r>
          </a:p>
          <a:p>
            <a:r>
              <a:rPr lang="en-US" dirty="0" smtClean="0"/>
              <a:t>For example, if we take the 8 queens problem then it can be easily implemented in parallel.</a:t>
            </a:r>
          </a:p>
          <a:p>
            <a:r>
              <a:rPr lang="en-US" dirty="0" smtClean="0"/>
              <a:t>The N-queens problem can be parallelized in this way.</a:t>
            </a:r>
            <a:endParaRPr lang="en-US" dirty="0"/>
          </a:p>
        </p:txBody>
      </p:sp>
      <p:sp>
        <p:nvSpPr>
          <p:cNvPr id="3" name="Footer Placeholder 2"/>
          <p:cNvSpPr>
            <a:spLocks noGrp="1"/>
          </p:cNvSpPr>
          <p:nvPr>
            <p:ph type="ftr" sz="quarter" idx="11"/>
          </p:nvPr>
        </p:nvSpPr>
        <p:spPr/>
        <p:txBody>
          <a:bodyPr/>
          <a:lstStyle/>
          <a:p>
            <a:r>
              <a:rPr lang="en-US" smtClean="0"/>
              <a:t>CS       DAA                                                     GS</a:t>
            </a:r>
            <a:endParaRPr lang="en-US"/>
          </a:p>
        </p:txBody>
      </p:sp>
      <p:sp>
        <p:nvSpPr>
          <p:cNvPr id="4" name="Slide Number Placeholder 3"/>
          <p:cNvSpPr>
            <a:spLocks noGrp="1"/>
          </p:cNvSpPr>
          <p:nvPr>
            <p:ph type="sldNum" sz="quarter" idx="12"/>
          </p:nvPr>
        </p:nvSpPr>
        <p:spPr/>
        <p:txBody>
          <a:bodyPr/>
          <a:lstStyle/>
          <a:p>
            <a:fld id="{6D11A29B-9316-4011-B8FC-FC27CB4C7B44}" type="slidenum">
              <a:rPr lang="en-US" smtClean="0"/>
              <a:t>22</a:t>
            </a:fld>
            <a:endParaRPr lang="en-US"/>
          </a:p>
        </p:txBody>
      </p:sp>
    </p:spTree>
    <p:extLst>
      <p:ext uri="{BB962C8B-B14F-4D97-AF65-F5344CB8AC3E}">
        <p14:creationId xmlns:p14="http://schemas.microsoft.com/office/powerpoint/2010/main" val="847971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Parallelizing backtrack algorithm</a:t>
            </a:r>
            <a:endParaRPr lang="en-US" dirty="0"/>
          </a:p>
        </p:txBody>
      </p:sp>
      <p:sp>
        <p:nvSpPr>
          <p:cNvPr id="3" name="Content Placeholder 2"/>
          <p:cNvSpPr>
            <a:spLocks noGrp="1"/>
          </p:cNvSpPr>
          <p:nvPr>
            <p:ph sz="quarter" idx="1"/>
          </p:nvPr>
        </p:nvSpPr>
        <p:spPr/>
        <p:txBody>
          <a:bodyPr>
            <a:normAutofit/>
          </a:bodyPr>
          <a:lstStyle/>
          <a:p>
            <a:r>
              <a:rPr lang="en-US" dirty="0" smtClean="0"/>
              <a:t>The solutions to the  n-queens problem can be generated in parallel by using the  master-worker technique. </a:t>
            </a:r>
          </a:p>
          <a:p>
            <a:r>
              <a:rPr lang="en-US" dirty="0" smtClean="0"/>
              <a:t>The manager generates the upper portion of the search tree by generating those nodes of fixed depth d, for some d.</a:t>
            </a:r>
          </a:p>
          <a:p>
            <a:r>
              <a:rPr lang="en-US" dirty="0" smtClean="0"/>
              <a:t>The manager dynamically passes each of these sequences to an idle worker, who in turn continues  to search for sequences with  n-queens property that contain the fixed subsequence of length d.</a:t>
            </a:r>
          </a:p>
          <a:p>
            <a:r>
              <a:rPr lang="en-US" dirty="0" smtClean="0"/>
              <a:t>The master-worker technique is particularly well-suited for implementation with MPI</a:t>
            </a:r>
            <a:endParaRPr lang="en-US" dirty="0"/>
          </a:p>
        </p:txBody>
      </p:sp>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23</a:t>
            </a:fld>
            <a:endParaRPr lang="en-US"/>
          </a:p>
        </p:txBody>
      </p:sp>
    </p:spTree>
    <p:extLst>
      <p:ext uri="{BB962C8B-B14F-4D97-AF65-F5344CB8AC3E}">
        <p14:creationId xmlns:p14="http://schemas.microsoft.com/office/powerpoint/2010/main" val="113284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Parallelizing backtrack algorithm</a:t>
            </a:r>
            <a:endParaRPr lang="en-US" dirty="0"/>
          </a:p>
        </p:txBody>
      </p:sp>
      <p:sp>
        <p:nvSpPr>
          <p:cNvPr id="3" name="Content Placeholder 2"/>
          <p:cNvSpPr>
            <a:spLocks noGrp="1"/>
          </p:cNvSpPr>
          <p:nvPr>
            <p:ph sz="quarter" idx="1"/>
          </p:nvPr>
        </p:nvSpPr>
        <p:spPr/>
        <p:txBody>
          <a:bodyPr/>
          <a:lstStyle/>
          <a:p>
            <a:r>
              <a:rPr lang="en-US" dirty="0" smtClean="0"/>
              <a:t>Parallelizing the backtrack algorithm will gives us a good speedup and efficiency when compared to the normal algorithm.</a:t>
            </a:r>
          </a:p>
          <a:p>
            <a:r>
              <a:rPr lang="en-US" dirty="0" smtClean="0"/>
              <a:t>The speedup and the efficiency will gets drastically increased when it is done in the parallel.</a:t>
            </a:r>
            <a:endParaRPr lang="en-US" dirty="0"/>
          </a:p>
        </p:txBody>
      </p:sp>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24</a:t>
            </a:fld>
            <a:endParaRPr lang="en-US"/>
          </a:p>
        </p:txBody>
      </p:sp>
    </p:spTree>
    <p:extLst>
      <p:ext uri="{BB962C8B-B14F-4D97-AF65-F5344CB8AC3E}">
        <p14:creationId xmlns:p14="http://schemas.microsoft.com/office/powerpoint/2010/main" val="944708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0591ACFB-BD32-4DFC-ABD8-589125055CA0}" type="slidenum">
              <a:rPr lang="en-US" smtClean="0"/>
              <a:t>25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191999" cy="6994525"/>
          </a:xfrm>
          <a:prstGeom prst="rect">
            <a:avLst/>
          </a:prstGeom>
        </p:spPr>
      </p:pic>
      <p:sp>
        <p:nvSpPr>
          <p:cNvPr id="7" name="Rectangle 6"/>
          <p:cNvSpPr/>
          <p:nvPr/>
        </p:nvSpPr>
        <p:spPr>
          <a:xfrm>
            <a:off x="5169092" y="180328"/>
            <a:ext cx="3550973" cy="341632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solidFill>
                  <a:srgbClr val="FF0000"/>
                </a:solidFill>
                <a:effectLst>
                  <a:outerShdw dist="38100" dir="2640000" algn="bl" rotWithShape="0">
                    <a:schemeClr val="accent1"/>
                  </a:outerShdw>
                </a:effectLst>
                <a:latin typeface="Georgia" panose="02040502050405020303" pitchFamily="18" charset="0"/>
              </a:rPr>
              <a:t>THE 	</a:t>
            </a:r>
          </a:p>
          <a:p>
            <a:pPr algn="ctr"/>
            <a:r>
              <a:rPr lang="en-US" sz="5400" b="1" dirty="0" smtClean="0">
                <a:ln w="12700">
                  <a:solidFill>
                    <a:schemeClr val="accent1"/>
                  </a:solidFill>
                  <a:prstDash val="solid"/>
                </a:ln>
                <a:solidFill>
                  <a:srgbClr val="FF0000"/>
                </a:solidFill>
                <a:effectLst>
                  <a:outerShdw dist="38100" dir="2640000" algn="bl" rotWithShape="0">
                    <a:schemeClr val="accent1"/>
                  </a:outerShdw>
                </a:effectLst>
                <a:latin typeface="Georgia" panose="02040502050405020303" pitchFamily="18" charset="0"/>
              </a:rPr>
              <a:t>BEST </a:t>
            </a:r>
          </a:p>
          <a:p>
            <a:pPr algn="ctr"/>
            <a:r>
              <a:rPr lang="en-US" sz="5400" b="1" dirty="0" smtClean="0">
                <a:ln w="12700">
                  <a:solidFill>
                    <a:schemeClr val="accent1"/>
                  </a:solidFill>
                  <a:prstDash val="solid"/>
                </a:ln>
                <a:solidFill>
                  <a:srgbClr val="FF0000"/>
                </a:solidFill>
                <a:effectLst>
                  <a:outerShdw dist="38100" dir="2640000" algn="bl" rotWithShape="0">
                    <a:schemeClr val="accent1"/>
                  </a:outerShdw>
                </a:effectLst>
                <a:latin typeface="Georgia" panose="02040502050405020303" pitchFamily="18" charset="0"/>
              </a:rPr>
              <a:t>  NEVER  </a:t>
            </a:r>
          </a:p>
          <a:p>
            <a:pPr algn="ctr"/>
            <a:r>
              <a:rPr lang="en-US" sz="5400" b="1" dirty="0" smtClean="0">
                <a:ln w="12700">
                  <a:solidFill>
                    <a:schemeClr val="accent1"/>
                  </a:solidFill>
                  <a:prstDash val="solid"/>
                </a:ln>
                <a:solidFill>
                  <a:srgbClr val="FF0000"/>
                </a:solidFill>
                <a:effectLst>
                  <a:outerShdw dist="38100" dir="2640000" algn="bl" rotWithShape="0">
                    <a:schemeClr val="accent1"/>
                  </a:outerShdw>
                </a:effectLst>
                <a:latin typeface="Georgia" panose="02040502050405020303" pitchFamily="18" charset="0"/>
              </a:rPr>
              <a:t>   REST!</a:t>
            </a:r>
            <a:endParaRPr lang="en-US" sz="5400" b="1" dirty="0">
              <a:ln w="12700">
                <a:solidFill>
                  <a:schemeClr val="accent1"/>
                </a:solidFill>
                <a:prstDash val="solid"/>
              </a:ln>
              <a:solidFill>
                <a:srgbClr val="FF0000"/>
              </a:solidFill>
              <a:effectLst>
                <a:outerShdw dist="38100" dir="2640000" algn="bl" rotWithShape="0">
                  <a:schemeClr val="accent1"/>
                </a:outerShdw>
              </a:effectLst>
              <a:latin typeface="Georgia" panose="02040502050405020303" pitchFamily="18" charset="0"/>
            </a:endParaRPr>
          </a:p>
        </p:txBody>
      </p:sp>
    </p:spTree>
    <p:extLst>
      <p:ext uri="{BB962C8B-B14F-4D97-AF65-F5344CB8AC3E}">
        <p14:creationId xmlns:p14="http://schemas.microsoft.com/office/powerpoint/2010/main" val="475912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94DFFAF-476D-42E5-A8A5-8686F2C297F7}" type="slidenum">
              <a:rPr lang="en-US" altLang="zh-TW"/>
              <a:pPr/>
              <a:t>3</a:t>
            </a:fld>
            <a:endParaRPr lang="en-US" altLang="zh-TW"/>
          </a:p>
        </p:txBody>
      </p:sp>
      <p:sp>
        <p:nvSpPr>
          <p:cNvPr id="254978" name="Rectangle 2"/>
          <p:cNvSpPr>
            <a:spLocks noGrp="1" noChangeArrowheads="1"/>
          </p:cNvSpPr>
          <p:nvPr>
            <p:ph type="title"/>
          </p:nvPr>
        </p:nvSpPr>
        <p:spPr/>
        <p:txBody>
          <a:bodyPr/>
          <a:lstStyle/>
          <a:p>
            <a:r>
              <a:rPr lang="en-US" altLang="zh-TW"/>
              <a:t>DNA and RNA</a:t>
            </a:r>
            <a:endParaRPr lang="en-US" altLang="zh-TW">
              <a:ea typeface="標楷體" pitchFamily="65" charset="-120"/>
            </a:endParaRPr>
          </a:p>
        </p:txBody>
      </p:sp>
      <p:sp>
        <p:nvSpPr>
          <p:cNvPr id="254979" name="Rectangle 3"/>
          <p:cNvSpPr>
            <a:spLocks noGrp="1" noChangeArrowheads="1"/>
          </p:cNvSpPr>
          <p:nvPr>
            <p:ph type="body" idx="1"/>
          </p:nvPr>
        </p:nvSpPr>
        <p:spPr>
          <a:xfrm>
            <a:off x="618186" y="1600200"/>
            <a:ext cx="9364014" cy="4495800"/>
          </a:xfrm>
        </p:spPr>
        <p:txBody>
          <a:bodyPr>
            <a:normAutofit lnSpcReduction="10000"/>
          </a:bodyPr>
          <a:lstStyle/>
          <a:p>
            <a:pPr>
              <a:lnSpc>
                <a:spcPct val="90000"/>
              </a:lnSpc>
            </a:pPr>
            <a:r>
              <a:rPr lang="en-US" altLang="zh-TW" sz="2600" u="sng" dirty="0">
                <a:solidFill>
                  <a:srgbClr val="FF0000"/>
                </a:solidFill>
              </a:rPr>
              <a:t>Nucleotide </a:t>
            </a:r>
            <a:r>
              <a:rPr lang="zh-TW" altLang="en-US" sz="2600" dirty="0" smtClean="0">
                <a:ea typeface="標楷體" pitchFamily="65" charset="-120"/>
              </a:rPr>
              <a:t>：</a:t>
            </a:r>
            <a:endParaRPr lang="zh-TW" altLang="en-US" sz="2600" dirty="0">
              <a:ea typeface="標楷體" pitchFamily="65" charset="-120"/>
            </a:endParaRPr>
          </a:p>
          <a:p>
            <a:pPr>
              <a:lnSpc>
                <a:spcPct val="90000"/>
              </a:lnSpc>
              <a:buFont typeface="Wingdings" panose="05000000000000000000" pitchFamily="2" charset="2"/>
              <a:buNone/>
            </a:pPr>
            <a:r>
              <a:rPr lang="en-US" altLang="zh-TW" sz="2600" dirty="0" smtClean="0">
                <a:ea typeface="標楷體" pitchFamily="65" charset="-120"/>
              </a:rPr>
              <a:t>(</a:t>
            </a:r>
            <a:r>
              <a:rPr lang="en-US" altLang="zh-TW" sz="2600" dirty="0">
                <a:ea typeface="標楷體" pitchFamily="65" charset="-120"/>
              </a:rPr>
              <a:t>adenine, A)</a:t>
            </a:r>
          </a:p>
          <a:p>
            <a:pPr>
              <a:lnSpc>
                <a:spcPct val="90000"/>
              </a:lnSpc>
              <a:buFont typeface="Wingdings" panose="05000000000000000000" pitchFamily="2" charset="2"/>
              <a:buNone/>
            </a:pPr>
            <a:r>
              <a:rPr lang="en-US" altLang="zh-TW" sz="2600" dirty="0" smtClean="0">
                <a:ea typeface="標楷體" pitchFamily="65" charset="-120"/>
              </a:rPr>
              <a:t>(</a:t>
            </a:r>
            <a:r>
              <a:rPr lang="en-US" altLang="zh-TW" sz="2600" dirty="0">
                <a:ea typeface="標楷體" pitchFamily="65" charset="-120"/>
              </a:rPr>
              <a:t>guanine, G)</a:t>
            </a:r>
          </a:p>
          <a:p>
            <a:pPr>
              <a:lnSpc>
                <a:spcPct val="90000"/>
              </a:lnSpc>
              <a:buFont typeface="Wingdings" panose="05000000000000000000" pitchFamily="2" charset="2"/>
              <a:buNone/>
            </a:pPr>
            <a:r>
              <a:rPr lang="en-US" altLang="zh-TW" sz="2600" dirty="0" smtClean="0">
                <a:ea typeface="標楷體" pitchFamily="65" charset="-120"/>
              </a:rPr>
              <a:t>(</a:t>
            </a:r>
            <a:r>
              <a:rPr lang="en-US" altLang="zh-TW" sz="2600" dirty="0">
                <a:ea typeface="標楷體" pitchFamily="65" charset="-120"/>
              </a:rPr>
              <a:t>cytosine, C)</a:t>
            </a:r>
          </a:p>
          <a:p>
            <a:pPr>
              <a:lnSpc>
                <a:spcPct val="90000"/>
              </a:lnSpc>
              <a:buFont typeface="Wingdings" panose="05000000000000000000" pitchFamily="2" charset="2"/>
              <a:buNone/>
            </a:pPr>
            <a:r>
              <a:rPr lang="en-US" altLang="zh-TW" sz="2600" dirty="0" smtClean="0">
                <a:ea typeface="標楷體" pitchFamily="65" charset="-120"/>
              </a:rPr>
              <a:t>(</a:t>
            </a:r>
            <a:r>
              <a:rPr lang="en-US" altLang="zh-TW" sz="2600" dirty="0">
                <a:ea typeface="標楷體" pitchFamily="65" charset="-120"/>
              </a:rPr>
              <a:t>thymine, T)</a:t>
            </a:r>
          </a:p>
          <a:p>
            <a:pPr>
              <a:lnSpc>
                <a:spcPct val="90000"/>
              </a:lnSpc>
              <a:buFont typeface="Wingdings" panose="05000000000000000000" pitchFamily="2" charset="2"/>
              <a:buNone/>
            </a:pPr>
            <a:r>
              <a:rPr lang="en-US" altLang="zh-TW" sz="2600" dirty="0" smtClean="0">
                <a:ea typeface="標楷體" pitchFamily="65" charset="-120"/>
              </a:rPr>
              <a:t> (</a:t>
            </a:r>
            <a:r>
              <a:rPr lang="en-US" altLang="zh-TW" sz="2600" dirty="0">
                <a:ea typeface="標楷體" pitchFamily="65" charset="-120"/>
              </a:rPr>
              <a:t>uracil, U)</a:t>
            </a:r>
            <a:r>
              <a:rPr lang="en-US" altLang="zh-TW" sz="2600" dirty="0"/>
              <a:t> </a:t>
            </a:r>
          </a:p>
          <a:p>
            <a:pPr>
              <a:lnSpc>
                <a:spcPct val="90000"/>
              </a:lnSpc>
            </a:pPr>
            <a:r>
              <a:rPr lang="en-US" altLang="zh-TW" sz="2600" u="sng" dirty="0">
                <a:solidFill>
                  <a:srgbClr val="FF0000"/>
                </a:solidFill>
              </a:rPr>
              <a:t>DNA</a:t>
            </a:r>
            <a:r>
              <a:rPr lang="en-US" altLang="zh-TW" sz="2600" dirty="0"/>
              <a:t>(deoxyribonucleic acid </a:t>
            </a:r>
            <a:r>
              <a:rPr lang="en-US" altLang="zh-TW" sz="2600" dirty="0" smtClean="0"/>
              <a:t>)</a:t>
            </a:r>
            <a:endParaRPr lang="en-US" altLang="zh-TW" sz="2600" dirty="0"/>
          </a:p>
          <a:p>
            <a:pPr>
              <a:lnSpc>
                <a:spcPct val="90000"/>
              </a:lnSpc>
              <a:buFont typeface="Wingdings" panose="05000000000000000000" pitchFamily="2" charset="2"/>
              <a:buNone/>
            </a:pPr>
            <a:r>
              <a:rPr lang="en-US" altLang="zh-TW" sz="2600" dirty="0"/>
              <a:t>       {A, G, C, </a:t>
            </a:r>
            <a:r>
              <a:rPr lang="en-US" altLang="zh-TW" sz="2600" u="sng" dirty="0">
                <a:solidFill>
                  <a:srgbClr val="0033CC"/>
                </a:solidFill>
              </a:rPr>
              <a:t>T</a:t>
            </a:r>
            <a:r>
              <a:rPr lang="en-US" altLang="zh-TW" sz="2600" dirty="0"/>
              <a:t>}    (base pair: G</a:t>
            </a:r>
            <a:r>
              <a:rPr lang="en-US" altLang="zh-TW" sz="2600" dirty="0">
                <a:sym typeface="Symbol" panose="05050102010706020507" pitchFamily="18" charset="2"/>
              </a:rPr>
              <a:t></a:t>
            </a:r>
            <a:r>
              <a:rPr lang="en-US" altLang="zh-TW" sz="2600" dirty="0"/>
              <a:t>C,  A=T )</a:t>
            </a:r>
          </a:p>
          <a:p>
            <a:pPr>
              <a:lnSpc>
                <a:spcPct val="90000"/>
              </a:lnSpc>
            </a:pPr>
            <a:r>
              <a:rPr lang="en-US" altLang="zh-TW" sz="2600" u="sng" dirty="0">
                <a:solidFill>
                  <a:srgbClr val="FF0000"/>
                </a:solidFill>
              </a:rPr>
              <a:t>RNA</a:t>
            </a:r>
            <a:r>
              <a:rPr lang="en-US" altLang="zh-TW" sz="2600" dirty="0"/>
              <a:t>(ribonucleic </a:t>
            </a:r>
            <a:r>
              <a:rPr lang="en-US" altLang="zh-TW" sz="2600" dirty="0" smtClean="0"/>
              <a:t>acid)</a:t>
            </a:r>
            <a:endParaRPr lang="en-US" altLang="zh-TW" sz="2600" dirty="0"/>
          </a:p>
          <a:p>
            <a:pPr>
              <a:lnSpc>
                <a:spcPct val="90000"/>
              </a:lnSpc>
              <a:buFont typeface="Wingdings" panose="05000000000000000000" pitchFamily="2" charset="2"/>
              <a:buNone/>
            </a:pPr>
            <a:r>
              <a:rPr lang="en-US" altLang="zh-TW" sz="2600" dirty="0"/>
              <a:t>       {A, G, C, </a:t>
            </a:r>
            <a:r>
              <a:rPr lang="en-US" altLang="zh-TW" sz="2600" u="sng" dirty="0">
                <a:solidFill>
                  <a:srgbClr val="0033CC"/>
                </a:solidFill>
              </a:rPr>
              <a:t>U</a:t>
            </a:r>
            <a:r>
              <a:rPr lang="en-US" altLang="zh-TW" sz="2600" dirty="0"/>
              <a:t>}    (base pair: G</a:t>
            </a:r>
            <a:r>
              <a:rPr lang="en-US" altLang="zh-TW" sz="2600" dirty="0">
                <a:sym typeface="Symbol" panose="05050102010706020507" pitchFamily="18" charset="2"/>
              </a:rPr>
              <a:t></a:t>
            </a:r>
            <a:r>
              <a:rPr lang="en-US" altLang="zh-TW" sz="2600" dirty="0"/>
              <a:t>C,  A=U, G</a:t>
            </a:r>
            <a:r>
              <a:rPr lang="en-US" altLang="zh-TW" sz="2600" dirty="0">
                <a:sym typeface="Symbol" panose="05050102010706020507" pitchFamily="18" charset="2"/>
              </a:rPr>
              <a:t></a:t>
            </a:r>
            <a:r>
              <a:rPr lang="en-US" altLang="zh-TW" sz="2600" dirty="0"/>
              <a:t>U )</a:t>
            </a:r>
          </a:p>
        </p:txBody>
      </p:sp>
      <p:sp>
        <p:nvSpPr>
          <p:cNvPr id="2" name="Footer Placeholder 1"/>
          <p:cNvSpPr>
            <a:spLocks noGrp="1"/>
          </p:cNvSpPr>
          <p:nvPr>
            <p:ph type="ftr" sz="quarter" idx="11"/>
          </p:nvPr>
        </p:nvSpPr>
        <p:spPr/>
        <p:txBody>
          <a:bodyPr/>
          <a:lstStyle/>
          <a:p>
            <a:r>
              <a:rPr lang="en-US" smtClean="0"/>
              <a:t>CS       DAA                                                     GS</a:t>
            </a:r>
            <a:endParaRPr lang="en-US"/>
          </a:p>
        </p:txBody>
      </p:sp>
    </p:spTree>
    <p:extLst>
      <p:ext uri="{BB962C8B-B14F-4D97-AF65-F5344CB8AC3E}">
        <p14:creationId xmlns:p14="http://schemas.microsoft.com/office/powerpoint/2010/main" val="3895474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D8F9D51-4A8A-41B3-8E1A-5FD10A5FA136}" type="slidenum">
              <a:rPr lang="en-US" altLang="zh-TW"/>
              <a:pPr/>
              <a:t>4</a:t>
            </a:fld>
            <a:endParaRPr lang="en-US" altLang="zh-TW"/>
          </a:p>
        </p:txBody>
      </p:sp>
      <p:sp>
        <p:nvSpPr>
          <p:cNvPr id="256002" name="Rectangle 2"/>
          <p:cNvSpPr>
            <a:spLocks noGrp="1" noChangeArrowheads="1"/>
          </p:cNvSpPr>
          <p:nvPr>
            <p:ph type="title"/>
          </p:nvPr>
        </p:nvSpPr>
        <p:spPr/>
        <p:txBody>
          <a:bodyPr/>
          <a:lstStyle/>
          <a:p>
            <a:r>
              <a:rPr lang="en-US" altLang="zh-TW"/>
              <a:t>DNA Length</a:t>
            </a:r>
          </a:p>
        </p:txBody>
      </p:sp>
      <p:sp>
        <p:nvSpPr>
          <p:cNvPr id="256003" name="Rectangle 3"/>
          <p:cNvSpPr>
            <a:spLocks noGrp="1" noChangeArrowheads="1"/>
          </p:cNvSpPr>
          <p:nvPr>
            <p:ph type="body" idx="1"/>
          </p:nvPr>
        </p:nvSpPr>
        <p:spPr/>
        <p:txBody>
          <a:bodyPr/>
          <a:lstStyle/>
          <a:p>
            <a:r>
              <a:rPr lang="en-US" altLang="zh-TW" dirty="0"/>
              <a:t>The total length of the human DNA is about </a:t>
            </a:r>
            <a:r>
              <a:rPr lang="en-US" altLang="zh-TW" u="sng" dirty="0">
                <a:solidFill>
                  <a:srgbClr val="FF0000"/>
                </a:solidFill>
              </a:rPr>
              <a:t>3</a:t>
            </a:r>
            <a:r>
              <a:rPr lang="en-US" altLang="zh-TW" u="sng" dirty="0">
                <a:solidFill>
                  <a:srgbClr val="FF0000"/>
                </a:solidFill>
                <a:sym typeface="Symbol" panose="05050102010706020507" pitchFamily="18" charset="2"/>
              </a:rPr>
              <a:t></a:t>
            </a:r>
            <a:r>
              <a:rPr lang="en-US" altLang="zh-TW" u="sng" dirty="0">
                <a:solidFill>
                  <a:srgbClr val="FF0000"/>
                </a:solidFill>
              </a:rPr>
              <a:t>10</a:t>
            </a:r>
            <a:r>
              <a:rPr lang="en-US" altLang="zh-TW" u="sng" baseline="30000" dirty="0">
                <a:solidFill>
                  <a:srgbClr val="FF0000"/>
                </a:solidFill>
              </a:rPr>
              <a:t>9</a:t>
            </a:r>
            <a:r>
              <a:rPr lang="en-US" altLang="zh-TW" u="sng" dirty="0">
                <a:solidFill>
                  <a:srgbClr val="FF0000"/>
                </a:solidFill>
              </a:rPr>
              <a:t>  </a:t>
            </a:r>
            <a:r>
              <a:rPr lang="en-US" altLang="zh-TW" u="sng" dirty="0" smtClean="0">
                <a:solidFill>
                  <a:srgbClr val="FF0000"/>
                </a:solidFill>
              </a:rPr>
              <a:t>base </a:t>
            </a:r>
            <a:r>
              <a:rPr lang="en-US" altLang="zh-TW" u="sng" dirty="0">
                <a:solidFill>
                  <a:srgbClr val="FF0000"/>
                </a:solidFill>
              </a:rPr>
              <a:t>pairs</a:t>
            </a:r>
            <a:r>
              <a:rPr lang="en-US" altLang="zh-TW" dirty="0"/>
              <a:t>.</a:t>
            </a:r>
          </a:p>
          <a:p>
            <a:r>
              <a:rPr lang="en-US" altLang="zh-TW" dirty="0"/>
              <a:t>1% ~ 1.5% of DNA sequence is useful.</a:t>
            </a:r>
          </a:p>
          <a:p>
            <a:r>
              <a:rPr lang="en-US" altLang="zh-TW" dirty="0"/>
              <a:t># of human </a:t>
            </a:r>
            <a:r>
              <a:rPr lang="en-US" altLang="zh-TW" u="sng" dirty="0">
                <a:solidFill>
                  <a:srgbClr val="FF0000"/>
                </a:solidFill>
              </a:rPr>
              <a:t>genes</a:t>
            </a:r>
            <a:r>
              <a:rPr lang="en-US" altLang="zh-TW" dirty="0"/>
              <a:t>: 30,000~40,000</a:t>
            </a:r>
          </a:p>
          <a:p>
            <a:pPr lvl="1"/>
            <a:r>
              <a:rPr lang="en-US" altLang="zh-TW" dirty="0"/>
              <a:t>Conclusion from the </a:t>
            </a:r>
            <a:r>
              <a:rPr lang="en-US" altLang="zh-TW" u="sng" dirty="0">
                <a:solidFill>
                  <a:srgbClr val="FF0000"/>
                </a:solidFill>
              </a:rPr>
              <a:t>Human Genome Project</a:t>
            </a:r>
            <a:r>
              <a:rPr lang="en-US" altLang="zh-TW" dirty="0"/>
              <a:t> (1990~2003)</a:t>
            </a:r>
          </a:p>
          <a:p>
            <a:pPr lvl="1"/>
            <a:r>
              <a:rPr lang="en-US" altLang="zh-TW" dirty="0"/>
              <a:t>Expected # is 100,000 originally.</a:t>
            </a:r>
          </a:p>
        </p:txBody>
      </p:sp>
      <p:sp>
        <p:nvSpPr>
          <p:cNvPr id="2" name="Footer Placeholder 1"/>
          <p:cNvSpPr>
            <a:spLocks noGrp="1"/>
          </p:cNvSpPr>
          <p:nvPr>
            <p:ph type="ftr" sz="quarter" idx="11"/>
          </p:nvPr>
        </p:nvSpPr>
        <p:spPr/>
        <p:txBody>
          <a:bodyPr/>
          <a:lstStyle/>
          <a:p>
            <a:r>
              <a:rPr lang="en-US" smtClean="0"/>
              <a:t>CS       DAA                                                     GS</a:t>
            </a:r>
            <a:endParaRPr lang="en-US"/>
          </a:p>
        </p:txBody>
      </p:sp>
    </p:spTree>
    <p:extLst>
      <p:ext uri="{BB962C8B-B14F-4D97-AF65-F5344CB8AC3E}">
        <p14:creationId xmlns:p14="http://schemas.microsoft.com/office/powerpoint/2010/main" val="916761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9D2A5584-64E4-4290-A964-D0AA31B890D3}" type="slidenum">
              <a:rPr lang="en-US" altLang="zh-TW"/>
              <a:pPr/>
              <a:t>5</a:t>
            </a:fld>
            <a:endParaRPr lang="en-US" altLang="zh-TW"/>
          </a:p>
        </p:txBody>
      </p:sp>
      <p:sp>
        <p:nvSpPr>
          <p:cNvPr id="259074" name="Rectangle 2"/>
          <p:cNvSpPr>
            <a:spLocks noGrp="1" noChangeArrowheads="1"/>
          </p:cNvSpPr>
          <p:nvPr>
            <p:ph type="title"/>
          </p:nvPr>
        </p:nvSpPr>
        <p:spPr>
          <a:xfrm>
            <a:off x="2286000" y="381000"/>
            <a:ext cx="7772400" cy="1143000"/>
          </a:xfrm>
        </p:spPr>
        <p:txBody>
          <a:bodyPr/>
          <a:lstStyle/>
          <a:p>
            <a:r>
              <a:rPr lang="en-US" altLang="zh-TW"/>
              <a:t>DNA, Genes and Proteins</a:t>
            </a:r>
          </a:p>
        </p:txBody>
      </p:sp>
      <p:sp>
        <p:nvSpPr>
          <p:cNvPr id="259075" name="Rectangle 3"/>
          <p:cNvSpPr>
            <a:spLocks noGrp="1" noChangeArrowheads="1"/>
          </p:cNvSpPr>
          <p:nvPr>
            <p:ph type="body" idx="1"/>
          </p:nvPr>
        </p:nvSpPr>
        <p:spPr/>
        <p:txBody>
          <a:bodyPr/>
          <a:lstStyle/>
          <a:p>
            <a:endParaRPr lang="en-US" altLang="zh-TW" sz="2600" dirty="0"/>
          </a:p>
          <a:p>
            <a:endParaRPr lang="en-US" altLang="zh-TW" sz="2600" dirty="0"/>
          </a:p>
          <a:p>
            <a:endParaRPr lang="en-US" altLang="zh-TW" sz="2600" dirty="0"/>
          </a:p>
          <a:p>
            <a:endParaRPr lang="en-US" altLang="zh-TW" sz="2600" dirty="0"/>
          </a:p>
          <a:p>
            <a:endParaRPr lang="en-US" altLang="zh-TW" sz="2600" dirty="0"/>
          </a:p>
          <a:p>
            <a:endParaRPr lang="en-US" altLang="zh-TW" sz="2600" dirty="0"/>
          </a:p>
          <a:p>
            <a:r>
              <a:rPr lang="en-US" altLang="zh-TW" sz="2600" dirty="0"/>
              <a:t>DNA:</a:t>
            </a:r>
            <a:r>
              <a:rPr lang="en-US" altLang="zh-TW" sz="2600" u="sng" dirty="0">
                <a:solidFill>
                  <a:srgbClr val="FF0000"/>
                </a:solidFill>
              </a:rPr>
              <a:t> program</a:t>
            </a:r>
            <a:r>
              <a:rPr lang="en-US" altLang="zh-TW" sz="2600" dirty="0"/>
              <a:t> for cell processes</a:t>
            </a:r>
          </a:p>
          <a:p>
            <a:r>
              <a:rPr lang="en-US" altLang="zh-TW" sz="2600" dirty="0"/>
              <a:t>Proteins: </a:t>
            </a:r>
            <a:r>
              <a:rPr lang="en-US" altLang="zh-TW" sz="2600" u="sng" dirty="0">
                <a:solidFill>
                  <a:srgbClr val="FF0000"/>
                </a:solidFill>
              </a:rPr>
              <a:t>execute</a:t>
            </a:r>
            <a:r>
              <a:rPr lang="en-US" altLang="zh-TW" sz="2600" dirty="0"/>
              <a:t> cell processes</a:t>
            </a:r>
          </a:p>
        </p:txBody>
      </p:sp>
      <p:grpSp>
        <p:nvGrpSpPr>
          <p:cNvPr id="259076" name="Group 4"/>
          <p:cNvGrpSpPr>
            <a:grpSpLocks/>
          </p:cNvGrpSpPr>
          <p:nvPr/>
        </p:nvGrpSpPr>
        <p:grpSpPr bwMode="auto">
          <a:xfrm>
            <a:off x="1676400" y="1905000"/>
            <a:ext cx="8809038" cy="3505200"/>
            <a:chOff x="96" y="1200"/>
            <a:chExt cx="5549" cy="2208"/>
          </a:xfrm>
        </p:grpSpPr>
        <p:sp>
          <p:nvSpPr>
            <p:cNvPr id="259077" name="Text Box 5"/>
            <p:cNvSpPr txBox="1">
              <a:spLocks noChangeArrowheads="1"/>
            </p:cNvSpPr>
            <p:nvPr/>
          </p:nvSpPr>
          <p:spPr bwMode="auto">
            <a:xfrm rot="20277182">
              <a:off x="96" y="1536"/>
              <a:ext cx="3540"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6600" b="1" dirty="0">
                  <a:solidFill>
                    <a:srgbClr val="000000"/>
                  </a:solidFill>
                  <a:latin typeface="Comic Sans MS" panose="030F0702030302020204" pitchFamily="66" charset="0"/>
                </a:rPr>
                <a:t>T</a:t>
              </a:r>
              <a:r>
                <a:rPr lang="en-US" altLang="zh-TW" sz="6000" b="1" dirty="0">
                  <a:solidFill>
                    <a:srgbClr val="000000"/>
                  </a:solidFill>
                  <a:latin typeface="Comic Sans MS" panose="030F0702030302020204" pitchFamily="66" charset="0"/>
                </a:rPr>
                <a:t>C</a:t>
              </a:r>
              <a:r>
                <a:rPr lang="en-US" altLang="zh-TW" sz="5400" b="1" dirty="0">
                  <a:solidFill>
                    <a:srgbClr val="000000"/>
                  </a:solidFill>
                  <a:latin typeface="Comic Sans MS" panose="030F0702030302020204" pitchFamily="66" charset="0"/>
                </a:rPr>
                <a:t>C</a:t>
              </a:r>
              <a:r>
                <a:rPr lang="en-US" altLang="zh-TW" sz="4800" b="1" dirty="0">
                  <a:solidFill>
                    <a:srgbClr val="000000"/>
                  </a:solidFill>
                  <a:latin typeface="Comic Sans MS" panose="030F0702030302020204" pitchFamily="66" charset="0"/>
                </a:rPr>
                <a:t>AA</a:t>
              </a:r>
              <a:r>
                <a:rPr lang="en-US" altLang="zh-TW" sz="4400" b="1" dirty="0">
                  <a:solidFill>
                    <a:srgbClr val="000000"/>
                  </a:solidFill>
                  <a:latin typeface="Comic Sans MS" panose="030F0702030302020204" pitchFamily="66" charset="0"/>
                </a:rPr>
                <a:t>C</a:t>
              </a:r>
              <a:r>
                <a:rPr lang="en-US" altLang="zh-TW" sz="4000" b="1" dirty="0">
                  <a:solidFill>
                    <a:srgbClr val="000000"/>
                  </a:solidFill>
                  <a:latin typeface="Comic Sans MS" panose="030F0702030302020204" pitchFamily="66" charset="0"/>
                </a:rPr>
                <a:t>GG</a:t>
              </a:r>
              <a:r>
                <a:rPr lang="en-US" altLang="zh-TW" sz="3600" b="1" dirty="0">
                  <a:solidFill>
                    <a:srgbClr val="000000"/>
                  </a:solidFill>
                  <a:latin typeface="Comic Sans MS" panose="030F0702030302020204" pitchFamily="66" charset="0"/>
                </a:rPr>
                <a:t>T</a:t>
              </a:r>
              <a:r>
                <a:rPr lang="en-US" altLang="zh-TW" sz="3200" b="1" dirty="0">
                  <a:solidFill>
                    <a:srgbClr val="000000"/>
                  </a:solidFill>
                  <a:latin typeface="Comic Sans MS" panose="030F0702030302020204" pitchFamily="66" charset="0"/>
                </a:rPr>
                <a:t>G</a:t>
              </a:r>
              <a:r>
                <a:rPr lang="en-US" altLang="zh-TW" sz="2800" b="1" dirty="0">
                  <a:solidFill>
                    <a:srgbClr val="000000"/>
                  </a:solidFill>
                  <a:latin typeface="Comic Sans MS" panose="030F0702030302020204" pitchFamily="66" charset="0"/>
                </a:rPr>
                <a:t>C</a:t>
              </a:r>
              <a:r>
                <a:rPr lang="en-US" altLang="zh-TW" sz="2400" b="1" dirty="0">
                  <a:solidFill>
                    <a:srgbClr val="000000"/>
                  </a:solidFill>
                  <a:latin typeface="Comic Sans MS" panose="030F0702030302020204" pitchFamily="66" charset="0"/>
                </a:rPr>
                <a:t>T</a:t>
              </a:r>
              <a:r>
                <a:rPr lang="en-US" altLang="zh-TW" sz="2000" b="1" dirty="0">
                  <a:solidFill>
                    <a:srgbClr val="000000"/>
                  </a:solidFill>
                  <a:latin typeface="Comic Sans MS" panose="030F0702030302020204" pitchFamily="66" charset="0"/>
                </a:rPr>
                <a:t>G</a:t>
              </a:r>
              <a:r>
                <a:rPr lang="en-US" altLang="zh-TW" b="1" dirty="0">
                  <a:solidFill>
                    <a:srgbClr val="000000"/>
                  </a:solidFill>
                  <a:latin typeface="Comic Sans MS" panose="030F0702030302020204" pitchFamily="66" charset="0"/>
                </a:rPr>
                <a:t>A</a:t>
              </a:r>
              <a:r>
                <a:rPr lang="en-US" altLang="zh-TW" sz="1600" b="1" dirty="0">
                  <a:solidFill>
                    <a:srgbClr val="000000"/>
                  </a:solidFill>
                  <a:latin typeface="Comic Sans MS" panose="030F0702030302020204" pitchFamily="66" charset="0"/>
                </a:rPr>
                <a:t>G</a:t>
              </a:r>
              <a:r>
                <a:rPr lang="en-US" altLang="zh-TW" sz="1400" b="1" dirty="0">
                  <a:solidFill>
                    <a:srgbClr val="000000"/>
                  </a:solidFill>
                  <a:latin typeface="Comic Sans MS" panose="030F0702030302020204" pitchFamily="66" charset="0"/>
                </a:rPr>
                <a:t>G</a:t>
              </a:r>
              <a:r>
                <a:rPr lang="en-US" altLang="zh-TW" sz="1200" b="1" dirty="0">
                  <a:solidFill>
                    <a:srgbClr val="000000"/>
                  </a:solidFill>
                  <a:latin typeface="Comic Sans MS" panose="030F0702030302020204" pitchFamily="66" charset="0"/>
                </a:rPr>
                <a:t>T</a:t>
              </a:r>
              <a:r>
                <a:rPr lang="en-US" altLang="zh-TW" sz="1000" b="1" dirty="0">
                  <a:solidFill>
                    <a:srgbClr val="000000"/>
                  </a:solidFill>
                  <a:latin typeface="Comic Sans MS" panose="030F0702030302020204" pitchFamily="66" charset="0"/>
                </a:rPr>
                <a:t>G</a:t>
              </a:r>
              <a:r>
                <a:rPr lang="en-US" altLang="zh-TW" sz="900" b="1" dirty="0">
                  <a:solidFill>
                    <a:srgbClr val="000000"/>
                  </a:solidFill>
                  <a:latin typeface="Comic Sans MS" panose="030F0702030302020204" pitchFamily="66" charset="0"/>
                </a:rPr>
                <a:t>C</a:t>
              </a:r>
              <a:r>
                <a:rPr lang="en-US" altLang="zh-TW" sz="800" b="1" dirty="0">
                  <a:solidFill>
                    <a:srgbClr val="000000"/>
                  </a:solidFill>
                  <a:latin typeface="Comic Sans MS" panose="030F0702030302020204" pitchFamily="66" charset="0"/>
                </a:rPr>
                <a:t>AC</a:t>
              </a:r>
              <a:endParaRPr lang="en-US" altLang="zh-TW" sz="2400" b="1" dirty="0">
                <a:solidFill>
                  <a:srgbClr val="000000"/>
                </a:solidFill>
                <a:latin typeface="Times New Roman" panose="02020603050405020304" pitchFamily="18" charset="0"/>
              </a:endParaRPr>
            </a:p>
          </p:txBody>
        </p:sp>
        <p:grpSp>
          <p:nvGrpSpPr>
            <p:cNvPr id="259078" name="Group 6"/>
            <p:cNvGrpSpPr>
              <a:grpSpLocks/>
            </p:cNvGrpSpPr>
            <p:nvPr/>
          </p:nvGrpSpPr>
          <p:grpSpPr bwMode="auto">
            <a:xfrm>
              <a:off x="750" y="1200"/>
              <a:ext cx="4895" cy="2208"/>
              <a:chOff x="750" y="1200"/>
              <a:chExt cx="4895" cy="2208"/>
            </a:xfrm>
          </p:grpSpPr>
          <p:sp>
            <p:nvSpPr>
              <p:cNvPr id="259079" name="Freeform 7"/>
              <p:cNvSpPr>
                <a:spLocks/>
              </p:cNvSpPr>
              <p:nvPr/>
            </p:nvSpPr>
            <p:spPr bwMode="auto">
              <a:xfrm>
                <a:off x="3486" y="1336"/>
                <a:ext cx="432" cy="104"/>
              </a:xfrm>
              <a:custGeom>
                <a:avLst/>
                <a:gdLst>
                  <a:gd name="T0" fmla="*/ 0 w 432"/>
                  <a:gd name="T1" fmla="*/ 56 h 104"/>
                  <a:gd name="T2" fmla="*/ 192 w 432"/>
                  <a:gd name="T3" fmla="*/ 8 h 104"/>
                  <a:gd name="T4" fmla="*/ 336 w 432"/>
                  <a:gd name="T5" fmla="*/ 104 h 104"/>
                  <a:gd name="T6" fmla="*/ 432 w 432"/>
                  <a:gd name="T7" fmla="*/ 8 h 104"/>
                </a:gdLst>
                <a:ahLst/>
                <a:cxnLst>
                  <a:cxn ang="0">
                    <a:pos x="T0" y="T1"/>
                  </a:cxn>
                  <a:cxn ang="0">
                    <a:pos x="T2" y="T3"/>
                  </a:cxn>
                  <a:cxn ang="0">
                    <a:pos x="T4" y="T5"/>
                  </a:cxn>
                  <a:cxn ang="0">
                    <a:pos x="T6" y="T7"/>
                  </a:cxn>
                </a:cxnLst>
                <a:rect l="0" t="0" r="r" b="b"/>
                <a:pathLst>
                  <a:path w="432" h="104">
                    <a:moveTo>
                      <a:pt x="0" y="56"/>
                    </a:moveTo>
                    <a:cubicBezTo>
                      <a:pt x="68" y="28"/>
                      <a:pt x="136" y="0"/>
                      <a:pt x="192" y="8"/>
                    </a:cubicBezTo>
                    <a:cubicBezTo>
                      <a:pt x="248" y="16"/>
                      <a:pt x="296" y="104"/>
                      <a:pt x="336" y="104"/>
                    </a:cubicBezTo>
                    <a:cubicBezTo>
                      <a:pt x="376" y="104"/>
                      <a:pt x="404" y="56"/>
                      <a:pt x="432" y="8"/>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0" name="Freeform 8"/>
              <p:cNvSpPr>
                <a:spLocks/>
              </p:cNvSpPr>
              <p:nvPr/>
            </p:nvSpPr>
            <p:spPr bwMode="auto">
              <a:xfrm>
                <a:off x="3582" y="1264"/>
                <a:ext cx="552" cy="464"/>
              </a:xfrm>
              <a:custGeom>
                <a:avLst/>
                <a:gdLst>
                  <a:gd name="T0" fmla="*/ 336 w 552"/>
                  <a:gd name="T1" fmla="*/ 80 h 464"/>
                  <a:gd name="T2" fmla="*/ 432 w 552"/>
                  <a:gd name="T3" fmla="*/ 32 h 464"/>
                  <a:gd name="T4" fmla="*/ 480 w 552"/>
                  <a:gd name="T5" fmla="*/ 272 h 464"/>
                  <a:gd name="T6" fmla="*/ 0 w 552"/>
                  <a:gd name="T7" fmla="*/ 464 h 464"/>
                </a:gdLst>
                <a:ahLst/>
                <a:cxnLst>
                  <a:cxn ang="0">
                    <a:pos x="T0" y="T1"/>
                  </a:cxn>
                  <a:cxn ang="0">
                    <a:pos x="T2" y="T3"/>
                  </a:cxn>
                  <a:cxn ang="0">
                    <a:pos x="T4" y="T5"/>
                  </a:cxn>
                  <a:cxn ang="0">
                    <a:pos x="T6" y="T7"/>
                  </a:cxn>
                </a:cxnLst>
                <a:rect l="0" t="0" r="r" b="b"/>
                <a:pathLst>
                  <a:path w="552" h="464">
                    <a:moveTo>
                      <a:pt x="336" y="80"/>
                    </a:moveTo>
                    <a:cubicBezTo>
                      <a:pt x="372" y="40"/>
                      <a:pt x="408" y="0"/>
                      <a:pt x="432" y="32"/>
                    </a:cubicBezTo>
                    <a:cubicBezTo>
                      <a:pt x="456" y="64"/>
                      <a:pt x="552" y="200"/>
                      <a:pt x="480" y="272"/>
                    </a:cubicBezTo>
                    <a:cubicBezTo>
                      <a:pt x="408" y="344"/>
                      <a:pt x="88" y="424"/>
                      <a:pt x="0" y="46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1" name="Freeform 9"/>
              <p:cNvSpPr>
                <a:spLocks/>
              </p:cNvSpPr>
              <p:nvPr/>
            </p:nvSpPr>
            <p:spPr bwMode="auto">
              <a:xfrm>
                <a:off x="3342" y="1728"/>
                <a:ext cx="240" cy="144"/>
              </a:xfrm>
              <a:custGeom>
                <a:avLst/>
                <a:gdLst>
                  <a:gd name="T0" fmla="*/ 240 w 240"/>
                  <a:gd name="T1" fmla="*/ 0 h 144"/>
                  <a:gd name="T2" fmla="*/ 48 w 240"/>
                  <a:gd name="T3" fmla="*/ 48 h 144"/>
                  <a:gd name="T4" fmla="*/ 0 w 240"/>
                  <a:gd name="T5" fmla="*/ 144 h 144"/>
                </a:gdLst>
                <a:ahLst/>
                <a:cxnLst>
                  <a:cxn ang="0">
                    <a:pos x="T0" y="T1"/>
                  </a:cxn>
                  <a:cxn ang="0">
                    <a:pos x="T2" y="T3"/>
                  </a:cxn>
                  <a:cxn ang="0">
                    <a:pos x="T4" y="T5"/>
                  </a:cxn>
                </a:cxnLst>
                <a:rect l="0" t="0" r="r" b="b"/>
                <a:pathLst>
                  <a:path w="240" h="144">
                    <a:moveTo>
                      <a:pt x="240" y="0"/>
                    </a:moveTo>
                    <a:cubicBezTo>
                      <a:pt x="164" y="12"/>
                      <a:pt x="88" y="24"/>
                      <a:pt x="48" y="48"/>
                    </a:cubicBezTo>
                    <a:cubicBezTo>
                      <a:pt x="8" y="72"/>
                      <a:pt x="4" y="108"/>
                      <a:pt x="0" y="144"/>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2" name="Freeform 10"/>
              <p:cNvSpPr>
                <a:spLocks/>
              </p:cNvSpPr>
              <p:nvPr/>
            </p:nvSpPr>
            <p:spPr bwMode="auto">
              <a:xfrm>
                <a:off x="2606" y="1840"/>
                <a:ext cx="736" cy="464"/>
              </a:xfrm>
              <a:custGeom>
                <a:avLst/>
                <a:gdLst>
                  <a:gd name="T0" fmla="*/ 736 w 736"/>
                  <a:gd name="T1" fmla="*/ 0 h 464"/>
                  <a:gd name="T2" fmla="*/ 688 w 736"/>
                  <a:gd name="T3" fmla="*/ 192 h 464"/>
                  <a:gd name="T4" fmla="*/ 496 w 736"/>
                  <a:gd name="T5" fmla="*/ 144 h 464"/>
                  <a:gd name="T6" fmla="*/ 304 w 736"/>
                  <a:gd name="T7" fmla="*/ 288 h 464"/>
                  <a:gd name="T8" fmla="*/ 208 w 736"/>
                  <a:gd name="T9" fmla="*/ 96 h 464"/>
                  <a:gd name="T10" fmla="*/ 16 w 736"/>
                  <a:gd name="T11" fmla="*/ 192 h 464"/>
                  <a:gd name="T12" fmla="*/ 112 w 736"/>
                  <a:gd name="T13" fmla="*/ 432 h 464"/>
                  <a:gd name="T14" fmla="*/ 352 w 736"/>
                  <a:gd name="T15" fmla="*/ 384 h 464"/>
                  <a:gd name="T16" fmla="*/ 544 w 736"/>
                  <a:gd name="T17" fmla="*/ 38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6" h="464">
                    <a:moveTo>
                      <a:pt x="736" y="0"/>
                    </a:moveTo>
                    <a:cubicBezTo>
                      <a:pt x="732" y="84"/>
                      <a:pt x="728" y="168"/>
                      <a:pt x="688" y="192"/>
                    </a:cubicBezTo>
                    <a:cubicBezTo>
                      <a:pt x="648" y="216"/>
                      <a:pt x="560" y="128"/>
                      <a:pt x="496" y="144"/>
                    </a:cubicBezTo>
                    <a:cubicBezTo>
                      <a:pt x="432" y="160"/>
                      <a:pt x="352" y="296"/>
                      <a:pt x="304" y="288"/>
                    </a:cubicBezTo>
                    <a:cubicBezTo>
                      <a:pt x="256" y="280"/>
                      <a:pt x="256" y="112"/>
                      <a:pt x="208" y="96"/>
                    </a:cubicBezTo>
                    <a:cubicBezTo>
                      <a:pt x="160" y="80"/>
                      <a:pt x="32" y="136"/>
                      <a:pt x="16" y="192"/>
                    </a:cubicBezTo>
                    <a:cubicBezTo>
                      <a:pt x="0" y="248"/>
                      <a:pt x="56" y="400"/>
                      <a:pt x="112" y="432"/>
                    </a:cubicBezTo>
                    <a:cubicBezTo>
                      <a:pt x="168" y="464"/>
                      <a:pt x="280" y="392"/>
                      <a:pt x="352" y="384"/>
                    </a:cubicBezTo>
                    <a:cubicBezTo>
                      <a:pt x="424" y="376"/>
                      <a:pt x="448" y="368"/>
                      <a:pt x="544" y="38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3" name="Freeform 11"/>
              <p:cNvSpPr>
                <a:spLocks/>
              </p:cNvSpPr>
              <p:nvPr/>
            </p:nvSpPr>
            <p:spPr bwMode="auto">
              <a:xfrm>
                <a:off x="3102" y="2208"/>
                <a:ext cx="264" cy="200"/>
              </a:xfrm>
              <a:custGeom>
                <a:avLst/>
                <a:gdLst>
                  <a:gd name="T0" fmla="*/ 48 w 264"/>
                  <a:gd name="T1" fmla="*/ 0 h 200"/>
                  <a:gd name="T2" fmla="*/ 192 w 264"/>
                  <a:gd name="T3" fmla="*/ 48 h 200"/>
                  <a:gd name="T4" fmla="*/ 240 w 264"/>
                  <a:gd name="T5" fmla="*/ 192 h 200"/>
                  <a:gd name="T6" fmla="*/ 48 w 264"/>
                  <a:gd name="T7" fmla="*/ 96 h 200"/>
                  <a:gd name="T8" fmla="*/ 0 w 264"/>
                  <a:gd name="T9" fmla="*/ 192 h 200"/>
                </a:gdLst>
                <a:ahLst/>
                <a:cxnLst>
                  <a:cxn ang="0">
                    <a:pos x="T0" y="T1"/>
                  </a:cxn>
                  <a:cxn ang="0">
                    <a:pos x="T2" y="T3"/>
                  </a:cxn>
                  <a:cxn ang="0">
                    <a:pos x="T4" y="T5"/>
                  </a:cxn>
                  <a:cxn ang="0">
                    <a:pos x="T6" y="T7"/>
                  </a:cxn>
                  <a:cxn ang="0">
                    <a:pos x="T8" y="T9"/>
                  </a:cxn>
                </a:cxnLst>
                <a:rect l="0" t="0" r="r" b="b"/>
                <a:pathLst>
                  <a:path w="264" h="200">
                    <a:moveTo>
                      <a:pt x="48" y="0"/>
                    </a:moveTo>
                    <a:cubicBezTo>
                      <a:pt x="104" y="8"/>
                      <a:pt x="160" y="16"/>
                      <a:pt x="192" y="48"/>
                    </a:cubicBezTo>
                    <a:cubicBezTo>
                      <a:pt x="224" y="80"/>
                      <a:pt x="264" y="184"/>
                      <a:pt x="240" y="192"/>
                    </a:cubicBezTo>
                    <a:cubicBezTo>
                      <a:pt x="216" y="200"/>
                      <a:pt x="88" y="96"/>
                      <a:pt x="48" y="96"/>
                    </a:cubicBezTo>
                    <a:cubicBezTo>
                      <a:pt x="8" y="96"/>
                      <a:pt x="4" y="144"/>
                      <a:pt x="0" y="192"/>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4" name="Freeform 12"/>
              <p:cNvSpPr>
                <a:spLocks/>
              </p:cNvSpPr>
              <p:nvPr/>
            </p:nvSpPr>
            <p:spPr bwMode="auto">
              <a:xfrm>
                <a:off x="2814" y="1912"/>
                <a:ext cx="1152" cy="736"/>
              </a:xfrm>
              <a:custGeom>
                <a:avLst/>
                <a:gdLst>
                  <a:gd name="T0" fmla="*/ 288 w 1152"/>
                  <a:gd name="T1" fmla="*/ 488 h 736"/>
                  <a:gd name="T2" fmla="*/ 336 w 1152"/>
                  <a:gd name="T3" fmla="*/ 584 h 736"/>
                  <a:gd name="T4" fmla="*/ 192 w 1152"/>
                  <a:gd name="T5" fmla="*/ 584 h 736"/>
                  <a:gd name="T6" fmla="*/ 0 w 1152"/>
                  <a:gd name="T7" fmla="*/ 584 h 736"/>
                  <a:gd name="T8" fmla="*/ 192 w 1152"/>
                  <a:gd name="T9" fmla="*/ 680 h 736"/>
                  <a:gd name="T10" fmla="*/ 528 w 1152"/>
                  <a:gd name="T11" fmla="*/ 680 h 736"/>
                  <a:gd name="T12" fmla="*/ 672 w 1152"/>
                  <a:gd name="T13" fmla="*/ 344 h 736"/>
                  <a:gd name="T14" fmla="*/ 576 w 1152"/>
                  <a:gd name="T15" fmla="*/ 200 h 736"/>
                  <a:gd name="T16" fmla="*/ 768 w 1152"/>
                  <a:gd name="T17" fmla="*/ 8 h 736"/>
                  <a:gd name="T18" fmla="*/ 912 w 1152"/>
                  <a:gd name="T19" fmla="*/ 152 h 736"/>
                  <a:gd name="T20" fmla="*/ 912 w 1152"/>
                  <a:gd name="T21" fmla="*/ 344 h 736"/>
                  <a:gd name="T22" fmla="*/ 1056 w 1152"/>
                  <a:gd name="T23" fmla="*/ 392 h 736"/>
                  <a:gd name="T24" fmla="*/ 1056 w 1152"/>
                  <a:gd name="T25" fmla="*/ 200 h 736"/>
                  <a:gd name="T26" fmla="*/ 1152 w 1152"/>
                  <a:gd name="T27" fmla="*/ 5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736">
                    <a:moveTo>
                      <a:pt x="288" y="488"/>
                    </a:moveTo>
                    <a:cubicBezTo>
                      <a:pt x="320" y="528"/>
                      <a:pt x="352" y="568"/>
                      <a:pt x="336" y="584"/>
                    </a:cubicBezTo>
                    <a:cubicBezTo>
                      <a:pt x="320" y="600"/>
                      <a:pt x="248" y="584"/>
                      <a:pt x="192" y="584"/>
                    </a:cubicBezTo>
                    <a:cubicBezTo>
                      <a:pt x="136" y="584"/>
                      <a:pt x="0" y="568"/>
                      <a:pt x="0" y="584"/>
                    </a:cubicBezTo>
                    <a:cubicBezTo>
                      <a:pt x="0" y="600"/>
                      <a:pt x="104" y="664"/>
                      <a:pt x="192" y="680"/>
                    </a:cubicBezTo>
                    <a:cubicBezTo>
                      <a:pt x="280" y="696"/>
                      <a:pt x="448" y="736"/>
                      <a:pt x="528" y="680"/>
                    </a:cubicBezTo>
                    <a:cubicBezTo>
                      <a:pt x="608" y="624"/>
                      <a:pt x="664" y="424"/>
                      <a:pt x="672" y="344"/>
                    </a:cubicBezTo>
                    <a:cubicBezTo>
                      <a:pt x="680" y="264"/>
                      <a:pt x="560" y="256"/>
                      <a:pt x="576" y="200"/>
                    </a:cubicBezTo>
                    <a:cubicBezTo>
                      <a:pt x="592" y="144"/>
                      <a:pt x="712" y="16"/>
                      <a:pt x="768" y="8"/>
                    </a:cubicBezTo>
                    <a:cubicBezTo>
                      <a:pt x="824" y="0"/>
                      <a:pt x="888" y="96"/>
                      <a:pt x="912" y="152"/>
                    </a:cubicBezTo>
                    <a:cubicBezTo>
                      <a:pt x="936" y="208"/>
                      <a:pt x="888" y="304"/>
                      <a:pt x="912" y="344"/>
                    </a:cubicBezTo>
                    <a:cubicBezTo>
                      <a:pt x="936" y="384"/>
                      <a:pt x="1032" y="416"/>
                      <a:pt x="1056" y="392"/>
                    </a:cubicBezTo>
                    <a:cubicBezTo>
                      <a:pt x="1080" y="368"/>
                      <a:pt x="1040" y="256"/>
                      <a:pt x="1056" y="200"/>
                    </a:cubicBezTo>
                    <a:cubicBezTo>
                      <a:pt x="1072" y="144"/>
                      <a:pt x="1112" y="100"/>
                      <a:pt x="1152" y="56"/>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5" name="Freeform 13"/>
              <p:cNvSpPr>
                <a:spLocks/>
              </p:cNvSpPr>
              <p:nvPr/>
            </p:nvSpPr>
            <p:spPr bwMode="auto">
              <a:xfrm>
                <a:off x="3966" y="1728"/>
                <a:ext cx="144" cy="240"/>
              </a:xfrm>
              <a:custGeom>
                <a:avLst/>
                <a:gdLst>
                  <a:gd name="T0" fmla="*/ 0 w 144"/>
                  <a:gd name="T1" fmla="*/ 240 h 240"/>
                  <a:gd name="T2" fmla="*/ 96 w 144"/>
                  <a:gd name="T3" fmla="*/ 144 h 240"/>
                  <a:gd name="T4" fmla="*/ 48 w 144"/>
                  <a:gd name="T5" fmla="*/ 48 h 240"/>
                  <a:gd name="T6" fmla="*/ 144 w 144"/>
                  <a:gd name="T7" fmla="*/ 0 h 240"/>
                </a:gdLst>
                <a:ahLst/>
                <a:cxnLst>
                  <a:cxn ang="0">
                    <a:pos x="T0" y="T1"/>
                  </a:cxn>
                  <a:cxn ang="0">
                    <a:pos x="T2" y="T3"/>
                  </a:cxn>
                  <a:cxn ang="0">
                    <a:pos x="T4" y="T5"/>
                  </a:cxn>
                  <a:cxn ang="0">
                    <a:pos x="T6" y="T7"/>
                  </a:cxn>
                </a:cxnLst>
                <a:rect l="0" t="0" r="r" b="b"/>
                <a:pathLst>
                  <a:path w="144" h="240">
                    <a:moveTo>
                      <a:pt x="0" y="240"/>
                    </a:moveTo>
                    <a:cubicBezTo>
                      <a:pt x="44" y="208"/>
                      <a:pt x="88" y="176"/>
                      <a:pt x="96" y="144"/>
                    </a:cubicBezTo>
                    <a:cubicBezTo>
                      <a:pt x="104" y="112"/>
                      <a:pt x="40" y="72"/>
                      <a:pt x="48" y="48"/>
                    </a:cubicBezTo>
                    <a:cubicBezTo>
                      <a:pt x="56" y="24"/>
                      <a:pt x="100" y="12"/>
                      <a:pt x="144" y="0"/>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6" name="Freeform 14"/>
              <p:cNvSpPr>
                <a:spLocks/>
              </p:cNvSpPr>
              <p:nvPr/>
            </p:nvSpPr>
            <p:spPr bwMode="auto">
              <a:xfrm>
                <a:off x="3598" y="1616"/>
                <a:ext cx="1184" cy="1792"/>
              </a:xfrm>
              <a:custGeom>
                <a:avLst/>
                <a:gdLst>
                  <a:gd name="T0" fmla="*/ 512 w 1184"/>
                  <a:gd name="T1" fmla="*/ 112 h 1792"/>
                  <a:gd name="T2" fmla="*/ 656 w 1184"/>
                  <a:gd name="T3" fmla="*/ 16 h 1792"/>
                  <a:gd name="T4" fmla="*/ 704 w 1184"/>
                  <a:gd name="T5" fmla="*/ 208 h 1792"/>
                  <a:gd name="T6" fmla="*/ 608 w 1184"/>
                  <a:gd name="T7" fmla="*/ 304 h 1792"/>
                  <a:gd name="T8" fmla="*/ 608 w 1184"/>
                  <a:gd name="T9" fmla="*/ 496 h 1792"/>
                  <a:gd name="T10" fmla="*/ 752 w 1184"/>
                  <a:gd name="T11" fmla="*/ 448 h 1792"/>
                  <a:gd name="T12" fmla="*/ 704 w 1184"/>
                  <a:gd name="T13" fmla="*/ 640 h 1792"/>
                  <a:gd name="T14" fmla="*/ 368 w 1184"/>
                  <a:gd name="T15" fmla="*/ 640 h 1792"/>
                  <a:gd name="T16" fmla="*/ 368 w 1184"/>
                  <a:gd name="T17" fmla="*/ 832 h 1792"/>
                  <a:gd name="T18" fmla="*/ 272 w 1184"/>
                  <a:gd name="T19" fmla="*/ 928 h 1792"/>
                  <a:gd name="T20" fmla="*/ 80 w 1184"/>
                  <a:gd name="T21" fmla="*/ 1072 h 1792"/>
                  <a:gd name="T22" fmla="*/ 32 w 1184"/>
                  <a:gd name="T23" fmla="*/ 1360 h 1792"/>
                  <a:gd name="T24" fmla="*/ 272 w 1184"/>
                  <a:gd name="T25" fmla="*/ 1360 h 1792"/>
                  <a:gd name="T26" fmla="*/ 368 w 1184"/>
                  <a:gd name="T27" fmla="*/ 1552 h 1792"/>
                  <a:gd name="T28" fmla="*/ 512 w 1184"/>
                  <a:gd name="T29" fmla="*/ 1552 h 1792"/>
                  <a:gd name="T30" fmla="*/ 704 w 1184"/>
                  <a:gd name="T31" fmla="*/ 1648 h 1792"/>
                  <a:gd name="T32" fmla="*/ 800 w 1184"/>
                  <a:gd name="T33" fmla="*/ 1648 h 1792"/>
                  <a:gd name="T34" fmla="*/ 1136 w 1184"/>
                  <a:gd name="T35" fmla="*/ 1744 h 1792"/>
                  <a:gd name="T36" fmla="*/ 1088 w 1184"/>
                  <a:gd name="T37" fmla="*/ 1792 h 1792"/>
                  <a:gd name="T38" fmla="*/ 848 w 1184"/>
                  <a:gd name="T39" fmla="*/ 1744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4" h="1792">
                    <a:moveTo>
                      <a:pt x="512" y="112"/>
                    </a:moveTo>
                    <a:cubicBezTo>
                      <a:pt x="568" y="56"/>
                      <a:pt x="624" y="0"/>
                      <a:pt x="656" y="16"/>
                    </a:cubicBezTo>
                    <a:cubicBezTo>
                      <a:pt x="688" y="32"/>
                      <a:pt x="712" y="160"/>
                      <a:pt x="704" y="208"/>
                    </a:cubicBezTo>
                    <a:cubicBezTo>
                      <a:pt x="696" y="256"/>
                      <a:pt x="624" y="256"/>
                      <a:pt x="608" y="304"/>
                    </a:cubicBezTo>
                    <a:cubicBezTo>
                      <a:pt x="592" y="352"/>
                      <a:pt x="584" y="472"/>
                      <a:pt x="608" y="496"/>
                    </a:cubicBezTo>
                    <a:cubicBezTo>
                      <a:pt x="632" y="520"/>
                      <a:pt x="736" y="424"/>
                      <a:pt x="752" y="448"/>
                    </a:cubicBezTo>
                    <a:cubicBezTo>
                      <a:pt x="768" y="472"/>
                      <a:pt x="768" y="608"/>
                      <a:pt x="704" y="640"/>
                    </a:cubicBezTo>
                    <a:cubicBezTo>
                      <a:pt x="640" y="672"/>
                      <a:pt x="424" y="608"/>
                      <a:pt x="368" y="640"/>
                    </a:cubicBezTo>
                    <a:cubicBezTo>
                      <a:pt x="312" y="672"/>
                      <a:pt x="384" y="784"/>
                      <a:pt x="368" y="832"/>
                    </a:cubicBezTo>
                    <a:cubicBezTo>
                      <a:pt x="352" y="880"/>
                      <a:pt x="320" y="888"/>
                      <a:pt x="272" y="928"/>
                    </a:cubicBezTo>
                    <a:cubicBezTo>
                      <a:pt x="224" y="968"/>
                      <a:pt x="120" y="1000"/>
                      <a:pt x="80" y="1072"/>
                    </a:cubicBezTo>
                    <a:cubicBezTo>
                      <a:pt x="40" y="1144"/>
                      <a:pt x="0" y="1312"/>
                      <a:pt x="32" y="1360"/>
                    </a:cubicBezTo>
                    <a:cubicBezTo>
                      <a:pt x="64" y="1408"/>
                      <a:pt x="216" y="1328"/>
                      <a:pt x="272" y="1360"/>
                    </a:cubicBezTo>
                    <a:cubicBezTo>
                      <a:pt x="328" y="1392"/>
                      <a:pt x="328" y="1520"/>
                      <a:pt x="368" y="1552"/>
                    </a:cubicBezTo>
                    <a:cubicBezTo>
                      <a:pt x="408" y="1584"/>
                      <a:pt x="456" y="1536"/>
                      <a:pt x="512" y="1552"/>
                    </a:cubicBezTo>
                    <a:cubicBezTo>
                      <a:pt x="568" y="1568"/>
                      <a:pt x="656" y="1632"/>
                      <a:pt x="704" y="1648"/>
                    </a:cubicBezTo>
                    <a:cubicBezTo>
                      <a:pt x="752" y="1664"/>
                      <a:pt x="728" y="1632"/>
                      <a:pt x="800" y="1648"/>
                    </a:cubicBezTo>
                    <a:cubicBezTo>
                      <a:pt x="872" y="1664"/>
                      <a:pt x="1088" y="1720"/>
                      <a:pt x="1136" y="1744"/>
                    </a:cubicBezTo>
                    <a:cubicBezTo>
                      <a:pt x="1184" y="1768"/>
                      <a:pt x="1136" y="1792"/>
                      <a:pt x="1088" y="1792"/>
                    </a:cubicBezTo>
                    <a:cubicBezTo>
                      <a:pt x="1040" y="1792"/>
                      <a:pt x="944" y="1768"/>
                      <a:pt x="848" y="174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7" name="Oval 15"/>
              <p:cNvSpPr>
                <a:spLocks noChangeArrowheads="1"/>
              </p:cNvSpPr>
              <p:nvPr/>
            </p:nvSpPr>
            <p:spPr bwMode="auto">
              <a:xfrm>
                <a:off x="4638" y="1728"/>
                <a:ext cx="384"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8" name="Line 16"/>
              <p:cNvSpPr>
                <a:spLocks noChangeShapeType="1"/>
              </p:cNvSpPr>
              <p:nvPr/>
            </p:nvSpPr>
            <p:spPr bwMode="auto">
              <a:xfrm flipV="1">
                <a:off x="4110" y="1824"/>
                <a:ext cx="48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89" name="Text Box 17"/>
              <p:cNvSpPr txBox="1">
                <a:spLocks noChangeArrowheads="1"/>
              </p:cNvSpPr>
              <p:nvPr/>
            </p:nvSpPr>
            <p:spPr bwMode="auto">
              <a:xfrm>
                <a:off x="1566" y="2496"/>
                <a:ext cx="6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solidFill>
                      <a:schemeClr val="accent2"/>
                    </a:solidFill>
                    <a:latin typeface="Times New Roman" panose="02020603050405020304" pitchFamily="18" charset="0"/>
                  </a:rPr>
                  <a:t>Gene</a:t>
                </a:r>
              </a:p>
            </p:txBody>
          </p:sp>
          <p:sp>
            <p:nvSpPr>
              <p:cNvPr id="259090" name="Line 18"/>
              <p:cNvSpPr>
                <a:spLocks noChangeShapeType="1"/>
              </p:cNvSpPr>
              <p:nvPr/>
            </p:nvSpPr>
            <p:spPr bwMode="auto">
              <a:xfrm flipV="1">
                <a:off x="2094" y="2352"/>
                <a:ext cx="960" cy="24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1" name="Text Box 19"/>
              <p:cNvSpPr txBox="1">
                <a:spLocks noChangeArrowheads="1"/>
              </p:cNvSpPr>
              <p:nvPr/>
            </p:nvSpPr>
            <p:spPr bwMode="auto">
              <a:xfrm>
                <a:off x="4820" y="2346"/>
                <a:ext cx="8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solidFill>
                      <a:schemeClr val="accent2"/>
                    </a:solidFill>
                    <a:latin typeface="Times New Roman" panose="02020603050405020304" pitchFamily="18" charset="0"/>
                  </a:rPr>
                  <a:t>Protein</a:t>
                </a:r>
              </a:p>
            </p:txBody>
          </p:sp>
          <p:sp>
            <p:nvSpPr>
              <p:cNvPr id="259092" name="Line 20"/>
              <p:cNvSpPr>
                <a:spLocks noChangeShapeType="1"/>
              </p:cNvSpPr>
              <p:nvPr/>
            </p:nvSpPr>
            <p:spPr bwMode="auto">
              <a:xfrm flipH="1" flipV="1">
                <a:off x="4878" y="1968"/>
                <a:ext cx="24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093" name="Text Box 21"/>
              <p:cNvSpPr txBox="1">
                <a:spLocks noChangeArrowheads="1"/>
              </p:cNvSpPr>
              <p:nvPr/>
            </p:nvSpPr>
            <p:spPr bwMode="auto">
              <a:xfrm>
                <a:off x="750" y="1200"/>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800" b="1">
                    <a:solidFill>
                      <a:schemeClr val="accent2"/>
                    </a:solidFill>
                    <a:latin typeface="Times New Roman" panose="02020603050405020304" pitchFamily="18" charset="0"/>
                  </a:rPr>
                  <a:t>DNA</a:t>
                </a:r>
                <a:endParaRPr lang="en-US" altLang="zh-TW" sz="2400" b="1">
                  <a:solidFill>
                    <a:schemeClr val="accent2"/>
                  </a:solidFill>
                  <a:latin typeface="Times New Roman" panose="02020603050405020304" pitchFamily="18" charset="0"/>
                </a:endParaRPr>
              </a:p>
            </p:txBody>
          </p:sp>
          <p:sp>
            <p:nvSpPr>
              <p:cNvPr id="259094" name="Line 22"/>
              <p:cNvSpPr>
                <a:spLocks noChangeShapeType="1"/>
              </p:cNvSpPr>
              <p:nvPr/>
            </p:nvSpPr>
            <p:spPr bwMode="auto">
              <a:xfrm>
                <a:off x="1326" y="1392"/>
                <a:ext cx="912" cy="19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Footer Placeholder 1"/>
          <p:cNvSpPr>
            <a:spLocks noGrp="1"/>
          </p:cNvSpPr>
          <p:nvPr>
            <p:ph type="ftr" sz="quarter" idx="11"/>
          </p:nvPr>
        </p:nvSpPr>
        <p:spPr/>
        <p:txBody>
          <a:bodyPr/>
          <a:lstStyle/>
          <a:p>
            <a:r>
              <a:rPr lang="en-US" smtClean="0"/>
              <a:t>CS       DAA                                                     GS</a:t>
            </a:r>
            <a:endParaRPr lang="en-US"/>
          </a:p>
        </p:txBody>
      </p:sp>
    </p:spTree>
    <p:extLst>
      <p:ext uri="{BB962C8B-B14F-4D97-AF65-F5344CB8AC3E}">
        <p14:creationId xmlns:p14="http://schemas.microsoft.com/office/powerpoint/2010/main" val="298742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en-US" sz="4000"/>
              <a:t>Example: Longest Common Subsequence (LCS): </a:t>
            </a:r>
            <a:r>
              <a:rPr lang="en-US" altLang="en-US" sz="4000" i="1"/>
              <a:t>Motivation</a:t>
            </a:r>
          </a:p>
        </p:txBody>
      </p:sp>
      <p:sp>
        <p:nvSpPr>
          <p:cNvPr id="202755" name="Rectangle 3"/>
          <p:cNvSpPr>
            <a:spLocks noGrp="1" noChangeArrowheads="1"/>
          </p:cNvSpPr>
          <p:nvPr>
            <p:ph type="body" idx="1"/>
          </p:nvPr>
        </p:nvSpPr>
        <p:spPr>
          <a:xfrm>
            <a:off x="1768476" y="1979613"/>
            <a:ext cx="8899525" cy="5141912"/>
          </a:xfrm>
        </p:spPr>
        <p:txBody>
          <a:bodyPr/>
          <a:lstStyle/>
          <a:p>
            <a:pPr>
              <a:lnSpc>
                <a:spcPct val="80000"/>
              </a:lnSpc>
            </a:pPr>
            <a:r>
              <a:rPr lang="en-US" altLang="en-US"/>
              <a:t>Strand of DNA: string over finite set {A,C,G,T}</a:t>
            </a:r>
          </a:p>
          <a:p>
            <a:pPr lvl="1">
              <a:lnSpc>
                <a:spcPct val="80000"/>
              </a:lnSpc>
            </a:pPr>
            <a:r>
              <a:rPr lang="en-US" altLang="en-US"/>
              <a:t>each element of set is a base: </a:t>
            </a:r>
            <a:r>
              <a:rPr lang="en-US" altLang="en-US" sz="1800"/>
              <a:t>adenine, guanine, cytosine or thymine</a:t>
            </a:r>
          </a:p>
          <a:p>
            <a:pPr>
              <a:lnSpc>
                <a:spcPct val="80000"/>
              </a:lnSpc>
            </a:pPr>
            <a:r>
              <a:rPr lang="en-US" altLang="en-US"/>
              <a:t>Compare DNA similarities</a:t>
            </a:r>
          </a:p>
          <a:p>
            <a:pPr>
              <a:lnSpc>
                <a:spcPct val="80000"/>
              </a:lnSpc>
            </a:pPr>
            <a:r>
              <a:rPr lang="en-US" altLang="en-US"/>
              <a:t>S</a:t>
            </a:r>
            <a:r>
              <a:rPr lang="en-US" altLang="en-US" baseline="-25000"/>
              <a:t>1 </a:t>
            </a:r>
            <a:r>
              <a:rPr lang="en-US" altLang="en-US"/>
              <a:t>= ACC</a:t>
            </a:r>
            <a:r>
              <a:rPr lang="en-US" altLang="en-US">
                <a:solidFill>
                  <a:srgbClr val="00FF00"/>
                </a:solidFill>
              </a:rPr>
              <a:t>G</a:t>
            </a:r>
            <a:r>
              <a:rPr lang="en-US" altLang="en-US"/>
              <a:t>G</a:t>
            </a:r>
            <a:r>
              <a:rPr lang="en-US" altLang="en-US">
                <a:solidFill>
                  <a:srgbClr val="00FF00"/>
                </a:solidFill>
              </a:rPr>
              <a:t>TCG</a:t>
            </a:r>
            <a:r>
              <a:rPr lang="en-US" altLang="en-US"/>
              <a:t>AG</a:t>
            </a:r>
            <a:r>
              <a:rPr lang="en-US" altLang="en-US">
                <a:solidFill>
                  <a:srgbClr val="00FF00"/>
                </a:solidFill>
              </a:rPr>
              <a:t>T</a:t>
            </a:r>
            <a:r>
              <a:rPr lang="en-US" altLang="en-US"/>
              <a:t>G</a:t>
            </a:r>
            <a:r>
              <a:rPr lang="en-US" altLang="en-US">
                <a:solidFill>
                  <a:srgbClr val="00FF00"/>
                </a:solidFill>
              </a:rPr>
              <a:t>CG</a:t>
            </a:r>
            <a:r>
              <a:rPr lang="en-US" altLang="en-US"/>
              <a:t>C</a:t>
            </a:r>
            <a:r>
              <a:rPr lang="en-US" altLang="en-US">
                <a:solidFill>
                  <a:srgbClr val="00FF00"/>
                </a:solidFill>
              </a:rPr>
              <a:t>G</a:t>
            </a:r>
            <a:r>
              <a:rPr lang="en-US" altLang="en-US"/>
              <a:t>G</a:t>
            </a:r>
            <a:r>
              <a:rPr lang="en-US" altLang="en-US">
                <a:solidFill>
                  <a:srgbClr val="00FF00"/>
                </a:solidFill>
              </a:rPr>
              <a:t>AAGCCGGCCGAA</a:t>
            </a:r>
          </a:p>
          <a:p>
            <a:r>
              <a:rPr lang="en-US" altLang="en-US"/>
              <a:t>S</a:t>
            </a:r>
            <a:r>
              <a:rPr lang="en-US" altLang="en-US" baseline="-25000"/>
              <a:t>2 </a:t>
            </a:r>
            <a:r>
              <a:rPr lang="en-US" altLang="en-US"/>
              <a:t>= </a:t>
            </a:r>
            <a:r>
              <a:rPr lang="en-US" altLang="en-US">
                <a:solidFill>
                  <a:srgbClr val="00FF00"/>
                </a:solidFill>
              </a:rPr>
              <a:t>GTCGT</a:t>
            </a:r>
            <a:r>
              <a:rPr lang="en-US" altLang="en-US"/>
              <a:t>T</a:t>
            </a:r>
            <a:r>
              <a:rPr lang="en-US" altLang="en-US">
                <a:solidFill>
                  <a:srgbClr val="00FF00"/>
                </a:solidFill>
              </a:rPr>
              <a:t>CGGAA</a:t>
            </a:r>
            <a:r>
              <a:rPr lang="en-US" altLang="en-US"/>
              <a:t>T</a:t>
            </a:r>
            <a:r>
              <a:rPr lang="en-US" altLang="en-US">
                <a:solidFill>
                  <a:srgbClr val="00FF00"/>
                </a:solidFill>
              </a:rPr>
              <a:t>GCCG</a:t>
            </a:r>
            <a:r>
              <a:rPr lang="en-US" altLang="en-US"/>
              <a:t>TT</a:t>
            </a:r>
            <a:r>
              <a:rPr lang="en-US" altLang="en-US">
                <a:solidFill>
                  <a:srgbClr val="00FF00"/>
                </a:solidFill>
              </a:rPr>
              <a:t>GC</a:t>
            </a:r>
            <a:r>
              <a:rPr lang="en-US" altLang="en-US"/>
              <a:t>T</a:t>
            </a:r>
            <a:r>
              <a:rPr lang="en-US" altLang="en-US">
                <a:solidFill>
                  <a:srgbClr val="00FF00"/>
                </a:solidFill>
              </a:rPr>
              <a:t>C</a:t>
            </a:r>
            <a:r>
              <a:rPr lang="en-US" altLang="en-US"/>
              <a:t>T</a:t>
            </a:r>
            <a:r>
              <a:rPr lang="en-US" altLang="en-US">
                <a:solidFill>
                  <a:srgbClr val="00FF00"/>
                </a:solidFill>
              </a:rPr>
              <a:t>G</a:t>
            </a:r>
            <a:r>
              <a:rPr lang="en-US" altLang="en-US"/>
              <a:t>T</a:t>
            </a:r>
            <a:r>
              <a:rPr lang="en-US" altLang="en-US">
                <a:solidFill>
                  <a:srgbClr val="00FF00"/>
                </a:solidFill>
              </a:rPr>
              <a:t>AA</a:t>
            </a:r>
            <a:r>
              <a:rPr lang="en-US" altLang="en-US"/>
              <a:t>A</a:t>
            </a:r>
          </a:p>
          <a:p>
            <a:r>
              <a:rPr lang="en-US" altLang="en-US"/>
              <a:t>One measure of similarity:</a:t>
            </a:r>
          </a:p>
          <a:p>
            <a:pPr lvl="1"/>
            <a:r>
              <a:rPr lang="en-US" altLang="en-US"/>
              <a:t>find the longest string S</a:t>
            </a:r>
            <a:r>
              <a:rPr lang="en-US" altLang="en-US" baseline="-25000"/>
              <a:t>3</a:t>
            </a:r>
            <a:r>
              <a:rPr lang="en-US" altLang="en-US"/>
              <a:t> containing bases that also appear (not necessarily </a:t>
            </a:r>
            <a:r>
              <a:rPr lang="en-US" altLang="en-US" i="1"/>
              <a:t>consecutively</a:t>
            </a:r>
            <a:r>
              <a:rPr lang="en-US" altLang="en-US"/>
              <a:t>) in S</a:t>
            </a:r>
            <a:r>
              <a:rPr lang="en-US" altLang="en-US" baseline="-25000"/>
              <a:t>1</a:t>
            </a:r>
            <a:r>
              <a:rPr lang="en-US" altLang="en-US"/>
              <a:t> and S</a:t>
            </a:r>
            <a:r>
              <a:rPr lang="en-US" altLang="en-US" baseline="-25000"/>
              <a:t>2</a:t>
            </a:r>
            <a:endParaRPr lang="en-US" altLang="en-US"/>
          </a:p>
          <a:p>
            <a:pPr lvl="1"/>
            <a:r>
              <a:rPr lang="en-US" altLang="en-US"/>
              <a:t>S</a:t>
            </a:r>
            <a:r>
              <a:rPr lang="en-US" altLang="en-US" baseline="-25000"/>
              <a:t>3 </a:t>
            </a:r>
            <a:r>
              <a:rPr lang="en-US" altLang="en-US"/>
              <a:t>= </a:t>
            </a:r>
            <a:r>
              <a:rPr lang="en-US" altLang="en-US">
                <a:solidFill>
                  <a:srgbClr val="00FF00"/>
                </a:solidFill>
              </a:rPr>
              <a:t>GTCGTCGGAAGCCGGCCGAA</a:t>
            </a:r>
          </a:p>
          <a:p>
            <a:pPr lvl="1"/>
            <a:endParaRPr lang="en-US" altLang="en-US"/>
          </a:p>
        </p:txBody>
      </p:sp>
      <p:sp>
        <p:nvSpPr>
          <p:cNvPr id="202756" name="Text Box 4"/>
          <p:cNvSpPr txBox="1">
            <a:spLocks noChangeArrowheads="1"/>
          </p:cNvSpPr>
          <p:nvPr/>
        </p:nvSpPr>
        <p:spPr bwMode="auto">
          <a:xfrm>
            <a:off x="7410450" y="6553200"/>
            <a:ext cx="325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effectLst>
                  <a:outerShdw blurRad="38100" dist="38100" dir="2700000" algn="tl">
                    <a:srgbClr val="C0C0C0"/>
                  </a:outerShdw>
                </a:effectLst>
              </a:rPr>
              <a:t>source: 91.503 textbook Cormen, et al.</a:t>
            </a:r>
          </a:p>
        </p:txBody>
      </p:sp>
      <p:sp>
        <p:nvSpPr>
          <p:cNvPr id="2" name="Footer Placeholder 1"/>
          <p:cNvSpPr>
            <a:spLocks noGrp="1"/>
          </p:cNvSpPr>
          <p:nvPr>
            <p:ph type="ftr" sz="quarter" idx="11"/>
          </p:nvPr>
        </p:nvSpPr>
        <p:spPr/>
        <p:txBody>
          <a:bodyPr/>
          <a:lstStyle/>
          <a:p>
            <a:r>
              <a:rPr lang="en-US" smtClean="0"/>
              <a:t>CS       DAA                                                     GS</a:t>
            </a:r>
            <a:endParaRPr lang="en-US"/>
          </a:p>
        </p:txBody>
      </p:sp>
      <p:sp>
        <p:nvSpPr>
          <p:cNvPr id="3" name="Slide Number Placeholder 2"/>
          <p:cNvSpPr>
            <a:spLocks noGrp="1"/>
          </p:cNvSpPr>
          <p:nvPr>
            <p:ph type="sldNum" sz="quarter" idx="12"/>
          </p:nvPr>
        </p:nvSpPr>
        <p:spPr/>
        <p:txBody>
          <a:bodyPr/>
          <a:lstStyle/>
          <a:p>
            <a:fld id="{6D11A29B-9316-4011-B8FC-FC27CB4C7B44}" type="slidenum">
              <a:rPr lang="en-US" smtClean="0"/>
              <a:t>6</a:t>
            </a:fld>
            <a:endParaRPr lang="en-US"/>
          </a:p>
        </p:txBody>
      </p:sp>
    </p:spTree>
    <p:extLst>
      <p:ext uri="{BB962C8B-B14F-4D97-AF65-F5344CB8AC3E}">
        <p14:creationId xmlns:p14="http://schemas.microsoft.com/office/powerpoint/2010/main" val="2881617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1371600"/>
            <a:ext cx="6172200" cy="2362200"/>
          </a:xfrm>
        </p:spPr>
        <p:txBody>
          <a:bodyPr>
            <a:normAutofit/>
          </a:bodyPr>
          <a:lstStyle/>
          <a:p>
            <a:r>
              <a:rPr lang="en-US" sz="4000" i="1" dirty="0" smtClean="0"/>
              <a:t>Chapter Six </a:t>
            </a:r>
            <a:br>
              <a:rPr lang="en-US" sz="4000" i="1" dirty="0" smtClean="0"/>
            </a:br>
            <a:r>
              <a:rPr lang="en-US" sz="4000" i="1" dirty="0" smtClean="0"/>
              <a:t>Backtrack </a:t>
            </a:r>
            <a:r>
              <a:rPr lang="en-US" sz="4000" i="1" dirty="0"/>
              <a:t>search algorithm</a:t>
            </a:r>
          </a:p>
        </p:txBody>
      </p:sp>
      <p:sp>
        <p:nvSpPr>
          <p:cNvPr id="3" name="Footer Placeholder 2"/>
          <p:cNvSpPr>
            <a:spLocks noGrp="1"/>
          </p:cNvSpPr>
          <p:nvPr>
            <p:ph type="ftr" sz="quarter" idx="11"/>
          </p:nvPr>
        </p:nvSpPr>
        <p:spPr/>
        <p:txBody>
          <a:bodyPr/>
          <a:lstStyle/>
          <a:p>
            <a:r>
              <a:rPr lang="en-US" smtClean="0"/>
              <a:t>CS       DAA                                                     GS</a:t>
            </a:r>
            <a:endParaRPr lang="en-US"/>
          </a:p>
        </p:txBody>
      </p:sp>
      <p:sp>
        <p:nvSpPr>
          <p:cNvPr id="4" name="Slide Number Placeholder 3"/>
          <p:cNvSpPr>
            <a:spLocks noGrp="1"/>
          </p:cNvSpPr>
          <p:nvPr>
            <p:ph type="sldNum" sz="quarter" idx="12"/>
          </p:nvPr>
        </p:nvSpPr>
        <p:spPr/>
        <p:txBody>
          <a:bodyPr/>
          <a:lstStyle/>
          <a:p>
            <a:fld id="{6D11A29B-9316-4011-B8FC-FC27CB4C7B44}" type="slidenum">
              <a:rPr lang="en-US" smtClean="0"/>
              <a:t>7</a:t>
            </a:fld>
            <a:endParaRPr lang="en-US"/>
          </a:p>
        </p:txBody>
      </p:sp>
    </p:spTree>
    <p:extLst>
      <p:ext uri="{BB962C8B-B14F-4D97-AF65-F5344CB8AC3E}">
        <p14:creationId xmlns:p14="http://schemas.microsoft.com/office/powerpoint/2010/main" val="368708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rgbClr val="C00000"/>
                </a:solidFill>
              </a:rPr>
              <a:t>Backtracking</a:t>
            </a:r>
            <a:endParaRPr lang="en-US" i="1" dirty="0">
              <a:solidFill>
                <a:srgbClr val="C00000"/>
              </a:solidFill>
            </a:endParaRPr>
          </a:p>
        </p:txBody>
      </p:sp>
      <p:sp>
        <p:nvSpPr>
          <p:cNvPr id="3" name="Content Placeholder 2"/>
          <p:cNvSpPr>
            <a:spLocks noGrp="1"/>
          </p:cNvSpPr>
          <p:nvPr>
            <p:ph sz="quarter" idx="1"/>
          </p:nvPr>
        </p:nvSpPr>
        <p:spPr/>
        <p:txBody>
          <a:bodyPr/>
          <a:lstStyle/>
          <a:p>
            <a:r>
              <a:rPr lang="en-US" dirty="0" smtClean="0"/>
              <a:t>Suppose you have to make a series of </a:t>
            </a:r>
            <a:r>
              <a:rPr lang="en-US" i="1" dirty="0" smtClean="0"/>
              <a:t>decisions,</a:t>
            </a:r>
            <a:r>
              <a:rPr lang="en-US" dirty="0" smtClean="0"/>
              <a:t> among various </a:t>
            </a:r>
            <a:r>
              <a:rPr lang="en-US" i="1" dirty="0" smtClean="0"/>
              <a:t>choices,</a:t>
            </a:r>
            <a:r>
              <a:rPr lang="en-US" dirty="0" smtClean="0"/>
              <a:t> where</a:t>
            </a:r>
          </a:p>
          <a:p>
            <a:pPr lvl="1"/>
            <a:r>
              <a:rPr lang="en-US" dirty="0" smtClean="0"/>
              <a:t>You don’t have enough information to know what to choose</a:t>
            </a:r>
          </a:p>
          <a:p>
            <a:pPr lvl="1"/>
            <a:r>
              <a:rPr lang="en-US" dirty="0" smtClean="0"/>
              <a:t>Each decision leads to a new set of choices</a:t>
            </a:r>
          </a:p>
          <a:p>
            <a:pPr lvl="1"/>
            <a:r>
              <a:rPr lang="en-US" dirty="0" smtClean="0"/>
              <a:t>Some sequence of choices (possibly more than one) may be a solution to your problem</a:t>
            </a:r>
          </a:p>
          <a:p>
            <a:r>
              <a:rPr lang="en-US" dirty="0" smtClean="0">
                <a:solidFill>
                  <a:srgbClr val="C00000"/>
                </a:solidFill>
              </a:rPr>
              <a:t>Backtracking </a:t>
            </a:r>
            <a:r>
              <a:rPr lang="en-US" dirty="0" smtClean="0"/>
              <a:t>is a methodical way of trying out various sequences of decisions, until you find the correct one that “works”.</a:t>
            </a:r>
          </a:p>
          <a:p>
            <a:endParaRPr lang="en-US" dirty="0"/>
          </a:p>
        </p:txBody>
      </p:sp>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8</a:t>
            </a:fld>
            <a:endParaRPr lang="en-US"/>
          </a:p>
        </p:txBody>
      </p:sp>
    </p:spTree>
    <p:extLst>
      <p:ext uri="{BB962C8B-B14F-4D97-AF65-F5344CB8AC3E}">
        <p14:creationId xmlns:p14="http://schemas.microsoft.com/office/powerpoint/2010/main" val="2681047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a:t>
            </a:r>
            <a:endParaRPr lang="en-US" i="1" dirty="0"/>
          </a:p>
        </p:txBody>
      </p:sp>
      <p:sp>
        <p:nvSpPr>
          <p:cNvPr id="3" name="Content Placeholder 2"/>
          <p:cNvSpPr>
            <a:spLocks noGrp="1"/>
          </p:cNvSpPr>
          <p:nvPr>
            <p:ph sz="quarter" idx="1"/>
          </p:nvPr>
        </p:nvSpPr>
        <p:spPr/>
        <p:txBody>
          <a:bodyPr>
            <a:normAutofit/>
          </a:bodyPr>
          <a:lstStyle/>
          <a:p>
            <a:r>
              <a:rPr lang="en-GB" dirty="0" smtClean="0">
                <a:solidFill>
                  <a:srgbClr val="A50021"/>
                </a:solidFill>
              </a:rPr>
              <a:t>Backtracking</a:t>
            </a:r>
            <a:r>
              <a:rPr lang="en-GB" dirty="0" smtClean="0"/>
              <a:t> is used to solve problems in which a sequence of objects is chosen from a specified set so that the sequence satisfies some criterion.</a:t>
            </a:r>
          </a:p>
          <a:p>
            <a:r>
              <a:rPr lang="en-GB" dirty="0" smtClean="0">
                <a:solidFill>
                  <a:srgbClr val="A50021"/>
                </a:solidFill>
              </a:rPr>
              <a:t>Backtracking</a:t>
            </a:r>
            <a:r>
              <a:rPr lang="en-GB" dirty="0" smtClean="0"/>
              <a:t> is a modified </a:t>
            </a:r>
            <a:r>
              <a:rPr lang="en-GB" dirty="0" smtClean="0">
                <a:solidFill>
                  <a:schemeClr val="accent2"/>
                </a:solidFill>
              </a:rPr>
              <a:t>depth-first search</a:t>
            </a:r>
            <a:r>
              <a:rPr lang="en-GB" dirty="0" smtClean="0"/>
              <a:t> of a tree.</a:t>
            </a:r>
          </a:p>
          <a:p>
            <a:r>
              <a:rPr lang="en-GB" dirty="0" smtClean="0">
                <a:solidFill>
                  <a:srgbClr val="A50021"/>
                </a:solidFill>
              </a:rPr>
              <a:t>It</a:t>
            </a:r>
            <a:r>
              <a:rPr lang="en-GB" dirty="0" smtClean="0"/>
              <a:t> is the procedure whereby, after determining that a node can lead to nothing but dead nodes, we go back (“backtrack”) to the node’s parent and proceed with the search on the next child.</a:t>
            </a:r>
          </a:p>
          <a:p>
            <a:endParaRPr lang="en-GB" dirty="0" smtClean="0"/>
          </a:p>
          <a:p>
            <a:pPr>
              <a:buNone/>
            </a:pPr>
            <a:endParaRPr lang="en-US" dirty="0" smtClean="0"/>
          </a:p>
        </p:txBody>
      </p:sp>
      <p:sp>
        <p:nvSpPr>
          <p:cNvPr id="4" name="Footer Placeholder 3"/>
          <p:cNvSpPr>
            <a:spLocks noGrp="1"/>
          </p:cNvSpPr>
          <p:nvPr>
            <p:ph type="ftr" sz="quarter" idx="11"/>
          </p:nvPr>
        </p:nvSpPr>
        <p:spPr/>
        <p:txBody>
          <a:bodyPr/>
          <a:lstStyle/>
          <a:p>
            <a:r>
              <a:rPr lang="en-US" smtClean="0"/>
              <a:t>CS       DAA                                                     GS</a:t>
            </a:r>
            <a:endParaRPr lang="en-US"/>
          </a:p>
        </p:txBody>
      </p:sp>
      <p:sp>
        <p:nvSpPr>
          <p:cNvPr id="5" name="Slide Number Placeholder 4"/>
          <p:cNvSpPr>
            <a:spLocks noGrp="1"/>
          </p:cNvSpPr>
          <p:nvPr>
            <p:ph type="sldNum" sz="quarter" idx="12"/>
          </p:nvPr>
        </p:nvSpPr>
        <p:spPr/>
        <p:txBody>
          <a:bodyPr/>
          <a:lstStyle/>
          <a:p>
            <a:fld id="{6D11A29B-9316-4011-B8FC-FC27CB4C7B44}" type="slidenum">
              <a:rPr lang="en-US" smtClean="0"/>
              <a:t>9</a:t>
            </a:fld>
            <a:endParaRPr lang="en-US"/>
          </a:p>
        </p:txBody>
      </p:sp>
    </p:spTree>
    <p:extLst>
      <p:ext uri="{BB962C8B-B14F-4D97-AF65-F5344CB8AC3E}">
        <p14:creationId xmlns:p14="http://schemas.microsoft.com/office/powerpoint/2010/main" val="2074993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1216</Words>
  <Application>Microsoft Office PowerPoint</Application>
  <PresentationFormat>Widescreen</PresentationFormat>
  <Paragraphs>201</Paragraphs>
  <Slides>25</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Calibri</vt:lpstr>
      <vt:lpstr>Calibri Light</vt:lpstr>
      <vt:lpstr>Comic Sans MS</vt:lpstr>
      <vt:lpstr>Courier New</vt:lpstr>
      <vt:lpstr>標楷體</vt:lpstr>
      <vt:lpstr>Georgia</vt:lpstr>
      <vt:lpstr>新細明體</vt:lpstr>
      <vt:lpstr>Symbol</vt:lpstr>
      <vt:lpstr>Times New Roman</vt:lpstr>
      <vt:lpstr>Wingdings</vt:lpstr>
      <vt:lpstr>Office Theme</vt:lpstr>
      <vt:lpstr>The Longest Common Subsequence (LCS) Problem </vt:lpstr>
      <vt:lpstr>Applications of LCS</vt:lpstr>
      <vt:lpstr>DNA and RNA</vt:lpstr>
      <vt:lpstr>DNA Length</vt:lpstr>
      <vt:lpstr>DNA, Genes and Proteins</vt:lpstr>
      <vt:lpstr>Example: Longest Common Subsequence (LCS): Motivation</vt:lpstr>
      <vt:lpstr>Chapter Six  Backtrack search algorithm</vt:lpstr>
      <vt:lpstr>Backtracking</vt:lpstr>
      <vt:lpstr>Backtracking</vt:lpstr>
      <vt:lpstr>Backtrack Algorithm </vt:lpstr>
      <vt:lpstr>Improving Backtracking</vt:lpstr>
      <vt:lpstr>Backtracking applications</vt:lpstr>
      <vt:lpstr>Backtracking EXAMPLE—8 Queens Problem</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Parallelizing backtrack algorithm</vt:lpstr>
      <vt:lpstr>Parallelizing backtrack algorithm</vt:lpstr>
      <vt:lpstr>Parallelizing backtrack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Six  Backtrack search algorithm</dc:title>
  <dc:creator>Windows User</dc:creator>
  <cp:lastModifiedBy>Windows User</cp:lastModifiedBy>
  <cp:revision>16</cp:revision>
  <dcterms:created xsi:type="dcterms:W3CDTF">2018-06-05T03:37:50Z</dcterms:created>
  <dcterms:modified xsi:type="dcterms:W3CDTF">2020-03-24T11:37:41Z</dcterms:modified>
</cp:coreProperties>
</file>