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4"/>
  </p:sldMasterIdLst>
  <p:sldIdLst>
    <p:sldId id="256" r:id="rId5"/>
    <p:sldId id="269" r:id="rId6"/>
    <p:sldId id="257" r:id="rId7"/>
    <p:sldId id="258" r:id="rId8"/>
    <p:sldId id="277" r:id="rId9"/>
    <p:sldId id="261" r:id="rId10"/>
    <p:sldId id="276" r:id="rId11"/>
    <p:sldId id="259" r:id="rId12"/>
    <p:sldId id="260" r:id="rId13"/>
    <p:sldId id="271" r:id="rId14"/>
    <p:sldId id="265" r:id="rId15"/>
    <p:sldId id="272" r:id="rId16"/>
    <p:sldId id="273" r:id="rId17"/>
    <p:sldId id="275" r:id="rId18"/>
    <p:sldId id="263" r:id="rId19"/>
    <p:sldId id="274" r:id="rId20"/>
    <p:sldId id="270" r:id="rId21"/>
    <p:sldId id="266" r:id="rId22"/>
    <p:sldId id="268" r:id="rId23"/>
    <p:sldId id="26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EE0FF2-8E70-4E1B-84D5-8F1D715A0E8F}" v="74" dt="2024-04-17T17:29:42.5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E554E-B6D6-33B6-5E1B-811237212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60391D-692C-5158-3C35-A0F387187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A5C6F-F902-4C7A-FEBE-065F5E5B6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0905-5DB9-4C0C-A714-EF6B5DA6F33B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8B16A-1E40-5694-A59E-508C44A3C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6D18F-13A8-37FB-EC70-7151DB01E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2FBA2-31EB-46D0-9103-EDC5D6947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99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6237C-D0F6-981B-D6F3-C1DB31B84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FE71EC-BB37-138F-154F-2773CA48D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6FBD9-C854-0AFE-26A2-DB28D476C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0905-5DB9-4C0C-A714-EF6B5DA6F33B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C2971-068B-DCC8-80F1-F9721565F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879B3-474D-5AFD-6918-96F9AD472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2FBA2-31EB-46D0-9103-EDC5D6947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39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60977C-4F9D-AF58-227E-715969A554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B948B-1B71-2170-224C-65D81CBCE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B299D-48FF-F1ED-9694-55250885B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0905-5DB9-4C0C-A714-EF6B5DA6F33B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473C5-83E4-B14B-394B-D3B5ED00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B5475-9262-EE3E-7B2F-6EFC9A15A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2FBA2-31EB-46D0-9103-EDC5D6947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92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F5837-6BD1-864C-3A52-923205F81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AD4A6-E0F2-056F-BD32-15412E4CA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E56CB-3EFC-EE01-9228-CF0362C36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0905-5DB9-4C0C-A714-EF6B5DA6F33B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A53B5-E5DF-8344-ECBD-A054FF2E0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1D7FD-6924-6DE9-42A5-371C61E58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2FBA2-31EB-46D0-9103-EDC5D6947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31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F9099-6BBD-0304-8DCE-16AD680D0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46BA6-AF60-A272-30CD-2DE208041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ECBDF-D85D-6C24-593D-989A61D40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0905-5DB9-4C0C-A714-EF6B5DA6F33B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CBB79-60DC-A8FA-D7BA-764034A3A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F759D-F8AD-45A4-B058-0E5D1DB34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2FBA2-31EB-46D0-9103-EDC5D6947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27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068FE-F92D-E119-9651-99A446E4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A84CF-6C67-0EE1-95C1-5B8734540D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387609-3340-1A06-8ED1-04B388D60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6A95D0-B812-1792-A103-4C8B27507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0905-5DB9-4C0C-A714-EF6B5DA6F33B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97AECE-0197-900A-C0A8-B185DA4EF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F63BC-162B-86FB-CD59-865BE5FA7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2FBA2-31EB-46D0-9103-EDC5D6947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85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83770-DD79-EB34-9ECF-AB432250B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4D66D-CF05-9EAC-97A5-31673B114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EAB9A8-38D7-5CA0-CF5A-35178B3E8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E9B01D-F57D-38D0-70C0-14408B0692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1DD7FA-13AF-D3CB-C94E-25CFCF3588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4D1814-B52C-7498-9C0D-5321793B8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0905-5DB9-4C0C-A714-EF6B5DA6F33B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6864AC-28F7-3145-5585-FC43D7052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A1F324-6251-29B4-C5C5-9277E212E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2FBA2-31EB-46D0-9103-EDC5D6947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50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AD151-EE11-CC93-F6A9-85EBBEAB6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4A2826-BCB4-0801-4090-7483B84E9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0905-5DB9-4C0C-A714-EF6B5DA6F33B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643D7-DA50-8E2C-270B-C6D1671FD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06B2A1-99D7-7134-FF78-19063B4C7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2FBA2-31EB-46D0-9103-EDC5D6947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28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26E9F9-888B-A56B-889D-ABBAAD88C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0905-5DB9-4C0C-A714-EF6B5DA6F33B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6F1BEF-031E-4486-F421-AC6FA4045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56019-DA56-C883-484F-BF09D2B3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2FBA2-31EB-46D0-9103-EDC5D6947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00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FC7CB-9E2F-BBD8-3389-6FA70E47F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5E888-AA58-5ECC-B35A-DB3017AEB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DB0852-3700-B3A7-0883-8C43D46D8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42FF34-4297-120D-2645-2846A9768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0905-5DB9-4C0C-A714-EF6B5DA6F33B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221F07-1060-516A-FCA2-3E8A5BD31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301EE1-4B65-E935-45D6-848F3F33D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2FBA2-31EB-46D0-9103-EDC5D6947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37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7E09A-AA2D-EB27-8B60-33BCEE83B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620F5A-952E-030B-9FC5-0C849ECED2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EF5A92-FE3C-E7C6-1710-26D45C69B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D1298-AF3E-6F7D-5201-64FA3AEB7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0905-5DB9-4C0C-A714-EF6B5DA6F33B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9B914-31FA-20B4-A617-DE4596BE4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C4879-62A3-729E-527E-F74B287AF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2FBA2-31EB-46D0-9103-EDC5D6947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641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C44DBD-F3D0-CB69-CFFE-FF169260E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A8E45-0E6A-A488-1151-224964E3E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6047D-83F2-DC5B-CAF1-BA9A66FD36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920905-5DB9-4C0C-A714-EF6B5DA6F33B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8BC45-8FEE-5EA9-5840-8C1FFE4BD0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0CB2A-90B1-81C0-59D3-9B3BBCAFE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C2FBA2-31EB-46D0-9103-EDC5D6947D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281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0CC7A-D5F9-FD53-3F45-CFD08E524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417" y="1467292"/>
            <a:ext cx="11501192" cy="3327992"/>
          </a:xfrm>
        </p:spPr>
        <p:txBody>
          <a:bodyPr>
            <a:no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ENHANCEMENT OF </a:t>
            </a:r>
            <a:b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HYBRID FILTERING </a:t>
            </a:r>
            <a:b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b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JOB RECOMMENDATION 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D1AFFD-47EE-5B8C-2AA5-97D5D4BCF401}"/>
              </a:ext>
            </a:extLst>
          </p:cNvPr>
          <p:cNvSpPr txBox="1"/>
          <p:nvPr/>
        </p:nvSpPr>
        <p:spPr>
          <a:xfrm>
            <a:off x="7495953" y="5380074"/>
            <a:ext cx="37213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Under the Guidance of 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P. NANDA KISHORE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32845-D81D-A511-626E-78988B87ADDB}"/>
              </a:ext>
            </a:extLst>
          </p:cNvPr>
          <p:cNvSpPr txBox="1"/>
          <p:nvPr/>
        </p:nvSpPr>
        <p:spPr>
          <a:xfrm>
            <a:off x="797442" y="5114259"/>
            <a:ext cx="451883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       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PRESENTED BY  :  BATCH-A1</a:t>
            </a:r>
            <a:endParaRPr lang="en-IN" b="1" dirty="0"/>
          </a:p>
          <a:p>
            <a:pPr algn="r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G. UMA MAHESWARI (Y20ACS456)</a:t>
            </a:r>
          </a:p>
          <a:p>
            <a:pPr algn="r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D. SAI JAHNAVI (Y20ACS432)</a:t>
            </a:r>
          </a:p>
          <a:p>
            <a:pPr algn="r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A. HEMA LATHA (Y20ACS406)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149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1ACB22-F94B-3CFD-3CAE-5383221997C9}"/>
              </a:ext>
            </a:extLst>
          </p:cNvPr>
          <p:cNvSpPr txBox="1"/>
          <p:nvPr/>
        </p:nvSpPr>
        <p:spPr>
          <a:xfrm>
            <a:off x="563527" y="1137684"/>
            <a:ext cx="10451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BENEFITS OF HYBRID FILTERING OVER PREVIOUS APPROACHES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CCB4F6-6097-2859-9815-638884F03574}"/>
              </a:ext>
            </a:extLst>
          </p:cNvPr>
          <p:cNvSpPr txBox="1"/>
          <p:nvPr/>
        </p:nvSpPr>
        <p:spPr>
          <a:xfrm>
            <a:off x="1658679" y="2105246"/>
            <a:ext cx="74959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Improved Recommendation Accuracy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Enhanced Personalization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Addressing Cold Start Problem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Diverse Recommendation Generation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Robustness to Sparse Data</a:t>
            </a:r>
          </a:p>
        </p:txBody>
      </p:sp>
    </p:spTree>
    <p:extLst>
      <p:ext uri="{BB962C8B-B14F-4D97-AF65-F5344CB8AC3E}">
        <p14:creationId xmlns:p14="http://schemas.microsoft.com/office/powerpoint/2010/main" val="170581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DED428-303F-39B4-41AF-360BDB7ED8AF}"/>
              </a:ext>
            </a:extLst>
          </p:cNvPr>
          <p:cNvSpPr txBox="1"/>
          <p:nvPr/>
        </p:nvSpPr>
        <p:spPr>
          <a:xfrm>
            <a:off x="212651" y="255182"/>
            <a:ext cx="61248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9FA166-02EF-9542-E596-16F4870A5364}"/>
              </a:ext>
            </a:extLst>
          </p:cNvPr>
          <p:cNvSpPr txBox="1"/>
          <p:nvPr/>
        </p:nvSpPr>
        <p:spPr>
          <a:xfrm>
            <a:off x="329610" y="1180215"/>
            <a:ext cx="11398102" cy="5609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20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4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Data collection:</a:t>
            </a:r>
            <a:r>
              <a:rPr lang="en-IN" sz="2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Gathering job postings, user profiles, and historical interaction data from various sources, such as job boards and recruitment platforms.</a:t>
            </a:r>
          </a:p>
          <a:p>
            <a:pPr marL="342900" indent="-342900" algn="just">
              <a:lnSpc>
                <a:spcPct val="20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4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Preprocessing:</a:t>
            </a:r>
            <a:r>
              <a:rPr lang="en-IN" sz="2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Cleaning and preprocessing the data to ensure consistency and relevance, including text processing and feature extraction.</a:t>
            </a:r>
          </a:p>
          <a:p>
            <a:pPr marL="342900" indent="-342900" algn="just">
              <a:lnSpc>
                <a:spcPct val="20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4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Job Matching</a:t>
            </a:r>
            <a:r>
              <a:rPr lang="en-IN" sz="2400" kern="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Match user skills and domains with job requirements using predefined rules or criteria. This could include keyword matching or simple filtering based on predefined attributes.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21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F38662-2997-E1A9-3016-4BECF113894C}"/>
              </a:ext>
            </a:extLst>
          </p:cNvPr>
          <p:cNvSpPr txBox="1"/>
          <p:nvPr/>
        </p:nvSpPr>
        <p:spPr>
          <a:xfrm>
            <a:off x="563526" y="818706"/>
            <a:ext cx="10781413" cy="4871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20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4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Ranking</a:t>
            </a:r>
            <a:r>
              <a:rPr lang="en-IN" sz="2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Rank the matched jobs based on relevance to the user's profile. Then storing the Scores in a dictionary for further process.</a:t>
            </a:r>
          </a:p>
          <a:p>
            <a:pPr marL="342900" indent="-342900" algn="just">
              <a:lnSpc>
                <a:spcPct val="20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4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Presentation:</a:t>
            </a:r>
            <a:r>
              <a:rPr lang="en-IN" sz="2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Present the matched and ranked job recommendations to the user through a interface such as a console or terminal. </a:t>
            </a:r>
          </a:p>
          <a:p>
            <a:pPr marL="342900" indent="-342900" algn="just">
              <a:lnSpc>
                <a:spcPct val="20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400" b="1" kern="1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</a:t>
            </a:r>
            <a:r>
              <a:rPr lang="en-IN" sz="24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eployment:</a:t>
            </a:r>
            <a:r>
              <a:rPr lang="en-IN" sz="2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Integrating the recommendation system into existing job search platforms or building a standalone application for users to access.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13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DF7768-A11A-2396-F231-97EE1D00E4EF}"/>
              </a:ext>
            </a:extLst>
          </p:cNvPr>
          <p:cNvSpPr txBox="1"/>
          <p:nvPr/>
        </p:nvSpPr>
        <p:spPr>
          <a:xfrm>
            <a:off x="669851" y="1063255"/>
            <a:ext cx="10940901" cy="3163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Bef>
                <a:spcPts val="1200"/>
              </a:spcBef>
              <a:spcAft>
                <a:spcPts val="600"/>
              </a:spcAft>
            </a:pPr>
            <a:endParaRPr lang="en-IN" sz="24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2000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4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Maintenance and Improvement:</a:t>
            </a:r>
            <a:r>
              <a:rPr lang="en-IN" sz="2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Continuously monitoring and updating the system to adapt to changes in user preferences, job market dynamics, and technological advancements. 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66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B3B15A72-280F-5D23-935D-2A3063EA4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1" y="420699"/>
            <a:ext cx="4229224" cy="1107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505" tIns="101568" rIns="91440" bIns="50784" numCol="1" anchor="ctr" anchorCtr="0" compatLnSpc="1">
            <a:prstTxWarp prst="textNoShape">
              <a:avLst/>
            </a:prstTxWarp>
            <a:spAutoFit/>
          </a:bodyPr>
          <a:lstStyle>
            <a:lvl1pPr indent="182563"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82563" algn="l"/>
                <a:tab pos="228600" algn="l"/>
              </a:tabLst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SimSun" panose="02010600030101010101" pitchFamily="2" charset="-122"/>
                <a:cs typeface="Arial" panose="020B0604020202020204" pitchFamily="34" charset="0"/>
              </a:rPr>
              <a:t>EQUATIONS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rgbClr val="0F4761"/>
              </a:solidFill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1825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2563" algn="l"/>
                <a:tab pos="228600" algn="l"/>
              </a:tabLs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4682E45-DAB0-FE1B-F9B9-32CB2ACE8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840" y="1478078"/>
            <a:ext cx="10770309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82563" algn="l"/>
                <a:tab pos="228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SimSun" panose="02010600030101010101" pitchFamily="2" charset="-122"/>
                <a:cs typeface="Arial" panose="020B0604020202020204" pitchFamily="34" charset="0"/>
              </a:rPr>
              <a:t>Cosine Similarity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SimSun" panose="02010600030101010101" pitchFamily="2" charset="-122"/>
                <a:cs typeface="Arial" panose="020B0604020202020204" pitchFamily="34" charset="0"/>
              </a:rPr>
              <a:t>: Cosine similarity is used to calculate the degree of similarity between two vectors in n-dimensional space. It is widely used in information retrieval.   </a:t>
            </a:r>
          </a:p>
          <a:p>
            <a:endParaRPr lang="en-US" altLang="en-US" sz="2400" b="1" dirty="0">
              <a:ea typeface="SimSun" panose="02010600030101010101" pitchFamily="2" charset="-122"/>
              <a:cs typeface="Arial" panose="020B0604020202020204" pitchFamily="34" charset="0"/>
            </a:endParaRPr>
          </a:p>
          <a:p>
            <a:r>
              <a:rPr lang="en-US" altLang="en-US" sz="2400" b="1" dirty="0">
                <a:ea typeface="SimSun" panose="02010600030101010101" pitchFamily="2" charset="-122"/>
                <a:cs typeface="Arial" panose="020B0604020202020204" pitchFamily="34" charset="0"/>
              </a:rPr>
              <a:t>						</a:t>
            </a:r>
            <a:r>
              <a:rPr lang="en-US" altLang="en-US" sz="2400" dirty="0">
                <a:cs typeface="Arial" panose="020B0604020202020204" pitchFamily="34" charset="0"/>
              </a:rPr>
              <a:t>sim(</a:t>
            </a:r>
            <a:r>
              <a:rPr lang="en-US" altLang="en-US" sz="2400" dirty="0" err="1">
                <a:cs typeface="Arial" panose="020B0604020202020204" pitchFamily="34" charset="0"/>
              </a:rPr>
              <a:t>a.b</a:t>
            </a:r>
            <a:r>
              <a:rPr lang="en-US" altLang="en-US" sz="2400" dirty="0">
                <a:cs typeface="Arial" panose="020B0604020202020204" pitchFamily="34" charset="0"/>
              </a:rPr>
              <a:t>)=</a:t>
            </a:r>
            <a:r>
              <a:rPr lang="en-US" altLang="en-US" sz="2400" dirty="0" err="1">
                <a:cs typeface="Arial" panose="020B0604020202020204" pitchFamily="34" charset="0"/>
              </a:rPr>
              <a:t>a.b</a:t>
            </a:r>
            <a:r>
              <a:rPr lang="en-US" altLang="en-US" sz="2400" dirty="0">
                <a:cs typeface="Arial" panose="020B0604020202020204" pitchFamily="34" charset="0"/>
              </a:rPr>
              <a:t> / |a|.|b|</a:t>
            </a:r>
          </a:p>
          <a:p>
            <a:pPr lvl="8"/>
            <a:r>
              <a:rPr lang="en-US" altLang="en-US" sz="2400" dirty="0">
                <a:cs typeface="Arial" panose="020B0604020202020204" pitchFamily="34" charset="0"/>
              </a:rPr>
              <a:t>	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182563" algn="l"/>
                <a:tab pos="228600" algn="l"/>
              </a:tabLs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ea typeface="SimSun" panose="02010600030101010101" pitchFamily="2" charset="-122"/>
                <a:cs typeface="Arial" panose="020B0604020202020204" pitchFamily="34" charset="0"/>
              </a:rPr>
              <a:t>Jaccard similarity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ea typeface="SimSun" panose="02010600030101010101" pitchFamily="2" charset="-122"/>
                <a:cs typeface="Arial" panose="020B0604020202020204" pitchFamily="34" charset="0"/>
              </a:rPr>
              <a:t>: It is a measure of similarity between two sets, calculated as the size of the intersection divided by the size of the union of the sets.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82563" algn="l"/>
                <a:tab pos="228600" algn="l"/>
              </a:tabLst>
            </a:pPr>
            <a:r>
              <a:rPr lang="en-US" altLang="en-US" sz="2400" dirty="0">
                <a:solidFill>
                  <a:srgbClr val="0D0D0D"/>
                </a:solidFill>
                <a:ea typeface="SimSun" panose="02010600030101010101" pitchFamily="2" charset="-122"/>
                <a:cs typeface="Arial" panose="020B0604020202020204" pitchFamily="34" charset="0"/>
              </a:rPr>
              <a:t>						J(A,B)= |AUB| / |A∩B|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2563" algn="l"/>
                <a:tab pos="228600" algn="l"/>
              </a:tabLs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822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FBA7D-7031-40A0-BD19-4B593BD5E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83EDE16-82DD-3158-DFDE-CBAB14E94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511" y="1573619"/>
            <a:ext cx="8571967" cy="3391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9336C7-38EA-0566-2CC6-554F2DC59505}"/>
              </a:ext>
            </a:extLst>
          </p:cNvPr>
          <p:cNvSpPr txBox="1"/>
          <p:nvPr/>
        </p:nvSpPr>
        <p:spPr>
          <a:xfrm>
            <a:off x="4295552" y="5178056"/>
            <a:ext cx="5055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READING INPUT FROM USER</a:t>
            </a:r>
          </a:p>
        </p:txBody>
      </p:sp>
    </p:spTree>
    <p:extLst>
      <p:ext uri="{BB962C8B-B14F-4D97-AF65-F5344CB8AC3E}">
        <p14:creationId xmlns:p14="http://schemas.microsoft.com/office/powerpoint/2010/main" val="1872780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F9D0EB2-5FD2-CE27-36F9-605D3E280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715" y="867405"/>
            <a:ext cx="9469669" cy="46995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CD9EC4B-9FEE-18F1-4DCC-0EFB251D3C60}"/>
              </a:ext>
            </a:extLst>
          </p:cNvPr>
          <p:cNvSpPr txBox="1"/>
          <p:nvPr/>
        </p:nvSpPr>
        <p:spPr>
          <a:xfrm>
            <a:off x="3274828" y="5730949"/>
            <a:ext cx="6539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GIVING RESUME AS AN INPUT FILE</a:t>
            </a:r>
          </a:p>
        </p:txBody>
      </p:sp>
    </p:spTree>
    <p:extLst>
      <p:ext uri="{BB962C8B-B14F-4D97-AF65-F5344CB8AC3E}">
        <p14:creationId xmlns:p14="http://schemas.microsoft.com/office/powerpoint/2010/main" val="37144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6A69413-807F-60BC-947B-83FA33B72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53" y="744279"/>
            <a:ext cx="11025962" cy="4540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B948A78-DC80-0D51-29F7-0ABFF6258004}"/>
              </a:ext>
            </a:extLst>
          </p:cNvPr>
          <p:cNvSpPr txBox="1"/>
          <p:nvPr/>
        </p:nvSpPr>
        <p:spPr>
          <a:xfrm>
            <a:off x="637953" y="5733757"/>
            <a:ext cx="11025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JOB RECOMMENDATION AFTER PROCESSING THE CANDIDATE’S DATA</a:t>
            </a:r>
          </a:p>
        </p:txBody>
      </p:sp>
    </p:spTree>
    <p:extLst>
      <p:ext uri="{BB962C8B-B14F-4D97-AF65-F5344CB8AC3E}">
        <p14:creationId xmlns:p14="http://schemas.microsoft.com/office/powerpoint/2010/main" val="360743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73538-509A-69F5-874F-C0002780F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375B1D-8155-4703-2F7A-7C8171631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37920" y="2194559"/>
            <a:ext cx="10215880" cy="398240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conclusion, the implementation of a hybrid filtering job recommendation system offers a promising solution to the challenges of personalized job matching.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By combining the strengths of collaborative filtering and content-based filtering approaches, this system achieves a more accurate and diversified recommendation process.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57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8DC202-5069-4415-0D0A-6B5A487C9BC0}"/>
              </a:ext>
            </a:extLst>
          </p:cNvPr>
          <p:cNvSpPr txBox="1"/>
          <p:nvPr/>
        </p:nvSpPr>
        <p:spPr>
          <a:xfrm>
            <a:off x="640080" y="2235200"/>
            <a:ext cx="107792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Moving forward, continued refinement and optimization of the hybrid filtering algorithm will be crucial to further enhance the system's performance and adaptability to evolving user needs and preferences.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Additionally, integrating additional data sources and advanced machine learning techniques could unlock even greater potential for improving recommendation accuracy and relevance based on User’s feedback.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F28A81-7894-442B-4939-59E51AB4DE5D}"/>
              </a:ext>
            </a:extLst>
          </p:cNvPr>
          <p:cNvSpPr txBox="1"/>
          <p:nvPr/>
        </p:nvSpPr>
        <p:spPr>
          <a:xfrm>
            <a:off x="914400" y="650240"/>
            <a:ext cx="4414991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238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48AA1A-0ACD-21C8-FCB6-60D99872795A}"/>
              </a:ext>
            </a:extLst>
          </p:cNvPr>
          <p:cNvSpPr txBox="1"/>
          <p:nvPr/>
        </p:nvSpPr>
        <p:spPr>
          <a:xfrm>
            <a:off x="2945218" y="1616149"/>
            <a:ext cx="609718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EXISTING SYSTEM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LIMITATIONS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PROPOSED SYSTEM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ED66D8-F267-5392-333E-2FD0D5FD893C}"/>
              </a:ext>
            </a:extLst>
          </p:cNvPr>
          <p:cNvSpPr txBox="1"/>
          <p:nvPr/>
        </p:nvSpPr>
        <p:spPr>
          <a:xfrm>
            <a:off x="1052622" y="659219"/>
            <a:ext cx="35219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25003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18C9FB-D29B-0527-0508-2CB258B032BF}"/>
              </a:ext>
            </a:extLst>
          </p:cNvPr>
          <p:cNvSpPr txBox="1"/>
          <p:nvPr/>
        </p:nvSpPr>
        <p:spPr>
          <a:xfrm>
            <a:off x="3637280" y="2560320"/>
            <a:ext cx="66073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>
                <a:latin typeface="Arial" panose="020B0604020202020204" pitchFamily="34" charset="0"/>
                <a:cs typeface="Arial" panose="020B0604020202020204" pitchFamily="34" charset="0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171880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5D610-3701-3B59-D684-04849DC59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932229"/>
          </a:xfrm>
        </p:spPr>
        <p:txBody>
          <a:bodyPr>
            <a:norm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6702D-20E6-D980-A99D-C3FE616CA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7680"/>
            <a:ext cx="10612120" cy="3810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IN" sz="2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 today's dynamic job market, efficient job recommendation systems play a crucial role in connecting job seekers with relevant employment opportunities. 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IN" sz="24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This project proposes a novel approach to job recommendation leveraging hybrid filtering techniques, which combines collaborative filtering and content-based filtering.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</a:pPr>
            <a:endParaRPr lang="en-IN" sz="24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82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77154-2C41-F3B6-AA8B-09D358709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361583" cy="1225136"/>
          </a:xfrm>
        </p:spPr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7B6B4-414A-5736-12F2-B364BBD88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The existing job recommendation systems typically rely on one of two main approaches: collaborative filtering or content-based filtering.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Collaborative Filtering: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This method suggests jobs based on the preferences and behaviors of similar users.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 analyzes past interactions between users and jobs to identify patterns and make recommendations.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Collaborative filtering systems often require a large amount of user data to generate accurate suggestions.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05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Job Recommendation System Using Content and Collaborative-Based Filtering |  SpringerLink">
            <a:extLst>
              <a:ext uri="{FF2B5EF4-FFF2-40B4-BE49-F238E27FC236}">
                <a16:creationId xmlns:a16="http://schemas.microsoft.com/office/drawing/2014/main" id="{20E55A81-CC42-F6AC-79D1-C3B175A3F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926" y="752375"/>
            <a:ext cx="9250325" cy="524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44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910749-4A42-1F4F-898D-EF33E61615DD}"/>
              </a:ext>
            </a:extLst>
          </p:cNvPr>
          <p:cNvSpPr txBox="1"/>
          <p:nvPr/>
        </p:nvSpPr>
        <p:spPr>
          <a:xfrm>
            <a:off x="1441174" y="1123122"/>
            <a:ext cx="9770165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Content-Based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Filtering: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Instead of relying on user behavior, content-based filtering suggests jobs based on the similarity between job descriptions and user profiles.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 considers factors such as job titles, required skills, and industry sectors.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Content-based systems can provide personalized recommendations even for new users with limited interaction data.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772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omputers | Free Full-Text | Learning-Based Matched Representation System  for Job Recommendation">
            <a:extLst>
              <a:ext uri="{FF2B5EF4-FFF2-40B4-BE49-F238E27FC236}">
                <a16:creationId xmlns:a16="http://schemas.microsoft.com/office/drawing/2014/main" id="{A3B29AC8-E039-3FE8-44F5-A9CB5C896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66" y="978195"/>
            <a:ext cx="10111562" cy="511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91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9336-DF74-8A01-12C0-162D66CC5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6714" y="308113"/>
            <a:ext cx="5377070" cy="1292087"/>
          </a:xfrm>
        </p:spPr>
        <p:txBody>
          <a:bodyPr>
            <a:normAutofit/>
          </a:bodyPr>
          <a:lstStyle/>
          <a:p>
            <a:r>
              <a:rPr lang="en-IN" sz="4400" b="1" dirty="0">
                <a:latin typeface="Arial" panose="020B0604020202020204" pitchFamily="34" charset="0"/>
                <a:cs typeface="Arial" panose="020B0604020202020204" pitchFamily="34" charset="0"/>
              </a:rPr>
              <a:t>LIMITATIONS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4A0C20-6567-A6AD-6BB9-F585D4A08A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9249" y="2016924"/>
            <a:ext cx="9949070" cy="386212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Collaborative systems in job recommendation face limitations including the cold start problem for new users and diversity in recommendations.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Content-based filtering in job recommendation systems encounters challenges like sparsity in user-item interactions, impacting recommendation accuracy and diversity. As the method only involves using the user related data, the dataset is insufficient</a:t>
            </a:r>
          </a:p>
        </p:txBody>
      </p:sp>
    </p:spTree>
    <p:extLst>
      <p:ext uri="{BB962C8B-B14F-4D97-AF65-F5344CB8AC3E}">
        <p14:creationId xmlns:p14="http://schemas.microsoft.com/office/powerpoint/2010/main" val="249162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B2DFE-3C90-6347-266E-E850914E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957" y="1"/>
            <a:ext cx="7026965" cy="1620077"/>
          </a:xfrm>
        </p:spPr>
        <p:txBody>
          <a:bodyPr>
            <a:norm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F4A52-691C-18C1-3FDF-D06D8EBB25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4826" y="1530626"/>
            <a:ext cx="10369826" cy="4962249"/>
          </a:xfrm>
        </p:spPr>
        <p:txBody>
          <a:bodyPr>
            <a:normAutofit/>
          </a:bodyPr>
          <a:lstStyle/>
          <a:p>
            <a:r>
              <a:rPr lang="en-US" sz="2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project aims to create a job recommendation system that utilizes hybrid filtering, effectively addressing the limitations of both content-based and collaborative filtering approaches.</a:t>
            </a:r>
          </a:p>
          <a:p>
            <a:endParaRPr lang="en-US" sz="26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this system, a candidate's resume serves as the input, allowing the system to analyze and understand the content of the resume comprehensively. </a:t>
            </a:r>
          </a:p>
          <a:p>
            <a:endParaRPr lang="en-US" sz="26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By doing so, it can generate personalized job suggestions that closely match the candidate's qualifications, projects, skills, and experiences outlined in the resume.</a:t>
            </a:r>
          </a:p>
          <a:p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833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41AFA7D30BE3439ABB582605004F69" ma:contentTypeVersion="7" ma:contentTypeDescription="Create a new document." ma:contentTypeScope="" ma:versionID="ac8adbfe89168597df3d5e2b19b3b9b9">
  <xsd:schema xmlns:xsd="http://www.w3.org/2001/XMLSchema" xmlns:xs="http://www.w3.org/2001/XMLSchema" xmlns:p="http://schemas.microsoft.com/office/2006/metadata/properties" xmlns:ns3="66935442-612f-4c5c-ac02-696a9b4b238d" xmlns:ns4="cf740a99-6125-402e-a754-9778afdb9335" targetNamespace="http://schemas.microsoft.com/office/2006/metadata/properties" ma:root="true" ma:fieldsID="abc3ac5e2b1ae292c83d9b9215fc2003" ns3:_="" ns4:_="">
    <xsd:import namespace="66935442-612f-4c5c-ac02-696a9b4b238d"/>
    <xsd:import namespace="cf740a99-6125-402e-a754-9778afdb933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ObjectDetectorVersion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35442-612f-4c5c-ac02-696a9b4b238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740a99-6125-402e-a754-9778afdb93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D742D8D-806E-4CBC-90B8-32A7C69C35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6244BDC-4814-430D-B6AB-8694D1BE3B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935442-612f-4c5c-ac02-696a9b4b238d"/>
    <ds:schemaRef ds:uri="cf740a99-6125-402e-a754-9778afdb933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20FAD61-A0CF-43F0-8FF5-4E179AFCE9A6}">
  <ds:schemaRefs>
    <ds:schemaRef ds:uri="http://purl.org/dc/terms/"/>
    <ds:schemaRef ds:uri="http://schemas.microsoft.com/office/2006/documentManagement/types"/>
    <ds:schemaRef ds:uri="http://schemas.microsoft.com/office/2006/metadata/properties"/>
    <ds:schemaRef ds:uri="66935442-612f-4c5c-ac02-696a9b4b238d"/>
    <ds:schemaRef ds:uri="http://schemas.microsoft.com/office/infopath/2007/PartnerControls"/>
    <ds:schemaRef ds:uri="http://purl.org/dc/dcmitype/"/>
    <ds:schemaRef ds:uri="cf740a99-6125-402e-a754-9778afdb9335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321</TotalTime>
  <Words>795</Words>
  <Application>Microsoft Office PowerPoint</Application>
  <PresentationFormat>Widescreen</PresentationFormat>
  <Paragraphs>85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SimSun</vt:lpstr>
      <vt:lpstr>Aptos</vt:lpstr>
      <vt:lpstr>Aptos Display</vt:lpstr>
      <vt:lpstr>Arial</vt:lpstr>
      <vt:lpstr>Times New Roman</vt:lpstr>
      <vt:lpstr>Wingdings</vt:lpstr>
      <vt:lpstr>Office Theme</vt:lpstr>
      <vt:lpstr>ENHANCEMENT OF  HYBRID FILTERING  FOR  JOB RECOMMENDATION  SYSTEM</vt:lpstr>
      <vt:lpstr>PowerPoint Presentation</vt:lpstr>
      <vt:lpstr>ABSTRACT</vt:lpstr>
      <vt:lpstr>EXISTING SYSTEM</vt:lpstr>
      <vt:lpstr>PowerPoint Presentation</vt:lpstr>
      <vt:lpstr>PowerPoint Presentation</vt:lpstr>
      <vt:lpstr>PowerPoint Presentation</vt:lpstr>
      <vt:lpstr>LIMITATIONS</vt:lpstr>
      <vt:lpstr>PROPOSED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</vt:lpstr>
      <vt:lpstr>PowerPoint Presentation</vt:lpstr>
      <vt:lpstr>PowerPoint Presentation</vt:lpstr>
      <vt:lpstr>CONCLUSION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ENHANCEMENT OF HYBRID FILTERING FOR JOB RECOMMENDATION</dc:title>
  <dc:creator>DAMACHARLA SAI JAHNAVI</dc:creator>
  <cp:lastModifiedBy>ANDE HEMA LATHA</cp:lastModifiedBy>
  <cp:revision>9</cp:revision>
  <dcterms:created xsi:type="dcterms:W3CDTF">2024-04-17T16:18:02Z</dcterms:created>
  <dcterms:modified xsi:type="dcterms:W3CDTF">2024-04-18T08:32:41Z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0x010100FB41AFA7D30BE3439ABB582605004F69</vt:lpwstr>
  </property>
</Properties>
</file>